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59" r:id="rId4"/>
    <p:sldId id="260" r:id="rId5"/>
    <p:sldId id="261" r:id="rId6"/>
    <p:sldId id="262" r:id="rId7"/>
    <p:sldId id="263" r:id="rId8"/>
    <p:sldId id="264" r:id="rId9"/>
    <p:sldId id="265" r:id="rId10"/>
    <p:sldId id="267" r:id="rId11"/>
    <p:sldId id="271" r:id="rId12"/>
    <p:sldId id="273" r:id="rId13"/>
    <p:sldId id="272"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D2D9A7-BB50-4AA4-B31C-F16F75763399}"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51169C4-4318-4274-BD07-658E6B3424BB}" type="slidenum">
              <a:rPr lang="en-IN" smtClean="0"/>
              <a:t>‹#›</a:t>
            </a:fld>
            <a:endParaRPr lang="en-IN"/>
          </a:p>
        </p:txBody>
      </p:sp>
    </p:spTree>
    <p:extLst>
      <p:ext uri="{BB962C8B-B14F-4D97-AF65-F5344CB8AC3E}">
        <p14:creationId xmlns:p14="http://schemas.microsoft.com/office/powerpoint/2010/main" val="199361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2D9A7-BB50-4AA4-B31C-F16F75763399}"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1169C4-4318-4274-BD07-658E6B3424BB}" type="slidenum">
              <a:rPr lang="en-IN" smtClean="0"/>
              <a:t>‹#›</a:t>
            </a:fld>
            <a:endParaRPr lang="en-IN"/>
          </a:p>
        </p:txBody>
      </p:sp>
    </p:spTree>
    <p:extLst>
      <p:ext uri="{BB962C8B-B14F-4D97-AF65-F5344CB8AC3E}">
        <p14:creationId xmlns:p14="http://schemas.microsoft.com/office/powerpoint/2010/main" val="297076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2D9A7-BB50-4AA4-B31C-F16F75763399}"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1169C4-4318-4274-BD07-658E6B3424B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9228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D2D9A7-BB50-4AA4-B31C-F16F75763399}"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1169C4-4318-4274-BD07-658E6B3424BB}" type="slidenum">
              <a:rPr lang="en-IN" smtClean="0"/>
              <a:t>‹#›</a:t>
            </a:fld>
            <a:endParaRPr lang="en-IN"/>
          </a:p>
        </p:txBody>
      </p:sp>
    </p:spTree>
    <p:extLst>
      <p:ext uri="{BB962C8B-B14F-4D97-AF65-F5344CB8AC3E}">
        <p14:creationId xmlns:p14="http://schemas.microsoft.com/office/powerpoint/2010/main" val="1887408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D2D9A7-BB50-4AA4-B31C-F16F75763399}"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1169C4-4318-4274-BD07-658E6B3424B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6925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D2D9A7-BB50-4AA4-B31C-F16F75763399}"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1169C4-4318-4274-BD07-658E6B3424BB}" type="slidenum">
              <a:rPr lang="en-IN" smtClean="0"/>
              <a:t>‹#›</a:t>
            </a:fld>
            <a:endParaRPr lang="en-IN"/>
          </a:p>
        </p:txBody>
      </p:sp>
    </p:spTree>
    <p:extLst>
      <p:ext uri="{BB962C8B-B14F-4D97-AF65-F5344CB8AC3E}">
        <p14:creationId xmlns:p14="http://schemas.microsoft.com/office/powerpoint/2010/main" val="491937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2D9A7-BB50-4AA4-B31C-F16F75763399}"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1169C4-4318-4274-BD07-658E6B3424BB}" type="slidenum">
              <a:rPr lang="en-IN" smtClean="0"/>
              <a:t>‹#›</a:t>
            </a:fld>
            <a:endParaRPr lang="en-IN"/>
          </a:p>
        </p:txBody>
      </p:sp>
    </p:spTree>
    <p:extLst>
      <p:ext uri="{BB962C8B-B14F-4D97-AF65-F5344CB8AC3E}">
        <p14:creationId xmlns:p14="http://schemas.microsoft.com/office/powerpoint/2010/main" val="4090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2D9A7-BB50-4AA4-B31C-F16F75763399}"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1169C4-4318-4274-BD07-658E6B3424BB}" type="slidenum">
              <a:rPr lang="en-IN" smtClean="0"/>
              <a:t>‹#›</a:t>
            </a:fld>
            <a:endParaRPr lang="en-IN"/>
          </a:p>
        </p:txBody>
      </p:sp>
    </p:spTree>
    <p:extLst>
      <p:ext uri="{BB962C8B-B14F-4D97-AF65-F5344CB8AC3E}">
        <p14:creationId xmlns:p14="http://schemas.microsoft.com/office/powerpoint/2010/main" val="18925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2D9A7-BB50-4AA4-B31C-F16F75763399}"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1169C4-4318-4274-BD07-658E6B3424BB}" type="slidenum">
              <a:rPr lang="en-IN" smtClean="0"/>
              <a:t>‹#›</a:t>
            </a:fld>
            <a:endParaRPr lang="en-IN"/>
          </a:p>
        </p:txBody>
      </p:sp>
    </p:spTree>
    <p:extLst>
      <p:ext uri="{BB962C8B-B14F-4D97-AF65-F5344CB8AC3E}">
        <p14:creationId xmlns:p14="http://schemas.microsoft.com/office/powerpoint/2010/main" val="90907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2D9A7-BB50-4AA4-B31C-F16F75763399}"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1169C4-4318-4274-BD07-658E6B3424BB}" type="slidenum">
              <a:rPr lang="en-IN" smtClean="0"/>
              <a:t>‹#›</a:t>
            </a:fld>
            <a:endParaRPr lang="en-IN"/>
          </a:p>
        </p:txBody>
      </p:sp>
    </p:spTree>
    <p:extLst>
      <p:ext uri="{BB962C8B-B14F-4D97-AF65-F5344CB8AC3E}">
        <p14:creationId xmlns:p14="http://schemas.microsoft.com/office/powerpoint/2010/main" val="384659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D2D9A7-BB50-4AA4-B31C-F16F75763399}"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1169C4-4318-4274-BD07-658E6B3424BB}" type="slidenum">
              <a:rPr lang="en-IN" smtClean="0"/>
              <a:t>‹#›</a:t>
            </a:fld>
            <a:endParaRPr lang="en-IN"/>
          </a:p>
        </p:txBody>
      </p:sp>
    </p:spTree>
    <p:extLst>
      <p:ext uri="{BB962C8B-B14F-4D97-AF65-F5344CB8AC3E}">
        <p14:creationId xmlns:p14="http://schemas.microsoft.com/office/powerpoint/2010/main" val="410029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D2D9A7-BB50-4AA4-B31C-F16F75763399}" type="datetimeFigureOut">
              <a:rPr lang="en-IN" smtClean="0"/>
              <a:t>09-03-2023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1169C4-4318-4274-BD07-658E6B3424BB}" type="slidenum">
              <a:rPr lang="en-IN" smtClean="0"/>
              <a:t>‹#›</a:t>
            </a:fld>
            <a:endParaRPr lang="en-IN"/>
          </a:p>
        </p:txBody>
      </p:sp>
    </p:spTree>
    <p:extLst>
      <p:ext uri="{BB962C8B-B14F-4D97-AF65-F5344CB8AC3E}">
        <p14:creationId xmlns:p14="http://schemas.microsoft.com/office/powerpoint/2010/main" val="12246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D2D9A7-BB50-4AA4-B31C-F16F75763399}" type="datetimeFigureOut">
              <a:rPr lang="en-IN" smtClean="0"/>
              <a:t>09-03-2023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1169C4-4318-4274-BD07-658E6B3424BB}" type="slidenum">
              <a:rPr lang="en-IN" smtClean="0"/>
              <a:t>‹#›</a:t>
            </a:fld>
            <a:endParaRPr lang="en-IN"/>
          </a:p>
        </p:txBody>
      </p:sp>
    </p:spTree>
    <p:extLst>
      <p:ext uri="{BB962C8B-B14F-4D97-AF65-F5344CB8AC3E}">
        <p14:creationId xmlns:p14="http://schemas.microsoft.com/office/powerpoint/2010/main" val="345427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2D9A7-BB50-4AA4-B31C-F16F75763399}" type="datetimeFigureOut">
              <a:rPr lang="en-IN" smtClean="0"/>
              <a:t>09-03-2023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1169C4-4318-4274-BD07-658E6B3424BB}" type="slidenum">
              <a:rPr lang="en-IN" smtClean="0"/>
              <a:t>‹#›</a:t>
            </a:fld>
            <a:endParaRPr lang="en-IN"/>
          </a:p>
        </p:txBody>
      </p:sp>
    </p:spTree>
    <p:extLst>
      <p:ext uri="{BB962C8B-B14F-4D97-AF65-F5344CB8AC3E}">
        <p14:creationId xmlns:p14="http://schemas.microsoft.com/office/powerpoint/2010/main" val="182897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2D9A7-BB50-4AA4-B31C-F16F75763399}"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1169C4-4318-4274-BD07-658E6B3424BB}" type="slidenum">
              <a:rPr lang="en-IN" smtClean="0"/>
              <a:t>‹#›</a:t>
            </a:fld>
            <a:endParaRPr lang="en-IN"/>
          </a:p>
        </p:txBody>
      </p:sp>
    </p:spTree>
    <p:extLst>
      <p:ext uri="{BB962C8B-B14F-4D97-AF65-F5344CB8AC3E}">
        <p14:creationId xmlns:p14="http://schemas.microsoft.com/office/powerpoint/2010/main" val="119784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2D9A7-BB50-4AA4-B31C-F16F75763399}"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1169C4-4318-4274-BD07-658E6B3424BB}" type="slidenum">
              <a:rPr lang="en-IN" smtClean="0"/>
              <a:t>‹#›</a:t>
            </a:fld>
            <a:endParaRPr lang="en-IN"/>
          </a:p>
        </p:txBody>
      </p:sp>
    </p:spTree>
    <p:extLst>
      <p:ext uri="{BB962C8B-B14F-4D97-AF65-F5344CB8AC3E}">
        <p14:creationId xmlns:p14="http://schemas.microsoft.com/office/powerpoint/2010/main" val="404659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7D2D9A7-BB50-4AA4-B31C-F16F75763399}" type="datetimeFigureOut">
              <a:rPr lang="en-IN" smtClean="0"/>
              <a:t>09-03-2023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51169C4-4318-4274-BD07-658E6B3424BB}" type="slidenum">
              <a:rPr lang="en-IN" smtClean="0"/>
              <a:t>‹#›</a:t>
            </a:fld>
            <a:endParaRPr lang="en-IN"/>
          </a:p>
        </p:txBody>
      </p:sp>
    </p:spTree>
    <p:extLst>
      <p:ext uri="{BB962C8B-B14F-4D97-AF65-F5344CB8AC3E}">
        <p14:creationId xmlns:p14="http://schemas.microsoft.com/office/powerpoint/2010/main" val="2303564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A16B-14F0-152E-5135-A07CFB0DBE53}"/>
              </a:ext>
            </a:extLst>
          </p:cNvPr>
          <p:cNvSpPr>
            <a:spLocks noGrp="1"/>
          </p:cNvSpPr>
          <p:nvPr>
            <p:ph type="ctrTitle"/>
          </p:nvPr>
        </p:nvSpPr>
        <p:spPr>
          <a:xfrm>
            <a:off x="1008989" y="259673"/>
            <a:ext cx="8827470" cy="2066278"/>
          </a:xfrm>
        </p:spPr>
        <p:txBody>
          <a:bodyPr>
            <a:normAutofit/>
          </a:bodyPr>
          <a:lstStyle/>
          <a:p>
            <a:r>
              <a:rPr lang="en-US" sz="4000" b="1" dirty="0">
                <a:solidFill>
                  <a:schemeClr val="tx1"/>
                </a:solidFill>
              </a:rPr>
              <a:t>SENTIMENT ANALYSIS &amp; RATING PREDICTION FOR CUSTOMER REVIEWS</a:t>
            </a:r>
            <a:endParaRPr lang="en-IN" sz="4000" b="1" dirty="0">
              <a:solidFill>
                <a:schemeClr val="tx1"/>
              </a:solidFill>
            </a:endParaRPr>
          </a:p>
        </p:txBody>
      </p:sp>
      <p:sp>
        <p:nvSpPr>
          <p:cNvPr id="3" name="Subtitle 2">
            <a:extLst>
              <a:ext uri="{FF2B5EF4-FFF2-40B4-BE49-F238E27FC236}">
                <a16:creationId xmlns:a16="http://schemas.microsoft.com/office/drawing/2014/main" id="{878542B6-D27F-3E02-6252-D17EDAEE85E9}"/>
              </a:ext>
            </a:extLst>
          </p:cNvPr>
          <p:cNvSpPr>
            <a:spLocks noGrp="1"/>
          </p:cNvSpPr>
          <p:nvPr>
            <p:ph type="subTitle" idx="1"/>
          </p:nvPr>
        </p:nvSpPr>
        <p:spPr>
          <a:xfrm>
            <a:off x="7821227" y="3163635"/>
            <a:ext cx="4239087" cy="3604334"/>
          </a:xfrm>
        </p:spPr>
        <p:txBody>
          <a:bodyPr>
            <a:normAutofit fontScale="25000" lnSpcReduction="20000"/>
          </a:bodyPr>
          <a:lstStyle/>
          <a:p>
            <a:pPr>
              <a:lnSpc>
                <a:spcPct val="107000"/>
              </a:lnSpc>
              <a:spcAft>
                <a:spcPts val="800"/>
              </a:spcAft>
            </a:pPr>
            <a:r>
              <a:rPr lang="en-US" sz="5600" b="1" dirty="0">
                <a:solidFill>
                  <a:srgbClr val="000000"/>
                </a:solidFill>
                <a:effectLst/>
                <a:latin typeface="+mj-lt"/>
                <a:ea typeface="Calibri" panose="020F0502020204030204" pitchFamily="34" charset="0"/>
                <a:cs typeface="Calibri" panose="020F0502020204030204" pitchFamily="34" charset="0"/>
              </a:rPr>
              <a:t>Group 4 </a:t>
            </a:r>
          </a:p>
          <a:p>
            <a:pPr>
              <a:lnSpc>
                <a:spcPct val="107000"/>
              </a:lnSpc>
              <a:spcAft>
                <a:spcPts val="800"/>
              </a:spcAft>
            </a:pPr>
            <a:r>
              <a:rPr lang="en-US" sz="5600" b="1" dirty="0">
                <a:solidFill>
                  <a:srgbClr val="000000"/>
                </a:solidFill>
                <a:effectLst/>
                <a:latin typeface="+mj-lt"/>
                <a:ea typeface="Calibri" panose="020F0502020204030204" pitchFamily="34" charset="0"/>
                <a:cs typeface="Calibri" panose="020F0502020204030204" pitchFamily="34" charset="0"/>
              </a:rPr>
              <a:t> Members:   </a:t>
            </a:r>
            <a:endParaRPr lang="en-IN" sz="5600" b="1"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sz="5600" b="1" dirty="0">
                <a:solidFill>
                  <a:srgbClr val="000000"/>
                </a:solidFill>
                <a:effectLst/>
                <a:latin typeface="+mj-lt"/>
                <a:ea typeface="Calibri" panose="020F0502020204030204" pitchFamily="34" charset="0"/>
                <a:cs typeface="Calibri" panose="020F0502020204030204" pitchFamily="34" charset="0"/>
              </a:rPr>
              <a:t>1)</a:t>
            </a:r>
            <a:r>
              <a:rPr lang="en-US" sz="5600" b="1" dirty="0">
                <a:effectLst/>
                <a:latin typeface="+mj-lt"/>
                <a:ea typeface="Calibri" panose="020F0502020204030204" pitchFamily="34" charset="0"/>
                <a:cs typeface="Times New Roman" panose="02020603050405020304" pitchFamily="18" charset="0"/>
              </a:rPr>
              <a:t>	</a:t>
            </a:r>
            <a:r>
              <a:rPr lang="en-US" sz="5600" b="1" dirty="0">
                <a:solidFill>
                  <a:srgbClr val="202124"/>
                </a:solidFill>
                <a:effectLst/>
                <a:latin typeface="+mj-lt"/>
                <a:ea typeface="Calibri" panose="020F0502020204030204" pitchFamily="34" charset="0"/>
                <a:cs typeface="Calibri" panose="020F0502020204030204" pitchFamily="34" charset="0"/>
              </a:rPr>
              <a:t>Kadam Vinod Maruti</a:t>
            </a:r>
            <a:r>
              <a:rPr lang="en-US" sz="5600" b="1" dirty="0">
                <a:effectLst/>
                <a:latin typeface="+mj-lt"/>
                <a:ea typeface="Calibri" panose="020F0502020204030204" pitchFamily="34" charset="0"/>
                <a:cs typeface="Times New Roman" panose="02020603050405020304" pitchFamily="18" charset="0"/>
              </a:rPr>
              <a:t>			</a:t>
            </a:r>
            <a:endParaRPr lang="en-IN" sz="5600" b="1"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sz="5600" b="1" dirty="0">
                <a:solidFill>
                  <a:srgbClr val="202124"/>
                </a:solidFill>
                <a:effectLst/>
                <a:latin typeface="+mj-lt"/>
                <a:ea typeface="Calibri" panose="020F0502020204030204" pitchFamily="34" charset="0"/>
                <a:cs typeface="Calibri" panose="020F0502020204030204" pitchFamily="34" charset="0"/>
              </a:rPr>
              <a:t>2)</a:t>
            </a:r>
            <a:r>
              <a:rPr lang="en-US" sz="5600" b="1" dirty="0">
                <a:effectLst/>
                <a:latin typeface="+mj-lt"/>
                <a:ea typeface="Calibri" panose="020F0502020204030204" pitchFamily="34" charset="0"/>
                <a:cs typeface="Times New Roman" panose="02020603050405020304" pitchFamily="18" charset="0"/>
              </a:rPr>
              <a:t>	</a:t>
            </a:r>
            <a:r>
              <a:rPr lang="en-US" sz="5600" b="1" dirty="0">
                <a:solidFill>
                  <a:srgbClr val="202124"/>
                </a:solidFill>
                <a:effectLst/>
                <a:latin typeface="+mj-lt"/>
                <a:ea typeface="Calibri" panose="020F0502020204030204" pitchFamily="34" charset="0"/>
                <a:cs typeface="Calibri" panose="020F0502020204030204" pitchFamily="34" charset="0"/>
              </a:rPr>
              <a:t>Kenge Durgesh Raosaheb</a:t>
            </a:r>
            <a:r>
              <a:rPr lang="en-US" sz="5600" b="1" dirty="0">
                <a:effectLst/>
                <a:latin typeface="+mj-lt"/>
                <a:ea typeface="Calibri" panose="020F0502020204030204" pitchFamily="34" charset="0"/>
                <a:cs typeface="Times New Roman" panose="02020603050405020304" pitchFamily="18" charset="0"/>
              </a:rPr>
              <a:t>		</a:t>
            </a:r>
            <a:r>
              <a:rPr lang="en-US" sz="5600" b="1" dirty="0">
                <a:solidFill>
                  <a:srgbClr val="202124"/>
                </a:solidFill>
                <a:effectLst/>
                <a:latin typeface="+mj-lt"/>
                <a:ea typeface="Calibri" panose="020F0502020204030204" pitchFamily="34" charset="0"/>
                <a:cs typeface="Calibri" panose="020F0502020204030204" pitchFamily="34" charset="0"/>
              </a:rPr>
              <a:t> </a:t>
            </a:r>
            <a:endParaRPr lang="en-IN" sz="5600" b="1"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sz="5600" b="1" dirty="0">
                <a:solidFill>
                  <a:srgbClr val="202124"/>
                </a:solidFill>
                <a:effectLst/>
                <a:latin typeface="+mj-lt"/>
                <a:ea typeface="Calibri" panose="020F0502020204030204" pitchFamily="34" charset="0"/>
                <a:cs typeface="Calibri" panose="020F0502020204030204" pitchFamily="34" charset="0"/>
              </a:rPr>
              <a:t>3)</a:t>
            </a:r>
            <a:r>
              <a:rPr lang="en-US" sz="5600" b="1" dirty="0">
                <a:effectLst/>
                <a:latin typeface="+mj-lt"/>
                <a:ea typeface="Calibri" panose="020F0502020204030204" pitchFamily="34" charset="0"/>
                <a:cs typeface="Times New Roman" panose="02020603050405020304" pitchFamily="18" charset="0"/>
              </a:rPr>
              <a:t>	</a:t>
            </a:r>
            <a:r>
              <a:rPr lang="en-US" sz="5600" b="1" dirty="0">
                <a:solidFill>
                  <a:srgbClr val="202124"/>
                </a:solidFill>
                <a:effectLst/>
                <a:latin typeface="+mj-lt"/>
                <a:ea typeface="Calibri" panose="020F0502020204030204" pitchFamily="34" charset="0"/>
                <a:cs typeface="Calibri" panose="020F0502020204030204" pitchFamily="34" charset="0"/>
              </a:rPr>
              <a:t>Kothekar Harshada Vinayak</a:t>
            </a:r>
            <a:r>
              <a:rPr lang="en-US" sz="5600" b="1" dirty="0">
                <a:effectLst/>
                <a:latin typeface="+mj-lt"/>
                <a:ea typeface="Calibri" panose="020F0502020204030204" pitchFamily="34" charset="0"/>
                <a:cs typeface="Times New Roman" panose="02020603050405020304" pitchFamily="18" charset="0"/>
              </a:rPr>
              <a:t>		</a:t>
            </a:r>
            <a:r>
              <a:rPr lang="en-US" sz="5600" b="1" dirty="0">
                <a:solidFill>
                  <a:srgbClr val="202124"/>
                </a:solidFill>
                <a:effectLst/>
                <a:latin typeface="+mj-lt"/>
                <a:ea typeface="Calibri" panose="020F0502020204030204" pitchFamily="34" charset="0"/>
                <a:cs typeface="Calibri" panose="020F0502020204030204" pitchFamily="34" charset="0"/>
              </a:rPr>
              <a:t> </a:t>
            </a:r>
            <a:endParaRPr lang="en-IN" sz="5600" b="1"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sz="5600" b="1" dirty="0">
                <a:solidFill>
                  <a:srgbClr val="202124"/>
                </a:solidFill>
                <a:effectLst/>
                <a:latin typeface="+mj-lt"/>
                <a:ea typeface="Calibri" panose="020F0502020204030204" pitchFamily="34" charset="0"/>
                <a:cs typeface="Calibri" panose="020F0502020204030204" pitchFamily="34" charset="0"/>
              </a:rPr>
              <a:t>4)</a:t>
            </a:r>
            <a:r>
              <a:rPr lang="en-US" sz="5600" b="1" dirty="0">
                <a:effectLst/>
                <a:latin typeface="+mj-lt"/>
                <a:ea typeface="Calibri" panose="020F0502020204030204" pitchFamily="34" charset="0"/>
                <a:cs typeface="Times New Roman" panose="02020603050405020304" pitchFamily="18" charset="0"/>
              </a:rPr>
              <a:t>	</a:t>
            </a:r>
            <a:r>
              <a:rPr lang="en-US" sz="5600" b="1" dirty="0">
                <a:solidFill>
                  <a:srgbClr val="202124"/>
                </a:solidFill>
                <a:effectLst/>
                <a:latin typeface="+mj-lt"/>
                <a:ea typeface="Calibri" panose="020F0502020204030204" pitchFamily="34" charset="0"/>
                <a:cs typeface="Calibri" panose="020F0502020204030204" pitchFamily="34" charset="0"/>
              </a:rPr>
              <a:t>Kulkarni Shreya Avinash</a:t>
            </a:r>
            <a:r>
              <a:rPr lang="en-US" sz="5600" b="1" dirty="0">
                <a:effectLst/>
                <a:latin typeface="+mj-lt"/>
                <a:ea typeface="Calibri" panose="020F0502020204030204" pitchFamily="34" charset="0"/>
                <a:cs typeface="Times New Roman" panose="02020603050405020304" pitchFamily="18" charset="0"/>
              </a:rPr>
              <a:t>	</a:t>
            </a:r>
            <a:endParaRPr lang="en-IN" sz="5600" b="1"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sz="5600" b="1" dirty="0">
                <a:solidFill>
                  <a:srgbClr val="202124"/>
                </a:solidFill>
                <a:effectLst/>
                <a:latin typeface="+mj-lt"/>
                <a:ea typeface="Calibri" panose="020F0502020204030204" pitchFamily="34" charset="0"/>
                <a:cs typeface="Calibri" panose="020F0502020204030204" pitchFamily="34" charset="0"/>
              </a:rPr>
              <a:t>5)</a:t>
            </a:r>
            <a:r>
              <a:rPr lang="en-US" sz="5600" b="1" dirty="0">
                <a:effectLst/>
                <a:latin typeface="+mj-lt"/>
                <a:ea typeface="Calibri" panose="020F0502020204030204" pitchFamily="34" charset="0"/>
                <a:cs typeface="Times New Roman" panose="02020603050405020304" pitchFamily="18" charset="0"/>
              </a:rPr>
              <a:t>	</a:t>
            </a:r>
            <a:r>
              <a:rPr lang="en-US" sz="5600" b="1" dirty="0">
                <a:solidFill>
                  <a:srgbClr val="202124"/>
                </a:solidFill>
                <a:effectLst/>
                <a:latin typeface="+mj-lt"/>
                <a:ea typeface="Calibri" panose="020F0502020204030204" pitchFamily="34" charset="0"/>
                <a:cs typeface="Calibri" panose="020F0502020204030204" pitchFamily="34" charset="0"/>
              </a:rPr>
              <a:t>Kunal Bendale</a:t>
            </a:r>
            <a:r>
              <a:rPr lang="en-US" sz="5600" b="1" dirty="0">
                <a:effectLst/>
                <a:latin typeface="+mj-lt"/>
                <a:ea typeface="Calibri" panose="020F0502020204030204" pitchFamily="34" charset="0"/>
                <a:cs typeface="Times New Roman" panose="02020603050405020304" pitchFamily="18" charset="0"/>
              </a:rPr>
              <a:t>		</a:t>
            </a:r>
            <a:endParaRPr lang="en-IN" sz="5600" b="1"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sz="5600" b="1" dirty="0">
                <a:solidFill>
                  <a:srgbClr val="202124"/>
                </a:solidFill>
                <a:effectLst/>
                <a:latin typeface="+mj-lt"/>
                <a:ea typeface="Calibri" panose="020F0502020204030204" pitchFamily="34" charset="0"/>
                <a:cs typeface="Calibri" panose="020F0502020204030204" pitchFamily="34" charset="0"/>
              </a:rPr>
              <a:t>6)</a:t>
            </a:r>
            <a:r>
              <a:rPr lang="en-US" sz="5600" b="1" dirty="0">
                <a:effectLst/>
                <a:latin typeface="+mj-lt"/>
                <a:ea typeface="Calibri" panose="020F0502020204030204" pitchFamily="34" charset="0"/>
                <a:cs typeface="Times New Roman" panose="02020603050405020304" pitchFamily="18" charset="0"/>
              </a:rPr>
              <a:t>	</a:t>
            </a:r>
            <a:r>
              <a:rPr lang="en-US" sz="5600" b="1" dirty="0">
                <a:solidFill>
                  <a:srgbClr val="202124"/>
                </a:solidFill>
                <a:effectLst/>
                <a:latin typeface="+mj-lt"/>
                <a:ea typeface="Calibri" panose="020F0502020204030204" pitchFamily="34" charset="0"/>
                <a:cs typeface="Calibri" panose="020F0502020204030204" pitchFamily="34" charset="0"/>
              </a:rPr>
              <a:t>Patel Bhaumik Narendrabhai</a:t>
            </a:r>
            <a:endParaRPr lang="en-IN" sz="5600" b="1" dirty="0">
              <a:effectLst/>
              <a:latin typeface="+mj-lt"/>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2443DF8-ED0E-DF43-AFFE-DD6ED4D7D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160" y="3693111"/>
            <a:ext cx="3825028" cy="2545382"/>
          </a:xfrm>
          <a:prstGeom prst="rect">
            <a:avLst/>
          </a:prstGeom>
        </p:spPr>
      </p:pic>
    </p:spTree>
    <p:extLst>
      <p:ext uri="{BB962C8B-B14F-4D97-AF65-F5344CB8AC3E}">
        <p14:creationId xmlns:p14="http://schemas.microsoft.com/office/powerpoint/2010/main" val="318184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11E9-2BCC-A5F6-F7DE-AC412039E8F2}"/>
              </a:ext>
            </a:extLst>
          </p:cNvPr>
          <p:cNvSpPr>
            <a:spLocks noGrp="1"/>
          </p:cNvSpPr>
          <p:nvPr>
            <p:ph type="title"/>
          </p:nvPr>
        </p:nvSpPr>
        <p:spPr>
          <a:xfrm>
            <a:off x="1811690" y="695132"/>
            <a:ext cx="8911687" cy="1280890"/>
          </a:xfrm>
        </p:spPr>
        <p:txBody>
          <a:bodyPr>
            <a:normAutofit/>
          </a:bodyPr>
          <a:lstStyle/>
          <a:p>
            <a:r>
              <a:rPr lang="en-IN" sz="2800" b="1" dirty="0">
                <a:solidFill>
                  <a:schemeClr val="tx1"/>
                </a:solidFill>
              </a:rPr>
              <a:t>5) Model Evaluation Measures</a:t>
            </a:r>
          </a:p>
        </p:txBody>
      </p:sp>
      <p:sp>
        <p:nvSpPr>
          <p:cNvPr id="3" name="Content Placeholder 2">
            <a:extLst>
              <a:ext uri="{FF2B5EF4-FFF2-40B4-BE49-F238E27FC236}">
                <a16:creationId xmlns:a16="http://schemas.microsoft.com/office/drawing/2014/main" id="{16F98509-042C-867D-4B22-97096B017B79}"/>
              </a:ext>
            </a:extLst>
          </p:cNvPr>
          <p:cNvSpPr>
            <a:spLocks noGrp="1"/>
          </p:cNvSpPr>
          <p:nvPr>
            <p:ph idx="1"/>
          </p:nvPr>
        </p:nvSpPr>
        <p:spPr>
          <a:xfrm>
            <a:off x="2092062" y="1797642"/>
            <a:ext cx="8915400" cy="3777622"/>
          </a:xfrm>
        </p:spPr>
        <p:txBody>
          <a:bodyPr>
            <a:noAutofit/>
          </a:bodyPr>
          <a:lstStyle/>
          <a:p>
            <a:r>
              <a:rPr lang="en-IN" sz="2400" dirty="0"/>
              <a:t>Precision</a:t>
            </a:r>
          </a:p>
          <a:p>
            <a:endParaRPr lang="en-IN" sz="2400" dirty="0"/>
          </a:p>
          <a:p>
            <a:r>
              <a:rPr lang="en-IN" sz="2400" dirty="0"/>
              <a:t>Recall </a:t>
            </a:r>
          </a:p>
          <a:p>
            <a:endParaRPr lang="en-IN" sz="2400" dirty="0"/>
          </a:p>
          <a:p>
            <a:r>
              <a:rPr lang="en-IN" sz="2400" dirty="0"/>
              <a:t>F1 Score</a:t>
            </a:r>
          </a:p>
          <a:p>
            <a:endParaRPr lang="en-IN" sz="2400" dirty="0"/>
          </a:p>
          <a:p>
            <a:r>
              <a:rPr lang="en-IN" sz="2400" dirty="0"/>
              <a:t>Support</a:t>
            </a:r>
          </a:p>
          <a:p>
            <a:endParaRPr lang="en-IN" sz="2400" dirty="0"/>
          </a:p>
          <a:p>
            <a:r>
              <a:rPr lang="en-IN" sz="2400" dirty="0"/>
              <a:t>Accuracy</a:t>
            </a:r>
          </a:p>
        </p:txBody>
      </p:sp>
    </p:spTree>
    <p:extLst>
      <p:ext uri="{BB962C8B-B14F-4D97-AF65-F5344CB8AC3E}">
        <p14:creationId xmlns:p14="http://schemas.microsoft.com/office/powerpoint/2010/main" val="2059606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BE03-2548-630F-F65F-08929E837A07}"/>
              </a:ext>
            </a:extLst>
          </p:cNvPr>
          <p:cNvSpPr>
            <a:spLocks noGrp="1"/>
          </p:cNvSpPr>
          <p:nvPr>
            <p:ph type="title"/>
          </p:nvPr>
        </p:nvSpPr>
        <p:spPr>
          <a:xfrm rot="10800000" flipV="1">
            <a:off x="1606856" y="736847"/>
            <a:ext cx="3666479" cy="1180730"/>
          </a:xfrm>
        </p:spPr>
        <p:txBody>
          <a:bodyPr>
            <a:noAutofit/>
          </a:bodyPr>
          <a:lstStyle/>
          <a:p>
            <a:r>
              <a:rPr lang="en-IN" sz="2800" b="1" dirty="0">
                <a:solidFill>
                  <a:schemeClr val="tx1"/>
                </a:solidFill>
              </a:rPr>
              <a:t>6)Comparison between Models</a:t>
            </a:r>
          </a:p>
        </p:txBody>
      </p:sp>
      <p:pic>
        <p:nvPicPr>
          <p:cNvPr id="4098" name="Picture 2">
            <a:extLst>
              <a:ext uri="{FF2B5EF4-FFF2-40B4-BE49-F238E27FC236}">
                <a16:creationId xmlns:a16="http://schemas.microsoft.com/office/drawing/2014/main" id="{C89B5B64-254C-A4B2-2FFA-F0379E1AA8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69351" y="0"/>
            <a:ext cx="5747331" cy="70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28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DB1B-0753-03C6-3156-C6B98B788183}"/>
              </a:ext>
            </a:extLst>
          </p:cNvPr>
          <p:cNvSpPr>
            <a:spLocks noGrp="1"/>
          </p:cNvSpPr>
          <p:nvPr>
            <p:ph type="title"/>
          </p:nvPr>
        </p:nvSpPr>
        <p:spPr>
          <a:xfrm>
            <a:off x="1998121" y="544211"/>
            <a:ext cx="8911687" cy="1280890"/>
          </a:xfrm>
        </p:spPr>
        <p:txBody>
          <a:bodyPr>
            <a:normAutofit/>
          </a:bodyPr>
          <a:lstStyle/>
          <a:p>
            <a:r>
              <a:rPr lang="en-IN" sz="2800" b="1" dirty="0">
                <a:solidFill>
                  <a:schemeClr val="tx1"/>
                </a:solidFill>
              </a:rPr>
              <a:t>7) Testing the model – Rating prediction on the basis of review text.</a:t>
            </a:r>
          </a:p>
        </p:txBody>
      </p:sp>
      <p:pic>
        <p:nvPicPr>
          <p:cNvPr id="5" name="Content Placeholder 4">
            <a:extLst>
              <a:ext uri="{FF2B5EF4-FFF2-40B4-BE49-F238E27FC236}">
                <a16:creationId xmlns:a16="http://schemas.microsoft.com/office/drawing/2014/main" id="{BF8B1F9F-D09C-5417-DCA8-943776DCA4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091" y="1778859"/>
            <a:ext cx="4034869" cy="2269225"/>
          </a:xfrm>
        </p:spPr>
      </p:pic>
      <p:pic>
        <p:nvPicPr>
          <p:cNvPr id="7" name="Picture 6">
            <a:extLst>
              <a:ext uri="{FF2B5EF4-FFF2-40B4-BE49-F238E27FC236}">
                <a16:creationId xmlns:a16="http://schemas.microsoft.com/office/drawing/2014/main" id="{241A9F51-943E-4197-B1DD-E9837FD0B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651" y="4189995"/>
            <a:ext cx="4584284" cy="2579229"/>
          </a:xfrm>
          <a:prstGeom prst="rect">
            <a:avLst/>
          </a:prstGeom>
        </p:spPr>
      </p:pic>
      <p:pic>
        <p:nvPicPr>
          <p:cNvPr id="9" name="Picture 8">
            <a:extLst>
              <a:ext uri="{FF2B5EF4-FFF2-40B4-BE49-F238E27FC236}">
                <a16:creationId xmlns:a16="http://schemas.microsoft.com/office/drawing/2014/main" id="{2CFD3543-F274-4FD5-51E4-208FD5C46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7021" y="1627939"/>
            <a:ext cx="4303095" cy="2420145"/>
          </a:xfrm>
          <a:prstGeom prst="rect">
            <a:avLst/>
          </a:prstGeom>
        </p:spPr>
      </p:pic>
    </p:spTree>
    <p:extLst>
      <p:ext uri="{BB962C8B-B14F-4D97-AF65-F5344CB8AC3E}">
        <p14:creationId xmlns:p14="http://schemas.microsoft.com/office/powerpoint/2010/main" val="251046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EB85-A071-F749-2121-67EF4501F486}"/>
              </a:ext>
            </a:extLst>
          </p:cNvPr>
          <p:cNvSpPr>
            <a:spLocks noGrp="1"/>
          </p:cNvSpPr>
          <p:nvPr>
            <p:ph type="title"/>
          </p:nvPr>
        </p:nvSpPr>
        <p:spPr>
          <a:xfrm>
            <a:off x="2069143" y="695132"/>
            <a:ext cx="8911687" cy="1280890"/>
          </a:xfrm>
        </p:spPr>
        <p:txBody>
          <a:bodyPr>
            <a:normAutofit/>
          </a:bodyPr>
          <a:lstStyle/>
          <a:p>
            <a:r>
              <a:rPr lang="en-IN" sz="2800" b="1" dirty="0">
                <a:solidFill>
                  <a:schemeClr val="tx1"/>
                </a:solidFill>
              </a:rPr>
              <a:t>7) Conclusion</a:t>
            </a:r>
          </a:p>
        </p:txBody>
      </p:sp>
      <p:sp>
        <p:nvSpPr>
          <p:cNvPr id="3" name="Content Placeholder 2">
            <a:extLst>
              <a:ext uri="{FF2B5EF4-FFF2-40B4-BE49-F238E27FC236}">
                <a16:creationId xmlns:a16="http://schemas.microsoft.com/office/drawing/2014/main" id="{2DF0FA90-D37E-E5CC-2BEE-B309192588B3}"/>
              </a:ext>
            </a:extLst>
          </p:cNvPr>
          <p:cNvSpPr>
            <a:spLocks noGrp="1"/>
          </p:cNvSpPr>
          <p:nvPr>
            <p:ph idx="1"/>
          </p:nvPr>
        </p:nvSpPr>
        <p:spPr>
          <a:xfrm>
            <a:off x="1994408" y="1850908"/>
            <a:ext cx="8915400" cy="3777622"/>
          </a:xfrm>
        </p:spPr>
        <p:txBody>
          <a:bodyPr>
            <a:normAutofit/>
          </a:bodyPr>
          <a:lstStyle/>
          <a:p>
            <a:r>
              <a:rPr lang="en-US" sz="2400" dirty="0">
                <a:solidFill>
                  <a:schemeClr val="tx1"/>
                </a:solidFill>
                <a:latin typeface="+mj-lt"/>
              </a:rPr>
              <a:t>After performing six algorithms we can clearly conclude that out of six  algorithms which gave the best result is the: </a:t>
            </a:r>
            <a:r>
              <a:rPr lang="en-US" sz="2400" u="sng" dirty="0">
                <a:solidFill>
                  <a:schemeClr val="tx1"/>
                </a:solidFill>
                <a:latin typeface="+mj-lt"/>
              </a:rPr>
              <a:t>MULTILAYER PERCEPTRON CLASSIFIER</a:t>
            </a:r>
            <a:r>
              <a:rPr lang="en-US" sz="2400" dirty="0">
                <a:latin typeface="+mj-lt"/>
              </a:rPr>
              <a:t>. </a:t>
            </a:r>
          </a:p>
          <a:p>
            <a:pPr marL="457200" indent="-457200">
              <a:buAutoNum type="arabicPeriod"/>
            </a:pPr>
            <a:endParaRPr lang="en-IN" dirty="0"/>
          </a:p>
        </p:txBody>
      </p:sp>
    </p:spTree>
    <p:extLst>
      <p:ext uri="{BB962C8B-B14F-4D97-AF65-F5344CB8AC3E}">
        <p14:creationId xmlns:p14="http://schemas.microsoft.com/office/powerpoint/2010/main" val="317312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C0AA-B242-A0B2-C0D8-977864325C68}"/>
              </a:ext>
            </a:extLst>
          </p:cNvPr>
          <p:cNvSpPr>
            <a:spLocks noGrp="1"/>
          </p:cNvSpPr>
          <p:nvPr>
            <p:ph type="title"/>
          </p:nvPr>
        </p:nvSpPr>
        <p:spPr>
          <a:xfrm>
            <a:off x="2282207" y="570843"/>
            <a:ext cx="8911687" cy="1280890"/>
          </a:xfrm>
        </p:spPr>
        <p:txBody>
          <a:bodyPr/>
          <a:lstStyle/>
          <a:p>
            <a:r>
              <a:rPr lang="en-IN" b="1" dirty="0">
                <a:solidFill>
                  <a:schemeClr val="tx1"/>
                </a:solidFill>
              </a:rPr>
              <a:t>References</a:t>
            </a:r>
          </a:p>
        </p:txBody>
      </p:sp>
      <p:sp>
        <p:nvSpPr>
          <p:cNvPr id="3" name="Content Placeholder 2">
            <a:extLst>
              <a:ext uri="{FF2B5EF4-FFF2-40B4-BE49-F238E27FC236}">
                <a16:creationId xmlns:a16="http://schemas.microsoft.com/office/drawing/2014/main" id="{77734DB1-2CC1-684A-9893-CB66AD487D1E}"/>
              </a:ext>
            </a:extLst>
          </p:cNvPr>
          <p:cNvSpPr>
            <a:spLocks noGrp="1"/>
          </p:cNvSpPr>
          <p:nvPr>
            <p:ph idx="1"/>
          </p:nvPr>
        </p:nvSpPr>
        <p:spPr>
          <a:xfrm>
            <a:off x="2397617" y="1851733"/>
            <a:ext cx="8915400" cy="3777622"/>
          </a:xfrm>
        </p:spPr>
        <p:txBody>
          <a:bodyPr>
            <a:normAutofit/>
          </a:bodyPr>
          <a:lstStyle/>
          <a:p>
            <a:pPr algn="just">
              <a:lnSpc>
                <a:spcPct val="107000"/>
              </a:lnSpc>
            </a:pPr>
            <a:r>
              <a:rPr lang="en-IN" sz="1800"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rPr>
              <a:t>Sunmin Lee “Sentiment Analysis Using BERT on Yelp Restaurant Reviews” Department of Computer and Information Technology West Lafayette, Indiana August 2022.</a:t>
            </a:r>
          </a:p>
          <a:p>
            <a:pPr>
              <a:lnSpc>
                <a:spcPct val="107000"/>
              </a:lnSpc>
              <a:spcAft>
                <a:spcPts val="800"/>
              </a:spcAft>
            </a:pPr>
            <a:r>
              <a:rPr lang="en-IN" sz="1800"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rPr>
              <a:t>Boya Yu, Jiaxu Zhou, Yi Zhang, Yunong Cao “Identifying Restaurant Features via Sentiment Analysis on Yelp Reviews” Center for Urban Science &amp; Progress New York University, New York, The United States.</a:t>
            </a:r>
          </a:p>
          <a:p>
            <a:r>
              <a:rPr lang="en-IN" sz="1800" dirty="0">
                <a:solidFill>
                  <a:schemeClr val="tx1"/>
                </a:solidFill>
                <a:effectLst/>
                <a:latin typeface="Bahnschrift Light" panose="020B0502040204020203" pitchFamily="34" charset="0"/>
                <a:ea typeface="Calibri" panose="020F0502020204030204" pitchFamily="34" charset="0"/>
              </a:rPr>
              <a:t>Anish A. Parikh,</a:t>
            </a:r>
            <a:r>
              <a:rPr lang="en-IN" sz="1800" baseline="30000" dirty="0">
                <a:solidFill>
                  <a:schemeClr val="tx1"/>
                </a:solidFill>
                <a:effectLst/>
                <a:latin typeface="Bahnschrift Light" panose="020B0502040204020203" pitchFamily="34" charset="0"/>
                <a:ea typeface="Calibri" panose="020F0502020204030204" pitchFamily="34" charset="0"/>
              </a:rPr>
              <a:t>1</a:t>
            </a:r>
            <a:r>
              <a:rPr lang="en-IN" sz="1800" dirty="0">
                <a:solidFill>
                  <a:schemeClr val="tx1"/>
                </a:solidFill>
                <a:effectLst/>
                <a:latin typeface="Bahnschrift Light" panose="020B0502040204020203" pitchFamily="34" charset="0"/>
                <a:ea typeface="Calibri" panose="020F0502020204030204" pitchFamily="34" charset="0"/>
              </a:rPr>
              <a:t>  Carl Behnke,</a:t>
            </a:r>
            <a:r>
              <a:rPr lang="en-IN" sz="1800" baseline="30000" dirty="0">
                <a:solidFill>
                  <a:schemeClr val="tx1"/>
                </a:solidFill>
                <a:effectLst/>
                <a:latin typeface="Bahnschrift Light" panose="020B0502040204020203" pitchFamily="34" charset="0"/>
                <a:ea typeface="Calibri" panose="020F0502020204030204" pitchFamily="34" charset="0"/>
              </a:rPr>
              <a:t>2   </a:t>
            </a:r>
            <a:r>
              <a:rPr lang="en-IN" sz="1800" dirty="0">
                <a:solidFill>
                  <a:schemeClr val="tx1"/>
                </a:solidFill>
                <a:effectLst/>
                <a:latin typeface="Bahnschrift Light" panose="020B0502040204020203" pitchFamily="34" charset="0"/>
                <a:ea typeface="Calibri" panose="020F0502020204030204" pitchFamily="34" charset="0"/>
              </a:rPr>
              <a:t>Doug Nelson,</a:t>
            </a:r>
            <a:r>
              <a:rPr lang="en-IN" sz="1800" baseline="30000" dirty="0">
                <a:solidFill>
                  <a:schemeClr val="tx1"/>
                </a:solidFill>
                <a:effectLst/>
                <a:latin typeface="Bahnschrift Light" panose="020B0502040204020203" pitchFamily="34" charset="0"/>
                <a:ea typeface="Calibri" panose="020F0502020204030204" pitchFamily="34" charset="0"/>
              </a:rPr>
              <a:t>2</a:t>
            </a:r>
            <a:r>
              <a:rPr lang="en-IN" sz="1800" dirty="0">
                <a:solidFill>
                  <a:schemeClr val="tx1"/>
                </a:solidFill>
                <a:effectLst/>
                <a:latin typeface="Bahnschrift Light" panose="020B0502040204020203" pitchFamily="34" charset="0"/>
                <a:ea typeface="Calibri" panose="020F0502020204030204" pitchFamily="34" charset="0"/>
              </a:rPr>
              <a:t>  Mihaela Vorvoreanu</a:t>
            </a:r>
            <a:r>
              <a:rPr lang="en-IN" sz="1800" baseline="30000" dirty="0">
                <a:solidFill>
                  <a:schemeClr val="tx1"/>
                </a:solidFill>
                <a:effectLst/>
                <a:latin typeface="Bahnschrift Light" panose="020B0502040204020203" pitchFamily="34" charset="0"/>
                <a:ea typeface="Calibri" panose="020F0502020204030204" pitchFamily="34" charset="0"/>
              </a:rPr>
              <a:t>,3</a:t>
            </a:r>
            <a:r>
              <a:rPr lang="en-IN" sz="1800" dirty="0">
                <a:solidFill>
                  <a:schemeClr val="tx1"/>
                </a:solidFill>
                <a:effectLst/>
                <a:latin typeface="Bahnschrift Light" panose="020B0502040204020203" pitchFamily="34" charset="0"/>
                <a:ea typeface="Calibri" panose="020F0502020204030204" pitchFamily="34" charset="0"/>
              </a:rPr>
              <a:t> and Barbara Almanza</a:t>
            </a:r>
            <a:r>
              <a:rPr lang="en-IN" sz="1800" baseline="30000" dirty="0">
                <a:solidFill>
                  <a:schemeClr val="tx1"/>
                </a:solidFill>
                <a:effectLst/>
                <a:latin typeface="Bahnschrift Light" panose="020B0502040204020203" pitchFamily="34" charset="0"/>
                <a:ea typeface="Calibri" panose="020F0502020204030204" pitchFamily="34" charset="0"/>
              </a:rPr>
              <a:t>2</a:t>
            </a:r>
            <a:r>
              <a:rPr lang="en-IN" sz="1800" dirty="0">
                <a:solidFill>
                  <a:schemeClr val="tx1"/>
                </a:solidFill>
                <a:effectLst/>
                <a:latin typeface="Bahnschrift Light" panose="020B0502040204020203" pitchFamily="34" charset="0"/>
                <a:ea typeface="Calibri" panose="020F0502020204030204" pitchFamily="34" charset="0"/>
              </a:rPr>
              <a:t> “A Qualitative Assessment of </a:t>
            </a:r>
            <a:r>
              <a:rPr lang="en-IN" sz="1800" dirty="0" err="1">
                <a:solidFill>
                  <a:schemeClr val="tx1"/>
                </a:solidFill>
                <a:effectLst/>
                <a:latin typeface="Bahnschrift Light" panose="020B0502040204020203" pitchFamily="34" charset="0"/>
                <a:ea typeface="Calibri" panose="020F0502020204030204" pitchFamily="34" charset="0"/>
              </a:rPr>
              <a:t>yelp.Com</a:t>
            </a:r>
            <a:r>
              <a:rPr lang="en-IN" sz="1800" dirty="0">
                <a:solidFill>
                  <a:schemeClr val="tx1"/>
                </a:solidFill>
                <a:effectLst/>
                <a:latin typeface="Bahnschrift Light" panose="020B0502040204020203" pitchFamily="34" charset="0"/>
                <a:ea typeface="Calibri" panose="020F0502020204030204" pitchFamily="34" charset="0"/>
              </a:rPr>
              <a:t> Users’ Motivations to Submit and Read Restaurant Reviews” </a:t>
            </a:r>
            <a:r>
              <a:rPr lang="en-IN" sz="1800" baseline="30000" dirty="0">
                <a:solidFill>
                  <a:schemeClr val="tx1"/>
                </a:solidFill>
                <a:effectLst/>
                <a:latin typeface="Bahnschrift Light" panose="020B0502040204020203" pitchFamily="34" charset="0"/>
                <a:ea typeface="Calibri" panose="020F0502020204030204" pitchFamily="34" charset="0"/>
              </a:rPr>
              <a:t>1</a:t>
            </a:r>
            <a:r>
              <a:rPr lang="en-IN" sz="1800" dirty="0">
                <a:solidFill>
                  <a:schemeClr val="tx1"/>
                </a:solidFill>
                <a:effectLst/>
                <a:latin typeface="Bahnschrift Light" panose="020B0502040204020203" pitchFamily="34" charset="0"/>
                <a:ea typeface="Calibri" panose="020F0502020204030204" pitchFamily="34" charset="0"/>
              </a:rPr>
              <a:t>Department of Management, Montclair State University, Montclair, New Jersey, USA </a:t>
            </a:r>
            <a:r>
              <a:rPr lang="en-IN" sz="1800" baseline="30000" dirty="0">
                <a:solidFill>
                  <a:schemeClr val="tx1"/>
                </a:solidFill>
                <a:effectLst/>
                <a:latin typeface="Bahnschrift Light" panose="020B0502040204020203" pitchFamily="34" charset="0"/>
                <a:ea typeface="Calibri" panose="020F0502020204030204" pitchFamily="34" charset="0"/>
              </a:rPr>
              <a:t>2</a:t>
            </a:r>
            <a:r>
              <a:rPr lang="en-IN" sz="1800" dirty="0">
                <a:solidFill>
                  <a:schemeClr val="tx1"/>
                </a:solidFill>
                <a:effectLst/>
                <a:latin typeface="Bahnschrift Light" panose="020B0502040204020203" pitchFamily="34" charset="0"/>
                <a:ea typeface="Calibri" panose="020F0502020204030204" pitchFamily="34" charset="0"/>
              </a:rPr>
              <a:t>School of Hospitality and Tourism Management</a:t>
            </a:r>
            <a:r>
              <a:rPr lang="en-IN" dirty="0">
                <a:solidFill>
                  <a:schemeClr val="tx1"/>
                </a:solidFill>
                <a:latin typeface="Bahnschrift Light" panose="020B0502040204020203" pitchFamily="34" charset="0"/>
                <a:ea typeface="Calibri" panose="020F0502020204030204" pitchFamily="34" charset="0"/>
              </a:rPr>
              <a:t>. </a:t>
            </a:r>
            <a:endParaRPr lang="en-IN" dirty="0">
              <a:solidFill>
                <a:schemeClr val="tx1"/>
              </a:solidFill>
              <a:latin typeface="Bahnschrift Light" panose="020B0502040204020203" pitchFamily="34" charset="0"/>
            </a:endParaRPr>
          </a:p>
          <a:p>
            <a:endParaRPr lang="en-IN" dirty="0"/>
          </a:p>
        </p:txBody>
      </p:sp>
    </p:spTree>
    <p:extLst>
      <p:ext uri="{BB962C8B-B14F-4D97-AF65-F5344CB8AC3E}">
        <p14:creationId xmlns:p14="http://schemas.microsoft.com/office/powerpoint/2010/main" val="133988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2088-44A6-2CB5-4BC5-C9E00E78F0BA}"/>
              </a:ext>
            </a:extLst>
          </p:cNvPr>
          <p:cNvSpPr>
            <a:spLocks noGrp="1"/>
          </p:cNvSpPr>
          <p:nvPr>
            <p:ph type="title"/>
          </p:nvPr>
        </p:nvSpPr>
        <p:spPr>
          <a:xfrm>
            <a:off x="4315193" y="3152540"/>
            <a:ext cx="8911687" cy="1280890"/>
          </a:xfrm>
        </p:spPr>
        <p:txBody>
          <a:bodyPr>
            <a:normAutofit/>
          </a:bodyPr>
          <a:lstStyle/>
          <a:p>
            <a:r>
              <a:rPr lang="en-IN" sz="4000" b="1" dirty="0">
                <a:solidFill>
                  <a:schemeClr val="tx1"/>
                </a:solidFill>
              </a:rPr>
              <a:t>Thank you!</a:t>
            </a:r>
          </a:p>
        </p:txBody>
      </p:sp>
    </p:spTree>
    <p:extLst>
      <p:ext uri="{BB962C8B-B14F-4D97-AF65-F5344CB8AC3E}">
        <p14:creationId xmlns:p14="http://schemas.microsoft.com/office/powerpoint/2010/main" val="167754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94DA-70C2-50A0-110D-68C8250E4AA5}"/>
              </a:ext>
            </a:extLst>
          </p:cNvPr>
          <p:cNvSpPr>
            <a:spLocks noGrp="1"/>
          </p:cNvSpPr>
          <p:nvPr>
            <p:ph type="title"/>
          </p:nvPr>
        </p:nvSpPr>
        <p:spPr>
          <a:xfrm>
            <a:off x="1909345" y="588599"/>
            <a:ext cx="8911687" cy="1280890"/>
          </a:xfrm>
        </p:spPr>
        <p:txBody>
          <a:bodyPr/>
          <a:lstStyle/>
          <a:p>
            <a:r>
              <a:rPr lang="en-US" b="1" dirty="0">
                <a:solidFill>
                  <a:schemeClr val="tx1"/>
                </a:solidFill>
              </a:rPr>
              <a:t>Project Description</a:t>
            </a:r>
            <a:endParaRPr lang="en-IN" b="1" dirty="0">
              <a:solidFill>
                <a:schemeClr val="tx1"/>
              </a:solidFill>
            </a:endParaRPr>
          </a:p>
        </p:txBody>
      </p:sp>
      <p:sp>
        <p:nvSpPr>
          <p:cNvPr id="3" name="Content Placeholder 2">
            <a:extLst>
              <a:ext uri="{FF2B5EF4-FFF2-40B4-BE49-F238E27FC236}">
                <a16:creationId xmlns:a16="http://schemas.microsoft.com/office/drawing/2014/main" id="{DDAE24AE-13FD-C020-D352-4672BE8369B3}"/>
              </a:ext>
            </a:extLst>
          </p:cNvPr>
          <p:cNvSpPr>
            <a:spLocks noGrp="1"/>
          </p:cNvSpPr>
          <p:nvPr>
            <p:ph idx="1"/>
          </p:nvPr>
        </p:nvSpPr>
        <p:spPr>
          <a:xfrm>
            <a:off x="1905632" y="1869489"/>
            <a:ext cx="8915400" cy="3777622"/>
          </a:xfrm>
        </p:spPr>
        <p:txBody>
          <a:bodyPr/>
          <a:lstStyle/>
          <a:p>
            <a:r>
              <a:rPr lang="en-US" b="1" dirty="0">
                <a:solidFill>
                  <a:schemeClr val="bg2">
                    <a:lumMod val="50000"/>
                  </a:schemeClr>
                </a:solidFill>
              </a:rPr>
              <a:t>In this project we have analyzed customer reviews in the form of text comment using Natural Language Processing (NLP) for hotel businesses and build the model which can predict ratings of the customers based on their reviews and also classify sentiments as positive, negative and average. </a:t>
            </a:r>
          </a:p>
          <a:p>
            <a:endParaRPr lang="en-US" b="1" dirty="0">
              <a:solidFill>
                <a:schemeClr val="bg2">
                  <a:lumMod val="50000"/>
                </a:schemeClr>
              </a:solidFill>
            </a:endParaRPr>
          </a:p>
          <a:p>
            <a:r>
              <a:rPr lang="en-US" b="1" dirty="0">
                <a:solidFill>
                  <a:schemeClr val="bg2">
                    <a:lumMod val="50000"/>
                  </a:schemeClr>
                </a:solidFill>
              </a:rPr>
              <a:t>We have use various machine learning and deep learning algorithms to improve accuracy. Sentiment classification and rating prediction have been manually tested.</a:t>
            </a:r>
            <a:endParaRPr lang="en-IN" b="1" dirty="0">
              <a:solidFill>
                <a:schemeClr val="bg2">
                  <a:lumMod val="50000"/>
                </a:schemeClr>
              </a:solidFill>
            </a:endParaRPr>
          </a:p>
        </p:txBody>
      </p:sp>
    </p:spTree>
    <p:extLst>
      <p:ext uri="{BB962C8B-B14F-4D97-AF65-F5344CB8AC3E}">
        <p14:creationId xmlns:p14="http://schemas.microsoft.com/office/powerpoint/2010/main" val="3619912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83C4-E2EA-4030-5A43-00DF6AFA22F0}"/>
              </a:ext>
            </a:extLst>
          </p:cNvPr>
          <p:cNvSpPr>
            <a:spLocks noGrp="1"/>
          </p:cNvSpPr>
          <p:nvPr>
            <p:ph type="title"/>
          </p:nvPr>
        </p:nvSpPr>
        <p:spPr>
          <a:xfrm>
            <a:off x="1915363" y="558040"/>
            <a:ext cx="8911687" cy="1280890"/>
          </a:xfrm>
        </p:spPr>
        <p:txBody>
          <a:bodyPr/>
          <a:lstStyle/>
          <a:p>
            <a:r>
              <a:rPr lang="en-US" b="1" dirty="0">
                <a:solidFill>
                  <a:schemeClr val="tx1"/>
                </a:solidFill>
              </a:rPr>
              <a:t>Block Diagram</a:t>
            </a:r>
            <a:endParaRPr lang="en-IN" b="1" dirty="0">
              <a:solidFill>
                <a:schemeClr val="tx1"/>
              </a:solidFill>
            </a:endParaRPr>
          </a:p>
        </p:txBody>
      </p:sp>
      <p:sp>
        <p:nvSpPr>
          <p:cNvPr id="3" name="Content Placeholder 2">
            <a:extLst>
              <a:ext uri="{FF2B5EF4-FFF2-40B4-BE49-F238E27FC236}">
                <a16:creationId xmlns:a16="http://schemas.microsoft.com/office/drawing/2014/main" id="{3C9464B0-2FCF-20CD-E48C-9F0A1435C5A3}"/>
              </a:ext>
            </a:extLst>
          </p:cNvPr>
          <p:cNvSpPr>
            <a:spLocks noGrp="1"/>
          </p:cNvSpPr>
          <p:nvPr>
            <p:ph idx="1"/>
          </p:nvPr>
        </p:nvSpPr>
        <p:spPr>
          <a:xfrm>
            <a:off x="124287" y="1367161"/>
            <a:ext cx="12067713" cy="5526349"/>
          </a:xfrm>
        </p:spPr>
        <p:txBody>
          <a:bodyPr/>
          <a:lstStyle/>
          <a:p>
            <a:endParaRPr lang="en-IN" dirty="0">
              <a:solidFill>
                <a:schemeClr val="bg1"/>
              </a:solidFill>
            </a:endParaRPr>
          </a:p>
        </p:txBody>
      </p:sp>
      <p:sp>
        <p:nvSpPr>
          <p:cNvPr id="4" name="Rectangle 3">
            <a:extLst>
              <a:ext uri="{FF2B5EF4-FFF2-40B4-BE49-F238E27FC236}">
                <a16:creationId xmlns:a16="http://schemas.microsoft.com/office/drawing/2014/main" id="{810795A4-8751-6FE2-117F-E11E530CFD7D}"/>
              </a:ext>
            </a:extLst>
          </p:cNvPr>
          <p:cNvSpPr/>
          <p:nvPr/>
        </p:nvSpPr>
        <p:spPr>
          <a:xfrm>
            <a:off x="2003394" y="1289766"/>
            <a:ext cx="2991775" cy="577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Collection:</a:t>
            </a:r>
          </a:p>
          <a:p>
            <a:pPr algn="ctr"/>
            <a:r>
              <a:rPr lang="en-US" dirty="0">
                <a:solidFill>
                  <a:schemeClr val="tx1"/>
                </a:solidFill>
              </a:rPr>
              <a:t>Customer Reviews </a:t>
            </a:r>
            <a:endParaRPr lang="en-IN" dirty="0">
              <a:solidFill>
                <a:schemeClr val="tx1"/>
              </a:solidFill>
            </a:endParaRPr>
          </a:p>
        </p:txBody>
      </p:sp>
      <p:cxnSp>
        <p:nvCxnSpPr>
          <p:cNvPr id="6" name="Straight Arrow Connector 5">
            <a:extLst>
              <a:ext uri="{FF2B5EF4-FFF2-40B4-BE49-F238E27FC236}">
                <a16:creationId xmlns:a16="http://schemas.microsoft.com/office/drawing/2014/main" id="{521317FA-1762-C89E-8A0C-BD20580DF4FD}"/>
              </a:ext>
            </a:extLst>
          </p:cNvPr>
          <p:cNvCxnSpPr/>
          <p:nvPr/>
        </p:nvCxnSpPr>
        <p:spPr>
          <a:xfrm>
            <a:off x="3499281" y="1866815"/>
            <a:ext cx="0" cy="266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B9625B5-31D8-BD9C-5622-99EF3DBF40C3}"/>
              </a:ext>
            </a:extLst>
          </p:cNvPr>
          <p:cNvSpPr/>
          <p:nvPr/>
        </p:nvSpPr>
        <p:spPr>
          <a:xfrm>
            <a:off x="2003394" y="2168029"/>
            <a:ext cx="3142695" cy="743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Pre-processing</a:t>
            </a:r>
            <a:endParaRPr lang="en-IN" dirty="0">
              <a:solidFill>
                <a:schemeClr val="tx1"/>
              </a:solidFill>
            </a:endParaRPr>
          </a:p>
        </p:txBody>
      </p:sp>
      <p:sp>
        <p:nvSpPr>
          <p:cNvPr id="9" name="Rectangle 8">
            <a:extLst>
              <a:ext uri="{FF2B5EF4-FFF2-40B4-BE49-F238E27FC236}">
                <a16:creationId xmlns:a16="http://schemas.microsoft.com/office/drawing/2014/main" id="{80CE2971-F866-5C5B-3882-B2E47940BA11}"/>
              </a:ext>
            </a:extLst>
          </p:cNvPr>
          <p:cNvSpPr/>
          <p:nvPr/>
        </p:nvSpPr>
        <p:spPr>
          <a:xfrm>
            <a:off x="5726097" y="34290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76D673B1-4165-0D4E-AAD5-640B3297E1C9}"/>
              </a:ext>
            </a:extLst>
          </p:cNvPr>
          <p:cNvCxnSpPr>
            <a:cxnSpLocks/>
            <a:stCxn id="8" idx="4"/>
          </p:cNvCxnSpPr>
          <p:nvPr/>
        </p:nvCxnSpPr>
        <p:spPr>
          <a:xfrm>
            <a:off x="3574742" y="2911080"/>
            <a:ext cx="0" cy="266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F4AC6AC-1E91-0BB9-087B-2B523A5635FB}"/>
              </a:ext>
            </a:extLst>
          </p:cNvPr>
          <p:cNvSpPr/>
          <p:nvPr/>
        </p:nvSpPr>
        <p:spPr>
          <a:xfrm>
            <a:off x="1667394" y="3196219"/>
            <a:ext cx="4058704" cy="35659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3969DB22-3D71-2B0A-0303-25AC2108B29F}"/>
              </a:ext>
            </a:extLst>
          </p:cNvPr>
          <p:cNvSpPr/>
          <p:nvPr/>
        </p:nvSpPr>
        <p:spPr>
          <a:xfrm>
            <a:off x="1869643" y="3275988"/>
            <a:ext cx="3544405" cy="42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Analysis of dataset for feature extraction</a:t>
            </a:r>
            <a:endParaRPr lang="en-IN" sz="1400" dirty="0"/>
          </a:p>
        </p:txBody>
      </p:sp>
      <p:cxnSp>
        <p:nvCxnSpPr>
          <p:cNvPr id="16" name="Straight Arrow Connector 15">
            <a:extLst>
              <a:ext uri="{FF2B5EF4-FFF2-40B4-BE49-F238E27FC236}">
                <a16:creationId xmlns:a16="http://schemas.microsoft.com/office/drawing/2014/main" id="{2A89502C-03AA-2694-140E-6423A9525C1D}"/>
              </a:ext>
            </a:extLst>
          </p:cNvPr>
          <p:cNvCxnSpPr>
            <a:cxnSpLocks/>
          </p:cNvCxnSpPr>
          <p:nvPr/>
        </p:nvCxnSpPr>
        <p:spPr>
          <a:xfrm flipH="1">
            <a:off x="3574741" y="3714013"/>
            <a:ext cx="1" cy="242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F2F8A9E-1055-5A06-7F24-228E0E16A7A7}"/>
              </a:ext>
            </a:extLst>
          </p:cNvPr>
          <p:cNvSpPr/>
          <p:nvPr/>
        </p:nvSpPr>
        <p:spPr>
          <a:xfrm>
            <a:off x="1869643" y="3974611"/>
            <a:ext cx="3544403" cy="464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Visualization</a:t>
            </a:r>
          </a:p>
        </p:txBody>
      </p:sp>
      <p:cxnSp>
        <p:nvCxnSpPr>
          <p:cNvPr id="19" name="Straight Arrow Connector 18">
            <a:extLst>
              <a:ext uri="{FF2B5EF4-FFF2-40B4-BE49-F238E27FC236}">
                <a16:creationId xmlns:a16="http://schemas.microsoft.com/office/drawing/2014/main" id="{21A88475-AEE4-BE5F-EAA0-45C89E72F233}"/>
              </a:ext>
            </a:extLst>
          </p:cNvPr>
          <p:cNvCxnSpPr/>
          <p:nvPr/>
        </p:nvCxnSpPr>
        <p:spPr>
          <a:xfrm>
            <a:off x="3574741" y="4431294"/>
            <a:ext cx="0" cy="27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71A4C04-A3A3-5B96-5E46-0C8282B2E234}"/>
              </a:ext>
            </a:extLst>
          </p:cNvPr>
          <p:cNvSpPr/>
          <p:nvPr/>
        </p:nvSpPr>
        <p:spPr>
          <a:xfrm>
            <a:off x="1915363" y="4705165"/>
            <a:ext cx="3498683" cy="464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Classifying the dataset and splitting it into the reviews and star.</a:t>
            </a:r>
          </a:p>
        </p:txBody>
      </p:sp>
      <p:cxnSp>
        <p:nvCxnSpPr>
          <p:cNvPr id="26" name="Straight Arrow Connector 25">
            <a:extLst>
              <a:ext uri="{FF2B5EF4-FFF2-40B4-BE49-F238E27FC236}">
                <a16:creationId xmlns:a16="http://schemas.microsoft.com/office/drawing/2014/main" id="{656A685A-8721-882C-60D7-DA05C99552E4}"/>
              </a:ext>
            </a:extLst>
          </p:cNvPr>
          <p:cNvCxnSpPr>
            <a:cxnSpLocks/>
          </p:cNvCxnSpPr>
          <p:nvPr/>
        </p:nvCxnSpPr>
        <p:spPr>
          <a:xfrm>
            <a:off x="3574741" y="5169679"/>
            <a:ext cx="0" cy="256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5F405E2-879F-BAAE-1B61-68C341E75999}"/>
              </a:ext>
            </a:extLst>
          </p:cNvPr>
          <p:cNvSpPr/>
          <p:nvPr/>
        </p:nvSpPr>
        <p:spPr>
          <a:xfrm>
            <a:off x="1915359" y="5426475"/>
            <a:ext cx="3498683" cy="413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 Removal of stopwords and punctuation.</a:t>
            </a:r>
          </a:p>
        </p:txBody>
      </p:sp>
      <p:cxnSp>
        <p:nvCxnSpPr>
          <p:cNvPr id="30" name="Straight Arrow Connector 29">
            <a:extLst>
              <a:ext uri="{FF2B5EF4-FFF2-40B4-BE49-F238E27FC236}">
                <a16:creationId xmlns:a16="http://schemas.microsoft.com/office/drawing/2014/main" id="{85EB64D8-F806-EB03-C51B-ED25888A5032}"/>
              </a:ext>
            </a:extLst>
          </p:cNvPr>
          <p:cNvCxnSpPr/>
          <p:nvPr/>
        </p:nvCxnSpPr>
        <p:spPr>
          <a:xfrm>
            <a:off x="3574741" y="5839550"/>
            <a:ext cx="0" cy="286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5CC9533-C07B-35C2-8557-DB0403D7C7E1}"/>
              </a:ext>
            </a:extLst>
          </p:cNvPr>
          <p:cNvSpPr/>
          <p:nvPr/>
        </p:nvSpPr>
        <p:spPr>
          <a:xfrm>
            <a:off x="1915358" y="6153862"/>
            <a:ext cx="3498683" cy="49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Vectorization</a:t>
            </a:r>
          </a:p>
        </p:txBody>
      </p:sp>
      <p:cxnSp>
        <p:nvCxnSpPr>
          <p:cNvPr id="38" name="Straight Connector 37">
            <a:extLst>
              <a:ext uri="{FF2B5EF4-FFF2-40B4-BE49-F238E27FC236}">
                <a16:creationId xmlns:a16="http://schemas.microsoft.com/office/drawing/2014/main" id="{48F4D1EB-C0E0-1E4E-3CBE-F3EAA3BA7CA4}"/>
              </a:ext>
            </a:extLst>
          </p:cNvPr>
          <p:cNvCxnSpPr/>
          <p:nvPr/>
        </p:nvCxnSpPr>
        <p:spPr>
          <a:xfrm>
            <a:off x="5771816" y="6403546"/>
            <a:ext cx="7355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2566034-44AF-7742-40A4-4D920345FF4E}"/>
              </a:ext>
            </a:extLst>
          </p:cNvPr>
          <p:cNvCxnSpPr>
            <a:cxnSpLocks/>
          </p:cNvCxnSpPr>
          <p:nvPr/>
        </p:nvCxnSpPr>
        <p:spPr>
          <a:xfrm flipV="1">
            <a:off x="6516210" y="2743200"/>
            <a:ext cx="0" cy="3678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ACD4C1D-BE04-A8AE-FD17-51F18FA1B84D}"/>
              </a:ext>
            </a:extLst>
          </p:cNvPr>
          <p:cNvCxnSpPr/>
          <p:nvPr/>
        </p:nvCxnSpPr>
        <p:spPr>
          <a:xfrm>
            <a:off x="6516210" y="2743200"/>
            <a:ext cx="958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7B3B10B-07D5-D1F1-E3E6-C750264D083A}"/>
              </a:ext>
            </a:extLst>
          </p:cNvPr>
          <p:cNvSpPr/>
          <p:nvPr/>
        </p:nvSpPr>
        <p:spPr>
          <a:xfrm>
            <a:off x="7474998" y="2423606"/>
            <a:ext cx="4350053" cy="43385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280DF1A9-5BF7-6199-FF0A-570B9E89073C}"/>
              </a:ext>
            </a:extLst>
          </p:cNvPr>
          <p:cNvSpPr/>
          <p:nvPr/>
        </p:nvSpPr>
        <p:spPr>
          <a:xfrm>
            <a:off x="7581530" y="2565647"/>
            <a:ext cx="3956482" cy="611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Fit and Transform</a:t>
            </a:r>
          </a:p>
        </p:txBody>
      </p:sp>
      <p:cxnSp>
        <p:nvCxnSpPr>
          <p:cNvPr id="53" name="Straight Arrow Connector 52">
            <a:extLst>
              <a:ext uri="{FF2B5EF4-FFF2-40B4-BE49-F238E27FC236}">
                <a16:creationId xmlns:a16="http://schemas.microsoft.com/office/drawing/2014/main" id="{D9A75403-B288-8691-83D4-1D6E1DA7FEA7}"/>
              </a:ext>
            </a:extLst>
          </p:cNvPr>
          <p:cNvCxnSpPr/>
          <p:nvPr/>
        </p:nvCxnSpPr>
        <p:spPr>
          <a:xfrm>
            <a:off x="9559771" y="3136295"/>
            <a:ext cx="0" cy="425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A93F7A23-E8AC-EFDF-5B16-C5143CC4F151}"/>
              </a:ext>
            </a:extLst>
          </p:cNvPr>
          <p:cNvSpPr/>
          <p:nvPr/>
        </p:nvSpPr>
        <p:spPr>
          <a:xfrm>
            <a:off x="7581529" y="3562165"/>
            <a:ext cx="3956483" cy="61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Modelling</a:t>
            </a:r>
          </a:p>
        </p:txBody>
      </p:sp>
      <p:cxnSp>
        <p:nvCxnSpPr>
          <p:cNvPr id="57" name="Straight Arrow Connector 56">
            <a:extLst>
              <a:ext uri="{FF2B5EF4-FFF2-40B4-BE49-F238E27FC236}">
                <a16:creationId xmlns:a16="http://schemas.microsoft.com/office/drawing/2014/main" id="{A9D67AA2-59A6-7343-D43B-D05A124ABBB5}"/>
              </a:ext>
            </a:extLst>
          </p:cNvPr>
          <p:cNvCxnSpPr>
            <a:cxnSpLocks/>
          </p:cNvCxnSpPr>
          <p:nvPr/>
        </p:nvCxnSpPr>
        <p:spPr>
          <a:xfrm>
            <a:off x="9559770" y="4173927"/>
            <a:ext cx="0" cy="480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6DDC723-2A4E-55FD-7D01-8C69361F5357}"/>
              </a:ext>
            </a:extLst>
          </p:cNvPr>
          <p:cNvSpPr/>
          <p:nvPr/>
        </p:nvSpPr>
        <p:spPr>
          <a:xfrm>
            <a:off x="7581529" y="4654122"/>
            <a:ext cx="3956483" cy="61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Applying various algorithms and comparing them.</a:t>
            </a:r>
          </a:p>
        </p:txBody>
      </p:sp>
      <p:cxnSp>
        <p:nvCxnSpPr>
          <p:cNvPr id="60" name="Straight Arrow Connector 59">
            <a:extLst>
              <a:ext uri="{FF2B5EF4-FFF2-40B4-BE49-F238E27FC236}">
                <a16:creationId xmlns:a16="http://schemas.microsoft.com/office/drawing/2014/main" id="{941F0D16-642E-843E-136B-383A538E9C22}"/>
              </a:ext>
            </a:extLst>
          </p:cNvPr>
          <p:cNvCxnSpPr/>
          <p:nvPr/>
        </p:nvCxnSpPr>
        <p:spPr>
          <a:xfrm>
            <a:off x="9559770" y="5265884"/>
            <a:ext cx="0" cy="298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34443A89-A6A6-A97A-AC43-DDC9D612CCCB}"/>
              </a:ext>
            </a:extLst>
          </p:cNvPr>
          <p:cNvSpPr/>
          <p:nvPr/>
        </p:nvSpPr>
        <p:spPr>
          <a:xfrm>
            <a:off x="8538982" y="5584230"/>
            <a:ext cx="2211871" cy="455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Classification report</a:t>
            </a:r>
          </a:p>
        </p:txBody>
      </p:sp>
      <p:cxnSp>
        <p:nvCxnSpPr>
          <p:cNvPr id="64" name="Straight Arrow Connector 63">
            <a:extLst>
              <a:ext uri="{FF2B5EF4-FFF2-40B4-BE49-F238E27FC236}">
                <a16:creationId xmlns:a16="http://schemas.microsoft.com/office/drawing/2014/main" id="{04E8DCB2-77D8-75FB-B398-EA6EA433EE73}"/>
              </a:ext>
            </a:extLst>
          </p:cNvPr>
          <p:cNvCxnSpPr/>
          <p:nvPr/>
        </p:nvCxnSpPr>
        <p:spPr>
          <a:xfrm>
            <a:off x="9559770" y="6039494"/>
            <a:ext cx="0"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267B9AB3-B4F5-D56C-91D8-EFAA7801EBE8}"/>
              </a:ext>
            </a:extLst>
          </p:cNvPr>
          <p:cNvSpPr/>
          <p:nvPr/>
        </p:nvSpPr>
        <p:spPr>
          <a:xfrm>
            <a:off x="7581529" y="6312023"/>
            <a:ext cx="4136995" cy="341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r>
              <a:rPr lang="en-IN" dirty="0"/>
              <a:t>ating Prediction</a:t>
            </a:r>
          </a:p>
        </p:txBody>
      </p:sp>
    </p:spTree>
    <p:extLst>
      <p:ext uri="{BB962C8B-B14F-4D97-AF65-F5344CB8AC3E}">
        <p14:creationId xmlns:p14="http://schemas.microsoft.com/office/powerpoint/2010/main" val="167549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9F64-0D0E-9A67-52D2-098FF38C0C0F}"/>
              </a:ext>
            </a:extLst>
          </p:cNvPr>
          <p:cNvSpPr>
            <a:spLocks noGrp="1"/>
          </p:cNvSpPr>
          <p:nvPr>
            <p:ph type="title"/>
          </p:nvPr>
        </p:nvSpPr>
        <p:spPr>
          <a:xfrm>
            <a:off x="1873834" y="632987"/>
            <a:ext cx="8911687" cy="1280890"/>
          </a:xfrm>
        </p:spPr>
        <p:txBody>
          <a:bodyPr/>
          <a:lstStyle/>
          <a:p>
            <a:r>
              <a:rPr lang="en-IN" b="1" dirty="0">
                <a:solidFill>
                  <a:schemeClr val="tx1"/>
                </a:solidFill>
              </a:rPr>
              <a:t>Dataset</a:t>
            </a:r>
          </a:p>
        </p:txBody>
      </p:sp>
      <p:sp>
        <p:nvSpPr>
          <p:cNvPr id="3" name="Content Placeholder 2">
            <a:extLst>
              <a:ext uri="{FF2B5EF4-FFF2-40B4-BE49-F238E27FC236}">
                <a16:creationId xmlns:a16="http://schemas.microsoft.com/office/drawing/2014/main" id="{A9AE7089-22E6-E33E-A419-AA7394B561D2}"/>
              </a:ext>
            </a:extLst>
          </p:cNvPr>
          <p:cNvSpPr>
            <a:spLocks noGrp="1"/>
          </p:cNvSpPr>
          <p:nvPr>
            <p:ph idx="1"/>
          </p:nvPr>
        </p:nvSpPr>
        <p:spPr>
          <a:xfrm>
            <a:off x="1870121" y="1273432"/>
            <a:ext cx="8915400" cy="3777622"/>
          </a:xfrm>
        </p:spPr>
        <p:txBody>
          <a:bodyPr/>
          <a:lstStyle/>
          <a:p>
            <a:r>
              <a:rPr lang="en-IN" sz="1800" b="1" kern="100" dirty="0">
                <a:solidFill>
                  <a:schemeClr val="bg2">
                    <a:lumMod val="50000"/>
                  </a:schemeClr>
                </a:solidFill>
                <a:effectLst/>
                <a:latin typeface="+mj-lt"/>
                <a:ea typeface="Calibri" panose="020F0502020204030204" pitchFamily="34" charset="0"/>
                <a:cs typeface="Times New Roman" panose="02020603050405020304" pitchFamily="18" charset="0"/>
              </a:rPr>
              <a:t>This dataset </a:t>
            </a:r>
            <a:r>
              <a:rPr lang="en-IN" b="1" kern="100" dirty="0">
                <a:solidFill>
                  <a:schemeClr val="bg2">
                    <a:lumMod val="50000"/>
                  </a:schemeClr>
                </a:solidFill>
                <a:latin typeface="+mj-lt"/>
                <a:ea typeface="Calibri" panose="020F0502020204030204" pitchFamily="34" charset="0"/>
                <a:cs typeface="Times New Roman" panose="02020603050405020304" pitchFamily="18" charset="0"/>
              </a:rPr>
              <a:t>consist </a:t>
            </a:r>
            <a:r>
              <a:rPr lang="en-IN" sz="1800" b="1" kern="100" dirty="0">
                <a:solidFill>
                  <a:schemeClr val="bg2">
                    <a:lumMod val="50000"/>
                  </a:schemeClr>
                </a:solidFill>
                <a:effectLst/>
                <a:latin typeface="+mj-lt"/>
                <a:ea typeface="Calibri" panose="020F0502020204030204" pitchFamily="34" charset="0"/>
                <a:cs typeface="Times New Roman" panose="02020603050405020304" pitchFamily="18" charset="0"/>
              </a:rPr>
              <a:t>of Yelp’s restaurant businesses reviews, and user data. Data set consists of the following columns :-</a:t>
            </a:r>
            <a:endParaRPr lang="en-IN" sz="1800" b="1" kern="100" dirty="0">
              <a:solidFill>
                <a:schemeClr val="bg2">
                  <a:lumMod val="50000"/>
                </a:schemeClr>
              </a:solidFill>
              <a:effectLst/>
              <a:latin typeface="Bahnschrift Light" panose="020B0502040204020203"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5C0508E-E140-13F0-17EC-38B1CC2F8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005" y="2088608"/>
            <a:ext cx="7593989" cy="4270562"/>
          </a:xfrm>
          <a:prstGeom prst="rect">
            <a:avLst/>
          </a:prstGeom>
        </p:spPr>
      </p:pic>
    </p:spTree>
    <p:extLst>
      <p:ext uri="{BB962C8B-B14F-4D97-AF65-F5344CB8AC3E}">
        <p14:creationId xmlns:p14="http://schemas.microsoft.com/office/powerpoint/2010/main" val="191617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F9DA-722D-2256-4EA4-CD099A36841A}"/>
              </a:ext>
            </a:extLst>
          </p:cNvPr>
          <p:cNvSpPr>
            <a:spLocks noGrp="1"/>
          </p:cNvSpPr>
          <p:nvPr>
            <p:ph type="title"/>
          </p:nvPr>
        </p:nvSpPr>
        <p:spPr>
          <a:xfrm>
            <a:off x="2611529" y="528224"/>
            <a:ext cx="8911687" cy="1280890"/>
          </a:xfrm>
        </p:spPr>
        <p:txBody>
          <a:bodyPr/>
          <a:lstStyle/>
          <a:p>
            <a:r>
              <a:rPr lang="en-US" b="1" dirty="0">
                <a:solidFill>
                  <a:schemeClr val="tx1"/>
                </a:solidFill>
              </a:rPr>
              <a:t>S</a:t>
            </a:r>
            <a:r>
              <a:rPr lang="en-IN" b="1" dirty="0">
                <a:solidFill>
                  <a:schemeClr val="tx1"/>
                </a:solidFill>
              </a:rPr>
              <a:t>teps</a:t>
            </a:r>
          </a:p>
        </p:txBody>
      </p:sp>
      <p:sp>
        <p:nvSpPr>
          <p:cNvPr id="3" name="Content Placeholder 2">
            <a:extLst>
              <a:ext uri="{FF2B5EF4-FFF2-40B4-BE49-F238E27FC236}">
                <a16:creationId xmlns:a16="http://schemas.microsoft.com/office/drawing/2014/main" id="{04B49E54-97B1-7DF6-6F9A-51C722656F76}"/>
              </a:ext>
            </a:extLst>
          </p:cNvPr>
          <p:cNvSpPr>
            <a:spLocks noGrp="1"/>
          </p:cNvSpPr>
          <p:nvPr>
            <p:ph idx="1"/>
          </p:nvPr>
        </p:nvSpPr>
        <p:spPr>
          <a:xfrm>
            <a:off x="2478364" y="1003178"/>
            <a:ext cx="9614517" cy="5402061"/>
          </a:xfrm>
        </p:spPr>
        <p:txBody>
          <a:bodyPr/>
          <a:lstStyle/>
          <a:p>
            <a:pPr marL="0" indent="0" algn="l">
              <a:buNone/>
            </a:pPr>
            <a:endParaRPr lang="en-IN" sz="2800" b="1" dirty="0"/>
          </a:p>
          <a:p>
            <a:pPr marL="514350" indent="-514350" algn="l">
              <a:buAutoNum type="arabicParenR"/>
            </a:pPr>
            <a:r>
              <a:rPr lang="en-IN" sz="2800" b="1" dirty="0"/>
              <a:t>Pre – Processing Data :-</a:t>
            </a:r>
          </a:p>
          <a:p>
            <a:pPr marL="0" indent="0" algn="l">
              <a:buNone/>
            </a:pPr>
            <a:endParaRPr lang="en-IN" sz="2800" b="1" dirty="0"/>
          </a:p>
          <a:p>
            <a:pPr algn="l"/>
            <a:r>
              <a:rPr lang="en-IN" sz="2400" dirty="0"/>
              <a:t>Importing all necessary libraries</a:t>
            </a:r>
          </a:p>
          <a:p>
            <a:pPr algn="l"/>
            <a:r>
              <a:rPr lang="en-IN" sz="2400" dirty="0"/>
              <a:t>Loading dataset and seeing the details</a:t>
            </a:r>
          </a:p>
          <a:p>
            <a:pPr algn="l"/>
            <a:r>
              <a:rPr lang="en-IN" sz="2400" dirty="0"/>
              <a:t>Shape of the dataset</a:t>
            </a:r>
          </a:p>
          <a:p>
            <a:pPr algn="l"/>
            <a:r>
              <a:rPr lang="en-IN" sz="2400" dirty="0"/>
              <a:t>Checking the datatypes</a:t>
            </a:r>
          </a:p>
          <a:p>
            <a:pPr algn="l"/>
            <a:r>
              <a:rPr lang="en-IN" sz="2400" dirty="0"/>
              <a:t>Concise summary of dataset</a:t>
            </a:r>
          </a:p>
          <a:p>
            <a:pPr algn="l"/>
            <a:r>
              <a:rPr lang="en-IN" sz="2400" dirty="0"/>
              <a:t>Checking for null values </a:t>
            </a:r>
          </a:p>
          <a:p>
            <a:pPr algn="l"/>
            <a:r>
              <a:rPr lang="en-IN" sz="2400" dirty="0"/>
              <a:t>Creating new columns</a:t>
            </a:r>
          </a:p>
          <a:p>
            <a:pPr algn="l"/>
            <a:endParaRPr lang="en-US" b="0" i="0" dirty="0">
              <a:solidFill>
                <a:srgbClr val="333333"/>
              </a:solidFill>
              <a:effectLst/>
              <a:latin typeface="+mj-lt"/>
            </a:endParaRPr>
          </a:p>
        </p:txBody>
      </p:sp>
    </p:spTree>
    <p:extLst>
      <p:ext uri="{BB962C8B-B14F-4D97-AF65-F5344CB8AC3E}">
        <p14:creationId xmlns:p14="http://schemas.microsoft.com/office/powerpoint/2010/main" val="162718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FB51A-8173-3B79-A78D-C70E22A27E6C}"/>
              </a:ext>
            </a:extLst>
          </p:cNvPr>
          <p:cNvSpPr>
            <a:spLocks noGrp="1"/>
          </p:cNvSpPr>
          <p:nvPr>
            <p:ph idx="1"/>
          </p:nvPr>
        </p:nvSpPr>
        <p:spPr>
          <a:xfrm>
            <a:off x="2393902" y="695417"/>
            <a:ext cx="8925127" cy="5279253"/>
          </a:xfrm>
        </p:spPr>
        <p:txBody>
          <a:bodyPr>
            <a:normAutofit/>
          </a:bodyPr>
          <a:lstStyle/>
          <a:p>
            <a:r>
              <a:rPr lang="en-IN" sz="2800" b="1" dirty="0"/>
              <a:t>2) Feature Extraction</a:t>
            </a:r>
          </a:p>
          <a:p>
            <a:pPr marL="0" indent="0">
              <a:buNone/>
            </a:pPr>
            <a:endParaRPr lang="en-IN" sz="2800" b="1" dirty="0"/>
          </a:p>
          <a:p>
            <a:r>
              <a:rPr lang="en-IN" sz="2400" dirty="0"/>
              <a:t>Correlation</a:t>
            </a:r>
          </a:p>
          <a:p>
            <a:r>
              <a:rPr lang="en-IN" sz="2400" dirty="0"/>
              <a:t>Classifying the dataset.</a:t>
            </a:r>
          </a:p>
          <a:p>
            <a:r>
              <a:rPr lang="en-IN" sz="2400" dirty="0"/>
              <a:t>Attribute Selection</a:t>
            </a:r>
          </a:p>
          <a:p>
            <a:r>
              <a:rPr lang="en-IN" sz="2400" dirty="0"/>
              <a:t>Cleaning the reviews and Removal of stopwords and Punctuation.</a:t>
            </a:r>
          </a:p>
          <a:p>
            <a:r>
              <a:rPr lang="en-IN" sz="2400" dirty="0"/>
              <a:t>Vectorization.</a:t>
            </a:r>
            <a:endParaRPr lang="en-IN" sz="2400" b="1" dirty="0"/>
          </a:p>
          <a:p>
            <a:pPr marL="0" indent="0">
              <a:buNone/>
            </a:pPr>
            <a:endParaRPr lang="en-IN" sz="2400" b="1" dirty="0"/>
          </a:p>
        </p:txBody>
      </p:sp>
    </p:spTree>
    <p:extLst>
      <p:ext uri="{BB962C8B-B14F-4D97-AF65-F5344CB8AC3E}">
        <p14:creationId xmlns:p14="http://schemas.microsoft.com/office/powerpoint/2010/main" val="3558743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67DF-7327-5ED8-7B69-DFD6AE2CD0E7}"/>
              </a:ext>
            </a:extLst>
          </p:cNvPr>
          <p:cNvSpPr>
            <a:spLocks noGrp="1"/>
          </p:cNvSpPr>
          <p:nvPr>
            <p:ph type="title"/>
          </p:nvPr>
        </p:nvSpPr>
        <p:spPr>
          <a:xfrm>
            <a:off x="2727247" y="6282288"/>
            <a:ext cx="6737505" cy="1151424"/>
          </a:xfrm>
        </p:spPr>
        <p:txBody>
          <a:bodyPr>
            <a:normAutofit/>
          </a:bodyPr>
          <a:lstStyle/>
          <a:p>
            <a:endParaRPr lang="en-IN" sz="2000" b="1" dirty="0">
              <a:solidFill>
                <a:schemeClr val="tx1"/>
              </a:solidFill>
            </a:endParaRPr>
          </a:p>
        </p:txBody>
      </p:sp>
      <p:sp>
        <p:nvSpPr>
          <p:cNvPr id="3" name="Content Placeholder 2">
            <a:extLst>
              <a:ext uri="{FF2B5EF4-FFF2-40B4-BE49-F238E27FC236}">
                <a16:creationId xmlns:a16="http://schemas.microsoft.com/office/drawing/2014/main" id="{BEE60256-BB03-DEEF-C006-6FAD961F8445}"/>
              </a:ext>
            </a:extLst>
          </p:cNvPr>
          <p:cNvSpPr>
            <a:spLocks noGrp="1"/>
          </p:cNvSpPr>
          <p:nvPr>
            <p:ph idx="1"/>
          </p:nvPr>
        </p:nvSpPr>
        <p:spPr>
          <a:xfrm>
            <a:off x="9562407" y="2994733"/>
            <a:ext cx="2262650" cy="2882285"/>
          </a:xfrm>
        </p:spPr>
        <p:txBody>
          <a:bodyPr>
            <a:normAutofit/>
          </a:bodyPr>
          <a:lstStyle/>
          <a:p>
            <a:pPr marL="0" indent="0">
              <a:buNone/>
            </a:pPr>
            <a:r>
              <a:rPr lang="en-IN" sz="2000" b="1" dirty="0"/>
              <a:t>Correlation between  vote columns</a:t>
            </a:r>
          </a:p>
        </p:txBody>
      </p:sp>
      <p:pic>
        <p:nvPicPr>
          <p:cNvPr id="2050" name="Picture 2">
            <a:extLst>
              <a:ext uri="{FF2B5EF4-FFF2-40B4-BE49-F238E27FC236}">
                <a16:creationId xmlns:a16="http://schemas.microsoft.com/office/drawing/2014/main" id="{9348C58E-E9B5-6DDF-6F7E-B462867C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927" y="314325"/>
            <a:ext cx="7743825" cy="654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34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F497-F2C0-5321-9CEA-CFA901C44899}"/>
              </a:ext>
            </a:extLst>
          </p:cNvPr>
          <p:cNvSpPr>
            <a:spLocks noGrp="1"/>
          </p:cNvSpPr>
          <p:nvPr>
            <p:ph type="title"/>
          </p:nvPr>
        </p:nvSpPr>
        <p:spPr>
          <a:xfrm>
            <a:off x="2544822" y="606354"/>
            <a:ext cx="8911687" cy="1280890"/>
          </a:xfrm>
        </p:spPr>
        <p:txBody>
          <a:bodyPr>
            <a:normAutofit/>
          </a:bodyPr>
          <a:lstStyle/>
          <a:p>
            <a:r>
              <a:rPr lang="en-IN" sz="2800" b="1" dirty="0">
                <a:solidFill>
                  <a:schemeClr val="tx1"/>
                </a:solidFill>
              </a:rPr>
              <a:t>3) Model Creation</a:t>
            </a:r>
          </a:p>
        </p:txBody>
      </p:sp>
      <p:sp>
        <p:nvSpPr>
          <p:cNvPr id="3" name="Content Placeholder 2">
            <a:extLst>
              <a:ext uri="{FF2B5EF4-FFF2-40B4-BE49-F238E27FC236}">
                <a16:creationId xmlns:a16="http://schemas.microsoft.com/office/drawing/2014/main" id="{959C4B36-7CE8-AAE4-03B3-B8B293BF4BFB}"/>
              </a:ext>
            </a:extLst>
          </p:cNvPr>
          <p:cNvSpPr>
            <a:spLocks noGrp="1"/>
          </p:cNvSpPr>
          <p:nvPr>
            <p:ph idx="1"/>
          </p:nvPr>
        </p:nvSpPr>
        <p:spPr>
          <a:xfrm>
            <a:off x="2544822" y="1558032"/>
            <a:ext cx="8911687" cy="5122414"/>
          </a:xfrm>
        </p:spPr>
        <p:txBody>
          <a:bodyPr>
            <a:normAutofit/>
          </a:bodyPr>
          <a:lstStyle/>
          <a:p>
            <a:r>
              <a:rPr lang="en-IN" sz="2400" dirty="0"/>
              <a:t>Splitting the dataset  into training and testing set.</a:t>
            </a:r>
          </a:p>
          <a:p>
            <a:endParaRPr lang="en-IN" sz="2400" dirty="0"/>
          </a:p>
          <a:p>
            <a:r>
              <a:rPr lang="en-IN" sz="2400" dirty="0"/>
              <a:t>Choosing the classification model from scikit-learn.</a:t>
            </a:r>
          </a:p>
          <a:p>
            <a:endParaRPr lang="en-IN" sz="2400" dirty="0"/>
          </a:p>
          <a:p>
            <a:r>
              <a:rPr lang="en-IN" sz="2400" dirty="0"/>
              <a:t>Train the model with training dataset.</a:t>
            </a:r>
          </a:p>
          <a:p>
            <a:pPr marL="0" indent="0">
              <a:buNone/>
            </a:pPr>
            <a:endParaRPr lang="en-IN" sz="2400" dirty="0"/>
          </a:p>
        </p:txBody>
      </p:sp>
    </p:spTree>
    <p:extLst>
      <p:ext uri="{BB962C8B-B14F-4D97-AF65-F5344CB8AC3E}">
        <p14:creationId xmlns:p14="http://schemas.microsoft.com/office/powerpoint/2010/main" val="2710089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B8EB-E87F-FA54-DE61-9777DC5AF6D2}"/>
              </a:ext>
            </a:extLst>
          </p:cNvPr>
          <p:cNvSpPr>
            <a:spLocks noGrp="1"/>
          </p:cNvSpPr>
          <p:nvPr>
            <p:ph type="title"/>
          </p:nvPr>
        </p:nvSpPr>
        <p:spPr>
          <a:xfrm>
            <a:off x="2406495" y="686254"/>
            <a:ext cx="8911687" cy="1280890"/>
          </a:xfrm>
        </p:spPr>
        <p:txBody>
          <a:bodyPr>
            <a:normAutofit/>
          </a:bodyPr>
          <a:lstStyle/>
          <a:p>
            <a:r>
              <a:rPr lang="en-IN" sz="2800" b="1" dirty="0">
                <a:solidFill>
                  <a:schemeClr val="tx1"/>
                </a:solidFill>
              </a:rPr>
              <a:t>4) Algorithms Applied</a:t>
            </a:r>
          </a:p>
        </p:txBody>
      </p:sp>
      <p:sp>
        <p:nvSpPr>
          <p:cNvPr id="3" name="Content Placeholder 2">
            <a:extLst>
              <a:ext uri="{FF2B5EF4-FFF2-40B4-BE49-F238E27FC236}">
                <a16:creationId xmlns:a16="http://schemas.microsoft.com/office/drawing/2014/main" id="{8068D829-F54E-BDCC-E689-616307294A46}"/>
              </a:ext>
            </a:extLst>
          </p:cNvPr>
          <p:cNvSpPr>
            <a:spLocks noGrp="1"/>
          </p:cNvSpPr>
          <p:nvPr>
            <p:ph idx="1"/>
          </p:nvPr>
        </p:nvSpPr>
        <p:spPr>
          <a:xfrm>
            <a:off x="2406495" y="1742981"/>
            <a:ext cx="9134476" cy="5004047"/>
          </a:xfrm>
        </p:spPr>
        <p:txBody>
          <a:bodyPr>
            <a:normAutofit/>
          </a:bodyPr>
          <a:lstStyle/>
          <a:p>
            <a:r>
              <a:rPr lang="en-IN" sz="2400" dirty="0"/>
              <a:t>K nearest neighbour</a:t>
            </a:r>
          </a:p>
          <a:p>
            <a:r>
              <a:rPr lang="en-IN" sz="2400" dirty="0"/>
              <a:t>Decision Tree</a:t>
            </a:r>
          </a:p>
          <a:p>
            <a:r>
              <a:rPr lang="en-IN" sz="2400" dirty="0"/>
              <a:t>Random Forest</a:t>
            </a:r>
          </a:p>
          <a:p>
            <a:r>
              <a:rPr lang="en-IN" sz="2400" dirty="0"/>
              <a:t>Support Vector Machine (SVM)</a:t>
            </a:r>
          </a:p>
          <a:p>
            <a:r>
              <a:rPr lang="en-IN" sz="2400" dirty="0"/>
              <a:t>Multinomial Naïve Bayes</a:t>
            </a:r>
          </a:p>
          <a:p>
            <a:r>
              <a:rPr lang="en-IN" sz="2400" dirty="0"/>
              <a:t>Multilayer perceptron classifier</a:t>
            </a:r>
          </a:p>
        </p:txBody>
      </p:sp>
    </p:spTree>
    <p:extLst>
      <p:ext uri="{BB962C8B-B14F-4D97-AF65-F5344CB8AC3E}">
        <p14:creationId xmlns:p14="http://schemas.microsoft.com/office/powerpoint/2010/main" val="40808039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810</TotalTime>
  <Words>509</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Bahnschrift Light</vt:lpstr>
      <vt:lpstr>Century Gothic</vt:lpstr>
      <vt:lpstr>Wingdings 3</vt:lpstr>
      <vt:lpstr>Wisp</vt:lpstr>
      <vt:lpstr>SENTIMENT ANALYSIS &amp; RATING PREDICTION FOR CUSTOMER REVIEWS</vt:lpstr>
      <vt:lpstr>Project Description</vt:lpstr>
      <vt:lpstr>Block Diagram</vt:lpstr>
      <vt:lpstr>Dataset</vt:lpstr>
      <vt:lpstr>Steps</vt:lpstr>
      <vt:lpstr>PowerPoint Presentation</vt:lpstr>
      <vt:lpstr>PowerPoint Presentation</vt:lpstr>
      <vt:lpstr>3) Model Creation</vt:lpstr>
      <vt:lpstr>4) Algorithms Applied</vt:lpstr>
      <vt:lpstr>5) Model Evaluation Measures</vt:lpstr>
      <vt:lpstr>6)Comparison between Models</vt:lpstr>
      <vt:lpstr>7) Testing the model – Rating prediction on the basis of review text.</vt:lpstr>
      <vt:lpstr>7) 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&amp; RATING PREDICTION FOR CUSTOMER REVIEWS</dc:title>
  <dc:creator>shreyk20@outlook.com</dc:creator>
  <cp:lastModifiedBy>shreyk20@outlook.com</cp:lastModifiedBy>
  <cp:revision>29</cp:revision>
  <dcterms:created xsi:type="dcterms:W3CDTF">2023-03-07T12:41:31Z</dcterms:created>
  <dcterms:modified xsi:type="dcterms:W3CDTF">2023-03-09T14:02:58Z</dcterms:modified>
</cp:coreProperties>
</file>