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56" r:id="rId2"/>
    <p:sldId id="261" r:id="rId3"/>
    <p:sldId id="262" r:id="rId4"/>
    <p:sldId id="258" r:id="rId5"/>
    <p:sldId id="259" r:id="rId6"/>
    <p:sldId id="260" r:id="rId7"/>
    <p:sldId id="271" r:id="rId8"/>
    <p:sldId id="272" r:id="rId9"/>
    <p:sldId id="269" r:id="rId10"/>
    <p:sldId id="270" r:id="rId11"/>
    <p:sldId id="273" r:id="rId12"/>
    <p:sldId id="274" r:id="rId13"/>
    <p:sldId id="275" r:id="rId14"/>
    <p:sldId id="276" r:id="rId15"/>
    <p:sldId id="277" r:id="rId16"/>
    <p:sldId id="280" r:id="rId17"/>
    <p:sldId id="281" r:id="rId18"/>
    <p:sldId id="282" r:id="rId19"/>
    <p:sldId id="283" r:id="rId20"/>
    <p:sldId id="284" r:id="rId21"/>
    <p:sldId id="285" r:id="rId22"/>
    <p:sldId id="287" r:id="rId23"/>
    <p:sldId id="288" r:id="rId24"/>
    <p:sldId id="289" r:id="rId25"/>
    <p:sldId id="290" r:id="rId26"/>
    <p:sldId id="291" r:id="rId27"/>
    <p:sldId id="267" r:id="rId28"/>
    <p:sldId id="266" r:id="rId29"/>
    <p:sldId id="263" r:id="rId30"/>
    <p:sldId id="264" r:id="rId31"/>
    <p:sldId id="265" r:id="rId32"/>
    <p:sldId id="292" r:id="rId33"/>
    <p:sldId id="293" r:id="rId34"/>
    <p:sldId id="294" r:id="rId35"/>
    <p:sldId id="295" r:id="rId36"/>
    <p:sldId id="29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3" autoAdjust="0"/>
    <p:restoredTop sz="94660"/>
  </p:normalViewPr>
  <p:slideViewPr>
    <p:cSldViewPr snapToGrid="0">
      <p:cViewPr varScale="1">
        <p:scale>
          <a:sx n="78" d="100"/>
          <a:sy n="78" d="100"/>
        </p:scale>
        <p:origin x="1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1D3D9-ED12-B386-F026-FA4E40B119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E119C8D-4900-251A-9DC9-B73C58ACC2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28BB171-42B1-9B3A-8014-E93515C0F653}"/>
              </a:ext>
            </a:extLst>
          </p:cNvPr>
          <p:cNvSpPr>
            <a:spLocks noGrp="1"/>
          </p:cNvSpPr>
          <p:nvPr>
            <p:ph type="dt" sz="half" idx="10"/>
          </p:nvPr>
        </p:nvSpPr>
        <p:spPr/>
        <p:txBody>
          <a:bodyPr/>
          <a:lstStyle/>
          <a:p>
            <a:fld id="{57BC2D98-45C6-477A-A9F7-DA74BA5E4FCC}" type="datetimeFigureOut">
              <a:rPr lang="en-IN" smtClean="0"/>
              <a:t>12-03-2025</a:t>
            </a:fld>
            <a:endParaRPr lang="en-IN"/>
          </a:p>
        </p:txBody>
      </p:sp>
      <p:sp>
        <p:nvSpPr>
          <p:cNvPr id="5" name="Footer Placeholder 4">
            <a:extLst>
              <a:ext uri="{FF2B5EF4-FFF2-40B4-BE49-F238E27FC236}">
                <a16:creationId xmlns:a16="http://schemas.microsoft.com/office/drawing/2014/main" id="{D8278EA8-89D4-8678-65D8-36A4037586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7DD237-310D-B0FD-6D2C-9C5F682A1029}"/>
              </a:ext>
            </a:extLst>
          </p:cNvPr>
          <p:cNvSpPr>
            <a:spLocks noGrp="1"/>
          </p:cNvSpPr>
          <p:nvPr>
            <p:ph type="sldNum" sz="quarter" idx="12"/>
          </p:nvPr>
        </p:nvSpPr>
        <p:spPr/>
        <p:txBody>
          <a:bodyPr/>
          <a:lstStyle/>
          <a:p>
            <a:fld id="{F29D7E17-27B8-4237-97A7-0B0715214AC6}" type="slidenum">
              <a:rPr lang="en-IN" smtClean="0"/>
              <a:t>‹#›</a:t>
            </a:fld>
            <a:endParaRPr lang="en-IN"/>
          </a:p>
        </p:txBody>
      </p:sp>
    </p:spTree>
    <p:extLst>
      <p:ext uri="{BB962C8B-B14F-4D97-AF65-F5344CB8AC3E}">
        <p14:creationId xmlns:p14="http://schemas.microsoft.com/office/powerpoint/2010/main" val="3182360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03004-37BE-FF2E-A94C-A699B2F72D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E0CF52-29FA-1012-83C0-2BCE69072E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A70277-D13F-6F00-6499-8E3AD83E93B8}"/>
              </a:ext>
            </a:extLst>
          </p:cNvPr>
          <p:cNvSpPr>
            <a:spLocks noGrp="1"/>
          </p:cNvSpPr>
          <p:nvPr>
            <p:ph type="dt" sz="half" idx="10"/>
          </p:nvPr>
        </p:nvSpPr>
        <p:spPr/>
        <p:txBody>
          <a:bodyPr/>
          <a:lstStyle/>
          <a:p>
            <a:fld id="{57BC2D98-45C6-477A-A9F7-DA74BA5E4FCC}" type="datetimeFigureOut">
              <a:rPr lang="en-IN" smtClean="0"/>
              <a:t>12-03-2025</a:t>
            </a:fld>
            <a:endParaRPr lang="en-IN"/>
          </a:p>
        </p:txBody>
      </p:sp>
      <p:sp>
        <p:nvSpPr>
          <p:cNvPr id="5" name="Footer Placeholder 4">
            <a:extLst>
              <a:ext uri="{FF2B5EF4-FFF2-40B4-BE49-F238E27FC236}">
                <a16:creationId xmlns:a16="http://schemas.microsoft.com/office/drawing/2014/main" id="{A990BD5F-0AB2-257E-99B7-A5F723BCA7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D40AE2-EB50-5B6A-85A3-CEBBE083B6B4}"/>
              </a:ext>
            </a:extLst>
          </p:cNvPr>
          <p:cNvSpPr>
            <a:spLocks noGrp="1"/>
          </p:cNvSpPr>
          <p:nvPr>
            <p:ph type="sldNum" sz="quarter" idx="12"/>
          </p:nvPr>
        </p:nvSpPr>
        <p:spPr/>
        <p:txBody>
          <a:bodyPr/>
          <a:lstStyle/>
          <a:p>
            <a:fld id="{F29D7E17-27B8-4237-97A7-0B0715214AC6}" type="slidenum">
              <a:rPr lang="en-IN" smtClean="0"/>
              <a:t>‹#›</a:t>
            </a:fld>
            <a:endParaRPr lang="en-IN"/>
          </a:p>
        </p:txBody>
      </p:sp>
    </p:spTree>
    <p:extLst>
      <p:ext uri="{BB962C8B-B14F-4D97-AF65-F5344CB8AC3E}">
        <p14:creationId xmlns:p14="http://schemas.microsoft.com/office/powerpoint/2010/main" val="9355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188C62-249C-363B-B60A-CF2B6FB3B3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9006CD-0DA0-563B-E91A-B26D027D54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D7A657-516D-D739-4592-A02029C4D64B}"/>
              </a:ext>
            </a:extLst>
          </p:cNvPr>
          <p:cNvSpPr>
            <a:spLocks noGrp="1"/>
          </p:cNvSpPr>
          <p:nvPr>
            <p:ph type="dt" sz="half" idx="10"/>
          </p:nvPr>
        </p:nvSpPr>
        <p:spPr/>
        <p:txBody>
          <a:bodyPr/>
          <a:lstStyle/>
          <a:p>
            <a:fld id="{57BC2D98-45C6-477A-A9F7-DA74BA5E4FCC}" type="datetimeFigureOut">
              <a:rPr lang="en-IN" smtClean="0"/>
              <a:t>12-03-2025</a:t>
            </a:fld>
            <a:endParaRPr lang="en-IN"/>
          </a:p>
        </p:txBody>
      </p:sp>
      <p:sp>
        <p:nvSpPr>
          <p:cNvPr id="5" name="Footer Placeholder 4">
            <a:extLst>
              <a:ext uri="{FF2B5EF4-FFF2-40B4-BE49-F238E27FC236}">
                <a16:creationId xmlns:a16="http://schemas.microsoft.com/office/drawing/2014/main" id="{40730889-EE9F-E773-B4DE-B5D46086A5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00B635-6D81-28EB-A48E-E1E025CFA245}"/>
              </a:ext>
            </a:extLst>
          </p:cNvPr>
          <p:cNvSpPr>
            <a:spLocks noGrp="1"/>
          </p:cNvSpPr>
          <p:nvPr>
            <p:ph type="sldNum" sz="quarter" idx="12"/>
          </p:nvPr>
        </p:nvSpPr>
        <p:spPr/>
        <p:txBody>
          <a:bodyPr/>
          <a:lstStyle/>
          <a:p>
            <a:fld id="{F29D7E17-27B8-4237-97A7-0B0715214AC6}" type="slidenum">
              <a:rPr lang="en-IN" smtClean="0"/>
              <a:t>‹#›</a:t>
            </a:fld>
            <a:endParaRPr lang="en-IN"/>
          </a:p>
        </p:txBody>
      </p:sp>
    </p:spTree>
    <p:extLst>
      <p:ext uri="{BB962C8B-B14F-4D97-AF65-F5344CB8AC3E}">
        <p14:creationId xmlns:p14="http://schemas.microsoft.com/office/powerpoint/2010/main" val="2371266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F8DEF-C451-2268-7494-9655B0372D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D475B0-1128-8217-CE8E-1BDED63A82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4916BA-4D97-22AC-AB10-DB302AA40BAC}"/>
              </a:ext>
            </a:extLst>
          </p:cNvPr>
          <p:cNvSpPr>
            <a:spLocks noGrp="1"/>
          </p:cNvSpPr>
          <p:nvPr>
            <p:ph type="dt" sz="half" idx="10"/>
          </p:nvPr>
        </p:nvSpPr>
        <p:spPr/>
        <p:txBody>
          <a:bodyPr/>
          <a:lstStyle/>
          <a:p>
            <a:fld id="{57BC2D98-45C6-477A-A9F7-DA74BA5E4FCC}" type="datetimeFigureOut">
              <a:rPr lang="en-IN" smtClean="0"/>
              <a:t>12-03-2025</a:t>
            </a:fld>
            <a:endParaRPr lang="en-IN"/>
          </a:p>
        </p:txBody>
      </p:sp>
      <p:sp>
        <p:nvSpPr>
          <p:cNvPr id="5" name="Footer Placeholder 4">
            <a:extLst>
              <a:ext uri="{FF2B5EF4-FFF2-40B4-BE49-F238E27FC236}">
                <a16:creationId xmlns:a16="http://schemas.microsoft.com/office/drawing/2014/main" id="{DE93F270-A6FD-EC4C-A22E-91740EBCAF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A152ED-6AA0-DDE7-6CC7-9CA5935663F2}"/>
              </a:ext>
            </a:extLst>
          </p:cNvPr>
          <p:cNvSpPr>
            <a:spLocks noGrp="1"/>
          </p:cNvSpPr>
          <p:nvPr>
            <p:ph type="sldNum" sz="quarter" idx="12"/>
          </p:nvPr>
        </p:nvSpPr>
        <p:spPr/>
        <p:txBody>
          <a:bodyPr/>
          <a:lstStyle/>
          <a:p>
            <a:fld id="{F29D7E17-27B8-4237-97A7-0B0715214AC6}" type="slidenum">
              <a:rPr lang="en-IN" smtClean="0"/>
              <a:t>‹#›</a:t>
            </a:fld>
            <a:endParaRPr lang="en-IN"/>
          </a:p>
        </p:txBody>
      </p:sp>
    </p:spTree>
    <p:extLst>
      <p:ext uri="{BB962C8B-B14F-4D97-AF65-F5344CB8AC3E}">
        <p14:creationId xmlns:p14="http://schemas.microsoft.com/office/powerpoint/2010/main" val="1638098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3C3A0-CE44-9155-2667-707EC19125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BAC4AB-0D4E-2B88-2FC6-F81F279DE6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EA7BCF-A39D-33F3-BB4A-C19429742DC6}"/>
              </a:ext>
            </a:extLst>
          </p:cNvPr>
          <p:cNvSpPr>
            <a:spLocks noGrp="1"/>
          </p:cNvSpPr>
          <p:nvPr>
            <p:ph type="dt" sz="half" idx="10"/>
          </p:nvPr>
        </p:nvSpPr>
        <p:spPr/>
        <p:txBody>
          <a:bodyPr/>
          <a:lstStyle/>
          <a:p>
            <a:fld id="{57BC2D98-45C6-477A-A9F7-DA74BA5E4FCC}" type="datetimeFigureOut">
              <a:rPr lang="en-IN" smtClean="0"/>
              <a:t>12-03-2025</a:t>
            </a:fld>
            <a:endParaRPr lang="en-IN"/>
          </a:p>
        </p:txBody>
      </p:sp>
      <p:sp>
        <p:nvSpPr>
          <p:cNvPr id="5" name="Footer Placeholder 4">
            <a:extLst>
              <a:ext uri="{FF2B5EF4-FFF2-40B4-BE49-F238E27FC236}">
                <a16:creationId xmlns:a16="http://schemas.microsoft.com/office/drawing/2014/main" id="{39FB0E12-E142-C6FA-1FAE-4DB2B75A85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DABB0D-3AE2-E07C-6604-72001FF55D82}"/>
              </a:ext>
            </a:extLst>
          </p:cNvPr>
          <p:cNvSpPr>
            <a:spLocks noGrp="1"/>
          </p:cNvSpPr>
          <p:nvPr>
            <p:ph type="sldNum" sz="quarter" idx="12"/>
          </p:nvPr>
        </p:nvSpPr>
        <p:spPr/>
        <p:txBody>
          <a:bodyPr/>
          <a:lstStyle/>
          <a:p>
            <a:fld id="{F29D7E17-27B8-4237-97A7-0B0715214AC6}" type="slidenum">
              <a:rPr lang="en-IN" smtClean="0"/>
              <a:t>‹#›</a:t>
            </a:fld>
            <a:endParaRPr lang="en-IN"/>
          </a:p>
        </p:txBody>
      </p:sp>
    </p:spTree>
    <p:extLst>
      <p:ext uri="{BB962C8B-B14F-4D97-AF65-F5344CB8AC3E}">
        <p14:creationId xmlns:p14="http://schemas.microsoft.com/office/powerpoint/2010/main" val="2576940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D530-20EA-DA8D-FCB8-C62D59034C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1E6D2D-2444-D90C-AD19-7189CCDE28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D44BC5-AF38-610E-76C9-0CDC5B2FD5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43C8E5-A93A-11FB-8A01-1EFAD24149A6}"/>
              </a:ext>
            </a:extLst>
          </p:cNvPr>
          <p:cNvSpPr>
            <a:spLocks noGrp="1"/>
          </p:cNvSpPr>
          <p:nvPr>
            <p:ph type="dt" sz="half" idx="10"/>
          </p:nvPr>
        </p:nvSpPr>
        <p:spPr/>
        <p:txBody>
          <a:bodyPr/>
          <a:lstStyle/>
          <a:p>
            <a:fld id="{57BC2D98-45C6-477A-A9F7-DA74BA5E4FCC}" type="datetimeFigureOut">
              <a:rPr lang="en-IN" smtClean="0"/>
              <a:t>12-03-2025</a:t>
            </a:fld>
            <a:endParaRPr lang="en-IN"/>
          </a:p>
        </p:txBody>
      </p:sp>
      <p:sp>
        <p:nvSpPr>
          <p:cNvPr id="6" name="Footer Placeholder 5">
            <a:extLst>
              <a:ext uri="{FF2B5EF4-FFF2-40B4-BE49-F238E27FC236}">
                <a16:creationId xmlns:a16="http://schemas.microsoft.com/office/drawing/2014/main" id="{1156DA55-BCF0-C8D1-F5BB-F48D86B2C4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5E002A-427A-A6B2-B55B-8EB02DA24E8F}"/>
              </a:ext>
            </a:extLst>
          </p:cNvPr>
          <p:cNvSpPr>
            <a:spLocks noGrp="1"/>
          </p:cNvSpPr>
          <p:nvPr>
            <p:ph type="sldNum" sz="quarter" idx="12"/>
          </p:nvPr>
        </p:nvSpPr>
        <p:spPr/>
        <p:txBody>
          <a:bodyPr/>
          <a:lstStyle/>
          <a:p>
            <a:fld id="{F29D7E17-27B8-4237-97A7-0B0715214AC6}" type="slidenum">
              <a:rPr lang="en-IN" smtClean="0"/>
              <a:t>‹#›</a:t>
            </a:fld>
            <a:endParaRPr lang="en-IN"/>
          </a:p>
        </p:txBody>
      </p:sp>
    </p:spTree>
    <p:extLst>
      <p:ext uri="{BB962C8B-B14F-4D97-AF65-F5344CB8AC3E}">
        <p14:creationId xmlns:p14="http://schemas.microsoft.com/office/powerpoint/2010/main" val="578005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03BAE-95FC-3DF6-777B-7FBD742D7C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8BAA8F-23B6-7D21-807A-BE5AFFACA1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5DA8AB-753B-25C6-4747-DD0A8EC2F8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92C0CDF-991A-20C2-E375-3BE4CB1CE5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3E2D24-8ED8-C5F9-EC4E-A0DDE7F363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C705BBA-F2AE-A462-F53E-71524B7B8A1D}"/>
              </a:ext>
            </a:extLst>
          </p:cNvPr>
          <p:cNvSpPr>
            <a:spLocks noGrp="1"/>
          </p:cNvSpPr>
          <p:nvPr>
            <p:ph type="dt" sz="half" idx="10"/>
          </p:nvPr>
        </p:nvSpPr>
        <p:spPr/>
        <p:txBody>
          <a:bodyPr/>
          <a:lstStyle/>
          <a:p>
            <a:fld id="{57BC2D98-45C6-477A-A9F7-DA74BA5E4FCC}" type="datetimeFigureOut">
              <a:rPr lang="en-IN" smtClean="0"/>
              <a:t>12-03-2025</a:t>
            </a:fld>
            <a:endParaRPr lang="en-IN"/>
          </a:p>
        </p:txBody>
      </p:sp>
      <p:sp>
        <p:nvSpPr>
          <p:cNvPr id="8" name="Footer Placeholder 7">
            <a:extLst>
              <a:ext uri="{FF2B5EF4-FFF2-40B4-BE49-F238E27FC236}">
                <a16:creationId xmlns:a16="http://schemas.microsoft.com/office/drawing/2014/main" id="{5922674D-F542-789A-70D2-7777941B877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200669-0809-77FF-0E1E-771656D58710}"/>
              </a:ext>
            </a:extLst>
          </p:cNvPr>
          <p:cNvSpPr>
            <a:spLocks noGrp="1"/>
          </p:cNvSpPr>
          <p:nvPr>
            <p:ph type="sldNum" sz="quarter" idx="12"/>
          </p:nvPr>
        </p:nvSpPr>
        <p:spPr/>
        <p:txBody>
          <a:bodyPr/>
          <a:lstStyle/>
          <a:p>
            <a:fld id="{F29D7E17-27B8-4237-97A7-0B0715214AC6}" type="slidenum">
              <a:rPr lang="en-IN" smtClean="0"/>
              <a:t>‹#›</a:t>
            </a:fld>
            <a:endParaRPr lang="en-IN"/>
          </a:p>
        </p:txBody>
      </p:sp>
    </p:spTree>
    <p:extLst>
      <p:ext uri="{BB962C8B-B14F-4D97-AF65-F5344CB8AC3E}">
        <p14:creationId xmlns:p14="http://schemas.microsoft.com/office/powerpoint/2010/main" val="3934302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7BE65-3426-E034-FA74-8EB2E850093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4A9386-ADC1-46E6-FE38-9E10EB9DD6D4}"/>
              </a:ext>
            </a:extLst>
          </p:cNvPr>
          <p:cNvSpPr>
            <a:spLocks noGrp="1"/>
          </p:cNvSpPr>
          <p:nvPr>
            <p:ph type="dt" sz="half" idx="10"/>
          </p:nvPr>
        </p:nvSpPr>
        <p:spPr/>
        <p:txBody>
          <a:bodyPr/>
          <a:lstStyle/>
          <a:p>
            <a:fld id="{57BC2D98-45C6-477A-A9F7-DA74BA5E4FCC}" type="datetimeFigureOut">
              <a:rPr lang="en-IN" smtClean="0"/>
              <a:t>12-03-2025</a:t>
            </a:fld>
            <a:endParaRPr lang="en-IN"/>
          </a:p>
        </p:txBody>
      </p:sp>
      <p:sp>
        <p:nvSpPr>
          <p:cNvPr id="4" name="Footer Placeholder 3">
            <a:extLst>
              <a:ext uri="{FF2B5EF4-FFF2-40B4-BE49-F238E27FC236}">
                <a16:creationId xmlns:a16="http://schemas.microsoft.com/office/drawing/2014/main" id="{FB53BDE2-829F-A975-4257-2A88BF4D21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9402E67-D3D4-998A-3021-22BD6DEADDCB}"/>
              </a:ext>
            </a:extLst>
          </p:cNvPr>
          <p:cNvSpPr>
            <a:spLocks noGrp="1"/>
          </p:cNvSpPr>
          <p:nvPr>
            <p:ph type="sldNum" sz="quarter" idx="12"/>
          </p:nvPr>
        </p:nvSpPr>
        <p:spPr/>
        <p:txBody>
          <a:bodyPr/>
          <a:lstStyle/>
          <a:p>
            <a:fld id="{F29D7E17-27B8-4237-97A7-0B0715214AC6}" type="slidenum">
              <a:rPr lang="en-IN" smtClean="0"/>
              <a:t>‹#›</a:t>
            </a:fld>
            <a:endParaRPr lang="en-IN"/>
          </a:p>
        </p:txBody>
      </p:sp>
    </p:spTree>
    <p:extLst>
      <p:ext uri="{BB962C8B-B14F-4D97-AF65-F5344CB8AC3E}">
        <p14:creationId xmlns:p14="http://schemas.microsoft.com/office/powerpoint/2010/main" val="1830295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D167DB-5579-9561-74E2-0C71EA318302}"/>
              </a:ext>
            </a:extLst>
          </p:cNvPr>
          <p:cNvSpPr>
            <a:spLocks noGrp="1"/>
          </p:cNvSpPr>
          <p:nvPr>
            <p:ph type="dt" sz="half" idx="10"/>
          </p:nvPr>
        </p:nvSpPr>
        <p:spPr/>
        <p:txBody>
          <a:bodyPr/>
          <a:lstStyle/>
          <a:p>
            <a:fld id="{57BC2D98-45C6-477A-A9F7-DA74BA5E4FCC}" type="datetimeFigureOut">
              <a:rPr lang="en-IN" smtClean="0"/>
              <a:t>12-03-2025</a:t>
            </a:fld>
            <a:endParaRPr lang="en-IN"/>
          </a:p>
        </p:txBody>
      </p:sp>
      <p:sp>
        <p:nvSpPr>
          <p:cNvPr id="3" name="Footer Placeholder 2">
            <a:extLst>
              <a:ext uri="{FF2B5EF4-FFF2-40B4-BE49-F238E27FC236}">
                <a16:creationId xmlns:a16="http://schemas.microsoft.com/office/drawing/2014/main" id="{C4619E93-04A5-696A-A8DF-EC97EDB51C2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4B18E69-6AA5-831C-16D5-D84615F4AE53}"/>
              </a:ext>
            </a:extLst>
          </p:cNvPr>
          <p:cNvSpPr>
            <a:spLocks noGrp="1"/>
          </p:cNvSpPr>
          <p:nvPr>
            <p:ph type="sldNum" sz="quarter" idx="12"/>
          </p:nvPr>
        </p:nvSpPr>
        <p:spPr/>
        <p:txBody>
          <a:bodyPr/>
          <a:lstStyle/>
          <a:p>
            <a:fld id="{F29D7E17-27B8-4237-97A7-0B0715214AC6}" type="slidenum">
              <a:rPr lang="en-IN" smtClean="0"/>
              <a:t>‹#›</a:t>
            </a:fld>
            <a:endParaRPr lang="en-IN"/>
          </a:p>
        </p:txBody>
      </p:sp>
    </p:spTree>
    <p:extLst>
      <p:ext uri="{BB962C8B-B14F-4D97-AF65-F5344CB8AC3E}">
        <p14:creationId xmlns:p14="http://schemas.microsoft.com/office/powerpoint/2010/main" val="4029596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77021-B1BE-7699-3807-72F3D5A749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81C0D0-7E81-4752-5A79-7CE4B76117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141DA2D-E4D3-14A4-240D-91A3C65368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ABD28B-3247-9F77-D7F7-EB08A0489886}"/>
              </a:ext>
            </a:extLst>
          </p:cNvPr>
          <p:cNvSpPr>
            <a:spLocks noGrp="1"/>
          </p:cNvSpPr>
          <p:nvPr>
            <p:ph type="dt" sz="half" idx="10"/>
          </p:nvPr>
        </p:nvSpPr>
        <p:spPr/>
        <p:txBody>
          <a:bodyPr/>
          <a:lstStyle/>
          <a:p>
            <a:fld id="{57BC2D98-45C6-477A-A9F7-DA74BA5E4FCC}" type="datetimeFigureOut">
              <a:rPr lang="en-IN" smtClean="0"/>
              <a:t>12-03-2025</a:t>
            </a:fld>
            <a:endParaRPr lang="en-IN"/>
          </a:p>
        </p:txBody>
      </p:sp>
      <p:sp>
        <p:nvSpPr>
          <p:cNvPr id="6" name="Footer Placeholder 5">
            <a:extLst>
              <a:ext uri="{FF2B5EF4-FFF2-40B4-BE49-F238E27FC236}">
                <a16:creationId xmlns:a16="http://schemas.microsoft.com/office/drawing/2014/main" id="{4F3B8DD8-BBE4-B194-5B77-524D547560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70D75D-6F14-F205-7503-9EDA94BC30F2}"/>
              </a:ext>
            </a:extLst>
          </p:cNvPr>
          <p:cNvSpPr>
            <a:spLocks noGrp="1"/>
          </p:cNvSpPr>
          <p:nvPr>
            <p:ph type="sldNum" sz="quarter" idx="12"/>
          </p:nvPr>
        </p:nvSpPr>
        <p:spPr/>
        <p:txBody>
          <a:bodyPr/>
          <a:lstStyle/>
          <a:p>
            <a:fld id="{F29D7E17-27B8-4237-97A7-0B0715214AC6}" type="slidenum">
              <a:rPr lang="en-IN" smtClean="0"/>
              <a:t>‹#›</a:t>
            </a:fld>
            <a:endParaRPr lang="en-IN"/>
          </a:p>
        </p:txBody>
      </p:sp>
    </p:spTree>
    <p:extLst>
      <p:ext uri="{BB962C8B-B14F-4D97-AF65-F5344CB8AC3E}">
        <p14:creationId xmlns:p14="http://schemas.microsoft.com/office/powerpoint/2010/main" val="3463073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C989A-2FCA-47C7-4DD8-17B9FE205A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8AFF959-A6BE-CA90-1A18-C3581BEA87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0823AC7-E42A-DFE0-CF11-EFB760BA93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AA7EC3-FF49-5D93-9522-8DC6BC68ED9E}"/>
              </a:ext>
            </a:extLst>
          </p:cNvPr>
          <p:cNvSpPr>
            <a:spLocks noGrp="1"/>
          </p:cNvSpPr>
          <p:nvPr>
            <p:ph type="dt" sz="half" idx="10"/>
          </p:nvPr>
        </p:nvSpPr>
        <p:spPr/>
        <p:txBody>
          <a:bodyPr/>
          <a:lstStyle/>
          <a:p>
            <a:fld id="{57BC2D98-45C6-477A-A9F7-DA74BA5E4FCC}" type="datetimeFigureOut">
              <a:rPr lang="en-IN" smtClean="0"/>
              <a:t>12-03-2025</a:t>
            </a:fld>
            <a:endParaRPr lang="en-IN"/>
          </a:p>
        </p:txBody>
      </p:sp>
      <p:sp>
        <p:nvSpPr>
          <p:cNvPr id="6" name="Footer Placeholder 5">
            <a:extLst>
              <a:ext uri="{FF2B5EF4-FFF2-40B4-BE49-F238E27FC236}">
                <a16:creationId xmlns:a16="http://schemas.microsoft.com/office/drawing/2014/main" id="{70F37BE5-2827-A80B-85F7-B9E8D92DCB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9F8BBF-D823-7619-7B63-F912810AE7B4}"/>
              </a:ext>
            </a:extLst>
          </p:cNvPr>
          <p:cNvSpPr>
            <a:spLocks noGrp="1"/>
          </p:cNvSpPr>
          <p:nvPr>
            <p:ph type="sldNum" sz="quarter" idx="12"/>
          </p:nvPr>
        </p:nvSpPr>
        <p:spPr/>
        <p:txBody>
          <a:bodyPr/>
          <a:lstStyle/>
          <a:p>
            <a:fld id="{F29D7E17-27B8-4237-97A7-0B0715214AC6}" type="slidenum">
              <a:rPr lang="en-IN" smtClean="0"/>
              <a:t>‹#›</a:t>
            </a:fld>
            <a:endParaRPr lang="en-IN"/>
          </a:p>
        </p:txBody>
      </p:sp>
    </p:spTree>
    <p:extLst>
      <p:ext uri="{BB962C8B-B14F-4D97-AF65-F5344CB8AC3E}">
        <p14:creationId xmlns:p14="http://schemas.microsoft.com/office/powerpoint/2010/main" val="3993565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C5F245-15B1-3091-6080-4F19E78888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E67785-AF82-0720-7179-CB20C4E48E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DCFF4F-E272-26A1-410E-74DE9697DE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BC2D98-45C6-477A-A9F7-DA74BA5E4FCC}" type="datetimeFigureOut">
              <a:rPr lang="en-IN" smtClean="0"/>
              <a:t>12-03-2025</a:t>
            </a:fld>
            <a:endParaRPr lang="en-IN"/>
          </a:p>
        </p:txBody>
      </p:sp>
      <p:sp>
        <p:nvSpPr>
          <p:cNvPr id="5" name="Footer Placeholder 4">
            <a:extLst>
              <a:ext uri="{FF2B5EF4-FFF2-40B4-BE49-F238E27FC236}">
                <a16:creationId xmlns:a16="http://schemas.microsoft.com/office/drawing/2014/main" id="{F7B7D5E0-8421-ADE1-34F4-8E97A28F03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4CEA1E-B66D-4216-4CC0-A829AE6819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9D7E17-27B8-4237-97A7-0B0715214AC6}" type="slidenum">
              <a:rPr lang="en-IN" smtClean="0"/>
              <a:t>‹#›</a:t>
            </a:fld>
            <a:endParaRPr lang="en-IN"/>
          </a:p>
        </p:txBody>
      </p:sp>
    </p:spTree>
    <p:extLst>
      <p:ext uri="{BB962C8B-B14F-4D97-AF65-F5344CB8AC3E}">
        <p14:creationId xmlns:p14="http://schemas.microsoft.com/office/powerpoint/2010/main" val="2414909390"/>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25B37-C1C5-0212-597A-7A071076FBFA}"/>
              </a:ext>
            </a:extLst>
          </p:cNvPr>
          <p:cNvSpPr>
            <a:spLocks noGrp="1"/>
          </p:cNvSpPr>
          <p:nvPr>
            <p:ph type="ctrTitle"/>
          </p:nvPr>
        </p:nvSpPr>
        <p:spPr>
          <a:xfrm>
            <a:off x="1524000" y="757084"/>
            <a:ext cx="9144000" cy="1632155"/>
          </a:xfrm>
        </p:spPr>
        <p:txBody>
          <a:bodyPr>
            <a:normAutofit fontScale="90000"/>
          </a:bodyPr>
          <a:lstStyle/>
          <a:p>
            <a:r>
              <a:rPr lang="en-US" b="1" u="sng" dirty="0">
                <a:solidFill>
                  <a:schemeClr val="accent5">
                    <a:lumMod val="75000"/>
                  </a:schemeClr>
                </a:solidFill>
                <a:effectLst>
                  <a:outerShdw blurRad="38100" dist="38100" dir="2700000" algn="tl">
                    <a:srgbClr val="000000">
                      <a:alpha val="43137"/>
                    </a:srgbClr>
                  </a:outerShdw>
                </a:effectLst>
                <a:latin typeface="Arial Narrow" panose="020B0606020202030204" pitchFamily="34" charset="0"/>
              </a:rPr>
              <a:t>KultureHire</a:t>
            </a:r>
            <a:br>
              <a:rPr lang="en-US" b="1" u="sng" dirty="0">
                <a:solidFill>
                  <a:schemeClr val="accent5">
                    <a:lumMod val="75000"/>
                  </a:schemeClr>
                </a:solidFill>
                <a:effectLst>
                  <a:outerShdw blurRad="38100" dist="38100" dir="2700000" algn="tl">
                    <a:srgbClr val="000000">
                      <a:alpha val="43137"/>
                    </a:srgbClr>
                  </a:outerShdw>
                </a:effectLst>
                <a:latin typeface="Arial Narrow" panose="020B0606020202030204" pitchFamily="34" charset="0"/>
              </a:rPr>
            </a:br>
            <a:r>
              <a:rPr lang="en-US" b="1" u="sng" dirty="0">
                <a:solidFill>
                  <a:schemeClr val="accent5">
                    <a:lumMod val="75000"/>
                  </a:schemeClr>
                </a:solidFill>
                <a:effectLst>
                  <a:outerShdw blurRad="38100" dist="38100" dir="2700000" algn="tl">
                    <a:srgbClr val="000000">
                      <a:alpha val="43137"/>
                    </a:srgbClr>
                  </a:outerShdw>
                </a:effectLst>
                <a:latin typeface="Arial Narrow" panose="020B0606020202030204" pitchFamily="34" charset="0"/>
              </a:rPr>
              <a:t>Data Analysis Internship</a:t>
            </a:r>
            <a:endParaRPr lang="en-IN" b="1" u="sng" dirty="0">
              <a:solidFill>
                <a:schemeClr val="accent5">
                  <a:lumMod val="75000"/>
                </a:schemeClr>
              </a:solidFill>
              <a:effectLst>
                <a:outerShdw blurRad="38100" dist="38100" dir="2700000" algn="tl">
                  <a:srgbClr val="000000">
                    <a:alpha val="43137"/>
                  </a:srgbClr>
                </a:outerShdw>
              </a:effectLst>
              <a:latin typeface="Arial Narrow" panose="020B0606020202030204" pitchFamily="34" charset="0"/>
            </a:endParaRPr>
          </a:p>
        </p:txBody>
      </p:sp>
      <p:sp>
        <p:nvSpPr>
          <p:cNvPr id="3" name="Subtitle 2">
            <a:extLst>
              <a:ext uri="{FF2B5EF4-FFF2-40B4-BE49-F238E27FC236}">
                <a16:creationId xmlns:a16="http://schemas.microsoft.com/office/drawing/2014/main" id="{51FD3A2B-4371-A98F-A0D0-E2544CAE860F}"/>
              </a:ext>
            </a:extLst>
          </p:cNvPr>
          <p:cNvSpPr>
            <a:spLocks noGrp="1"/>
          </p:cNvSpPr>
          <p:nvPr>
            <p:ph type="subTitle" idx="1"/>
          </p:nvPr>
        </p:nvSpPr>
        <p:spPr>
          <a:xfrm>
            <a:off x="1524000" y="3087329"/>
            <a:ext cx="9144000" cy="3234813"/>
          </a:xfrm>
        </p:spPr>
        <p:txBody>
          <a:bodyPr>
            <a:normAutofit/>
          </a:bodyPr>
          <a:lstStyle/>
          <a:p>
            <a:r>
              <a:rPr lang="en-US" sz="4800" dirty="0">
                <a:solidFill>
                  <a:schemeClr val="accent5">
                    <a:lumMod val="75000"/>
                  </a:schemeClr>
                </a:solidFill>
                <a:latin typeface="Aptos Narrow" panose="020B0004020202020204" pitchFamily="34" charset="0"/>
              </a:rPr>
              <a:t>Understanding</a:t>
            </a:r>
          </a:p>
          <a:p>
            <a:r>
              <a:rPr lang="en-US" sz="4800" dirty="0">
                <a:solidFill>
                  <a:schemeClr val="accent5">
                    <a:lumMod val="75000"/>
                  </a:schemeClr>
                </a:solidFill>
                <a:latin typeface="Aptos Narrow" panose="020B0004020202020204" pitchFamily="34" charset="0"/>
              </a:rPr>
              <a:t>Career Aspirations of</a:t>
            </a:r>
          </a:p>
          <a:p>
            <a:r>
              <a:rPr lang="en-US" sz="4800" dirty="0">
                <a:solidFill>
                  <a:schemeClr val="accent5">
                    <a:lumMod val="75000"/>
                  </a:schemeClr>
                </a:solidFill>
                <a:latin typeface="Aptos Narrow" panose="020B0004020202020204" pitchFamily="34" charset="0"/>
              </a:rPr>
              <a:t>Gen Z</a:t>
            </a:r>
          </a:p>
          <a:p>
            <a:r>
              <a:rPr lang="en-US" sz="4800" i="1" u="sng" dirty="0">
                <a:solidFill>
                  <a:schemeClr val="accent5">
                    <a:lumMod val="75000"/>
                  </a:schemeClr>
                </a:solidFill>
                <a:latin typeface="Aptos Narrow" panose="020B0004020202020204" pitchFamily="34" charset="0"/>
              </a:rPr>
              <a:t>Kunal Warghade</a:t>
            </a:r>
            <a:endParaRPr lang="en-IN" sz="4800" i="1" u="sng" dirty="0">
              <a:solidFill>
                <a:schemeClr val="accent5">
                  <a:lumMod val="75000"/>
                </a:schemeClr>
              </a:solidFill>
              <a:latin typeface="Aptos Narrow" panose="020B0004020202020204" pitchFamily="34" charset="0"/>
            </a:endParaRPr>
          </a:p>
        </p:txBody>
      </p:sp>
    </p:spTree>
    <p:extLst>
      <p:ext uri="{BB962C8B-B14F-4D97-AF65-F5344CB8AC3E}">
        <p14:creationId xmlns:p14="http://schemas.microsoft.com/office/powerpoint/2010/main" val="1128581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F0978898-8D5D-D6B5-B65C-4ED71A3F9D39}"/>
              </a:ext>
            </a:extLst>
          </p:cNvPr>
          <p:cNvSpPr/>
          <p:nvPr/>
        </p:nvSpPr>
        <p:spPr>
          <a:xfrm>
            <a:off x="7025147" y="1309420"/>
            <a:ext cx="4665408" cy="4239157"/>
          </a:xfrm>
          <a:prstGeom prst="roundRect">
            <a:avLst>
              <a:gd name="adj" fmla="val 6771"/>
            </a:avLst>
          </a:prstGeom>
        </p:spPr>
        <p:style>
          <a:lnRef idx="2">
            <a:schemeClr val="accent6"/>
          </a:lnRef>
          <a:fillRef idx="1">
            <a:schemeClr val="lt1"/>
          </a:fillRef>
          <a:effectRef idx="0">
            <a:schemeClr val="accent6"/>
          </a:effectRef>
          <a:fontRef idx="minor">
            <a:schemeClr val="dk1"/>
          </a:fontRef>
        </p:style>
        <p:txBody>
          <a:bodyPr rtlCol="0" anchor="ctr"/>
          <a:lstStyle/>
          <a:p>
            <a:pPr lvl="0">
              <a:lnSpc>
                <a:spcPct val="107000"/>
              </a:lnSpc>
            </a:pPr>
            <a:endParaRPr lang="en-IN" dirty="0"/>
          </a:p>
        </p:txBody>
      </p:sp>
      <p:sp>
        <p:nvSpPr>
          <p:cNvPr id="8" name="Rectangle: Rounded Corners 7">
            <a:extLst>
              <a:ext uri="{FF2B5EF4-FFF2-40B4-BE49-F238E27FC236}">
                <a16:creationId xmlns:a16="http://schemas.microsoft.com/office/drawing/2014/main" id="{BE9F4F82-02AC-78FD-1285-6AA316F7ED96}"/>
              </a:ext>
            </a:extLst>
          </p:cNvPr>
          <p:cNvSpPr/>
          <p:nvPr/>
        </p:nvSpPr>
        <p:spPr>
          <a:xfrm>
            <a:off x="427703" y="3649165"/>
            <a:ext cx="5668296" cy="2628598"/>
          </a:xfrm>
          <a:prstGeom prst="roundRect">
            <a:avLst>
              <a:gd name="adj" fmla="val 6771"/>
            </a:avLst>
          </a:prstGeom>
        </p:spPr>
        <p:style>
          <a:lnRef idx="2">
            <a:schemeClr val="accent6"/>
          </a:lnRef>
          <a:fillRef idx="1">
            <a:schemeClr val="lt1"/>
          </a:fillRef>
          <a:effectRef idx="0">
            <a:schemeClr val="accent6"/>
          </a:effectRef>
          <a:fontRef idx="minor">
            <a:schemeClr val="dk1"/>
          </a:fontRef>
        </p:style>
        <p:txBody>
          <a:bodyPr rtlCol="0" anchor="ctr"/>
          <a:lstStyle/>
          <a:p>
            <a:pPr lvl="0">
              <a:lnSpc>
                <a:spcPct val="107000"/>
              </a:lnSpc>
            </a:pPr>
            <a:endParaRPr lang="en-IN" dirty="0"/>
          </a:p>
        </p:txBody>
      </p:sp>
      <p:sp>
        <p:nvSpPr>
          <p:cNvPr id="7" name="Rectangle: Rounded Corners 6">
            <a:extLst>
              <a:ext uri="{FF2B5EF4-FFF2-40B4-BE49-F238E27FC236}">
                <a16:creationId xmlns:a16="http://schemas.microsoft.com/office/drawing/2014/main" id="{C43D403D-12FE-0D2C-9EBC-4002EAC95C70}"/>
              </a:ext>
            </a:extLst>
          </p:cNvPr>
          <p:cNvSpPr/>
          <p:nvPr/>
        </p:nvSpPr>
        <p:spPr>
          <a:xfrm>
            <a:off x="427703" y="800402"/>
            <a:ext cx="5668296" cy="2628598"/>
          </a:xfrm>
          <a:prstGeom prst="roundRect">
            <a:avLst>
              <a:gd name="adj" fmla="val 6771"/>
            </a:avLst>
          </a:prstGeom>
        </p:spPr>
        <p:style>
          <a:lnRef idx="2">
            <a:schemeClr val="accent6"/>
          </a:lnRef>
          <a:fillRef idx="1">
            <a:schemeClr val="lt1"/>
          </a:fillRef>
          <a:effectRef idx="0">
            <a:schemeClr val="accent6"/>
          </a:effectRef>
          <a:fontRef idx="minor">
            <a:schemeClr val="dk1"/>
          </a:fontRef>
        </p:style>
        <p:txBody>
          <a:bodyPr rtlCol="0" anchor="ctr"/>
          <a:lstStyle/>
          <a:p>
            <a:pPr lvl="0">
              <a:lnSpc>
                <a:spcPct val="107000"/>
              </a:lnSpc>
            </a:pPr>
            <a:endParaRPr lang="en-IN" dirty="0"/>
          </a:p>
        </p:txBody>
      </p:sp>
      <p:sp>
        <p:nvSpPr>
          <p:cNvPr id="3" name="TextBox 2">
            <a:extLst>
              <a:ext uri="{FF2B5EF4-FFF2-40B4-BE49-F238E27FC236}">
                <a16:creationId xmlns:a16="http://schemas.microsoft.com/office/drawing/2014/main" id="{639F9138-667D-187D-3D96-295876318655}"/>
              </a:ext>
            </a:extLst>
          </p:cNvPr>
          <p:cNvSpPr txBox="1"/>
          <p:nvPr/>
        </p:nvSpPr>
        <p:spPr>
          <a:xfrm>
            <a:off x="609596" y="800402"/>
            <a:ext cx="5486403" cy="2546595"/>
          </a:xfrm>
          <a:prstGeom prst="rect">
            <a:avLst/>
          </a:prstGeom>
          <a:noFill/>
        </p:spPr>
        <p:txBody>
          <a:bodyPr wrap="square" rtlCol="0">
            <a:spAutoFit/>
          </a:bodyPr>
          <a:lstStyle/>
          <a:p>
            <a:pPr marL="457200" indent="-457200">
              <a:lnSpc>
                <a:spcPct val="107000"/>
              </a:lnSpc>
              <a:buFont typeface="+mj-lt"/>
              <a:buAutoNum type="romanUcPeriod" startAt="4"/>
            </a:pPr>
            <a:r>
              <a:rPr lang="en-US" sz="1800" b="1" kern="100" dirty="0">
                <a:solidFill>
                  <a:srgbClr val="2F5496"/>
                </a:solidFill>
                <a:effectLst/>
                <a:latin typeface="Century" panose="02040604050505020304" pitchFamily="18" charset="0"/>
                <a:ea typeface="Times New Roman" panose="02020603050405020304" pitchFamily="18" charset="0"/>
                <a:cs typeface="Times New Roman" panose="02020603050405020304" pitchFamily="18" charset="0"/>
              </a:rPr>
              <a:t>Where </a:t>
            </a:r>
            <a:endPar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457200" lvl="0" indent="-457200">
              <a:lnSpc>
                <a:spcPct val="107000"/>
              </a:lnSpc>
              <a:buFont typeface="+mj-lt"/>
              <a:buAutoNum type="romanUcPeriod" startAt="4"/>
            </a:pPr>
            <a:endParaRPr lang="en-US" sz="2000" b="1" kern="100" dirty="0">
              <a:effectLst/>
              <a:latin typeface="Century" panose="02040604050505020304" pitchFamily="18" charset="0"/>
              <a:ea typeface="Calibri" panose="020F0502020204030204" pitchFamily="34" charset="0"/>
              <a:cs typeface="Times New Roman" panose="02020603050405020304" pitchFamily="18" charset="0"/>
            </a:endParaRPr>
          </a:p>
          <a:p>
            <a:pPr marL="457200" lvl="0" indent="-457200">
              <a:lnSpc>
                <a:spcPct val="107000"/>
              </a:lnSpc>
              <a:buFont typeface="+mj-lt"/>
              <a:buAutoNum type="arabicPeriod" startAt="6"/>
            </a:pPr>
            <a:r>
              <a:rPr lang="en-US" sz="2000" b="1" kern="100" dirty="0">
                <a:solidFill>
                  <a:schemeClr val="accent5">
                    <a:lumMod val="75000"/>
                  </a:schemeClr>
                </a:solidFill>
                <a:effectLst/>
                <a:latin typeface="Century" panose="02040604050505020304" pitchFamily="18" charset="0"/>
                <a:ea typeface="Calibri" panose="020F0502020204030204" pitchFamily="34" charset="0"/>
                <a:cs typeface="Times New Roman" panose="02020603050405020304" pitchFamily="18" charset="0"/>
              </a:rPr>
              <a:t>Where GenZ’s found their new employment ?</a:t>
            </a:r>
            <a:endParaRPr lang="en-IN" sz="2000" b="1"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buNone/>
            </a:pPr>
            <a:r>
              <a:rPr lang="en-US" sz="1800" kern="100" dirty="0">
                <a:solidFill>
                  <a:schemeClr val="accent5">
                    <a:lumMod val="75000"/>
                  </a:schemeClr>
                </a:solidFill>
                <a:effectLst/>
                <a:latin typeface="Century" panose="02040604050505020304" pitchFamily="18" charset="0"/>
                <a:ea typeface="Calibri" panose="020F0502020204030204" pitchFamily="34" charset="0"/>
                <a:cs typeface="Times New Roman" panose="02020603050405020304" pitchFamily="18" charset="0"/>
              </a:rPr>
              <a:t> </a:t>
            </a:r>
            <a:endParaRPr lang="en-IN" sz="1800"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kern="100" dirty="0">
                <a:solidFill>
                  <a:schemeClr val="accent5">
                    <a:lumMod val="75000"/>
                  </a:schemeClr>
                </a:solidFill>
                <a:effectLst/>
                <a:latin typeface="Century" panose="02040604050505020304" pitchFamily="18" charset="0"/>
                <a:ea typeface="Calibri" panose="020F0502020204030204" pitchFamily="34" charset="0"/>
                <a:cs typeface="Times New Roman" panose="02020603050405020304" pitchFamily="18" charset="0"/>
              </a:rPr>
              <a:t>GenZ’s are eager for rapid growth and reward, so they mostly look for organization where they will get paid more than previous one.</a:t>
            </a:r>
            <a:endParaRPr lang="en-IN" sz="1800"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E7DFC424-0CBE-8DAC-6019-8BABE4D574B9}"/>
              </a:ext>
            </a:extLst>
          </p:cNvPr>
          <p:cNvSpPr txBox="1"/>
          <p:nvPr/>
        </p:nvSpPr>
        <p:spPr>
          <a:xfrm>
            <a:off x="609597" y="3709045"/>
            <a:ext cx="5486403" cy="2546595"/>
          </a:xfrm>
          <a:prstGeom prst="rect">
            <a:avLst/>
          </a:prstGeom>
          <a:noFill/>
        </p:spPr>
        <p:txBody>
          <a:bodyPr wrap="square">
            <a:spAutoFit/>
          </a:bodyPr>
          <a:lstStyle/>
          <a:p>
            <a:pPr marL="457200" indent="-457200">
              <a:lnSpc>
                <a:spcPct val="107000"/>
              </a:lnSpc>
              <a:buFont typeface="+mj-lt"/>
              <a:buAutoNum type="romanUcPeriod" startAt="5"/>
            </a:pPr>
            <a:r>
              <a:rPr lang="en-US" sz="1800" b="1" kern="100" dirty="0">
                <a:solidFill>
                  <a:srgbClr val="2F5496"/>
                </a:solidFill>
                <a:effectLst/>
                <a:latin typeface="Century" panose="02040604050505020304" pitchFamily="18" charset="0"/>
                <a:ea typeface="Times New Roman" panose="02020603050405020304" pitchFamily="18" charset="0"/>
                <a:cs typeface="Times New Roman" panose="02020603050405020304" pitchFamily="18" charset="0"/>
              </a:rPr>
              <a:t>Who </a:t>
            </a:r>
            <a:endPar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457200" lvl="0" indent="-457200">
              <a:lnSpc>
                <a:spcPct val="107000"/>
              </a:lnSpc>
              <a:buFont typeface="+mj-lt"/>
              <a:buAutoNum type="romanUcPeriod" startAt="5"/>
            </a:pPr>
            <a:endParaRPr lang="en-US" sz="2000" b="1" kern="100" dirty="0">
              <a:effectLst/>
              <a:latin typeface="Century" panose="02040604050505020304" pitchFamily="18" charset="0"/>
              <a:ea typeface="Calibri" panose="020F0502020204030204" pitchFamily="34" charset="0"/>
              <a:cs typeface="Times New Roman" panose="02020603050405020304" pitchFamily="18" charset="0"/>
            </a:endParaRPr>
          </a:p>
          <a:p>
            <a:pPr marL="514350" lvl="0" indent="-514350">
              <a:lnSpc>
                <a:spcPct val="107000"/>
              </a:lnSpc>
              <a:buFont typeface="+mj-lt"/>
              <a:buAutoNum type="arabicPeriod" startAt="7"/>
            </a:pPr>
            <a:r>
              <a:rPr lang="en-US" sz="2000" b="1" kern="100" dirty="0">
                <a:solidFill>
                  <a:schemeClr val="accent5">
                    <a:lumMod val="75000"/>
                  </a:schemeClr>
                </a:solidFill>
                <a:effectLst/>
                <a:latin typeface="Century" panose="02040604050505020304" pitchFamily="18" charset="0"/>
                <a:ea typeface="Calibri" panose="020F0502020204030204" pitchFamily="34" charset="0"/>
                <a:cs typeface="Times New Roman" panose="02020603050405020304" pitchFamily="18" charset="0"/>
              </a:rPr>
              <a:t>Who are getting affected by GenZ’s career preference ?</a:t>
            </a:r>
          </a:p>
          <a:p>
            <a:pPr lvl="0">
              <a:lnSpc>
                <a:spcPct val="107000"/>
              </a:lnSpc>
            </a:pPr>
            <a:endParaRPr lang="en-IN" sz="1800"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kern="100" dirty="0">
                <a:solidFill>
                  <a:schemeClr val="accent5">
                    <a:lumMod val="75000"/>
                  </a:schemeClr>
                </a:solidFill>
                <a:effectLst/>
                <a:latin typeface="Century" panose="02040604050505020304" pitchFamily="18" charset="0"/>
                <a:ea typeface="Calibri" panose="020F0502020204030204" pitchFamily="34" charset="0"/>
                <a:cs typeface="Times New Roman" panose="02020603050405020304" pitchFamily="18" charset="0"/>
              </a:rPr>
              <a:t>Most of the industries, organizations and employers getting affected by GenZ’s career preference.</a:t>
            </a:r>
            <a:endParaRPr lang="en-IN" sz="1800"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830E0F49-E1D1-B8E6-41CA-FA706BF68CC2}"/>
              </a:ext>
            </a:extLst>
          </p:cNvPr>
          <p:cNvSpPr txBox="1"/>
          <p:nvPr/>
        </p:nvSpPr>
        <p:spPr>
          <a:xfrm>
            <a:off x="7266039" y="1379977"/>
            <a:ext cx="4424516" cy="4098045"/>
          </a:xfrm>
          <a:prstGeom prst="rect">
            <a:avLst/>
          </a:prstGeom>
          <a:noFill/>
        </p:spPr>
        <p:txBody>
          <a:bodyPr wrap="square">
            <a:spAutoFit/>
          </a:bodyPr>
          <a:lstStyle/>
          <a:p>
            <a:pPr marL="400050" lvl="0" indent="-400050">
              <a:lnSpc>
                <a:spcPct val="107000"/>
              </a:lnSpc>
              <a:spcBef>
                <a:spcPts val="1200"/>
              </a:spcBef>
              <a:buFont typeface="+mj-lt"/>
              <a:buAutoNum type="romanUcPeriod" startAt="6"/>
            </a:pPr>
            <a:r>
              <a:rPr lang="en-US" sz="1800" b="1" kern="100" dirty="0">
                <a:solidFill>
                  <a:srgbClr val="2F5496"/>
                </a:solidFill>
                <a:effectLst/>
                <a:latin typeface="Century" panose="02040604050505020304" pitchFamily="18" charset="0"/>
                <a:ea typeface="Times New Roman" panose="02020603050405020304" pitchFamily="18" charset="0"/>
                <a:cs typeface="Times New Roman" panose="02020603050405020304" pitchFamily="18" charset="0"/>
              </a:rPr>
              <a:t>How  </a:t>
            </a:r>
            <a:endPar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0" indent="-457200">
              <a:lnSpc>
                <a:spcPct val="107000"/>
              </a:lnSpc>
              <a:buFont typeface="+mj-lt"/>
              <a:buAutoNum type="arabicPeriod" startAt="8"/>
            </a:pPr>
            <a:r>
              <a:rPr lang="en-US" sz="2000" b="1" kern="100" dirty="0">
                <a:solidFill>
                  <a:schemeClr val="accent5">
                    <a:lumMod val="75000"/>
                  </a:schemeClr>
                </a:solidFill>
                <a:effectLst/>
                <a:latin typeface="Century" panose="02040604050505020304" pitchFamily="18" charset="0"/>
                <a:ea typeface="Calibri" panose="020F0502020204030204" pitchFamily="34" charset="0"/>
                <a:cs typeface="Times New Roman" panose="02020603050405020304" pitchFamily="18" charset="0"/>
              </a:rPr>
              <a:t>How we can influence GenZ’s for their Career ?</a:t>
            </a:r>
            <a:endParaRPr lang="en-IN" sz="2000" b="1"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buNone/>
            </a:pPr>
            <a:r>
              <a:rPr lang="en-US" sz="1800" kern="100" dirty="0">
                <a:solidFill>
                  <a:schemeClr val="accent5">
                    <a:lumMod val="75000"/>
                  </a:schemeClr>
                </a:solidFill>
                <a:effectLst/>
                <a:latin typeface="Century" panose="02040604050505020304" pitchFamily="18" charset="0"/>
                <a:ea typeface="Calibri" panose="020F0502020204030204" pitchFamily="34" charset="0"/>
                <a:cs typeface="Times New Roman" panose="02020603050405020304" pitchFamily="18" charset="0"/>
              </a:rPr>
              <a:t> </a:t>
            </a:r>
            <a:endParaRPr lang="en-IN" sz="1800"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kern="100" dirty="0">
                <a:solidFill>
                  <a:schemeClr val="accent5">
                    <a:lumMod val="75000"/>
                  </a:schemeClr>
                </a:solidFill>
                <a:effectLst/>
                <a:latin typeface="Century" panose="02040604050505020304" pitchFamily="18" charset="0"/>
                <a:ea typeface="Calibri" panose="020F0502020204030204" pitchFamily="34" charset="0"/>
                <a:cs typeface="Times New Roman" panose="02020603050405020304" pitchFamily="18" charset="0"/>
              </a:rPr>
              <a:t>GenZ’s spend most of the time with their parents, professors in educational institute, by teaching them about career development.</a:t>
            </a:r>
            <a:endParaRPr lang="en-IN" sz="1800"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kern="100" dirty="0">
                <a:solidFill>
                  <a:schemeClr val="accent5">
                    <a:lumMod val="75000"/>
                  </a:schemeClr>
                </a:solidFill>
                <a:effectLst/>
                <a:latin typeface="Century" panose="02040604050505020304" pitchFamily="18" charset="0"/>
                <a:ea typeface="Calibri" panose="020F0502020204030204" pitchFamily="34" charset="0"/>
                <a:cs typeface="Times New Roman" panose="02020603050405020304" pitchFamily="18" charset="0"/>
              </a:rPr>
              <a:t>GenZ’s focused on skill development, in this training also we can influence them about career planning.</a:t>
            </a:r>
            <a:endParaRPr lang="en-IN" sz="1800"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56581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F0E775A-767A-71B5-9918-876C6DAE6C4E}"/>
              </a:ext>
            </a:extLst>
          </p:cNvPr>
          <p:cNvSpPr/>
          <p:nvPr/>
        </p:nvSpPr>
        <p:spPr>
          <a:xfrm>
            <a:off x="3893574" y="963562"/>
            <a:ext cx="4719483" cy="4347311"/>
          </a:xfrm>
          <a:prstGeom prst="roundRect">
            <a:avLst>
              <a:gd name="adj" fmla="val 6771"/>
            </a:avLst>
          </a:prstGeom>
        </p:spPr>
        <p:style>
          <a:lnRef idx="2">
            <a:schemeClr val="accent6"/>
          </a:lnRef>
          <a:fillRef idx="1">
            <a:schemeClr val="lt1"/>
          </a:fillRef>
          <a:effectRef idx="0">
            <a:schemeClr val="accent6"/>
          </a:effectRef>
          <a:fontRef idx="minor">
            <a:schemeClr val="dk1"/>
          </a:fontRef>
        </p:style>
        <p:txBody>
          <a:bodyPr rtlCol="0" anchor="ctr"/>
          <a:lstStyle/>
          <a:p>
            <a:pPr lvl="0">
              <a:lnSpc>
                <a:spcPct val="107000"/>
              </a:lnSpc>
            </a:pPr>
            <a:endParaRPr lang="en-IN" dirty="0"/>
          </a:p>
        </p:txBody>
      </p:sp>
      <p:sp>
        <p:nvSpPr>
          <p:cNvPr id="2" name="TextBox 1">
            <a:extLst>
              <a:ext uri="{FF2B5EF4-FFF2-40B4-BE49-F238E27FC236}">
                <a16:creationId xmlns:a16="http://schemas.microsoft.com/office/drawing/2014/main" id="{A1C337D0-FF31-BCAD-7459-B5002F56F7CD}"/>
              </a:ext>
            </a:extLst>
          </p:cNvPr>
          <p:cNvSpPr txBox="1"/>
          <p:nvPr/>
        </p:nvSpPr>
        <p:spPr>
          <a:xfrm>
            <a:off x="5112772" y="1242774"/>
            <a:ext cx="1966453" cy="373179"/>
          </a:xfrm>
          <a:prstGeom prst="rect">
            <a:avLst/>
          </a:prstGeom>
          <a:noFill/>
        </p:spPr>
        <p:txBody>
          <a:bodyPr wrap="square" rtlCol="0">
            <a:spAutoFit/>
          </a:bodyPr>
          <a:lstStyle/>
          <a:p>
            <a:pPr marL="400050" lvl="0" indent="-400050">
              <a:lnSpc>
                <a:spcPct val="107000"/>
              </a:lnSpc>
              <a:spcBef>
                <a:spcPts val="1200"/>
              </a:spcBef>
              <a:buFont typeface="+mj-lt"/>
              <a:buAutoNum type="romanUcPeriod" startAt="7"/>
            </a:pPr>
            <a:r>
              <a:rPr lang="en-US" sz="1800" b="1" kern="100" dirty="0">
                <a:solidFill>
                  <a:srgbClr val="2F5496"/>
                </a:solidFill>
                <a:effectLst/>
                <a:latin typeface="Century" panose="02040604050505020304" pitchFamily="18" charset="0"/>
                <a:ea typeface="Times New Roman" panose="02020603050405020304" pitchFamily="18" charset="0"/>
                <a:cs typeface="Times New Roman" panose="02020603050405020304" pitchFamily="18" charset="0"/>
              </a:rPr>
              <a:t>Conclusion  </a:t>
            </a:r>
            <a:endPar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371C861-AB0F-AAFE-4872-D01FEDC91789}"/>
              </a:ext>
            </a:extLst>
          </p:cNvPr>
          <p:cNvSpPr txBox="1"/>
          <p:nvPr/>
        </p:nvSpPr>
        <p:spPr>
          <a:xfrm>
            <a:off x="3578941" y="1908776"/>
            <a:ext cx="5034116" cy="3040448"/>
          </a:xfrm>
          <a:prstGeom prst="rect">
            <a:avLst/>
          </a:prstGeom>
          <a:noFill/>
        </p:spPr>
        <p:txBody>
          <a:bodyPr wrap="square" rtlCol="0">
            <a:spAutoFit/>
          </a:bodyPr>
          <a:lstStyle/>
          <a:p>
            <a:pPr marL="457200">
              <a:lnSpc>
                <a:spcPct val="107000"/>
              </a:lnSpc>
              <a:spcAft>
                <a:spcPts val="800"/>
              </a:spcAft>
            </a:pPr>
            <a:r>
              <a:rPr lang="en-US" sz="1800" kern="100" dirty="0">
                <a:solidFill>
                  <a:schemeClr val="accent5">
                    <a:lumMod val="75000"/>
                  </a:schemeClr>
                </a:solidFill>
                <a:effectLst/>
                <a:latin typeface="Century" panose="02040604050505020304" pitchFamily="18" charset="0"/>
                <a:ea typeface="Calibri" panose="020F0502020204030204" pitchFamily="34" charset="0"/>
                <a:cs typeface="Times New Roman" panose="02020603050405020304" pitchFamily="18" charset="0"/>
              </a:rPr>
              <a:t>We can bridge the gap between GenZ’s career preference and employer expectations by analysis GenZ’s needs. As GenZ will be next workforce, it is very crucial for every organization to understand GenZ’s preferences. By understanding skill preferences and educating them about long term career planning organizations can make best use of GenZ workforce.</a:t>
            </a:r>
            <a:endParaRPr lang="en-IN" sz="1800"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97014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9B866D-5365-F0BB-7FD1-DEED62244F1B}"/>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87ABDCD-7930-AF40-891C-F253DEA8CDB9}"/>
              </a:ext>
            </a:extLst>
          </p:cNvPr>
          <p:cNvSpPr txBox="1">
            <a:spLocks noGrp="1"/>
          </p:cNvSpPr>
          <p:nvPr>
            <p:ph type="ctrTitle"/>
          </p:nvPr>
        </p:nvSpPr>
        <p:spPr>
          <a:xfrm>
            <a:off x="1524000" y="881558"/>
            <a:ext cx="9144000" cy="103223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u="sng" dirty="0">
                <a:solidFill>
                  <a:schemeClr val="accent5">
                    <a:lumMod val="75000"/>
                  </a:schemeClr>
                </a:solidFill>
                <a:latin typeface="Arial Narrow" panose="020B0606020202030204" pitchFamily="34" charset="0"/>
              </a:rPr>
              <a:t>2. Data Collection</a:t>
            </a:r>
            <a:endParaRPr lang="en-IN" sz="5400" dirty="0">
              <a:solidFill>
                <a:schemeClr val="accent5">
                  <a:lumMod val="75000"/>
                </a:schemeClr>
              </a:solidFill>
            </a:endParaRPr>
          </a:p>
        </p:txBody>
      </p:sp>
      <p:sp>
        <p:nvSpPr>
          <p:cNvPr id="3" name="Subtitle 2">
            <a:extLst>
              <a:ext uri="{FF2B5EF4-FFF2-40B4-BE49-F238E27FC236}">
                <a16:creationId xmlns:a16="http://schemas.microsoft.com/office/drawing/2014/main" id="{A884567D-83AD-D784-67B7-37FE2FD18EE7}"/>
              </a:ext>
            </a:extLst>
          </p:cNvPr>
          <p:cNvSpPr>
            <a:spLocks noGrp="1"/>
          </p:cNvSpPr>
          <p:nvPr>
            <p:ph type="subTitle" idx="1"/>
          </p:nvPr>
        </p:nvSpPr>
        <p:spPr>
          <a:xfrm>
            <a:off x="1332271" y="2443798"/>
            <a:ext cx="9527458" cy="4001728"/>
          </a:xfrm>
        </p:spPr>
        <p:txBody>
          <a:bodyPr>
            <a:normAutofit/>
          </a:bodyPr>
          <a:lstStyle/>
          <a:p>
            <a:endParaRPr lang="en-US" sz="4000" i="1" u="sng" dirty="0">
              <a:latin typeface="Aptos Narrow" panose="020B0004020202020204" pitchFamily="34" charset="0"/>
            </a:endParaRPr>
          </a:p>
          <a:p>
            <a:endParaRPr lang="en-IN" dirty="0"/>
          </a:p>
        </p:txBody>
      </p:sp>
      <p:sp>
        <p:nvSpPr>
          <p:cNvPr id="6" name="TextBox 5">
            <a:extLst>
              <a:ext uri="{FF2B5EF4-FFF2-40B4-BE49-F238E27FC236}">
                <a16:creationId xmlns:a16="http://schemas.microsoft.com/office/drawing/2014/main" id="{F2F3EF42-41B7-AED1-AE92-0FACB2E8769B}"/>
              </a:ext>
            </a:extLst>
          </p:cNvPr>
          <p:cNvSpPr txBox="1"/>
          <p:nvPr/>
        </p:nvSpPr>
        <p:spPr>
          <a:xfrm>
            <a:off x="3529780" y="2674947"/>
            <a:ext cx="6744929" cy="3539430"/>
          </a:xfrm>
          <a:prstGeom prst="rect">
            <a:avLst/>
          </a:prstGeom>
          <a:noFill/>
        </p:spPr>
        <p:txBody>
          <a:bodyPr wrap="square" rtlCol="0">
            <a:spAutoFit/>
          </a:bodyPr>
          <a:lstStyle/>
          <a:p>
            <a:pPr marL="400050" indent="-400050">
              <a:buFont typeface="+mj-lt"/>
              <a:buAutoNum type="romanUcPeriod"/>
            </a:pPr>
            <a:r>
              <a:rPr lang="en-US" sz="3200" i="1" u="sng" dirty="0">
                <a:solidFill>
                  <a:schemeClr val="accent5">
                    <a:lumMod val="75000"/>
                  </a:schemeClr>
                </a:solidFill>
                <a:latin typeface="Aptos Narrow" panose="020B0004020202020204" pitchFamily="34" charset="0"/>
              </a:rPr>
              <a:t>Used Survey method for Data Collection</a:t>
            </a:r>
          </a:p>
          <a:p>
            <a:pPr marL="400050" indent="-400050" algn="l">
              <a:buFont typeface="+mj-lt"/>
              <a:buAutoNum type="romanUcPeriod"/>
            </a:pPr>
            <a:r>
              <a:rPr lang="en-US" sz="3200" i="1" u="sng" dirty="0">
                <a:solidFill>
                  <a:schemeClr val="accent5">
                    <a:lumMod val="75000"/>
                  </a:schemeClr>
                </a:solidFill>
                <a:latin typeface="Aptos Narrow" panose="020B0004020202020204" pitchFamily="34" charset="0"/>
              </a:rPr>
              <a:t>Create Google form to gather response</a:t>
            </a:r>
          </a:p>
          <a:p>
            <a:pPr marL="400050" indent="-400050" algn="l">
              <a:buFont typeface="+mj-lt"/>
              <a:buAutoNum type="romanUcPeriod"/>
            </a:pPr>
            <a:r>
              <a:rPr lang="en-US" sz="3200" i="1" u="sng" dirty="0">
                <a:solidFill>
                  <a:schemeClr val="accent5">
                    <a:lumMod val="75000"/>
                  </a:schemeClr>
                </a:solidFill>
                <a:latin typeface="Aptos Narrow" panose="020B0004020202020204" pitchFamily="34" charset="0"/>
              </a:rPr>
              <a:t>Post survey on social media platform like LinkedIn</a:t>
            </a:r>
          </a:p>
          <a:p>
            <a:pPr marL="400050" indent="-400050" algn="l">
              <a:buFont typeface="+mj-lt"/>
              <a:buAutoNum type="romanUcPeriod"/>
            </a:pPr>
            <a:r>
              <a:rPr lang="en-US" sz="3200" i="1" u="sng" dirty="0">
                <a:solidFill>
                  <a:schemeClr val="accent5">
                    <a:lumMod val="75000"/>
                  </a:schemeClr>
                </a:solidFill>
                <a:latin typeface="Aptos Narrow" panose="020B0004020202020204" pitchFamily="34" charset="0"/>
              </a:rPr>
              <a:t>Stored Data in Ms Excel.</a:t>
            </a:r>
          </a:p>
        </p:txBody>
      </p:sp>
    </p:spTree>
    <p:extLst>
      <p:ext uri="{BB962C8B-B14F-4D97-AF65-F5344CB8AC3E}">
        <p14:creationId xmlns:p14="http://schemas.microsoft.com/office/powerpoint/2010/main" val="1306424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09BF499-BE8B-2389-8EC0-597C77966E43}"/>
              </a:ext>
            </a:extLst>
          </p:cNvPr>
          <p:cNvSpPr/>
          <p:nvPr/>
        </p:nvSpPr>
        <p:spPr>
          <a:xfrm>
            <a:off x="6813755" y="540774"/>
            <a:ext cx="4739148" cy="5997678"/>
          </a:xfrm>
          <a:prstGeom prst="roundRect">
            <a:avLst>
              <a:gd name="adj" fmla="val 6302"/>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 name="Picture 3">
            <a:extLst>
              <a:ext uri="{FF2B5EF4-FFF2-40B4-BE49-F238E27FC236}">
                <a16:creationId xmlns:a16="http://schemas.microsoft.com/office/drawing/2014/main" id="{C673D802-AFB7-B6AF-1F1E-02CF1D5AB34D}"/>
              </a:ext>
            </a:extLst>
          </p:cNvPr>
          <p:cNvPicPr>
            <a:picLocks noChangeAspect="1"/>
          </p:cNvPicPr>
          <p:nvPr/>
        </p:nvPicPr>
        <p:blipFill>
          <a:blip r:embed="rId2"/>
          <a:stretch>
            <a:fillRect/>
          </a:stretch>
        </p:blipFill>
        <p:spPr>
          <a:xfrm>
            <a:off x="6985874" y="651382"/>
            <a:ext cx="4404742" cy="5776461"/>
          </a:xfrm>
          <a:prstGeom prst="rect">
            <a:avLst/>
          </a:prstGeom>
        </p:spPr>
      </p:pic>
      <p:sp>
        <p:nvSpPr>
          <p:cNvPr id="5" name="Rectangle: Rounded Corners 4">
            <a:extLst>
              <a:ext uri="{FF2B5EF4-FFF2-40B4-BE49-F238E27FC236}">
                <a16:creationId xmlns:a16="http://schemas.microsoft.com/office/drawing/2014/main" id="{9B95A724-B22F-8C1D-D7D9-80B24023D0E5}"/>
              </a:ext>
            </a:extLst>
          </p:cNvPr>
          <p:cNvSpPr/>
          <p:nvPr/>
        </p:nvSpPr>
        <p:spPr>
          <a:xfrm>
            <a:off x="334297" y="540774"/>
            <a:ext cx="5555226" cy="1691787"/>
          </a:xfrm>
          <a:prstGeom prst="roundRect">
            <a:avLst>
              <a:gd name="adj" fmla="val 13785"/>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7" name="Picture 6">
            <a:extLst>
              <a:ext uri="{FF2B5EF4-FFF2-40B4-BE49-F238E27FC236}">
                <a16:creationId xmlns:a16="http://schemas.microsoft.com/office/drawing/2014/main" id="{DCD819BE-83D6-57CA-8853-1969EDE6C255}"/>
              </a:ext>
            </a:extLst>
          </p:cNvPr>
          <p:cNvPicPr>
            <a:picLocks noChangeAspect="1"/>
          </p:cNvPicPr>
          <p:nvPr/>
        </p:nvPicPr>
        <p:blipFill>
          <a:blip r:embed="rId3"/>
          <a:stretch>
            <a:fillRect/>
          </a:stretch>
        </p:blipFill>
        <p:spPr>
          <a:xfrm>
            <a:off x="1216311" y="596078"/>
            <a:ext cx="3791198" cy="1581178"/>
          </a:xfrm>
          <a:prstGeom prst="rect">
            <a:avLst/>
          </a:prstGeom>
        </p:spPr>
      </p:pic>
      <p:sp>
        <p:nvSpPr>
          <p:cNvPr id="8" name="Rectangle: Rounded Corners 7">
            <a:extLst>
              <a:ext uri="{FF2B5EF4-FFF2-40B4-BE49-F238E27FC236}">
                <a16:creationId xmlns:a16="http://schemas.microsoft.com/office/drawing/2014/main" id="{CFE0BFEF-5BFD-E13B-FFC1-DDF1EBE95C3C}"/>
              </a:ext>
            </a:extLst>
          </p:cNvPr>
          <p:cNvSpPr/>
          <p:nvPr/>
        </p:nvSpPr>
        <p:spPr>
          <a:xfrm>
            <a:off x="334297" y="2699274"/>
            <a:ext cx="5555226" cy="1691787"/>
          </a:xfrm>
          <a:prstGeom prst="roundRect">
            <a:avLst>
              <a:gd name="adj" fmla="val 13785"/>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FE2676D2-A0BC-76D3-BE5A-1C16E2CA9357}"/>
              </a:ext>
            </a:extLst>
          </p:cNvPr>
          <p:cNvSpPr/>
          <p:nvPr/>
        </p:nvSpPr>
        <p:spPr>
          <a:xfrm>
            <a:off x="334297" y="4846665"/>
            <a:ext cx="5555226" cy="1691787"/>
          </a:xfrm>
          <a:prstGeom prst="roundRect">
            <a:avLst>
              <a:gd name="adj" fmla="val 13785"/>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1" name="Picture 10">
            <a:extLst>
              <a:ext uri="{FF2B5EF4-FFF2-40B4-BE49-F238E27FC236}">
                <a16:creationId xmlns:a16="http://schemas.microsoft.com/office/drawing/2014/main" id="{8E83E0EC-B2AE-8B30-8F9F-1965E310291A}"/>
              </a:ext>
            </a:extLst>
          </p:cNvPr>
          <p:cNvPicPr>
            <a:picLocks noChangeAspect="1"/>
          </p:cNvPicPr>
          <p:nvPr/>
        </p:nvPicPr>
        <p:blipFill>
          <a:blip r:embed="rId4"/>
          <a:stretch>
            <a:fillRect/>
          </a:stretch>
        </p:blipFill>
        <p:spPr>
          <a:xfrm>
            <a:off x="1216311" y="2812026"/>
            <a:ext cx="3791198" cy="1579035"/>
          </a:xfrm>
          <a:prstGeom prst="rect">
            <a:avLst/>
          </a:prstGeom>
        </p:spPr>
      </p:pic>
      <p:pic>
        <p:nvPicPr>
          <p:cNvPr id="13" name="Picture 12">
            <a:extLst>
              <a:ext uri="{FF2B5EF4-FFF2-40B4-BE49-F238E27FC236}">
                <a16:creationId xmlns:a16="http://schemas.microsoft.com/office/drawing/2014/main" id="{8D23A861-413D-1F13-0101-BBCD28E3DAA6}"/>
              </a:ext>
            </a:extLst>
          </p:cNvPr>
          <p:cNvPicPr>
            <a:picLocks noChangeAspect="1"/>
          </p:cNvPicPr>
          <p:nvPr/>
        </p:nvPicPr>
        <p:blipFill>
          <a:blip r:embed="rId5"/>
          <a:stretch>
            <a:fillRect/>
          </a:stretch>
        </p:blipFill>
        <p:spPr>
          <a:xfrm>
            <a:off x="1216311" y="4922871"/>
            <a:ext cx="3791198" cy="1539373"/>
          </a:xfrm>
          <a:prstGeom prst="rect">
            <a:avLst/>
          </a:prstGeom>
        </p:spPr>
      </p:pic>
    </p:spTree>
    <p:extLst>
      <p:ext uri="{BB962C8B-B14F-4D97-AF65-F5344CB8AC3E}">
        <p14:creationId xmlns:p14="http://schemas.microsoft.com/office/powerpoint/2010/main" val="836581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194876-55EE-AB8F-860A-C4541A4D02F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4BF2EC7-CCCC-AED4-CCEC-6614433A48FD}"/>
              </a:ext>
            </a:extLst>
          </p:cNvPr>
          <p:cNvSpPr txBox="1">
            <a:spLocks noGrp="1"/>
          </p:cNvSpPr>
          <p:nvPr>
            <p:ph type="ctrTitle"/>
          </p:nvPr>
        </p:nvSpPr>
        <p:spPr>
          <a:xfrm>
            <a:off x="1524000" y="881558"/>
            <a:ext cx="9144000" cy="103223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u="sng" dirty="0">
                <a:solidFill>
                  <a:schemeClr val="accent5">
                    <a:lumMod val="75000"/>
                  </a:schemeClr>
                </a:solidFill>
                <a:latin typeface="Arial Narrow" panose="020B0606020202030204" pitchFamily="34" charset="0"/>
              </a:rPr>
              <a:t>3. Data Cleaning</a:t>
            </a:r>
            <a:endParaRPr lang="en-IN" sz="5400" dirty="0">
              <a:solidFill>
                <a:schemeClr val="accent5">
                  <a:lumMod val="75000"/>
                </a:schemeClr>
              </a:solidFill>
            </a:endParaRPr>
          </a:p>
        </p:txBody>
      </p:sp>
      <p:sp>
        <p:nvSpPr>
          <p:cNvPr id="3" name="Subtitle 2">
            <a:extLst>
              <a:ext uri="{FF2B5EF4-FFF2-40B4-BE49-F238E27FC236}">
                <a16:creationId xmlns:a16="http://schemas.microsoft.com/office/drawing/2014/main" id="{6FFF1EF1-4AA9-7638-9544-2C6B30604F03}"/>
              </a:ext>
            </a:extLst>
          </p:cNvPr>
          <p:cNvSpPr>
            <a:spLocks noGrp="1"/>
          </p:cNvSpPr>
          <p:nvPr>
            <p:ph type="subTitle" idx="1"/>
          </p:nvPr>
        </p:nvSpPr>
        <p:spPr>
          <a:xfrm>
            <a:off x="1332271" y="2443798"/>
            <a:ext cx="9527458" cy="4001728"/>
          </a:xfrm>
        </p:spPr>
        <p:txBody>
          <a:bodyPr>
            <a:normAutofit/>
          </a:bodyPr>
          <a:lstStyle/>
          <a:p>
            <a:endParaRPr lang="en-US" sz="4000" i="1" u="sng" dirty="0">
              <a:latin typeface="Aptos Narrow" panose="020B0004020202020204" pitchFamily="34" charset="0"/>
            </a:endParaRPr>
          </a:p>
          <a:p>
            <a:endParaRPr lang="en-IN" dirty="0"/>
          </a:p>
        </p:txBody>
      </p:sp>
      <p:sp>
        <p:nvSpPr>
          <p:cNvPr id="6" name="TextBox 5">
            <a:extLst>
              <a:ext uri="{FF2B5EF4-FFF2-40B4-BE49-F238E27FC236}">
                <a16:creationId xmlns:a16="http://schemas.microsoft.com/office/drawing/2014/main" id="{D853255F-2BF6-408D-6FD5-838823FEB68F}"/>
              </a:ext>
            </a:extLst>
          </p:cNvPr>
          <p:cNvSpPr txBox="1"/>
          <p:nvPr/>
        </p:nvSpPr>
        <p:spPr>
          <a:xfrm>
            <a:off x="3500283" y="2537295"/>
            <a:ext cx="6744929" cy="4031873"/>
          </a:xfrm>
          <a:prstGeom prst="rect">
            <a:avLst/>
          </a:prstGeom>
          <a:noFill/>
        </p:spPr>
        <p:txBody>
          <a:bodyPr wrap="square" rtlCol="0">
            <a:spAutoFit/>
          </a:bodyPr>
          <a:lstStyle/>
          <a:p>
            <a:pPr marL="571500" indent="-571500">
              <a:buFont typeface="+mj-lt"/>
              <a:buAutoNum type="romanUcPeriod"/>
            </a:pPr>
            <a:r>
              <a:rPr lang="en-US" sz="3200" i="1" u="sng" dirty="0">
                <a:solidFill>
                  <a:schemeClr val="accent5">
                    <a:lumMod val="75000"/>
                  </a:schemeClr>
                </a:solidFill>
                <a:latin typeface="Aptos Narrow" panose="020B0004020202020204" pitchFamily="34" charset="0"/>
              </a:rPr>
              <a:t>Load Data into Ms. Excel.</a:t>
            </a:r>
          </a:p>
          <a:p>
            <a:pPr marL="571500" indent="-571500">
              <a:buFont typeface="+mj-lt"/>
              <a:buAutoNum type="romanUcPeriod"/>
            </a:pPr>
            <a:r>
              <a:rPr lang="en-US" sz="3200" i="1" u="sng" dirty="0">
                <a:solidFill>
                  <a:schemeClr val="accent5">
                    <a:lumMod val="75000"/>
                  </a:schemeClr>
                </a:solidFill>
                <a:latin typeface="Aptos Narrow" panose="020B0004020202020204" pitchFamily="34" charset="0"/>
              </a:rPr>
              <a:t>Used Power Query Editor.</a:t>
            </a:r>
          </a:p>
          <a:p>
            <a:pPr marL="571500" indent="-571500">
              <a:buFont typeface="+mj-lt"/>
              <a:buAutoNum type="romanUcPeriod"/>
            </a:pPr>
            <a:r>
              <a:rPr lang="en-US" sz="3200" i="1" u="sng" dirty="0">
                <a:solidFill>
                  <a:schemeClr val="accent5">
                    <a:lumMod val="75000"/>
                  </a:schemeClr>
                </a:solidFill>
                <a:latin typeface="Aptos Narrow" panose="020B0004020202020204" pitchFamily="34" charset="0"/>
              </a:rPr>
              <a:t>Remove duplicate rows.</a:t>
            </a:r>
          </a:p>
          <a:p>
            <a:pPr marL="571500" indent="-571500">
              <a:buFont typeface="+mj-lt"/>
              <a:buAutoNum type="romanUcPeriod"/>
            </a:pPr>
            <a:r>
              <a:rPr lang="en-US" sz="3200" i="1" u="sng" dirty="0">
                <a:solidFill>
                  <a:schemeClr val="accent5">
                    <a:lumMod val="75000"/>
                  </a:schemeClr>
                </a:solidFill>
                <a:latin typeface="Aptos Narrow" panose="020B0004020202020204" pitchFamily="34" charset="0"/>
              </a:rPr>
              <a:t>Fill null values with Specific values as per instructions.</a:t>
            </a:r>
          </a:p>
          <a:p>
            <a:pPr marL="571500" indent="-571500">
              <a:buFont typeface="+mj-lt"/>
              <a:buAutoNum type="romanUcPeriod"/>
            </a:pPr>
            <a:r>
              <a:rPr lang="en-US" sz="3200" i="1" u="sng" dirty="0">
                <a:solidFill>
                  <a:schemeClr val="accent5">
                    <a:lumMod val="75000"/>
                  </a:schemeClr>
                </a:solidFill>
                <a:latin typeface="Aptos Narrow" panose="020B0004020202020204" pitchFamily="34" charset="0"/>
              </a:rPr>
              <a:t>Split data row wise.</a:t>
            </a:r>
          </a:p>
          <a:p>
            <a:pPr marL="571500" indent="-571500">
              <a:buFont typeface="+mj-lt"/>
              <a:buAutoNum type="romanUcPeriod"/>
            </a:pPr>
            <a:r>
              <a:rPr lang="en-US" sz="3200" i="1" u="sng" dirty="0">
                <a:solidFill>
                  <a:schemeClr val="accent5">
                    <a:lumMod val="75000"/>
                  </a:schemeClr>
                </a:solidFill>
                <a:latin typeface="Aptos Narrow" panose="020B0004020202020204" pitchFamily="34" charset="0"/>
              </a:rPr>
              <a:t>Reduce text Redundancy.</a:t>
            </a:r>
          </a:p>
          <a:p>
            <a:pPr marL="571500" indent="-571500">
              <a:buFont typeface="+mj-lt"/>
              <a:buAutoNum type="romanUcPeriod"/>
            </a:pPr>
            <a:r>
              <a:rPr lang="en-US" sz="3200" i="1" u="sng" dirty="0">
                <a:solidFill>
                  <a:schemeClr val="accent5">
                    <a:lumMod val="75000"/>
                  </a:schemeClr>
                </a:solidFill>
                <a:latin typeface="Aptos Narrow" panose="020B0004020202020204" pitchFamily="34" charset="0"/>
              </a:rPr>
              <a:t>Rename column headers.</a:t>
            </a:r>
          </a:p>
        </p:txBody>
      </p:sp>
    </p:spTree>
    <p:extLst>
      <p:ext uri="{BB962C8B-B14F-4D97-AF65-F5344CB8AC3E}">
        <p14:creationId xmlns:p14="http://schemas.microsoft.com/office/powerpoint/2010/main" val="3810257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EBC7AD-1717-355A-85CB-36B784C11CB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3F19357-1520-50C6-EF53-B847E00EE634}"/>
              </a:ext>
            </a:extLst>
          </p:cNvPr>
          <p:cNvSpPr txBox="1">
            <a:spLocks noGrp="1"/>
          </p:cNvSpPr>
          <p:nvPr>
            <p:ph type="ctrTitle"/>
          </p:nvPr>
        </p:nvSpPr>
        <p:spPr>
          <a:xfrm>
            <a:off x="1524000" y="881558"/>
            <a:ext cx="9144000" cy="103223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u="sng" dirty="0">
                <a:solidFill>
                  <a:schemeClr val="accent5">
                    <a:lumMod val="75000"/>
                  </a:schemeClr>
                </a:solidFill>
                <a:latin typeface="Arial Narrow" panose="020B0606020202030204" pitchFamily="34" charset="0"/>
              </a:rPr>
              <a:t>4. Exploratory Data Analysis</a:t>
            </a:r>
            <a:endParaRPr lang="en-IN" sz="5400" dirty="0">
              <a:solidFill>
                <a:schemeClr val="accent5">
                  <a:lumMod val="75000"/>
                </a:schemeClr>
              </a:solidFill>
            </a:endParaRPr>
          </a:p>
        </p:txBody>
      </p:sp>
      <p:sp>
        <p:nvSpPr>
          <p:cNvPr id="3" name="Subtitle 2">
            <a:extLst>
              <a:ext uri="{FF2B5EF4-FFF2-40B4-BE49-F238E27FC236}">
                <a16:creationId xmlns:a16="http://schemas.microsoft.com/office/drawing/2014/main" id="{34F1AF82-ABA9-56FC-3D3D-2535BA9E4767}"/>
              </a:ext>
            </a:extLst>
          </p:cNvPr>
          <p:cNvSpPr>
            <a:spLocks noGrp="1"/>
          </p:cNvSpPr>
          <p:nvPr>
            <p:ph type="subTitle" idx="1"/>
          </p:nvPr>
        </p:nvSpPr>
        <p:spPr>
          <a:xfrm>
            <a:off x="1332271" y="2443798"/>
            <a:ext cx="9527458" cy="4001728"/>
          </a:xfrm>
        </p:spPr>
        <p:txBody>
          <a:bodyPr>
            <a:normAutofit/>
          </a:bodyPr>
          <a:lstStyle/>
          <a:p>
            <a:endParaRPr lang="en-US" sz="4000" i="1" u="sng" dirty="0">
              <a:latin typeface="Aptos Narrow" panose="020B0004020202020204" pitchFamily="34" charset="0"/>
            </a:endParaRPr>
          </a:p>
          <a:p>
            <a:endParaRPr lang="en-IN" dirty="0"/>
          </a:p>
        </p:txBody>
      </p:sp>
      <p:sp>
        <p:nvSpPr>
          <p:cNvPr id="6" name="TextBox 5">
            <a:extLst>
              <a:ext uri="{FF2B5EF4-FFF2-40B4-BE49-F238E27FC236}">
                <a16:creationId xmlns:a16="http://schemas.microsoft.com/office/drawing/2014/main" id="{AB36FCCA-8F14-60B8-E7DA-70BB9595B3CD}"/>
              </a:ext>
            </a:extLst>
          </p:cNvPr>
          <p:cNvSpPr txBox="1"/>
          <p:nvPr/>
        </p:nvSpPr>
        <p:spPr>
          <a:xfrm>
            <a:off x="2723535" y="2443798"/>
            <a:ext cx="6744929" cy="3046988"/>
          </a:xfrm>
          <a:prstGeom prst="rect">
            <a:avLst/>
          </a:prstGeom>
          <a:noFill/>
        </p:spPr>
        <p:txBody>
          <a:bodyPr wrap="square" rtlCol="0">
            <a:spAutoFit/>
          </a:bodyPr>
          <a:lstStyle/>
          <a:p>
            <a:pPr marL="571500" indent="-571500">
              <a:buFont typeface="+mj-lt"/>
              <a:buAutoNum type="romanUcPeriod"/>
            </a:pPr>
            <a:r>
              <a:rPr lang="en-US" sz="3200" i="1" u="sng" dirty="0">
                <a:solidFill>
                  <a:schemeClr val="accent5">
                    <a:lumMod val="75000"/>
                  </a:schemeClr>
                </a:solidFill>
                <a:latin typeface="Aptos Narrow" panose="020B0004020202020204" pitchFamily="34" charset="0"/>
              </a:rPr>
              <a:t>Used Pivot Tables in Ms. Excel.</a:t>
            </a:r>
          </a:p>
          <a:p>
            <a:pPr marL="571500" indent="-571500">
              <a:buFont typeface="+mj-lt"/>
              <a:buAutoNum type="romanUcPeriod"/>
            </a:pPr>
            <a:r>
              <a:rPr lang="en-US" sz="3200" i="1" u="sng" dirty="0">
                <a:solidFill>
                  <a:schemeClr val="accent5">
                    <a:lumMod val="75000"/>
                  </a:schemeClr>
                </a:solidFill>
                <a:latin typeface="Aptos Narrow" panose="020B0004020202020204" pitchFamily="34" charset="0"/>
              </a:rPr>
              <a:t>Grouped Data with </a:t>
            </a:r>
            <a:r>
              <a:rPr lang="en-US" sz="3200" i="1" u="sng" dirty="0" err="1">
                <a:solidFill>
                  <a:schemeClr val="accent5">
                    <a:lumMod val="75000"/>
                  </a:schemeClr>
                </a:solidFill>
                <a:latin typeface="Aptos Narrow" panose="020B0004020202020204" pitchFamily="34" charset="0"/>
              </a:rPr>
              <a:t>th</a:t>
            </a:r>
            <a:r>
              <a:rPr lang="en-US" sz="3200" i="1" u="sng" dirty="0">
                <a:solidFill>
                  <a:schemeClr val="accent5">
                    <a:lumMod val="75000"/>
                  </a:schemeClr>
                </a:solidFill>
                <a:latin typeface="Aptos Narrow" panose="020B0004020202020204" pitchFamily="34" charset="0"/>
              </a:rPr>
              <a:t> count of respondents.</a:t>
            </a:r>
          </a:p>
          <a:p>
            <a:pPr marL="571500" indent="-571500">
              <a:buFont typeface="+mj-lt"/>
              <a:buAutoNum type="romanUcPeriod"/>
            </a:pPr>
            <a:r>
              <a:rPr lang="en-US" sz="3200" i="1" u="sng" dirty="0">
                <a:solidFill>
                  <a:schemeClr val="accent5">
                    <a:lumMod val="75000"/>
                  </a:schemeClr>
                </a:solidFill>
                <a:latin typeface="Aptos Narrow" panose="020B0004020202020204" pitchFamily="34" charset="0"/>
              </a:rPr>
              <a:t>Summarized the findings as per Business Questions.</a:t>
            </a:r>
          </a:p>
          <a:p>
            <a:pPr marL="571500" indent="-571500">
              <a:buFont typeface="+mj-lt"/>
              <a:buAutoNum type="romanUcPeriod"/>
            </a:pPr>
            <a:r>
              <a:rPr lang="en-US" sz="3200" i="1" u="sng" dirty="0">
                <a:solidFill>
                  <a:schemeClr val="accent5">
                    <a:lumMod val="75000"/>
                  </a:schemeClr>
                </a:solidFill>
                <a:latin typeface="Aptos Narrow" panose="020B0004020202020204" pitchFamily="34" charset="0"/>
              </a:rPr>
              <a:t>Visualize Data with charts.</a:t>
            </a:r>
          </a:p>
        </p:txBody>
      </p:sp>
    </p:spTree>
    <p:extLst>
      <p:ext uri="{BB962C8B-B14F-4D97-AF65-F5344CB8AC3E}">
        <p14:creationId xmlns:p14="http://schemas.microsoft.com/office/powerpoint/2010/main" val="3555939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C0075513-BECA-5FD5-E265-2C0344A9C9E6}"/>
              </a:ext>
            </a:extLst>
          </p:cNvPr>
          <p:cNvSpPr/>
          <p:nvPr/>
        </p:nvSpPr>
        <p:spPr>
          <a:xfrm>
            <a:off x="838197" y="4676205"/>
            <a:ext cx="10594259" cy="2124331"/>
          </a:xfrm>
          <a:prstGeom prst="roundRect">
            <a:avLst>
              <a:gd name="adj" fmla="val 4493"/>
            </a:avLst>
          </a:prstGeom>
          <a:ln w="19050">
            <a:solidFill>
              <a:schemeClr val="accent5">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80C5CF46-BC55-EE91-F666-59B7E45EB753}"/>
              </a:ext>
            </a:extLst>
          </p:cNvPr>
          <p:cNvSpPr/>
          <p:nvPr/>
        </p:nvSpPr>
        <p:spPr>
          <a:xfrm>
            <a:off x="838199" y="1492920"/>
            <a:ext cx="3212690" cy="2984216"/>
          </a:xfrm>
          <a:prstGeom prst="roundRect">
            <a:avLst>
              <a:gd name="adj" fmla="val 4493"/>
            </a:avLst>
          </a:prstGeom>
          <a:ln w="19050">
            <a:solidFill>
              <a:schemeClr val="accent5">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876B2324-9D9B-6987-1616-6EB670362A7F}"/>
              </a:ext>
            </a:extLst>
          </p:cNvPr>
          <p:cNvSpPr>
            <a:spLocks noGrp="1"/>
          </p:cNvSpPr>
          <p:nvPr>
            <p:ph type="title"/>
          </p:nvPr>
        </p:nvSpPr>
        <p:spPr>
          <a:xfrm>
            <a:off x="720213" y="0"/>
            <a:ext cx="10515600" cy="1325563"/>
          </a:xfrm>
        </p:spPr>
        <p:txBody>
          <a:bodyPr/>
          <a:lstStyle/>
          <a:p>
            <a:r>
              <a:rPr lang="en-US" b="1" i="1" u="sng" dirty="0">
                <a:solidFill>
                  <a:schemeClr val="accent5">
                    <a:lumMod val="75000"/>
                  </a:schemeClr>
                </a:solidFill>
              </a:rPr>
              <a:t>1. What industries are Gen-Z most interested in pursuing careers in?</a:t>
            </a:r>
            <a:endParaRPr lang="en-IN" b="1" i="1" u="sng" dirty="0">
              <a:solidFill>
                <a:schemeClr val="accent5">
                  <a:lumMod val="75000"/>
                </a:schemeClr>
              </a:solidFill>
            </a:endParaRPr>
          </a:p>
        </p:txBody>
      </p:sp>
      <p:pic>
        <p:nvPicPr>
          <p:cNvPr id="3" name="Picture 2">
            <a:extLst>
              <a:ext uri="{FF2B5EF4-FFF2-40B4-BE49-F238E27FC236}">
                <a16:creationId xmlns:a16="http://schemas.microsoft.com/office/drawing/2014/main" id="{E5D1E578-1DAD-B66C-F525-22C14AC8D462}"/>
              </a:ext>
            </a:extLst>
          </p:cNvPr>
          <p:cNvPicPr>
            <a:picLocks noChangeAspect="1"/>
          </p:cNvPicPr>
          <p:nvPr/>
        </p:nvPicPr>
        <p:blipFill>
          <a:blip r:embed="rId2"/>
          <a:stretch>
            <a:fillRect/>
          </a:stretch>
        </p:blipFill>
        <p:spPr>
          <a:xfrm>
            <a:off x="5541688" y="1492920"/>
            <a:ext cx="5890770" cy="2895851"/>
          </a:xfrm>
          <a:prstGeom prst="rect">
            <a:avLst/>
          </a:prstGeom>
        </p:spPr>
      </p:pic>
      <p:pic>
        <p:nvPicPr>
          <p:cNvPr id="5" name="Picture 4">
            <a:extLst>
              <a:ext uri="{FF2B5EF4-FFF2-40B4-BE49-F238E27FC236}">
                <a16:creationId xmlns:a16="http://schemas.microsoft.com/office/drawing/2014/main" id="{765F026A-02ED-9B68-FA5D-DED4DC07646C}"/>
              </a:ext>
            </a:extLst>
          </p:cNvPr>
          <p:cNvPicPr>
            <a:picLocks noChangeAspect="1"/>
          </p:cNvPicPr>
          <p:nvPr/>
        </p:nvPicPr>
        <p:blipFill>
          <a:blip r:embed="rId3"/>
          <a:stretch>
            <a:fillRect/>
          </a:stretch>
        </p:blipFill>
        <p:spPr>
          <a:xfrm>
            <a:off x="902108" y="1549572"/>
            <a:ext cx="3084871" cy="2870911"/>
          </a:xfrm>
          <a:prstGeom prst="rect">
            <a:avLst/>
          </a:prstGeom>
        </p:spPr>
      </p:pic>
      <p:sp>
        <p:nvSpPr>
          <p:cNvPr id="7" name="TextBox 6">
            <a:extLst>
              <a:ext uri="{FF2B5EF4-FFF2-40B4-BE49-F238E27FC236}">
                <a16:creationId xmlns:a16="http://schemas.microsoft.com/office/drawing/2014/main" id="{1A4790C2-A69A-99DB-D936-26C0A88B6C1F}"/>
              </a:ext>
            </a:extLst>
          </p:cNvPr>
          <p:cNvSpPr txBox="1"/>
          <p:nvPr/>
        </p:nvSpPr>
        <p:spPr>
          <a:xfrm>
            <a:off x="902108" y="4676878"/>
            <a:ext cx="10594259" cy="2123658"/>
          </a:xfrm>
          <a:prstGeom prst="rect">
            <a:avLst/>
          </a:prstGeom>
          <a:noFill/>
        </p:spPr>
        <p:txBody>
          <a:bodyPr wrap="square" rtlCol="0">
            <a:spAutoFit/>
          </a:bodyPr>
          <a:lstStyle/>
          <a:p>
            <a:r>
              <a:rPr lang="en-IN" sz="2400" b="1" i="0" u="none" strike="noStrike" dirty="0">
                <a:solidFill>
                  <a:schemeClr val="accent5">
                    <a:lumMod val="75000"/>
                  </a:schemeClr>
                </a:solidFill>
                <a:effectLst/>
                <a:latin typeface="Arial" panose="020B0604020202020204" pitchFamily="34" charset="0"/>
              </a:rPr>
              <a:t>Summery</a:t>
            </a:r>
            <a:r>
              <a:rPr lang="en-IN" dirty="0"/>
              <a:t> </a:t>
            </a:r>
          </a:p>
          <a:p>
            <a:pPr marL="285750" indent="-285750">
              <a:buFont typeface="Arial" panose="020B0604020202020204" pitchFamily="34" charset="0"/>
              <a:buChar char="•"/>
            </a:pPr>
            <a:r>
              <a:rPr lang="en-US" sz="1800" b="1" i="0" u="sng" strike="noStrike" dirty="0">
                <a:solidFill>
                  <a:schemeClr val="accent5">
                    <a:lumMod val="75000"/>
                  </a:schemeClr>
                </a:solidFill>
                <a:effectLst/>
                <a:latin typeface="Arial" panose="020B0604020202020204" pitchFamily="34" charset="0"/>
              </a:rPr>
              <a:t>Top Fields</a:t>
            </a:r>
            <a:r>
              <a:rPr lang="en-US" sz="1800" b="1" i="0" u="none" strike="noStrike" dirty="0">
                <a:solidFill>
                  <a:schemeClr val="accent5">
                    <a:lumMod val="75000"/>
                  </a:schemeClr>
                </a:solidFill>
                <a:effectLst/>
                <a:latin typeface="Arial" panose="020B0604020202020204" pitchFamily="34" charset="0"/>
              </a:rPr>
              <a:t>:</a:t>
            </a:r>
            <a:r>
              <a:rPr lang="en-US" sz="1800" b="0" i="0" u="none" strike="noStrike" dirty="0">
                <a:solidFill>
                  <a:schemeClr val="accent5">
                    <a:lumMod val="75000"/>
                  </a:schemeClr>
                </a:solidFill>
                <a:effectLst/>
                <a:latin typeface="Arial" panose="020B0604020202020204" pitchFamily="34" charset="0"/>
              </a:rPr>
              <a:t> </a:t>
            </a:r>
            <a:r>
              <a:rPr lang="en-US" sz="1800" b="0" i="1" u="none" strike="noStrike" dirty="0">
                <a:solidFill>
                  <a:schemeClr val="accent5">
                    <a:lumMod val="75000"/>
                  </a:schemeClr>
                </a:solidFill>
                <a:effectLst/>
                <a:latin typeface="Arial" panose="020B0604020202020204" pitchFamily="34" charset="0"/>
              </a:rPr>
              <a:t>Design &amp; Creative Strategy</a:t>
            </a:r>
            <a:r>
              <a:rPr lang="en-US" sz="1800" b="0" i="0" u="none" strike="noStrike" dirty="0">
                <a:solidFill>
                  <a:schemeClr val="accent5">
                    <a:lumMod val="75000"/>
                  </a:schemeClr>
                </a:solidFill>
                <a:effectLst/>
                <a:latin typeface="Arial" panose="020B0604020202020204" pitchFamily="34" charset="0"/>
              </a:rPr>
              <a:t> (9820) leads, followed by </a:t>
            </a:r>
            <a:r>
              <a:rPr lang="en-US" sz="1800" b="0" i="1" u="none" strike="noStrike" dirty="0">
                <a:solidFill>
                  <a:schemeClr val="accent5">
                    <a:lumMod val="75000"/>
                  </a:schemeClr>
                </a:solidFill>
                <a:effectLst/>
                <a:latin typeface="Arial" panose="020B0604020202020204" pitchFamily="34" charset="0"/>
              </a:rPr>
              <a:t>Data Analysis</a:t>
            </a:r>
            <a:r>
              <a:rPr lang="en-US" sz="1800" b="0" i="0" u="none" strike="noStrike" dirty="0">
                <a:solidFill>
                  <a:schemeClr val="accent5">
                    <a:lumMod val="75000"/>
                  </a:schemeClr>
                </a:solidFill>
                <a:effectLst/>
                <a:latin typeface="Arial" panose="020B0604020202020204" pitchFamily="34" charset="0"/>
              </a:rPr>
              <a:t> (9153) and </a:t>
            </a:r>
            <a:r>
              <a:rPr lang="en-US" sz="1800" b="0" i="1" u="none" strike="noStrike" dirty="0">
                <a:solidFill>
                  <a:schemeClr val="accent5">
                    <a:lumMod val="75000"/>
                  </a:schemeClr>
                </a:solidFill>
                <a:effectLst/>
                <a:latin typeface="Arial" panose="020B0604020202020204" pitchFamily="34" charset="0"/>
              </a:rPr>
              <a:t>Business Operations</a:t>
            </a:r>
            <a:r>
              <a:rPr lang="en-US" sz="1800" b="0" i="0" u="none" strike="noStrike" dirty="0">
                <a:solidFill>
                  <a:schemeClr val="accent5">
                    <a:lumMod val="75000"/>
                  </a:schemeClr>
                </a:solidFill>
                <a:effectLst/>
                <a:latin typeface="Arial" panose="020B0604020202020204" pitchFamily="34" charset="0"/>
              </a:rPr>
              <a:t> (8999).</a:t>
            </a:r>
            <a:r>
              <a:rPr lang="en-US" dirty="0">
                <a:solidFill>
                  <a:schemeClr val="accent5">
                    <a:lumMod val="75000"/>
                  </a:schemeClr>
                </a:solidFill>
              </a:rPr>
              <a:t> </a:t>
            </a:r>
          </a:p>
          <a:p>
            <a:pPr marL="285750" indent="-285750">
              <a:buFont typeface="Arial" panose="020B0604020202020204" pitchFamily="34" charset="0"/>
              <a:buChar char="•"/>
            </a:pPr>
            <a:r>
              <a:rPr lang="en-US" sz="1800" b="1" i="0" u="sng" strike="noStrike" dirty="0">
                <a:solidFill>
                  <a:schemeClr val="accent5">
                    <a:lumMod val="75000"/>
                  </a:schemeClr>
                </a:solidFill>
                <a:effectLst/>
                <a:latin typeface="Arial" panose="020B0604020202020204" pitchFamily="34" charset="0"/>
              </a:rPr>
              <a:t>Mid-Tier Fields</a:t>
            </a:r>
            <a:r>
              <a:rPr lang="en-US" sz="1800" b="1" i="0" u="none" strike="noStrike" dirty="0">
                <a:solidFill>
                  <a:schemeClr val="accent5">
                    <a:lumMod val="75000"/>
                  </a:schemeClr>
                </a:solidFill>
                <a:effectLst/>
                <a:latin typeface="Arial" panose="020B0604020202020204" pitchFamily="34" charset="0"/>
              </a:rPr>
              <a:t>:</a:t>
            </a:r>
            <a:r>
              <a:rPr lang="en-US" sz="1800" b="0" i="0" u="none" strike="noStrike" dirty="0">
                <a:solidFill>
                  <a:schemeClr val="accent5">
                    <a:lumMod val="75000"/>
                  </a:schemeClr>
                </a:solidFill>
                <a:effectLst/>
                <a:latin typeface="Arial" panose="020B0604020202020204" pitchFamily="34" charset="0"/>
              </a:rPr>
              <a:t> </a:t>
            </a:r>
            <a:r>
              <a:rPr lang="en-US" sz="1800" b="0" i="1" u="none" strike="noStrike" dirty="0">
                <a:solidFill>
                  <a:schemeClr val="accent5">
                    <a:lumMod val="75000"/>
                  </a:schemeClr>
                </a:solidFill>
                <a:effectLst/>
                <a:latin typeface="Arial" panose="020B0604020202020204" pitchFamily="34" charset="0"/>
              </a:rPr>
              <a:t>Project Management</a:t>
            </a:r>
            <a:r>
              <a:rPr lang="en-US" sz="1800" b="0" i="0" u="none" strike="noStrike" dirty="0">
                <a:solidFill>
                  <a:schemeClr val="accent5">
                    <a:lumMod val="75000"/>
                  </a:schemeClr>
                </a:solidFill>
                <a:effectLst/>
                <a:latin typeface="Arial" panose="020B0604020202020204" pitchFamily="34" charset="0"/>
              </a:rPr>
              <a:t> (7856), </a:t>
            </a:r>
            <a:r>
              <a:rPr lang="en-US" sz="1800" b="0" i="1" u="none" strike="noStrike" dirty="0">
                <a:solidFill>
                  <a:schemeClr val="accent5">
                    <a:lumMod val="75000"/>
                  </a:schemeClr>
                </a:solidFill>
                <a:effectLst/>
                <a:latin typeface="Arial" panose="020B0604020202020204" pitchFamily="34" charset="0"/>
              </a:rPr>
              <a:t>Team Building</a:t>
            </a:r>
            <a:r>
              <a:rPr lang="en-US" sz="1800" b="0" i="0" u="none" strike="noStrike" dirty="0">
                <a:solidFill>
                  <a:schemeClr val="accent5">
                    <a:lumMod val="75000"/>
                  </a:schemeClr>
                </a:solidFill>
                <a:effectLst/>
                <a:latin typeface="Arial" panose="020B0604020202020204" pitchFamily="34" charset="0"/>
              </a:rPr>
              <a:t> (7625), and </a:t>
            </a:r>
            <a:r>
              <a:rPr lang="en-US" sz="1800" b="0" i="1" u="none" strike="noStrike" dirty="0">
                <a:solidFill>
                  <a:schemeClr val="accent5">
                    <a:lumMod val="75000"/>
                  </a:schemeClr>
                </a:solidFill>
                <a:effectLst/>
                <a:latin typeface="Arial" panose="020B0604020202020204" pitchFamily="34" charset="0"/>
              </a:rPr>
              <a:t>Entrepreneurship</a:t>
            </a:r>
            <a:r>
              <a:rPr lang="en-US" sz="1800" b="0" i="0" u="none" strike="noStrike" dirty="0">
                <a:solidFill>
                  <a:schemeClr val="accent5">
                    <a:lumMod val="75000"/>
                  </a:schemeClr>
                </a:solidFill>
                <a:effectLst/>
                <a:latin typeface="Arial" panose="020B0604020202020204" pitchFamily="34" charset="0"/>
              </a:rPr>
              <a:t> (6221) show moderate engagement.</a:t>
            </a:r>
            <a:r>
              <a:rPr lang="en-US" dirty="0">
                <a:solidFill>
                  <a:schemeClr val="accent5">
                    <a:lumMod val="75000"/>
                  </a:schemeClr>
                </a:solidFill>
              </a:rPr>
              <a:t> </a:t>
            </a:r>
          </a:p>
          <a:p>
            <a:pPr marL="285750" indent="-285750">
              <a:buFont typeface="Arial" panose="020B0604020202020204" pitchFamily="34" charset="0"/>
              <a:buChar char="•"/>
            </a:pPr>
            <a:r>
              <a:rPr lang="en-US" sz="1800" b="1" i="0" u="sng" strike="noStrike" dirty="0">
                <a:solidFill>
                  <a:schemeClr val="accent5">
                    <a:lumMod val="75000"/>
                  </a:schemeClr>
                </a:solidFill>
                <a:effectLst/>
                <a:latin typeface="Arial" panose="020B0604020202020204" pitchFamily="34" charset="0"/>
              </a:rPr>
              <a:t>Lower Engagement Fields</a:t>
            </a:r>
            <a:r>
              <a:rPr lang="en-US" sz="1800" b="1" i="0" u="none" strike="noStrike" dirty="0">
                <a:solidFill>
                  <a:schemeClr val="accent5">
                    <a:lumMod val="75000"/>
                  </a:schemeClr>
                </a:solidFill>
                <a:effectLst/>
                <a:latin typeface="Arial" panose="020B0604020202020204" pitchFamily="34" charset="0"/>
              </a:rPr>
              <a:t>:</a:t>
            </a:r>
            <a:r>
              <a:rPr lang="en-US" sz="1800" b="0" i="0" u="none" strike="noStrike" dirty="0">
                <a:solidFill>
                  <a:schemeClr val="accent5">
                    <a:lumMod val="75000"/>
                  </a:schemeClr>
                </a:solidFill>
                <a:effectLst/>
                <a:latin typeface="Arial" panose="020B0604020202020204" pitchFamily="34" charset="0"/>
              </a:rPr>
              <a:t> </a:t>
            </a:r>
            <a:r>
              <a:rPr lang="en-US" sz="1800" b="0" i="1" u="none" strike="noStrike" dirty="0">
                <a:solidFill>
                  <a:schemeClr val="accent5">
                    <a:lumMod val="75000"/>
                  </a:schemeClr>
                </a:solidFill>
                <a:effectLst/>
                <a:latin typeface="Arial" panose="020B0604020202020204" pitchFamily="34" charset="0"/>
              </a:rPr>
              <a:t>Cyber Security</a:t>
            </a:r>
            <a:r>
              <a:rPr lang="en-US" sz="1800" b="0" i="0" u="none" strike="noStrike" dirty="0">
                <a:solidFill>
                  <a:schemeClr val="accent5">
                    <a:lumMod val="75000"/>
                  </a:schemeClr>
                </a:solidFill>
                <a:effectLst/>
                <a:latin typeface="Arial" panose="020B0604020202020204" pitchFamily="34" charset="0"/>
              </a:rPr>
              <a:t> (1134), </a:t>
            </a:r>
            <a:r>
              <a:rPr lang="en-US" sz="1800" b="0" i="1" u="none" strike="noStrike" dirty="0">
                <a:solidFill>
                  <a:schemeClr val="accent5">
                    <a:lumMod val="75000"/>
                  </a:schemeClr>
                </a:solidFill>
                <a:effectLst/>
                <a:latin typeface="Arial" panose="020B0604020202020204" pitchFamily="34" charset="0"/>
              </a:rPr>
              <a:t>BPO Sector</a:t>
            </a:r>
            <a:r>
              <a:rPr lang="en-US" sz="1800" b="0" i="0" u="none" strike="noStrike" dirty="0">
                <a:solidFill>
                  <a:schemeClr val="accent5">
                    <a:lumMod val="75000"/>
                  </a:schemeClr>
                </a:solidFill>
                <a:effectLst/>
                <a:latin typeface="Arial" panose="020B0604020202020204" pitchFamily="34" charset="0"/>
              </a:rPr>
              <a:t> (1135), and </a:t>
            </a:r>
            <a:r>
              <a:rPr lang="en-US" sz="1800" b="0" i="1" u="none" strike="noStrike" dirty="0">
                <a:solidFill>
                  <a:schemeClr val="accent5">
                    <a:lumMod val="75000"/>
                  </a:schemeClr>
                </a:solidFill>
                <a:effectLst/>
                <a:latin typeface="Arial" panose="020B0604020202020204" pitchFamily="34" charset="0"/>
              </a:rPr>
              <a:t>Government Jobs</a:t>
            </a:r>
            <a:r>
              <a:rPr lang="en-US" sz="1800" b="0" i="0" u="none" strike="noStrike" dirty="0">
                <a:solidFill>
                  <a:schemeClr val="accent5">
                    <a:lumMod val="75000"/>
                  </a:schemeClr>
                </a:solidFill>
                <a:effectLst/>
                <a:latin typeface="Arial" panose="020B0604020202020204" pitchFamily="34" charset="0"/>
              </a:rPr>
              <a:t> (1374) have the lowest values.</a:t>
            </a:r>
            <a:r>
              <a:rPr lang="en-US" dirty="0">
                <a:solidFill>
                  <a:schemeClr val="accent5">
                    <a:lumMod val="75000"/>
                  </a:schemeClr>
                </a:solidFill>
              </a:rPr>
              <a:t> </a:t>
            </a:r>
            <a:endParaRPr lang="en-IN" dirty="0">
              <a:solidFill>
                <a:schemeClr val="accent5">
                  <a:lumMod val="75000"/>
                </a:schemeClr>
              </a:solidFill>
            </a:endParaRPr>
          </a:p>
        </p:txBody>
      </p:sp>
    </p:spTree>
    <p:extLst>
      <p:ext uri="{BB962C8B-B14F-4D97-AF65-F5344CB8AC3E}">
        <p14:creationId xmlns:p14="http://schemas.microsoft.com/office/powerpoint/2010/main" val="1034769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95F4EF-A1EA-D3F7-0909-2485A1D4E780}"/>
            </a:ext>
          </a:extLst>
        </p:cNvPr>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3BE5BAE-E8A7-B4A0-2146-8A7991F585FF}"/>
              </a:ext>
            </a:extLst>
          </p:cNvPr>
          <p:cNvSpPr/>
          <p:nvPr/>
        </p:nvSpPr>
        <p:spPr>
          <a:xfrm>
            <a:off x="838197" y="4925961"/>
            <a:ext cx="10594259" cy="1874575"/>
          </a:xfrm>
          <a:prstGeom prst="roundRect">
            <a:avLst>
              <a:gd name="adj" fmla="val 4493"/>
            </a:avLst>
          </a:prstGeom>
          <a:ln w="19050">
            <a:solidFill>
              <a:schemeClr val="accent5">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F7BBF74A-1507-1D1E-B70E-ACB1988DC64E}"/>
              </a:ext>
            </a:extLst>
          </p:cNvPr>
          <p:cNvSpPr/>
          <p:nvPr/>
        </p:nvSpPr>
        <p:spPr>
          <a:xfrm>
            <a:off x="838197" y="1791998"/>
            <a:ext cx="3212690" cy="2834886"/>
          </a:xfrm>
          <a:prstGeom prst="roundRect">
            <a:avLst>
              <a:gd name="adj" fmla="val 4493"/>
            </a:avLst>
          </a:prstGeom>
          <a:ln w="19050">
            <a:solidFill>
              <a:schemeClr val="accent5">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C712C6A9-5490-85B7-4D0A-C627A927E34D}"/>
              </a:ext>
            </a:extLst>
          </p:cNvPr>
          <p:cNvSpPr>
            <a:spLocks noGrp="1"/>
          </p:cNvSpPr>
          <p:nvPr>
            <p:ph type="title"/>
          </p:nvPr>
        </p:nvSpPr>
        <p:spPr>
          <a:xfrm>
            <a:off x="838197" y="194533"/>
            <a:ext cx="10515600" cy="1325563"/>
          </a:xfrm>
        </p:spPr>
        <p:txBody>
          <a:bodyPr/>
          <a:lstStyle/>
          <a:p>
            <a:r>
              <a:rPr lang="en-US" b="1" i="1" u="sng" dirty="0">
                <a:solidFill>
                  <a:schemeClr val="accent5">
                    <a:lumMod val="75000"/>
                  </a:schemeClr>
                </a:solidFill>
              </a:rPr>
              <a:t>2. What are the top factors influencing Gen-Z’s career choices?</a:t>
            </a:r>
            <a:endParaRPr lang="en-IN" b="1" i="1" u="sng" dirty="0">
              <a:solidFill>
                <a:schemeClr val="accent5">
                  <a:lumMod val="75000"/>
                </a:schemeClr>
              </a:solidFill>
            </a:endParaRPr>
          </a:p>
        </p:txBody>
      </p:sp>
      <p:sp>
        <p:nvSpPr>
          <p:cNvPr id="7" name="TextBox 6">
            <a:extLst>
              <a:ext uri="{FF2B5EF4-FFF2-40B4-BE49-F238E27FC236}">
                <a16:creationId xmlns:a16="http://schemas.microsoft.com/office/drawing/2014/main" id="{83133218-6F8F-FBD3-DA70-15AB5334C0C6}"/>
              </a:ext>
            </a:extLst>
          </p:cNvPr>
          <p:cNvSpPr txBox="1"/>
          <p:nvPr/>
        </p:nvSpPr>
        <p:spPr>
          <a:xfrm>
            <a:off x="902107" y="5063029"/>
            <a:ext cx="10594259" cy="1600438"/>
          </a:xfrm>
          <a:prstGeom prst="rect">
            <a:avLst/>
          </a:prstGeom>
          <a:noFill/>
        </p:spPr>
        <p:txBody>
          <a:bodyPr wrap="square" rtlCol="0">
            <a:spAutoFit/>
          </a:bodyPr>
          <a:lstStyle/>
          <a:p>
            <a:r>
              <a:rPr lang="en-IN" sz="2400" b="1" i="0" u="none" strike="noStrike" dirty="0">
                <a:solidFill>
                  <a:schemeClr val="accent5">
                    <a:lumMod val="75000"/>
                  </a:schemeClr>
                </a:solidFill>
                <a:effectLst/>
                <a:latin typeface="Arial" panose="020B0604020202020204" pitchFamily="34" charset="0"/>
              </a:rPr>
              <a:t>Summery</a:t>
            </a:r>
            <a:r>
              <a:rPr lang="en-IN" dirty="0"/>
              <a:t> </a:t>
            </a:r>
          </a:p>
          <a:p>
            <a:pPr marL="285750" indent="-285750">
              <a:buFont typeface="Arial" panose="020B0604020202020204" pitchFamily="34" charset="0"/>
              <a:buChar char="•"/>
            </a:pPr>
            <a:r>
              <a:rPr lang="en-US" sz="1800" b="1" i="0" u="sng" strike="noStrike" dirty="0">
                <a:solidFill>
                  <a:schemeClr val="accent5">
                    <a:lumMod val="75000"/>
                  </a:schemeClr>
                </a:solidFill>
                <a:effectLst/>
                <a:latin typeface="Arial" panose="020B0604020202020204" pitchFamily="34" charset="0"/>
              </a:rPr>
              <a:t>Top Career Influencer</a:t>
            </a:r>
            <a:r>
              <a:rPr lang="en-US" sz="1800" b="1" i="0" strike="noStrike" dirty="0">
                <a:solidFill>
                  <a:schemeClr val="accent5">
                    <a:lumMod val="75000"/>
                  </a:schemeClr>
                </a:solidFill>
                <a:effectLst/>
                <a:latin typeface="Arial" panose="020B0604020202020204" pitchFamily="34" charset="0"/>
              </a:rPr>
              <a:t>: </a:t>
            </a:r>
            <a:r>
              <a:rPr lang="en-US" sz="1800" i="0" strike="noStrike" dirty="0">
                <a:solidFill>
                  <a:schemeClr val="accent5">
                    <a:lumMod val="75000"/>
                  </a:schemeClr>
                </a:solidFill>
                <a:effectLst/>
                <a:latin typeface="Arial" panose="020B0604020202020204" pitchFamily="34" charset="0"/>
              </a:rPr>
              <a:t>Parents </a:t>
            </a:r>
            <a:r>
              <a:rPr lang="en-US" sz="1800" b="1" i="0" strike="noStrike" dirty="0">
                <a:solidFill>
                  <a:schemeClr val="accent5">
                    <a:lumMod val="75000"/>
                  </a:schemeClr>
                </a:solidFill>
                <a:effectLst/>
                <a:latin typeface="Arial" panose="020B0604020202020204" pitchFamily="34" charset="0"/>
              </a:rPr>
              <a:t>(26,526)</a:t>
            </a:r>
          </a:p>
          <a:p>
            <a:pPr marL="285750" indent="-285750">
              <a:buFont typeface="Arial" panose="020B0604020202020204" pitchFamily="34" charset="0"/>
              <a:buChar char="•"/>
            </a:pPr>
            <a:r>
              <a:rPr lang="en-US" sz="1800" b="1" i="0" u="sng" strike="noStrike" dirty="0">
                <a:solidFill>
                  <a:schemeClr val="accent5">
                    <a:lumMod val="75000"/>
                  </a:schemeClr>
                </a:solidFill>
                <a:effectLst/>
                <a:latin typeface="Arial" panose="020B0604020202020204" pitchFamily="34" charset="0"/>
              </a:rPr>
              <a:t>Strong Influence:</a:t>
            </a:r>
            <a:r>
              <a:rPr lang="en-US" sz="1800" b="1" i="0" strike="noStrike" dirty="0">
                <a:solidFill>
                  <a:schemeClr val="accent5">
                    <a:lumMod val="75000"/>
                  </a:schemeClr>
                </a:solidFill>
                <a:effectLst/>
                <a:latin typeface="Arial" panose="020B0604020202020204" pitchFamily="34" charset="0"/>
              </a:rPr>
              <a:t> </a:t>
            </a:r>
            <a:r>
              <a:rPr lang="en-US" sz="1800" i="0" strike="noStrike" dirty="0">
                <a:solidFill>
                  <a:schemeClr val="accent5">
                    <a:lumMod val="75000"/>
                  </a:schemeClr>
                </a:solidFill>
                <a:effectLst/>
                <a:latin typeface="Arial" panose="020B0604020202020204" pitchFamily="34" charset="0"/>
              </a:rPr>
              <a:t>World Leaders </a:t>
            </a:r>
            <a:r>
              <a:rPr lang="en-US" sz="1800" b="1" i="0" u="sng" strike="noStrike" dirty="0">
                <a:solidFill>
                  <a:schemeClr val="accent5">
                    <a:lumMod val="75000"/>
                  </a:schemeClr>
                </a:solidFill>
                <a:effectLst/>
                <a:latin typeface="Arial" panose="020B0604020202020204" pitchFamily="34" charset="0"/>
              </a:rPr>
              <a:t>(17,246</a:t>
            </a:r>
            <a:r>
              <a:rPr lang="en-US" sz="1800" i="0" strike="noStrike" dirty="0">
                <a:solidFill>
                  <a:schemeClr val="accent5">
                    <a:lumMod val="75000"/>
                  </a:schemeClr>
                </a:solidFill>
                <a:effectLst/>
                <a:latin typeface="Arial" panose="020B0604020202020204" pitchFamily="34" charset="0"/>
              </a:rPr>
              <a:t>), Influencers </a:t>
            </a:r>
            <a:r>
              <a:rPr lang="en-US" sz="1800" b="1" i="0" u="sng" strike="noStrike" dirty="0">
                <a:solidFill>
                  <a:schemeClr val="accent5">
                    <a:lumMod val="75000"/>
                  </a:schemeClr>
                </a:solidFill>
                <a:effectLst/>
                <a:latin typeface="Arial" panose="020B0604020202020204" pitchFamily="34" charset="0"/>
              </a:rPr>
              <a:t>(13,058)</a:t>
            </a:r>
          </a:p>
          <a:p>
            <a:pPr marL="285750" indent="-285750">
              <a:buFont typeface="Arial" panose="020B0604020202020204" pitchFamily="34" charset="0"/>
              <a:buChar char="•"/>
            </a:pPr>
            <a:r>
              <a:rPr lang="en-US" sz="1800" b="1" i="0" u="sng" strike="noStrike" dirty="0">
                <a:solidFill>
                  <a:schemeClr val="accent5">
                    <a:lumMod val="75000"/>
                  </a:schemeClr>
                </a:solidFill>
                <a:effectLst/>
                <a:latin typeface="Arial" panose="020B0604020202020204" pitchFamily="34" charset="0"/>
              </a:rPr>
              <a:t>Moderate Influence</a:t>
            </a:r>
            <a:r>
              <a:rPr lang="en-US" sz="1800" b="1" i="0" u="none" strike="noStrike" dirty="0">
                <a:solidFill>
                  <a:schemeClr val="accent5">
                    <a:lumMod val="75000"/>
                  </a:schemeClr>
                </a:solidFill>
                <a:effectLst/>
                <a:latin typeface="Arial" panose="020B0604020202020204" pitchFamily="34" charset="0"/>
              </a:rPr>
              <a:t>:</a:t>
            </a:r>
            <a:r>
              <a:rPr lang="en-US" dirty="0">
                <a:solidFill>
                  <a:schemeClr val="accent5">
                    <a:lumMod val="75000"/>
                  </a:schemeClr>
                </a:solidFill>
                <a:latin typeface="Arial" panose="020B0604020202020204" pitchFamily="34" charset="0"/>
              </a:rPr>
              <a:t> </a:t>
            </a:r>
            <a:r>
              <a:rPr lang="fr-FR" sz="1800" b="0" u="none" strike="noStrike" dirty="0">
                <a:solidFill>
                  <a:schemeClr val="accent5">
                    <a:lumMod val="75000"/>
                  </a:schemeClr>
                </a:solidFill>
                <a:effectLst/>
                <a:latin typeface="Arial" panose="020B0604020202020204" pitchFamily="34" charset="0"/>
              </a:rPr>
              <a:t>Acquaintances</a:t>
            </a:r>
            <a:r>
              <a:rPr lang="fr-FR" sz="1800" b="0" i="1" u="none" strike="noStrike" dirty="0">
                <a:solidFill>
                  <a:schemeClr val="accent5">
                    <a:lumMod val="75000"/>
                  </a:schemeClr>
                </a:solidFill>
                <a:effectLst/>
                <a:latin typeface="Arial" panose="020B0604020202020204" pitchFamily="34" charset="0"/>
              </a:rPr>
              <a:t> </a:t>
            </a:r>
            <a:r>
              <a:rPr lang="fr-FR" sz="1800" b="1" u="none" strike="noStrike" dirty="0">
                <a:solidFill>
                  <a:schemeClr val="accent5">
                    <a:lumMod val="75000"/>
                  </a:schemeClr>
                </a:solidFill>
                <a:effectLst/>
                <a:latin typeface="Arial" panose="020B0604020202020204" pitchFamily="34" charset="0"/>
              </a:rPr>
              <a:t>(11,114), </a:t>
            </a:r>
            <a:r>
              <a:rPr lang="fr-FR" sz="1800" b="0" u="none" strike="noStrike" dirty="0">
                <a:solidFill>
                  <a:schemeClr val="accent5">
                    <a:lumMod val="75000"/>
                  </a:schemeClr>
                </a:solidFill>
                <a:effectLst/>
                <a:latin typeface="Arial" panose="020B0604020202020204" pitchFamily="34" charset="0"/>
              </a:rPr>
              <a:t>Social</a:t>
            </a:r>
            <a:r>
              <a:rPr lang="fr-FR" sz="1800" b="0" i="1" u="none" strike="noStrike" dirty="0">
                <a:solidFill>
                  <a:schemeClr val="accent5">
                    <a:lumMod val="75000"/>
                  </a:schemeClr>
                </a:solidFill>
                <a:effectLst/>
                <a:latin typeface="Arial" panose="020B0604020202020204" pitchFamily="34" charset="0"/>
              </a:rPr>
              <a:t> </a:t>
            </a:r>
            <a:r>
              <a:rPr lang="fr-FR" sz="1800" b="0" u="none" strike="noStrike" dirty="0">
                <a:solidFill>
                  <a:schemeClr val="accent5">
                    <a:lumMod val="75000"/>
                  </a:schemeClr>
                </a:solidFill>
                <a:effectLst/>
                <a:latin typeface="Arial" panose="020B0604020202020204" pitchFamily="34" charset="0"/>
              </a:rPr>
              <a:t>Media</a:t>
            </a:r>
            <a:r>
              <a:rPr lang="fr-FR" sz="1800" b="0" i="1" u="none" strike="noStrike" dirty="0">
                <a:solidFill>
                  <a:schemeClr val="accent5">
                    <a:lumMod val="75000"/>
                  </a:schemeClr>
                </a:solidFill>
                <a:effectLst/>
                <a:latin typeface="Arial" panose="020B0604020202020204" pitchFamily="34" charset="0"/>
              </a:rPr>
              <a:t> </a:t>
            </a:r>
            <a:r>
              <a:rPr lang="fr-FR" sz="1800" b="1" u="none" strike="noStrike" dirty="0">
                <a:solidFill>
                  <a:schemeClr val="accent5">
                    <a:lumMod val="75000"/>
                  </a:schemeClr>
                </a:solidFill>
                <a:effectLst/>
                <a:latin typeface="Arial" panose="020B0604020202020204" pitchFamily="34" charset="0"/>
              </a:rPr>
              <a:t>(9,336)</a:t>
            </a:r>
            <a:r>
              <a:rPr lang="en-US" sz="1800" b="0" i="0" u="none" strike="noStrike" dirty="0">
                <a:solidFill>
                  <a:schemeClr val="accent5">
                    <a:lumMod val="75000"/>
                  </a:schemeClr>
                </a:solidFill>
                <a:effectLst/>
                <a:latin typeface="Arial" panose="020B0604020202020204" pitchFamily="34" charset="0"/>
              </a:rPr>
              <a:t>.</a:t>
            </a:r>
          </a:p>
          <a:p>
            <a:pPr marL="285750" indent="-285750">
              <a:buFont typeface="Arial" panose="020B0604020202020204" pitchFamily="34" charset="0"/>
              <a:buChar char="•"/>
            </a:pPr>
            <a:r>
              <a:rPr lang="en-US" sz="2000" b="1" u="sng" dirty="0">
                <a:solidFill>
                  <a:schemeClr val="accent5">
                    <a:lumMod val="75000"/>
                  </a:schemeClr>
                </a:solidFill>
              </a:rPr>
              <a:t>Least Influence</a:t>
            </a:r>
            <a:r>
              <a:rPr lang="en-US" dirty="0">
                <a:solidFill>
                  <a:schemeClr val="accent5">
                    <a:lumMod val="75000"/>
                  </a:schemeClr>
                </a:solidFill>
              </a:rPr>
              <a:t>: Friends </a:t>
            </a:r>
            <a:r>
              <a:rPr lang="en-US" b="1" dirty="0">
                <a:solidFill>
                  <a:schemeClr val="accent5">
                    <a:lumMod val="75000"/>
                  </a:schemeClr>
                </a:solidFill>
              </a:rPr>
              <a:t>(1,008), </a:t>
            </a:r>
            <a:r>
              <a:rPr lang="en-US" dirty="0">
                <a:solidFill>
                  <a:schemeClr val="accent5">
                    <a:lumMod val="75000"/>
                  </a:schemeClr>
                </a:solidFill>
              </a:rPr>
              <a:t>Movies </a:t>
            </a:r>
            <a:r>
              <a:rPr lang="en-US" b="1" dirty="0">
                <a:solidFill>
                  <a:schemeClr val="accent5">
                    <a:lumMod val="75000"/>
                  </a:schemeClr>
                </a:solidFill>
              </a:rPr>
              <a:t>(612) </a:t>
            </a:r>
            <a:endParaRPr lang="en-IN" b="1" dirty="0">
              <a:solidFill>
                <a:schemeClr val="accent5">
                  <a:lumMod val="75000"/>
                </a:schemeClr>
              </a:solidFill>
            </a:endParaRPr>
          </a:p>
        </p:txBody>
      </p:sp>
      <p:pic>
        <p:nvPicPr>
          <p:cNvPr id="9" name="Picture 8">
            <a:extLst>
              <a:ext uri="{FF2B5EF4-FFF2-40B4-BE49-F238E27FC236}">
                <a16:creationId xmlns:a16="http://schemas.microsoft.com/office/drawing/2014/main" id="{16D7532D-6D88-1932-F252-9D989916021D}"/>
              </a:ext>
            </a:extLst>
          </p:cNvPr>
          <p:cNvPicPr>
            <a:picLocks noChangeAspect="1"/>
          </p:cNvPicPr>
          <p:nvPr/>
        </p:nvPicPr>
        <p:blipFill>
          <a:blip r:embed="rId2"/>
          <a:stretch>
            <a:fillRect/>
          </a:stretch>
        </p:blipFill>
        <p:spPr>
          <a:xfrm>
            <a:off x="5541688" y="1791998"/>
            <a:ext cx="5890768" cy="2834886"/>
          </a:xfrm>
          <a:prstGeom prst="rect">
            <a:avLst/>
          </a:prstGeom>
        </p:spPr>
      </p:pic>
      <p:pic>
        <p:nvPicPr>
          <p:cNvPr id="11" name="Picture 10">
            <a:extLst>
              <a:ext uri="{FF2B5EF4-FFF2-40B4-BE49-F238E27FC236}">
                <a16:creationId xmlns:a16="http://schemas.microsoft.com/office/drawing/2014/main" id="{88833FEA-8E1E-33D6-DD14-7DB24D2123AD}"/>
              </a:ext>
            </a:extLst>
          </p:cNvPr>
          <p:cNvPicPr>
            <a:picLocks noChangeAspect="1"/>
          </p:cNvPicPr>
          <p:nvPr/>
        </p:nvPicPr>
        <p:blipFill>
          <a:blip r:embed="rId3"/>
          <a:stretch>
            <a:fillRect/>
          </a:stretch>
        </p:blipFill>
        <p:spPr>
          <a:xfrm>
            <a:off x="909479" y="1837049"/>
            <a:ext cx="3070125" cy="2744783"/>
          </a:xfrm>
          <a:prstGeom prst="rect">
            <a:avLst/>
          </a:prstGeom>
        </p:spPr>
      </p:pic>
    </p:spTree>
    <p:extLst>
      <p:ext uri="{BB962C8B-B14F-4D97-AF65-F5344CB8AC3E}">
        <p14:creationId xmlns:p14="http://schemas.microsoft.com/office/powerpoint/2010/main" val="1915851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9339CA-86AA-CDE1-BF1E-AF2B8745A5D6}"/>
            </a:ext>
          </a:extLst>
        </p:cNvPr>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045C354F-0668-74AB-52F1-5E81C4152E2C}"/>
              </a:ext>
            </a:extLst>
          </p:cNvPr>
          <p:cNvSpPr/>
          <p:nvPr/>
        </p:nvSpPr>
        <p:spPr>
          <a:xfrm>
            <a:off x="838197" y="5355416"/>
            <a:ext cx="10594259" cy="1084713"/>
          </a:xfrm>
          <a:prstGeom prst="roundRect">
            <a:avLst>
              <a:gd name="adj" fmla="val 4493"/>
            </a:avLst>
          </a:prstGeom>
          <a:ln w="19050">
            <a:solidFill>
              <a:schemeClr val="accent5">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97E3E9AE-3533-DADE-5FBE-21523894F1F9}"/>
              </a:ext>
            </a:extLst>
          </p:cNvPr>
          <p:cNvSpPr/>
          <p:nvPr/>
        </p:nvSpPr>
        <p:spPr>
          <a:xfrm>
            <a:off x="838196" y="1791998"/>
            <a:ext cx="4205751" cy="2834886"/>
          </a:xfrm>
          <a:prstGeom prst="roundRect">
            <a:avLst>
              <a:gd name="adj" fmla="val 4493"/>
            </a:avLst>
          </a:prstGeom>
          <a:ln w="19050">
            <a:solidFill>
              <a:schemeClr val="accent5">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BD6B60AA-BF58-9291-2732-D68233F4FAE3}"/>
              </a:ext>
            </a:extLst>
          </p:cNvPr>
          <p:cNvSpPr>
            <a:spLocks noGrp="1"/>
          </p:cNvSpPr>
          <p:nvPr>
            <p:ph type="title"/>
          </p:nvPr>
        </p:nvSpPr>
        <p:spPr>
          <a:xfrm>
            <a:off x="838197" y="194533"/>
            <a:ext cx="10515600" cy="1325563"/>
          </a:xfrm>
        </p:spPr>
        <p:txBody>
          <a:bodyPr>
            <a:normAutofit/>
          </a:bodyPr>
          <a:lstStyle/>
          <a:p>
            <a:r>
              <a:rPr lang="en-US" b="1" i="1" u="sng" dirty="0">
                <a:solidFill>
                  <a:schemeClr val="accent5">
                    <a:lumMod val="75000"/>
                  </a:schemeClr>
                </a:solidFill>
              </a:rPr>
              <a:t>3. What is the desired work environment for Gen-Z? (e.g., remote, hybrid, in-office)</a:t>
            </a:r>
            <a:endParaRPr lang="en-IN" b="1" i="1" u="sng" dirty="0">
              <a:solidFill>
                <a:schemeClr val="accent5">
                  <a:lumMod val="75000"/>
                </a:schemeClr>
              </a:solidFill>
            </a:endParaRPr>
          </a:p>
        </p:txBody>
      </p:sp>
      <p:sp>
        <p:nvSpPr>
          <p:cNvPr id="7" name="TextBox 6">
            <a:extLst>
              <a:ext uri="{FF2B5EF4-FFF2-40B4-BE49-F238E27FC236}">
                <a16:creationId xmlns:a16="http://schemas.microsoft.com/office/drawing/2014/main" id="{304B9191-456A-E78A-A31D-FA969E2649E3}"/>
              </a:ext>
            </a:extLst>
          </p:cNvPr>
          <p:cNvSpPr txBox="1"/>
          <p:nvPr/>
        </p:nvSpPr>
        <p:spPr>
          <a:xfrm>
            <a:off x="902107" y="5355416"/>
            <a:ext cx="10594259" cy="1015663"/>
          </a:xfrm>
          <a:prstGeom prst="rect">
            <a:avLst/>
          </a:prstGeom>
          <a:noFill/>
        </p:spPr>
        <p:txBody>
          <a:bodyPr wrap="square" rtlCol="0">
            <a:spAutoFit/>
          </a:bodyPr>
          <a:lstStyle/>
          <a:p>
            <a:r>
              <a:rPr lang="en-IN" sz="2400" b="1" i="0" u="none" strike="noStrike" dirty="0">
                <a:solidFill>
                  <a:schemeClr val="accent5">
                    <a:lumMod val="75000"/>
                  </a:schemeClr>
                </a:solidFill>
                <a:effectLst/>
                <a:latin typeface="Arial" panose="020B0604020202020204" pitchFamily="34" charset="0"/>
              </a:rPr>
              <a:t>Summery</a:t>
            </a:r>
            <a:r>
              <a:rPr lang="en-IN" dirty="0"/>
              <a:t> </a:t>
            </a:r>
          </a:p>
          <a:p>
            <a:pPr marL="285750" indent="-285750">
              <a:buFont typeface="Arial" panose="020B0604020202020204" pitchFamily="34" charset="0"/>
              <a:buChar char="•"/>
            </a:pPr>
            <a:r>
              <a:rPr lang="en-US" sz="1800" b="0" i="0" u="none" strike="noStrike" dirty="0">
                <a:solidFill>
                  <a:schemeClr val="accent5">
                    <a:lumMod val="75000"/>
                  </a:schemeClr>
                </a:solidFill>
                <a:effectLst/>
                <a:latin typeface="Arial" panose="020B0604020202020204" pitchFamily="34" charset="0"/>
              </a:rPr>
              <a:t>Gen-Z prefers </a:t>
            </a:r>
            <a:r>
              <a:rPr lang="en-US" sz="1800" b="1" i="0" u="none" strike="noStrike" dirty="0">
                <a:solidFill>
                  <a:schemeClr val="accent5">
                    <a:lumMod val="75000"/>
                  </a:schemeClr>
                </a:solidFill>
                <a:effectLst/>
                <a:latin typeface="Arial" panose="020B0604020202020204" pitchFamily="34" charset="0"/>
              </a:rPr>
              <a:t>Hybrid Working (37,480)</a:t>
            </a:r>
            <a:r>
              <a:rPr lang="en-US" sz="1800" b="0" i="0" u="none" strike="noStrike" dirty="0">
                <a:solidFill>
                  <a:schemeClr val="accent5">
                    <a:lumMod val="75000"/>
                  </a:schemeClr>
                </a:solidFill>
                <a:effectLst/>
                <a:latin typeface="Arial" panose="020B0604020202020204" pitchFamily="34" charset="0"/>
              </a:rPr>
              <a:t> the most, followed by </a:t>
            </a:r>
            <a:r>
              <a:rPr lang="en-US" sz="1800" b="1" i="0" u="none" strike="noStrike" dirty="0">
                <a:solidFill>
                  <a:schemeClr val="accent5">
                    <a:lumMod val="75000"/>
                  </a:schemeClr>
                </a:solidFill>
                <a:effectLst/>
                <a:latin typeface="Arial" panose="020B0604020202020204" pitchFamily="34" charset="0"/>
              </a:rPr>
              <a:t>Full Remote (26,084)</a:t>
            </a:r>
            <a:r>
              <a:rPr lang="en-US" sz="1800" b="0" i="0" u="none" strike="noStrike" dirty="0">
                <a:solidFill>
                  <a:schemeClr val="accent5">
                    <a:lumMod val="75000"/>
                  </a:schemeClr>
                </a:solidFill>
                <a:effectLst/>
                <a:latin typeface="Arial" panose="020B0604020202020204" pitchFamily="34" charset="0"/>
              </a:rPr>
              <a:t>, while </a:t>
            </a:r>
            <a:r>
              <a:rPr lang="en-US" sz="1800" b="1" i="0" u="none" strike="noStrike" dirty="0">
                <a:solidFill>
                  <a:schemeClr val="accent5">
                    <a:lumMod val="75000"/>
                  </a:schemeClr>
                </a:solidFill>
                <a:effectLst/>
                <a:latin typeface="Arial" panose="020B0604020202020204" pitchFamily="34" charset="0"/>
              </a:rPr>
              <a:t>Work at Office (15,336)</a:t>
            </a:r>
            <a:r>
              <a:rPr lang="en-US" sz="1800" b="0" i="0" u="none" strike="noStrike" dirty="0">
                <a:solidFill>
                  <a:schemeClr val="accent5">
                    <a:lumMod val="75000"/>
                  </a:schemeClr>
                </a:solidFill>
                <a:effectLst/>
                <a:latin typeface="Arial" panose="020B0604020202020204" pitchFamily="34" charset="0"/>
              </a:rPr>
              <a:t> is the least favored.</a:t>
            </a:r>
            <a:r>
              <a:rPr lang="en-US" dirty="0">
                <a:solidFill>
                  <a:schemeClr val="accent5">
                    <a:lumMod val="75000"/>
                  </a:schemeClr>
                </a:solidFill>
              </a:rPr>
              <a:t> </a:t>
            </a:r>
          </a:p>
        </p:txBody>
      </p:sp>
      <p:pic>
        <p:nvPicPr>
          <p:cNvPr id="4" name="Picture 3">
            <a:extLst>
              <a:ext uri="{FF2B5EF4-FFF2-40B4-BE49-F238E27FC236}">
                <a16:creationId xmlns:a16="http://schemas.microsoft.com/office/drawing/2014/main" id="{7FD83198-A0F4-723B-64CA-EFC23377C0BA}"/>
              </a:ext>
            </a:extLst>
          </p:cNvPr>
          <p:cNvPicPr>
            <a:picLocks noChangeAspect="1"/>
          </p:cNvPicPr>
          <p:nvPr/>
        </p:nvPicPr>
        <p:blipFill>
          <a:blip r:embed="rId2"/>
          <a:stretch>
            <a:fillRect/>
          </a:stretch>
        </p:blipFill>
        <p:spPr>
          <a:xfrm>
            <a:off x="902107" y="1837049"/>
            <a:ext cx="4053351" cy="2744783"/>
          </a:xfrm>
          <a:prstGeom prst="rect">
            <a:avLst/>
          </a:prstGeom>
        </p:spPr>
      </p:pic>
      <p:pic>
        <p:nvPicPr>
          <p:cNvPr id="10" name="Picture 9">
            <a:extLst>
              <a:ext uri="{FF2B5EF4-FFF2-40B4-BE49-F238E27FC236}">
                <a16:creationId xmlns:a16="http://schemas.microsoft.com/office/drawing/2014/main" id="{39CF1474-941F-34EC-64D7-D1144B83905F}"/>
              </a:ext>
            </a:extLst>
          </p:cNvPr>
          <p:cNvPicPr>
            <a:picLocks noChangeAspect="1"/>
          </p:cNvPicPr>
          <p:nvPr/>
        </p:nvPicPr>
        <p:blipFill>
          <a:blip r:embed="rId3"/>
          <a:stretch>
            <a:fillRect/>
          </a:stretch>
        </p:blipFill>
        <p:spPr>
          <a:xfrm>
            <a:off x="6872749" y="1642860"/>
            <a:ext cx="4320000" cy="3348290"/>
          </a:xfrm>
          <a:prstGeom prst="rect">
            <a:avLst/>
          </a:prstGeom>
        </p:spPr>
      </p:pic>
    </p:spTree>
    <p:extLst>
      <p:ext uri="{BB962C8B-B14F-4D97-AF65-F5344CB8AC3E}">
        <p14:creationId xmlns:p14="http://schemas.microsoft.com/office/powerpoint/2010/main" val="1466285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11177-C1E8-6F4F-ED4A-DBA4D11A3F6B}"/>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AFB0AEC5-9C38-8A8E-AD3E-25B31864FACC}"/>
              </a:ext>
            </a:extLst>
          </p:cNvPr>
          <p:cNvSpPr/>
          <p:nvPr/>
        </p:nvSpPr>
        <p:spPr>
          <a:xfrm>
            <a:off x="838196" y="1791998"/>
            <a:ext cx="4205751" cy="2834886"/>
          </a:xfrm>
          <a:prstGeom prst="roundRect">
            <a:avLst>
              <a:gd name="adj" fmla="val 4493"/>
            </a:avLst>
          </a:prstGeom>
          <a:ln w="19050">
            <a:solidFill>
              <a:schemeClr val="accent5">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40E6DB61-9405-23B8-F8D9-6A593627520C}"/>
              </a:ext>
            </a:extLst>
          </p:cNvPr>
          <p:cNvSpPr>
            <a:spLocks noGrp="1"/>
          </p:cNvSpPr>
          <p:nvPr>
            <p:ph type="title"/>
          </p:nvPr>
        </p:nvSpPr>
        <p:spPr>
          <a:xfrm>
            <a:off x="838197" y="194533"/>
            <a:ext cx="10515600" cy="1325563"/>
          </a:xfrm>
        </p:spPr>
        <p:txBody>
          <a:bodyPr>
            <a:normAutofit fontScale="90000"/>
          </a:bodyPr>
          <a:lstStyle/>
          <a:p>
            <a:r>
              <a:rPr lang="en-US" b="1" i="1" u="sng" dirty="0">
                <a:solidFill>
                  <a:schemeClr val="accent5">
                    <a:lumMod val="75000"/>
                  </a:schemeClr>
                </a:solidFill>
              </a:rPr>
              <a:t>4. How do financial goals, such as salary and benefits, impact career aspirations among Gen-Z?</a:t>
            </a:r>
            <a:endParaRPr lang="en-IN" b="1" i="1" u="sng" dirty="0">
              <a:solidFill>
                <a:schemeClr val="accent5">
                  <a:lumMod val="75000"/>
                </a:schemeClr>
              </a:solidFill>
            </a:endParaRPr>
          </a:p>
        </p:txBody>
      </p:sp>
      <p:pic>
        <p:nvPicPr>
          <p:cNvPr id="5" name="Picture 4">
            <a:extLst>
              <a:ext uri="{FF2B5EF4-FFF2-40B4-BE49-F238E27FC236}">
                <a16:creationId xmlns:a16="http://schemas.microsoft.com/office/drawing/2014/main" id="{5DA0C4EF-001E-A04F-370E-CF412DEE73E6}"/>
              </a:ext>
            </a:extLst>
          </p:cNvPr>
          <p:cNvPicPr>
            <a:picLocks noChangeAspect="1"/>
          </p:cNvPicPr>
          <p:nvPr/>
        </p:nvPicPr>
        <p:blipFill>
          <a:blip r:embed="rId2"/>
          <a:stretch>
            <a:fillRect/>
          </a:stretch>
        </p:blipFill>
        <p:spPr>
          <a:xfrm>
            <a:off x="7071854" y="1696536"/>
            <a:ext cx="4205751" cy="3025808"/>
          </a:xfrm>
          <a:prstGeom prst="rect">
            <a:avLst/>
          </a:prstGeom>
        </p:spPr>
      </p:pic>
      <p:pic>
        <p:nvPicPr>
          <p:cNvPr id="11" name="Picture 10">
            <a:extLst>
              <a:ext uri="{FF2B5EF4-FFF2-40B4-BE49-F238E27FC236}">
                <a16:creationId xmlns:a16="http://schemas.microsoft.com/office/drawing/2014/main" id="{22F46D34-CE43-3112-C055-784722B44942}"/>
              </a:ext>
            </a:extLst>
          </p:cNvPr>
          <p:cNvPicPr>
            <a:picLocks noChangeAspect="1"/>
          </p:cNvPicPr>
          <p:nvPr/>
        </p:nvPicPr>
        <p:blipFill>
          <a:blip r:embed="rId3"/>
          <a:stretch>
            <a:fillRect/>
          </a:stretch>
        </p:blipFill>
        <p:spPr>
          <a:xfrm>
            <a:off x="914395" y="1837049"/>
            <a:ext cx="4053351" cy="2744783"/>
          </a:xfrm>
          <a:prstGeom prst="rect">
            <a:avLst/>
          </a:prstGeom>
        </p:spPr>
      </p:pic>
      <p:sp>
        <p:nvSpPr>
          <p:cNvPr id="12" name="Rectangle: Rounded Corners 11">
            <a:extLst>
              <a:ext uri="{FF2B5EF4-FFF2-40B4-BE49-F238E27FC236}">
                <a16:creationId xmlns:a16="http://schemas.microsoft.com/office/drawing/2014/main" id="{FA818CEA-25FC-F4E4-5058-0A461804515B}"/>
              </a:ext>
            </a:extLst>
          </p:cNvPr>
          <p:cNvSpPr/>
          <p:nvPr/>
        </p:nvSpPr>
        <p:spPr>
          <a:xfrm>
            <a:off x="838196" y="4854081"/>
            <a:ext cx="10594259" cy="1874575"/>
          </a:xfrm>
          <a:prstGeom prst="roundRect">
            <a:avLst>
              <a:gd name="adj" fmla="val 4493"/>
            </a:avLst>
          </a:prstGeom>
          <a:ln w="19050">
            <a:solidFill>
              <a:schemeClr val="accent5">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TextBox 12">
            <a:extLst>
              <a:ext uri="{FF2B5EF4-FFF2-40B4-BE49-F238E27FC236}">
                <a16:creationId xmlns:a16="http://schemas.microsoft.com/office/drawing/2014/main" id="{C3E5B9EB-A4C1-1BB8-6CA0-DECBDD83587D}"/>
              </a:ext>
            </a:extLst>
          </p:cNvPr>
          <p:cNvSpPr txBox="1"/>
          <p:nvPr/>
        </p:nvSpPr>
        <p:spPr>
          <a:xfrm>
            <a:off x="914395" y="4851219"/>
            <a:ext cx="10594259" cy="1877437"/>
          </a:xfrm>
          <a:prstGeom prst="rect">
            <a:avLst/>
          </a:prstGeom>
          <a:noFill/>
        </p:spPr>
        <p:txBody>
          <a:bodyPr wrap="square" rtlCol="0">
            <a:spAutoFit/>
          </a:bodyPr>
          <a:lstStyle/>
          <a:p>
            <a:r>
              <a:rPr lang="en-IN" sz="2400" b="1" i="0" u="none" strike="noStrike" dirty="0">
                <a:solidFill>
                  <a:schemeClr val="accent5">
                    <a:lumMod val="75000"/>
                  </a:schemeClr>
                </a:solidFill>
                <a:effectLst/>
                <a:latin typeface="Arial" panose="020B0604020202020204" pitchFamily="34" charset="0"/>
              </a:rPr>
              <a:t>Summery</a:t>
            </a:r>
            <a:r>
              <a:rPr lang="en-IN" dirty="0"/>
              <a:t> </a:t>
            </a:r>
          </a:p>
          <a:p>
            <a:pPr marL="285750" indent="-285750">
              <a:buFont typeface="Arial" panose="020B0604020202020204" pitchFamily="34" charset="0"/>
              <a:buChar char="•"/>
            </a:pPr>
            <a:r>
              <a:rPr lang="en-US" sz="1800" b="1" i="0" u="sng" strike="noStrike" dirty="0">
                <a:solidFill>
                  <a:schemeClr val="accent5">
                    <a:lumMod val="75000"/>
                  </a:schemeClr>
                </a:solidFill>
                <a:effectLst/>
                <a:latin typeface="Arial" panose="020B0604020202020204" pitchFamily="34" charset="0"/>
              </a:rPr>
              <a:t>Majority Didn’t Specify</a:t>
            </a:r>
            <a:r>
              <a:rPr lang="en-US" sz="1800" b="1" i="0" u="none" strike="noStrike" dirty="0">
                <a:solidFill>
                  <a:schemeClr val="accent5">
                    <a:lumMod val="75000"/>
                  </a:schemeClr>
                </a:solidFill>
                <a:effectLst/>
                <a:latin typeface="Arial" panose="020B0604020202020204" pitchFamily="34" charset="0"/>
              </a:rPr>
              <a:t>:</a:t>
            </a:r>
            <a:r>
              <a:rPr lang="en-US" sz="1800" b="0" i="0" u="none" strike="noStrike" dirty="0">
                <a:solidFill>
                  <a:schemeClr val="accent5">
                    <a:lumMod val="75000"/>
                  </a:schemeClr>
                </a:solidFill>
                <a:effectLst/>
                <a:latin typeface="Arial" panose="020B0604020202020204" pitchFamily="34" charset="0"/>
              </a:rPr>
              <a:t> </a:t>
            </a:r>
            <a:r>
              <a:rPr lang="en-US" sz="1800" b="1" i="0" u="none" strike="noStrike" dirty="0">
                <a:solidFill>
                  <a:schemeClr val="accent5">
                    <a:lumMod val="75000"/>
                  </a:schemeClr>
                </a:solidFill>
                <a:effectLst/>
                <a:latin typeface="Arial" panose="020B0604020202020204" pitchFamily="34" charset="0"/>
              </a:rPr>
              <a:t>56,292</a:t>
            </a:r>
            <a:r>
              <a:rPr lang="en-US" sz="1800" b="0" i="0" u="none" strike="noStrike" dirty="0">
                <a:solidFill>
                  <a:schemeClr val="accent5">
                    <a:lumMod val="75000"/>
                  </a:schemeClr>
                </a:solidFill>
                <a:effectLst/>
                <a:latin typeface="Arial" panose="020B0604020202020204" pitchFamily="34" charset="0"/>
              </a:rPr>
              <a:t> respondents didn’t mention salary preferences.</a:t>
            </a:r>
            <a:r>
              <a:rPr lang="en-US" dirty="0">
                <a:solidFill>
                  <a:schemeClr val="accent5">
                    <a:lumMod val="75000"/>
                  </a:schemeClr>
                </a:solidFill>
              </a:rPr>
              <a:t> </a:t>
            </a:r>
          </a:p>
          <a:p>
            <a:pPr marL="285750" indent="-285750">
              <a:buFont typeface="Arial" panose="020B0604020202020204" pitchFamily="34" charset="0"/>
              <a:buChar char="•"/>
            </a:pPr>
            <a:r>
              <a:rPr lang="en-US" sz="1800" b="1" i="0" u="sng" strike="noStrike" dirty="0">
                <a:solidFill>
                  <a:schemeClr val="accent5">
                    <a:lumMod val="75000"/>
                  </a:schemeClr>
                </a:solidFill>
                <a:effectLst/>
                <a:latin typeface="Arial" panose="020B0604020202020204" pitchFamily="34" charset="0"/>
              </a:rPr>
              <a:t>Most Preferred Salary Range</a:t>
            </a:r>
            <a:r>
              <a:rPr lang="en-US" sz="1800" b="1" i="0" u="none" strike="noStrike" dirty="0">
                <a:solidFill>
                  <a:schemeClr val="accent5">
                    <a:lumMod val="75000"/>
                  </a:schemeClr>
                </a:solidFill>
                <a:effectLst/>
                <a:latin typeface="Arial" panose="020B0604020202020204" pitchFamily="34" charset="0"/>
              </a:rPr>
              <a:t>:</a:t>
            </a:r>
            <a:r>
              <a:rPr lang="en-US" sz="1800" b="0" i="0" u="none" strike="noStrike" dirty="0">
                <a:solidFill>
                  <a:schemeClr val="accent5">
                    <a:lumMod val="75000"/>
                  </a:schemeClr>
                </a:solidFill>
                <a:effectLst/>
                <a:latin typeface="Arial" panose="020B0604020202020204" pitchFamily="34" charset="0"/>
              </a:rPr>
              <a:t> </a:t>
            </a:r>
            <a:r>
              <a:rPr lang="en-US" sz="1800" b="1" i="0" u="none" strike="noStrike" dirty="0">
                <a:solidFill>
                  <a:schemeClr val="accent5">
                    <a:lumMod val="75000"/>
                  </a:schemeClr>
                </a:solidFill>
                <a:effectLst/>
                <a:latin typeface="Arial" panose="020B0604020202020204" pitchFamily="34" charset="0"/>
              </a:rPr>
              <a:t>31K-40K</a:t>
            </a:r>
            <a:r>
              <a:rPr lang="en-US" sz="1800" b="0" i="0" u="none" strike="noStrike" dirty="0">
                <a:solidFill>
                  <a:schemeClr val="accent5">
                    <a:lumMod val="75000"/>
                  </a:schemeClr>
                </a:solidFill>
                <a:effectLst/>
                <a:latin typeface="Arial" panose="020B0604020202020204" pitchFamily="34" charset="0"/>
              </a:rPr>
              <a:t> (</a:t>
            </a:r>
            <a:r>
              <a:rPr lang="en-US" sz="1800" b="1" i="0" u="none" strike="noStrike" dirty="0">
                <a:solidFill>
                  <a:schemeClr val="accent5">
                    <a:lumMod val="75000"/>
                  </a:schemeClr>
                </a:solidFill>
                <a:effectLst/>
                <a:latin typeface="Arial" panose="020B0604020202020204" pitchFamily="34" charset="0"/>
              </a:rPr>
              <a:t>11,556</a:t>
            </a:r>
            <a:r>
              <a:rPr lang="en-US" sz="1800" b="0" i="0" u="none" strike="noStrike" dirty="0">
                <a:solidFill>
                  <a:schemeClr val="accent5">
                    <a:lumMod val="75000"/>
                  </a:schemeClr>
                </a:solidFill>
                <a:effectLst/>
                <a:latin typeface="Arial" panose="020B0604020202020204" pitchFamily="34" charset="0"/>
              </a:rPr>
              <a:t>).</a:t>
            </a:r>
            <a:r>
              <a:rPr lang="en-US" dirty="0">
                <a:solidFill>
                  <a:schemeClr val="accent5">
                    <a:lumMod val="75000"/>
                  </a:schemeClr>
                </a:solidFill>
              </a:rPr>
              <a:t> </a:t>
            </a:r>
          </a:p>
          <a:p>
            <a:pPr marL="285750" indent="-285750">
              <a:buFont typeface="Arial" panose="020B0604020202020204" pitchFamily="34" charset="0"/>
              <a:buChar char="•"/>
            </a:pPr>
            <a:r>
              <a:rPr lang="en-IN" sz="1800" b="1" i="0" u="sng" strike="noStrike" dirty="0">
                <a:solidFill>
                  <a:schemeClr val="accent5">
                    <a:lumMod val="75000"/>
                  </a:schemeClr>
                </a:solidFill>
                <a:effectLst/>
                <a:latin typeface="Arial" panose="020B0604020202020204" pitchFamily="34" charset="0"/>
              </a:rPr>
              <a:t>Moderate Preference</a:t>
            </a:r>
            <a:r>
              <a:rPr lang="en-IN" sz="1800" b="1" i="0" u="none" strike="noStrike" dirty="0">
                <a:solidFill>
                  <a:schemeClr val="accent5">
                    <a:lumMod val="75000"/>
                  </a:schemeClr>
                </a:solidFill>
                <a:effectLst/>
                <a:latin typeface="Arial" panose="020B0604020202020204" pitchFamily="34" charset="0"/>
              </a:rPr>
              <a:t>:</a:t>
            </a:r>
            <a:r>
              <a:rPr lang="en-IN" sz="1800" b="0" i="0" u="none" strike="noStrike" dirty="0">
                <a:solidFill>
                  <a:schemeClr val="accent5">
                    <a:lumMod val="75000"/>
                  </a:schemeClr>
                </a:solidFill>
                <a:effectLst/>
                <a:latin typeface="Arial" panose="020B0604020202020204" pitchFamily="34" charset="0"/>
              </a:rPr>
              <a:t> </a:t>
            </a:r>
            <a:r>
              <a:rPr lang="en-IN" sz="1800" b="1" i="0" u="none" strike="noStrike" dirty="0">
                <a:solidFill>
                  <a:schemeClr val="accent5">
                    <a:lumMod val="75000"/>
                  </a:schemeClr>
                </a:solidFill>
                <a:effectLst/>
                <a:latin typeface="Arial" panose="020B0604020202020204" pitchFamily="34" charset="0"/>
              </a:rPr>
              <a:t>26K-30K</a:t>
            </a:r>
            <a:r>
              <a:rPr lang="en-IN" sz="1800" b="0" i="0" u="none" strike="noStrike" dirty="0">
                <a:solidFill>
                  <a:schemeClr val="accent5">
                    <a:lumMod val="75000"/>
                  </a:schemeClr>
                </a:solidFill>
                <a:effectLst/>
                <a:latin typeface="Arial" panose="020B0604020202020204" pitchFamily="34" charset="0"/>
              </a:rPr>
              <a:t> (</a:t>
            </a:r>
            <a:r>
              <a:rPr lang="en-IN" sz="1800" b="1" i="0" u="none" strike="noStrike" dirty="0">
                <a:solidFill>
                  <a:schemeClr val="accent5">
                    <a:lumMod val="75000"/>
                  </a:schemeClr>
                </a:solidFill>
                <a:effectLst/>
                <a:latin typeface="Arial" panose="020B0604020202020204" pitchFamily="34" charset="0"/>
              </a:rPr>
              <a:t>4,824</a:t>
            </a:r>
            <a:r>
              <a:rPr lang="en-IN" sz="1800" b="0" i="0" u="none" strike="noStrike" dirty="0">
                <a:solidFill>
                  <a:schemeClr val="accent5">
                    <a:lumMod val="75000"/>
                  </a:schemeClr>
                </a:solidFill>
                <a:effectLst/>
                <a:latin typeface="Arial" panose="020B0604020202020204" pitchFamily="34" charset="0"/>
              </a:rPr>
              <a:t>), </a:t>
            </a:r>
            <a:r>
              <a:rPr lang="en-IN" sz="1800" b="1" i="0" u="none" strike="noStrike" dirty="0">
                <a:solidFill>
                  <a:schemeClr val="accent5">
                    <a:lumMod val="75000"/>
                  </a:schemeClr>
                </a:solidFill>
                <a:effectLst/>
                <a:latin typeface="Arial" panose="020B0604020202020204" pitchFamily="34" charset="0"/>
              </a:rPr>
              <a:t>21K-25K</a:t>
            </a:r>
            <a:r>
              <a:rPr lang="en-IN" sz="1800" b="0" i="0" u="none" strike="noStrike" dirty="0">
                <a:solidFill>
                  <a:schemeClr val="accent5">
                    <a:lumMod val="75000"/>
                  </a:schemeClr>
                </a:solidFill>
                <a:effectLst/>
                <a:latin typeface="Arial" panose="020B0604020202020204" pitchFamily="34" charset="0"/>
              </a:rPr>
              <a:t> (</a:t>
            </a:r>
            <a:r>
              <a:rPr lang="en-IN" sz="1800" b="1" i="0" u="none" strike="noStrike" dirty="0">
                <a:solidFill>
                  <a:schemeClr val="accent5">
                    <a:lumMod val="75000"/>
                  </a:schemeClr>
                </a:solidFill>
                <a:effectLst/>
                <a:latin typeface="Arial" panose="020B0604020202020204" pitchFamily="34" charset="0"/>
              </a:rPr>
              <a:t>3,186</a:t>
            </a:r>
            <a:r>
              <a:rPr lang="en-IN" sz="1800" b="0" i="0" u="none" strike="noStrike" dirty="0">
                <a:solidFill>
                  <a:schemeClr val="accent5">
                    <a:lumMod val="75000"/>
                  </a:schemeClr>
                </a:solidFill>
                <a:effectLst/>
                <a:latin typeface="Arial" panose="020B0604020202020204" pitchFamily="34" charset="0"/>
              </a:rPr>
              <a:t>).</a:t>
            </a:r>
            <a:r>
              <a:rPr lang="en-IN" dirty="0">
                <a:solidFill>
                  <a:schemeClr val="accent5">
                    <a:lumMod val="75000"/>
                  </a:schemeClr>
                </a:solidFill>
              </a:rPr>
              <a:t> </a:t>
            </a:r>
          </a:p>
          <a:p>
            <a:pPr marL="285750" indent="-285750">
              <a:buFont typeface="Arial" panose="020B0604020202020204" pitchFamily="34" charset="0"/>
              <a:buChar char="•"/>
            </a:pPr>
            <a:r>
              <a:rPr lang="en-IN" sz="1800" b="1" i="0" u="sng" strike="noStrike" dirty="0">
                <a:solidFill>
                  <a:schemeClr val="accent5">
                    <a:lumMod val="75000"/>
                  </a:schemeClr>
                </a:solidFill>
                <a:effectLst/>
                <a:latin typeface="Arial" panose="020B0604020202020204" pitchFamily="34" charset="0"/>
              </a:rPr>
              <a:t>Less Preferred</a:t>
            </a:r>
            <a:r>
              <a:rPr lang="en-IN" sz="1800" b="1" i="0" u="none" strike="noStrike" dirty="0">
                <a:solidFill>
                  <a:schemeClr val="accent5">
                    <a:lumMod val="75000"/>
                  </a:schemeClr>
                </a:solidFill>
                <a:effectLst/>
                <a:latin typeface="Arial" panose="020B0604020202020204" pitchFamily="34" charset="0"/>
              </a:rPr>
              <a:t>:</a:t>
            </a:r>
            <a:r>
              <a:rPr lang="en-IN" sz="1800" b="0" i="0" u="none" strike="noStrike" dirty="0">
                <a:solidFill>
                  <a:schemeClr val="accent5">
                    <a:lumMod val="75000"/>
                  </a:schemeClr>
                </a:solidFill>
                <a:effectLst/>
                <a:latin typeface="Arial" panose="020B0604020202020204" pitchFamily="34" charset="0"/>
              </a:rPr>
              <a:t> </a:t>
            </a:r>
            <a:r>
              <a:rPr lang="en-IN" sz="1800" b="1" i="0" u="none" strike="noStrike" dirty="0">
                <a:solidFill>
                  <a:schemeClr val="accent5">
                    <a:lumMod val="75000"/>
                  </a:schemeClr>
                </a:solidFill>
                <a:effectLst/>
                <a:latin typeface="Arial" panose="020B0604020202020204" pitchFamily="34" charset="0"/>
              </a:rPr>
              <a:t>16K-20K</a:t>
            </a:r>
            <a:r>
              <a:rPr lang="en-IN" sz="1800" b="0" i="0" u="none" strike="noStrike" dirty="0">
                <a:solidFill>
                  <a:schemeClr val="accent5">
                    <a:lumMod val="75000"/>
                  </a:schemeClr>
                </a:solidFill>
                <a:effectLst/>
                <a:latin typeface="Arial" panose="020B0604020202020204" pitchFamily="34" charset="0"/>
              </a:rPr>
              <a:t> (</a:t>
            </a:r>
            <a:r>
              <a:rPr lang="en-IN" sz="1800" b="1" i="0" u="none" strike="noStrike" dirty="0">
                <a:solidFill>
                  <a:schemeClr val="accent5">
                    <a:lumMod val="75000"/>
                  </a:schemeClr>
                </a:solidFill>
                <a:effectLst/>
                <a:latin typeface="Arial" panose="020B0604020202020204" pitchFamily="34" charset="0"/>
              </a:rPr>
              <a:t>2,286</a:t>
            </a:r>
            <a:r>
              <a:rPr lang="en-IN" sz="1800" b="0" i="0" u="none" strike="noStrike" dirty="0">
                <a:solidFill>
                  <a:schemeClr val="accent5">
                    <a:lumMod val="75000"/>
                  </a:schemeClr>
                </a:solidFill>
                <a:effectLst/>
                <a:latin typeface="Arial" panose="020B0604020202020204" pitchFamily="34" charset="0"/>
              </a:rPr>
              <a:t>).</a:t>
            </a:r>
            <a:r>
              <a:rPr lang="en-IN" sz="2000" dirty="0">
                <a:solidFill>
                  <a:schemeClr val="accent5">
                    <a:lumMod val="75000"/>
                  </a:schemeClr>
                </a:solidFill>
              </a:rPr>
              <a:t> </a:t>
            </a:r>
          </a:p>
          <a:p>
            <a:pPr marL="285750" indent="-285750">
              <a:buFont typeface="Arial" panose="020B0604020202020204" pitchFamily="34" charset="0"/>
              <a:buChar char="•"/>
            </a:pPr>
            <a:r>
              <a:rPr lang="en-IN" sz="1800" b="1" i="0" u="sng" strike="noStrike" dirty="0">
                <a:solidFill>
                  <a:schemeClr val="accent5">
                    <a:lumMod val="75000"/>
                  </a:schemeClr>
                </a:solidFill>
                <a:effectLst/>
                <a:latin typeface="Arial" panose="020B0604020202020204" pitchFamily="34" charset="0"/>
              </a:rPr>
              <a:t>Least Preferred</a:t>
            </a:r>
            <a:r>
              <a:rPr lang="en-IN" sz="1800" b="1" i="0" u="none" strike="noStrike" dirty="0">
                <a:solidFill>
                  <a:schemeClr val="accent5">
                    <a:lumMod val="75000"/>
                  </a:schemeClr>
                </a:solidFill>
                <a:effectLst/>
                <a:latin typeface="Arial" panose="020B0604020202020204" pitchFamily="34" charset="0"/>
              </a:rPr>
              <a:t>:</a:t>
            </a:r>
            <a:r>
              <a:rPr lang="en-IN" sz="1800" b="0" i="0" u="none" strike="noStrike" dirty="0">
                <a:solidFill>
                  <a:schemeClr val="accent5">
                    <a:lumMod val="75000"/>
                  </a:schemeClr>
                </a:solidFill>
                <a:effectLst/>
                <a:latin typeface="Arial" panose="020B0604020202020204" pitchFamily="34" charset="0"/>
              </a:rPr>
              <a:t> </a:t>
            </a:r>
            <a:r>
              <a:rPr lang="en-IN" sz="1800" b="1" i="0" u="none" strike="noStrike" dirty="0">
                <a:solidFill>
                  <a:schemeClr val="accent5">
                    <a:lumMod val="75000"/>
                  </a:schemeClr>
                </a:solidFill>
                <a:effectLst/>
                <a:latin typeface="Arial" panose="020B0604020202020204" pitchFamily="34" charset="0"/>
              </a:rPr>
              <a:t>10K-15K</a:t>
            </a:r>
            <a:r>
              <a:rPr lang="en-IN" sz="1800" b="0" i="0" u="none" strike="noStrike" dirty="0">
                <a:solidFill>
                  <a:schemeClr val="accent5">
                    <a:lumMod val="75000"/>
                  </a:schemeClr>
                </a:solidFill>
                <a:effectLst/>
                <a:latin typeface="Arial" panose="020B0604020202020204" pitchFamily="34" charset="0"/>
              </a:rPr>
              <a:t> (</a:t>
            </a:r>
            <a:r>
              <a:rPr lang="en-IN" sz="1800" b="1" i="0" u="none" strike="noStrike" dirty="0">
                <a:solidFill>
                  <a:schemeClr val="accent5">
                    <a:lumMod val="75000"/>
                  </a:schemeClr>
                </a:solidFill>
                <a:effectLst/>
                <a:latin typeface="Arial" panose="020B0604020202020204" pitchFamily="34" charset="0"/>
              </a:rPr>
              <a:t>756</a:t>
            </a:r>
            <a:r>
              <a:rPr lang="en-IN" sz="1800" b="0" i="0" u="none" strike="noStrike" dirty="0">
                <a:solidFill>
                  <a:schemeClr val="accent5">
                    <a:lumMod val="75000"/>
                  </a:schemeClr>
                </a:solidFill>
                <a:effectLst/>
                <a:latin typeface="Arial" panose="020B0604020202020204" pitchFamily="34" charset="0"/>
              </a:rPr>
              <a:t>)</a:t>
            </a:r>
            <a:r>
              <a:rPr lang="en-IN" sz="1800" b="1" i="0" u="none" strike="noStrike" dirty="0">
                <a:solidFill>
                  <a:schemeClr val="accent5">
                    <a:lumMod val="75000"/>
                  </a:schemeClr>
                </a:solidFill>
                <a:effectLst/>
                <a:latin typeface="Arial" panose="020B0604020202020204" pitchFamily="34" charset="0"/>
              </a:rPr>
              <a:t>.</a:t>
            </a:r>
            <a:r>
              <a:rPr lang="en-IN" dirty="0">
                <a:solidFill>
                  <a:schemeClr val="accent5">
                    <a:lumMod val="75000"/>
                  </a:schemeClr>
                </a:solidFill>
              </a:rPr>
              <a:t> </a:t>
            </a:r>
            <a:endParaRPr lang="en-IN" b="1" dirty="0">
              <a:solidFill>
                <a:schemeClr val="accent5">
                  <a:lumMod val="75000"/>
                </a:schemeClr>
              </a:solidFill>
            </a:endParaRPr>
          </a:p>
        </p:txBody>
      </p:sp>
    </p:spTree>
    <p:extLst>
      <p:ext uri="{BB962C8B-B14F-4D97-AF65-F5344CB8AC3E}">
        <p14:creationId xmlns:p14="http://schemas.microsoft.com/office/powerpoint/2010/main" val="3477949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4D243-4442-E9C0-7D34-E5FD20A9758B}"/>
              </a:ext>
            </a:extLst>
          </p:cNvPr>
          <p:cNvSpPr>
            <a:spLocks noGrp="1"/>
          </p:cNvSpPr>
          <p:nvPr>
            <p:ph type="ctrTitle"/>
          </p:nvPr>
        </p:nvSpPr>
        <p:spPr>
          <a:xfrm>
            <a:off x="1524000" y="167148"/>
            <a:ext cx="9144000" cy="2237351"/>
          </a:xfrm>
        </p:spPr>
        <p:txBody>
          <a:bodyPr/>
          <a:lstStyle/>
          <a:p>
            <a:r>
              <a:rPr lang="en-IN" sz="5400" b="1" u="sng" dirty="0">
                <a:solidFill>
                  <a:schemeClr val="accent5">
                    <a:lumMod val="75000"/>
                  </a:schemeClr>
                </a:solidFill>
                <a:latin typeface="Arial Narrow" panose="020B0606020202030204" pitchFamily="34" charset="0"/>
              </a:rPr>
              <a:t>Introduction</a:t>
            </a:r>
            <a:br>
              <a:rPr lang="en-IN" dirty="0"/>
            </a:br>
            <a:endParaRPr lang="en-IN" dirty="0"/>
          </a:p>
        </p:txBody>
      </p:sp>
      <p:sp>
        <p:nvSpPr>
          <p:cNvPr id="3" name="Subtitle 2">
            <a:extLst>
              <a:ext uri="{FF2B5EF4-FFF2-40B4-BE49-F238E27FC236}">
                <a16:creationId xmlns:a16="http://schemas.microsoft.com/office/drawing/2014/main" id="{C85306C6-800E-14D1-F5B5-06163C1A1115}"/>
              </a:ext>
            </a:extLst>
          </p:cNvPr>
          <p:cNvSpPr>
            <a:spLocks noGrp="1"/>
          </p:cNvSpPr>
          <p:nvPr>
            <p:ph type="subTitle" idx="1"/>
          </p:nvPr>
        </p:nvSpPr>
        <p:spPr>
          <a:xfrm>
            <a:off x="1524000" y="2477729"/>
            <a:ext cx="9144000" cy="3193026"/>
          </a:xfrm>
        </p:spPr>
        <p:txBody>
          <a:bodyPr/>
          <a:lstStyle/>
          <a:p>
            <a:pPr marL="457200" indent="-457200">
              <a:buFont typeface="+mj-lt"/>
              <a:buAutoNum type="arabicPeriod"/>
            </a:pPr>
            <a:endParaRPr lang="en-US" dirty="0"/>
          </a:p>
          <a:p>
            <a:pPr marL="457200" indent="-457200" algn="l">
              <a:buFont typeface="+mj-lt"/>
              <a:buAutoNum type="arabicPeriod"/>
            </a:pPr>
            <a:r>
              <a:rPr lang="en-US" dirty="0">
                <a:solidFill>
                  <a:schemeClr val="accent5">
                    <a:lumMod val="75000"/>
                  </a:schemeClr>
                </a:solidFill>
              </a:rPr>
              <a:t>Overview of </a:t>
            </a:r>
            <a:r>
              <a:rPr lang="en-US" b="1" dirty="0">
                <a:solidFill>
                  <a:schemeClr val="accent5">
                    <a:lumMod val="75000"/>
                  </a:schemeClr>
                </a:solidFill>
              </a:rPr>
              <a:t>Gen Z</a:t>
            </a:r>
            <a:r>
              <a:rPr lang="en-US" dirty="0">
                <a:solidFill>
                  <a:schemeClr val="accent5">
                    <a:lumMod val="75000"/>
                  </a:schemeClr>
                </a:solidFill>
              </a:rPr>
              <a:t> and why their career aspirations matter.</a:t>
            </a:r>
          </a:p>
          <a:p>
            <a:pPr marL="457200" indent="-457200" algn="l">
              <a:buFont typeface="+mj-lt"/>
              <a:buAutoNum type="arabicPeriod"/>
            </a:pPr>
            <a:r>
              <a:rPr lang="en-US" dirty="0">
                <a:solidFill>
                  <a:schemeClr val="accent5">
                    <a:lumMod val="75000"/>
                  </a:schemeClr>
                </a:solidFill>
              </a:rPr>
              <a:t>Purpose of the study: What are their career preferences, expectations, and challenges?</a:t>
            </a:r>
          </a:p>
          <a:p>
            <a:pPr marL="457200" indent="-457200" algn="l">
              <a:buFont typeface="+mj-lt"/>
              <a:buAutoNum type="arabicPeriod"/>
            </a:pPr>
            <a:r>
              <a:rPr lang="en-US" dirty="0">
                <a:solidFill>
                  <a:schemeClr val="accent5">
                    <a:lumMod val="75000"/>
                  </a:schemeClr>
                </a:solidFill>
              </a:rPr>
              <a:t>Importance of data-driven insights in understanding career trends</a:t>
            </a:r>
          </a:p>
          <a:p>
            <a:pPr marL="457200" indent="-457200">
              <a:buFont typeface="+mj-lt"/>
              <a:buAutoNum type="arabicPeriod"/>
            </a:pPr>
            <a:endParaRPr lang="en-US" dirty="0"/>
          </a:p>
          <a:p>
            <a:pPr marL="457200" indent="-457200">
              <a:buFont typeface="+mj-lt"/>
              <a:buAutoNum type="arabicPeriod"/>
            </a:pPr>
            <a:endParaRPr lang="en-US" dirty="0"/>
          </a:p>
          <a:p>
            <a:endParaRPr lang="en-IN" dirty="0"/>
          </a:p>
        </p:txBody>
      </p:sp>
    </p:spTree>
    <p:extLst>
      <p:ext uri="{BB962C8B-B14F-4D97-AF65-F5344CB8AC3E}">
        <p14:creationId xmlns:p14="http://schemas.microsoft.com/office/powerpoint/2010/main" val="2336569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66D2F-33FC-549A-B8CF-4180A1C3CD45}"/>
            </a:ext>
          </a:extLst>
        </p:cNvPr>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41644620-1974-61AA-3C65-AA7D4A8EA4EE}"/>
              </a:ext>
            </a:extLst>
          </p:cNvPr>
          <p:cNvSpPr/>
          <p:nvPr/>
        </p:nvSpPr>
        <p:spPr>
          <a:xfrm>
            <a:off x="838199" y="5404220"/>
            <a:ext cx="10594259" cy="1354512"/>
          </a:xfrm>
          <a:prstGeom prst="roundRect">
            <a:avLst>
              <a:gd name="adj" fmla="val 4493"/>
            </a:avLst>
          </a:prstGeom>
          <a:ln w="19050">
            <a:solidFill>
              <a:schemeClr val="accent5">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62C3FCA9-0D8A-6B08-2BBD-9EDC6F320900}"/>
              </a:ext>
            </a:extLst>
          </p:cNvPr>
          <p:cNvSpPr/>
          <p:nvPr/>
        </p:nvSpPr>
        <p:spPr>
          <a:xfrm>
            <a:off x="838199" y="1492920"/>
            <a:ext cx="3930446" cy="3669014"/>
          </a:xfrm>
          <a:prstGeom prst="roundRect">
            <a:avLst>
              <a:gd name="adj" fmla="val 4493"/>
            </a:avLst>
          </a:prstGeom>
          <a:ln w="19050">
            <a:solidFill>
              <a:schemeClr val="accent5">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DC37973C-E2B3-0DF7-CE05-0101D23A2DEC}"/>
              </a:ext>
            </a:extLst>
          </p:cNvPr>
          <p:cNvSpPr>
            <a:spLocks noGrp="1"/>
          </p:cNvSpPr>
          <p:nvPr>
            <p:ph type="title"/>
          </p:nvPr>
        </p:nvSpPr>
        <p:spPr>
          <a:xfrm>
            <a:off x="720213" y="0"/>
            <a:ext cx="10515600" cy="1325563"/>
          </a:xfrm>
        </p:spPr>
        <p:txBody>
          <a:bodyPr>
            <a:normAutofit/>
          </a:bodyPr>
          <a:lstStyle/>
          <a:p>
            <a:r>
              <a:rPr lang="en-US" b="1" i="1" u="sng" dirty="0">
                <a:solidFill>
                  <a:schemeClr val="accent5">
                    <a:lumMod val="75000"/>
                  </a:schemeClr>
                </a:solidFill>
              </a:rPr>
              <a:t>5. What role do personal values and social impact play in career choices for Gen-Z?</a:t>
            </a:r>
            <a:endParaRPr lang="en-IN" b="1" i="1" u="sng" dirty="0">
              <a:solidFill>
                <a:schemeClr val="accent5">
                  <a:lumMod val="75000"/>
                </a:schemeClr>
              </a:solidFill>
            </a:endParaRPr>
          </a:p>
        </p:txBody>
      </p:sp>
      <p:sp>
        <p:nvSpPr>
          <p:cNvPr id="7" name="TextBox 6">
            <a:extLst>
              <a:ext uri="{FF2B5EF4-FFF2-40B4-BE49-F238E27FC236}">
                <a16:creationId xmlns:a16="http://schemas.microsoft.com/office/drawing/2014/main" id="{F844F489-316E-2FA4-B266-412C8F3D3743}"/>
              </a:ext>
            </a:extLst>
          </p:cNvPr>
          <p:cNvSpPr txBox="1"/>
          <p:nvPr/>
        </p:nvSpPr>
        <p:spPr>
          <a:xfrm>
            <a:off x="909722" y="5435145"/>
            <a:ext cx="10594259" cy="1292662"/>
          </a:xfrm>
          <a:prstGeom prst="rect">
            <a:avLst/>
          </a:prstGeom>
          <a:noFill/>
        </p:spPr>
        <p:txBody>
          <a:bodyPr wrap="square" rtlCol="0">
            <a:spAutoFit/>
          </a:bodyPr>
          <a:lstStyle/>
          <a:p>
            <a:r>
              <a:rPr lang="en-IN" sz="2400" b="1" i="0" u="none" strike="noStrike" dirty="0">
                <a:solidFill>
                  <a:schemeClr val="accent5">
                    <a:lumMod val="75000"/>
                  </a:schemeClr>
                </a:solidFill>
                <a:effectLst/>
                <a:latin typeface="Arial" panose="020B0604020202020204" pitchFamily="34" charset="0"/>
              </a:rPr>
              <a:t>Summery</a:t>
            </a:r>
            <a:r>
              <a:rPr lang="en-IN" dirty="0"/>
              <a:t> </a:t>
            </a:r>
          </a:p>
          <a:p>
            <a:pPr marL="285750" indent="-285750">
              <a:buFont typeface="Arial" panose="020B0604020202020204" pitchFamily="34" charset="0"/>
              <a:buChar char="•"/>
            </a:pPr>
            <a:r>
              <a:rPr lang="en-US" sz="1800" b="1" i="0" u="none" strike="noStrike" dirty="0">
                <a:solidFill>
                  <a:schemeClr val="accent5">
                    <a:lumMod val="75000"/>
                  </a:schemeClr>
                </a:solidFill>
                <a:effectLst/>
                <a:latin typeface="Arial" panose="020B0604020202020204" pitchFamily="34" charset="0"/>
              </a:rPr>
              <a:t>Higher ratings (7-10) are more common</a:t>
            </a:r>
            <a:r>
              <a:rPr lang="en-US" sz="1800" b="0" i="0" u="none" strike="noStrike" dirty="0">
                <a:solidFill>
                  <a:schemeClr val="accent5">
                    <a:lumMod val="75000"/>
                  </a:schemeClr>
                </a:solidFill>
                <a:effectLst/>
                <a:latin typeface="Arial" panose="020B0604020202020204" pitchFamily="34" charset="0"/>
              </a:rPr>
              <a:t>, with </a:t>
            </a:r>
            <a:r>
              <a:rPr lang="en-US" sz="1800" b="1" i="0" u="none" strike="noStrike" dirty="0">
                <a:solidFill>
                  <a:schemeClr val="accent5">
                    <a:lumMod val="75000"/>
                  </a:schemeClr>
                </a:solidFill>
                <a:effectLst/>
                <a:latin typeface="Arial" panose="020B0604020202020204" pitchFamily="34" charset="0"/>
              </a:rPr>
              <a:t>16568 candidates giving a 5-star rating</a:t>
            </a:r>
            <a:r>
              <a:rPr lang="en-US" sz="1800" b="0" i="0" u="none" strike="noStrike" dirty="0">
                <a:solidFill>
                  <a:schemeClr val="accent5">
                    <a:lumMod val="75000"/>
                  </a:schemeClr>
                </a:solidFill>
                <a:effectLst/>
                <a:latin typeface="Arial" panose="020B0604020202020204" pitchFamily="34" charset="0"/>
              </a:rPr>
              <a:t>.</a:t>
            </a:r>
            <a:r>
              <a:rPr lang="en-US" dirty="0">
                <a:solidFill>
                  <a:schemeClr val="accent5">
                    <a:lumMod val="75000"/>
                  </a:schemeClr>
                </a:solidFill>
              </a:rPr>
              <a:t> </a:t>
            </a:r>
          </a:p>
          <a:p>
            <a:pPr marL="285750" indent="-285750">
              <a:buFont typeface="Arial" panose="020B0604020202020204" pitchFamily="34" charset="0"/>
              <a:buChar char="•"/>
            </a:pPr>
            <a:r>
              <a:rPr lang="en-US" sz="1800" b="1" i="0" u="none" strike="noStrike" dirty="0">
                <a:solidFill>
                  <a:schemeClr val="accent5">
                    <a:lumMod val="75000"/>
                  </a:schemeClr>
                </a:solidFill>
                <a:effectLst/>
                <a:latin typeface="Arial" panose="020B0604020202020204" pitchFamily="34" charset="0"/>
              </a:rPr>
              <a:t>Lowest ratings (1-3) exist but are less frequent</a:t>
            </a:r>
            <a:r>
              <a:rPr lang="en-US" sz="1800" b="0" i="0" u="none" strike="noStrike" dirty="0">
                <a:solidFill>
                  <a:schemeClr val="accent5">
                    <a:lumMod val="75000"/>
                  </a:schemeClr>
                </a:solidFill>
                <a:effectLst/>
                <a:latin typeface="Arial" panose="020B0604020202020204" pitchFamily="34" charset="0"/>
              </a:rPr>
              <a:t>, showing mixed but generally positive views on impact.</a:t>
            </a:r>
            <a:r>
              <a:rPr lang="en-US" dirty="0">
                <a:solidFill>
                  <a:schemeClr val="accent5">
                    <a:lumMod val="75000"/>
                  </a:schemeClr>
                </a:solidFill>
              </a:rPr>
              <a:t> </a:t>
            </a:r>
          </a:p>
        </p:txBody>
      </p:sp>
      <p:pic>
        <p:nvPicPr>
          <p:cNvPr id="9" name="Picture 8">
            <a:extLst>
              <a:ext uri="{FF2B5EF4-FFF2-40B4-BE49-F238E27FC236}">
                <a16:creationId xmlns:a16="http://schemas.microsoft.com/office/drawing/2014/main" id="{B972F668-ABD8-5FBB-1C39-53304E228A89}"/>
              </a:ext>
            </a:extLst>
          </p:cNvPr>
          <p:cNvPicPr>
            <a:picLocks noChangeAspect="1"/>
          </p:cNvPicPr>
          <p:nvPr/>
        </p:nvPicPr>
        <p:blipFill>
          <a:blip r:embed="rId2"/>
          <a:stretch>
            <a:fillRect/>
          </a:stretch>
        </p:blipFill>
        <p:spPr>
          <a:xfrm>
            <a:off x="6371303" y="1411975"/>
            <a:ext cx="4060505" cy="3749959"/>
          </a:xfrm>
          <a:prstGeom prst="rect">
            <a:avLst/>
          </a:prstGeom>
        </p:spPr>
      </p:pic>
      <p:pic>
        <p:nvPicPr>
          <p:cNvPr id="11" name="Picture 10">
            <a:extLst>
              <a:ext uri="{FF2B5EF4-FFF2-40B4-BE49-F238E27FC236}">
                <a16:creationId xmlns:a16="http://schemas.microsoft.com/office/drawing/2014/main" id="{2F9B5464-5529-EA63-5655-2E86D2606723}"/>
              </a:ext>
            </a:extLst>
          </p:cNvPr>
          <p:cNvPicPr>
            <a:picLocks noChangeAspect="1"/>
          </p:cNvPicPr>
          <p:nvPr/>
        </p:nvPicPr>
        <p:blipFill>
          <a:blip r:embed="rId3"/>
          <a:stretch>
            <a:fillRect/>
          </a:stretch>
        </p:blipFill>
        <p:spPr>
          <a:xfrm>
            <a:off x="909722" y="1524632"/>
            <a:ext cx="3691775" cy="3479987"/>
          </a:xfrm>
          <a:prstGeom prst="rect">
            <a:avLst/>
          </a:prstGeom>
        </p:spPr>
      </p:pic>
    </p:spTree>
    <p:extLst>
      <p:ext uri="{BB962C8B-B14F-4D97-AF65-F5344CB8AC3E}">
        <p14:creationId xmlns:p14="http://schemas.microsoft.com/office/powerpoint/2010/main" val="2575515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134EC-03DC-1E8F-8452-F1F13E4C8FB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AA5C03B-8A2C-1AFE-69BA-33C96DEE279C}"/>
              </a:ext>
            </a:extLst>
          </p:cNvPr>
          <p:cNvSpPr txBox="1">
            <a:spLocks noGrp="1"/>
          </p:cNvSpPr>
          <p:nvPr>
            <p:ph type="ctrTitle"/>
          </p:nvPr>
        </p:nvSpPr>
        <p:spPr>
          <a:xfrm>
            <a:off x="1524000" y="881558"/>
            <a:ext cx="9144000" cy="103223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u="sng" dirty="0">
                <a:solidFill>
                  <a:schemeClr val="accent5">
                    <a:lumMod val="75000"/>
                  </a:schemeClr>
                </a:solidFill>
                <a:latin typeface="Arial Narrow" panose="020B0606020202030204" pitchFamily="34" charset="0"/>
              </a:rPr>
              <a:t>5. Analyzing in SQL</a:t>
            </a:r>
            <a:endParaRPr lang="en-IN" sz="5400" dirty="0">
              <a:solidFill>
                <a:schemeClr val="accent5">
                  <a:lumMod val="75000"/>
                </a:schemeClr>
              </a:solidFill>
            </a:endParaRPr>
          </a:p>
        </p:txBody>
      </p:sp>
      <p:sp>
        <p:nvSpPr>
          <p:cNvPr id="3" name="Subtitle 2">
            <a:extLst>
              <a:ext uri="{FF2B5EF4-FFF2-40B4-BE49-F238E27FC236}">
                <a16:creationId xmlns:a16="http://schemas.microsoft.com/office/drawing/2014/main" id="{76E70082-3483-E94E-DCAA-B6800F26F120}"/>
              </a:ext>
            </a:extLst>
          </p:cNvPr>
          <p:cNvSpPr>
            <a:spLocks noGrp="1"/>
          </p:cNvSpPr>
          <p:nvPr>
            <p:ph type="subTitle" idx="1"/>
          </p:nvPr>
        </p:nvSpPr>
        <p:spPr>
          <a:xfrm>
            <a:off x="1332271" y="2443798"/>
            <a:ext cx="9527458" cy="4001728"/>
          </a:xfrm>
        </p:spPr>
        <p:txBody>
          <a:bodyPr>
            <a:normAutofit/>
          </a:bodyPr>
          <a:lstStyle/>
          <a:p>
            <a:endParaRPr lang="en-US" sz="4000" i="1" u="sng" dirty="0">
              <a:latin typeface="Aptos Narrow" panose="020B0004020202020204" pitchFamily="34" charset="0"/>
            </a:endParaRPr>
          </a:p>
          <a:p>
            <a:endParaRPr lang="en-IN" dirty="0"/>
          </a:p>
        </p:txBody>
      </p:sp>
      <p:sp>
        <p:nvSpPr>
          <p:cNvPr id="6" name="TextBox 5">
            <a:extLst>
              <a:ext uri="{FF2B5EF4-FFF2-40B4-BE49-F238E27FC236}">
                <a16:creationId xmlns:a16="http://schemas.microsoft.com/office/drawing/2014/main" id="{90EF039A-965D-BCB6-1409-B7A23051CD0A}"/>
              </a:ext>
            </a:extLst>
          </p:cNvPr>
          <p:cNvSpPr txBox="1"/>
          <p:nvPr/>
        </p:nvSpPr>
        <p:spPr>
          <a:xfrm>
            <a:off x="1524000" y="2856753"/>
            <a:ext cx="9335729" cy="2554545"/>
          </a:xfrm>
          <a:prstGeom prst="rect">
            <a:avLst/>
          </a:prstGeom>
          <a:noFill/>
        </p:spPr>
        <p:txBody>
          <a:bodyPr wrap="square" rtlCol="0">
            <a:spAutoFit/>
          </a:bodyPr>
          <a:lstStyle/>
          <a:p>
            <a:pPr marL="571500" indent="-571500">
              <a:buFont typeface="+mj-lt"/>
              <a:buAutoNum type="romanUcPeriod"/>
            </a:pPr>
            <a:r>
              <a:rPr lang="en-US" sz="3200" i="1" u="sng" dirty="0">
                <a:solidFill>
                  <a:schemeClr val="accent5">
                    <a:lumMod val="75000"/>
                  </a:schemeClr>
                </a:solidFill>
              </a:rPr>
              <a:t>Conducted Data Analysis using MySQL, solve complex questions using CTE (Common Table Expressions).</a:t>
            </a:r>
          </a:p>
          <a:p>
            <a:pPr marL="571500" indent="-571500">
              <a:buFont typeface="+mj-lt"/>
              <a:buAutoNum type="romanUcPeriod"/>
            </a:pPr>
            <a:r>
              <a:rPr lang="en-US" sz="3200" i="1" u="sng" dirty="0">
                <a:solidFill>
                  <a:schemeClr val="accent5">
                    <a:lumMod val="75000"/>
                  </a:schemeClr>
                </a:solidFill>
              </a:rPr>
              <a:t>Used Group by, Order by and Aggregation function like count</a:t>
            </a:r>
            <a:r>
              <a:rPr lang="en-US" sz="3200" i="1" u="sng" dirty="0">
                <a:solidFill>
                  <a:schemeClr val="accent5">
                    <a:lumMod val="75000"/>
                  </a:schemeClr>
                </a:solidFill>
                <a:latin typeface="Aptos Narrow" panose="020B0004020202020204" pitchFamily="34" charset="0"/>
              </a:rPr>
              <a:t>.</a:t>
            </a:r>
          </a:p>
        </p:txBody>
      </p:sp>
    </p:spTree>
    <p:extLst>
      <p:ext uri="{BB962C8B-B14F-4D97-AF65-F5344CB8AC3E}">
        <p14:creationId xmlns:p14="http://schemas.microsoft.com/office/powerpoint/2010/main" val="4140450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B1BFB11-5EFB-CCA0-122C-ECC05F165C5C}"/>
              </a:ext>
            </a:extLst>
          </p:cNvPr>
          <p:cNvSpPr/>
          <p:nvPr/>
        </p:nvSpPr>
        <p:spPr>
          <a:xfrm>
            <a:off x="2256594" y="865238"/>
            <a:ext cx="8322915" cy="5447071"/>
          </a:xfrm>
          <a:prstGeom prst="roundRect">
            <a:avLst>
              <a:gd name="adj" fmla="val 4493"/>
            </a:avLst>
          </a:prstGeom>
          <a:ln w="19050">
            <a:solidFill>
              <a:schemeClr val="accent5">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44F38EF8-C4BA-BD45-5C86-CCEB41E91375}"/>
              </a:ext>
            </a:extLst>
          </p:cNvPr>
          <p:cNvPicPr>
            <a:picLocks noChangeAspect="1"/>
          </p:cNvPicPr>
          <p:nvPr/>
        </p:nvPicPr>
        <p:blipFill>
          <a:blip r:embed="rId2"/>
          <a:stretch>
            <a:fillRect/>
          </a:stretch>
        </p:blipFill>
        <p:spPr>
          <a:xfrm>
            <a:off x="2428567" y="1032385"/>
            <a:ext cx="7506838" cy="5040000"/>
          </a:xfrm>
          <a:prstGeom prst="rect">
            <a:avLst/>
          </a:prstGeom>
        </p:spPr>
      </p:pic>
    </p:spTree>
    <p:extLst>
      <p:ext uri="{BB962C8B-B14F-4D97-AF65-F5344CB8AC3E}">
        <p14:creationId xmlns:p14="http://schemas.microsoft.com/office/powerpoint/2010/main" val="796825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4C888E4-82ED-EA5D-4642-5FFA74FA132F}"/>
              </a:ext>
            </a:extLst>
          </p:cNvPr>
          <p:cNvSpPr/>
          <p:nvPr/>
        </p:nvSpPr>
        <p:spPr>
          <a:xfrm>
            <a:off x="1396182" y="108156"/>
            <a:ext cx="9891250" cy="6676102"/>
          </a:xfrm>
          <a:prstGeom prst="roundRect">
            <a:avLst>
              <a:gd name="adj" fmla="val 4493"/>
            </a:avLst>
          </a:prstGeom>
          <a:ln w="19050">
            <a:solidFill>
              <a:schemeClr val="accent5">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AF2C01E4-73E7-97B8-BE59-020015349B95}"/>
              </a:ext>
            </a:extLst>
          </p:cNvPr>
          <p:cNvPicPr>
            <a:picLocks noChangeAspect="1"/>
          </p:cNvPicPr>
          <p:nvPr/>
        </p:nvPicPr>
        <p:blipFill>
          <a:blip r:embed="rId2"/>
          <a:stretch>
            <a:fillRect/>
          </a:stretch>
        </p:blipFill>
        <p:spPr>
          <a:xfrm>
            <a:off x="2016588" y="222290"/>
            <a:ext cx="8158824" cy="6413419"/>
          </a:xfrm>
          <a:prstGeom prst="rect">
            <a:avLst/>
          </a:prstGeom>
        </p:spPr>
      </p:pic>
    </p:spTree>
    <p:extLst>
      <p:ext uri="{BB962C8B-B14F-4D97-AF65-F5344CB8AC3E}">
        <p14:creationId xmlns:p14="http://schemas.microsoft.com/office/powerpoint/2010/main" val="1883322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2135D71-1B62-51BB-EEFA-A31E6F438F40}"/>
              </a:ext>
            </a:extLst>
          </p:cNvPr>
          <p:cNvSpPr/>
          <p:nvPr/>
        </p:nvSpPr>
        <p:spPr>
          <a:xfrm>
            <a:off x="368008" y="265472"/>
            <a:ext cx="11145566" cy="6046838"/>
          </a:xfrm>
          <a:prstGeom prst="roundRect">
            <a:avLst>
              <a:gd name="adj" fmla="val 4493"/>
            </a:avLst>
          </a:prstGeom>
          <a:ln w="19050">
            <a:solidFill>
              <a:schemeClr val="accent5">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BE257677-3086-3B74-6BB5-13185225A838}"/>
              </a:ext>
            </a:extLst>
          </p:cNvPr>
          <p:cNvPicPr>
            <a:picLocks noChangeAspect="1"/>
          </p:cNvPicPr>
          <p:nvPr/>
        </p:nvPicPr>
        <p:blipFill>
          <a:blip r:embed="rId2"/>
          <a:stretch>
            <a:fillRect/>
          </a:stretch>
        </p:blipFill>
        <p:spPr>
          <a:xfrm>
            <a:off x="542882" y="768891"/>
            <a:ext cx="10211502" cy="5040000"/>
          </a:xfrm>
          <a:prstGeom prst="rect">
            <a:avLst/>
          </a:prstGeom>
        </p:spPr>
      </p:pic>
    </p:spTree>
    <p:extLst>
      <p:ext uri="{BB962C8B-B14F-4D97-AF65-F5344CB8AC3E}">
        <p14:creationId xmlns:p14="http://schemas.microsoft.com/office/powerpoint/2010/main" val="2833872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F5F3368-D8E2-1991-8478-8D05A441C50E}"/>
              </a:ext>
            </a:extLst>
          </p:cNvPr>
          <p:cNvSpPr/>
          <p:nvPr/>
        </p:nvSpPr>
        <p:spPr>
          <a:xfrm>
            <a:off x="432619" y="540774"/>
            <a:ext cx="11474245" cy="5771535"/>
          </a:xfrm>
          <a:prstGeom prst="roundRect">
            <a:avLst>
              <a:gd name="adj" fmla="val 4493"/>
            </a:avLst>
          </a:prstGeom>
          <a:ln w="19050">
            <a:solidFill>
              <a:schemeClr val="accent5">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14862CF8-9D14-6782-7708-FDEDB1C026B5}"/>
              </a:ext>
            </a:extLst>
          </p:cNvPr>
          <p:cNvPicPr>
            <a:picLocks noChangeAspect="1"/>
          </p:cNvPicPr>
          <p:nvPr/>
        </p:nvPicPr>
        <p:blipFill>
          <a:blip r:embed="rId2"/>
          <a:stretch>
            <a:fillRect/>
          </a:stretch>
        </p:blipFill>
        <p:spPr>
          <a:xfrm>
            <a:off x="696000" y="1441840"/>
            <a:ext cx="10800000" cy="3509693"/>
          </a:xfrm>
          <a:prstGeom prst="rect">
            <a:avLst/>
          </a:prstGeom>
        </p:spPr>
      </p:pic>
    </p:spTree>
    <p:extLst>
      <p:ext uri="{BB962C8B-B14F-4D97-AF65-F5344CB8AC3E}">
        <p14:creationId xmlns:p14="http://schemas.microsoft.com/office/powerpoint/2010/main" val="1000222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E5BBFB0-C38A-03D0-A395-13862DA05023}"/>
              </a:ext>
            </a:extLst>
          </p:cNvPr>
          <p:cNvSpPr/>
          <p:nvPr/>
        </p:nvSpPr>
        <p:spPr>
          <a:xfrm>
            <a:off x="1582994" y="589936"/>
            <a:ext cx="9419303" cy="5879690"/>
          </a:xfrm>
          <a:prstGeom prst="roundRect">
            <a:avLst>
              <a:gd name="adj" fmla="val 4493"/>
            </a:avLst>
          </a:prstGeom>
          <a:ln w="19050">
            <a:solidFill>
              <a:schemeClr val="accent5">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5F6CED81-0C91-C5E1-BD20-D2D2D034D277}"/>
              </a:ext>
            </a:extLst>
          </p:cNvPr>
          <p:cNvPicPr>
            <a:picLocks noChangeAspect="1"/>
          </p:cNvPicPr>
          <p:nvPr/>
        </p:nvPicPr>
        <p:blipFill>
          <a:blip r:embed="rId2"/>
          <a:stretch>
            <a:fillRect/>
          </a:stretch>
        </p:blipFill>
        <p:spPr>
          <a:xfrm>
            <a:off x="2496000" y="880737"/>
            <a:ext cx="7200000" cy="5096525"/>
          </a:xfrm>
          <a:prstGeom prst="rect">
            <a:avLst/>
          </a:prstGeom>
        </p:spPr>
      </p:pic>
    </p:spTree>
    <p:extLst>
      <p:ext uri="{BB962C8B-B14F-4D97-AF65-F5344CB8AC3E}">
        <p14:creationId xmlns:p14="http://schemas.microsoft.com/office/powerpoint/2010/main" val="11885109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50007-5AD7-8B41-AE33-04727BD10740}"/>
              </a:ext>
            </a:extLst>
          </p:cNvPr>
          <p:cNvSpPr>
            <a:spLocks noGrp="1"/>
          </p:cNvSpPr>
          <p:nvPr>
            <p:ph type="title"/>
          </p:nvPr>
        </p:nvSpPr>
        <p:spPr>
          <a:xfrm>
            <a:off x="838200" y="3429000"/>
            <a:ext cx="10515600" cy="1325563"/>
          </a:xfrm>
        </p:spPr>
        <p:txBody>
          <a:bodyPr/>
          <a:lstStyle/>
          <a:p>
            <a:pPr algn="ctr"/>
            <a:r>
              <a:rPr lang="en-US" b="1" u="sng" dirty="0">
                <a:solidFill>
                  <a:schemeClr val="accent5">
                    <a:lumMod val="75000"/>
                  </a:schemeClr>
                </a:solidFill>
                <a:latin typeface="Arial Narrow" panose="020B0606020202030204" pitchFamily="34" charset="0"/>
              </a:rPr>
              <a:t>Empowering Gen-Z Career Aspiration</a:t>
            </a:r>
            <a:endParaRPr lang="en-IN" dirty="0">
              <a:solidFill>
                <a:schemeClr val="accent5">
                  <a:lumMod val="75000"/>
                </a:schemeClr>
              </a:solidFill>
            </a:endParaRPr>
          </a:p>
        </p:txBody>
      </p:sp>
      <p:sp>
        <p:nvSpPr>
          <p:cNvPr id="3" name="Title 1">
            <a:extLst>
              <a:ext uri="{FF2B5EF4-FFF2-40B4-BE49-F238E27FC236}">
                <a16:creationId xmlns:a16="http://schemas.microsoft.com/office/drawing/2014/main" id="{84DCD8A4-B101-6EB1-D6EB-1F918A53450C}"/>
              </a:ext>
            </a:extLst>
          </p:cNvPr>
          <p:cNvSpPr txBox="1">
            <a:spLocks/>
          </p:cNvSpPr>
          <p:nvPr/>
        </p:nvSpPr>
        <p:spPr>
          <a:xfrm>
            <a:off x="838200" y="149562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u="sng" dirty="0">
                <a:solidFill>
                  <a:schemeClr val="accent5">
                    <a:lumMod val="75000"/>
                  </a:schemeClr>
                </a:solidFill>
                <a:latin typeface="Arial Narrow" panose="020B0606020202030204" pitchFamily="34" charset="0"/>
              </a:rPr>
              <a:t>6.Excel Dashboard</a:t>
            </a:r>
            <a:endParaRPr lang="en-IN" dirty="0">
              <a:solidFill>
                <a:schemeClr val="accent5">
                  <a:lumMod val="75000"/>
                </a:schemeClr>
              </a:solidFill>
            </a:endParaRPr>
          </a:p>
        </p:txBody>
      </p:sp>
    </p:spTree>
    <p:extLst>
      <p:ext uri="{BB962C8B-B14F-4D97-AF65-F5344CB8AC3E}">
        <p14:creationId xmlns:p14="http://schemas.microsoft.com/office/powerpoint/2010/main" val="2784366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FAD6B6-1C59-A573-BAF7-3D2368CDBC72}"/>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3997772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B2292-0234-111B-DC2F-F80BBB70F321}"/>
              </a:ext>
            </a:extLst>
          </p:cNvPr>
          <p:cNvSpPr>
            <a:spLocks noGrp="1"/>
          </p:cNvSpPr>
          <p:nvPr>
            <p:ph type="title"/>
          </p:nvPr>
        </p:nvSpPr>
        <p:spPr>
          <a:xfrm>
            <a:off x="769374" y="2290455"/>
            <a:ext cx="10515600" cy="1325563"/>
          </a:xfrm>
        </p:spPr>
        <p:txBody>
          <a:bodyPr/>
          <a:lstStyle/>
          <a:p>
            <a:pPr algn="ctr"/>
            <a:r>
              <a:rPr lang="en-US" b="1" u="sng" dirty="0">
                <a:solidFill>
                  <a:schemeClr val="accent5">
                    <a:lumMod val="75000"/>
                  </a:schemeClr>
                </a:solidFill>
                <a:latin typeface="Arial Narrow" panose="020B0606020202030204" pitchFamily="34" charset="0"/>
              </a:rPr>
              <a:t>Manager Aspiration Dashboard</a:t>
            </a:r>
            <a:endParaRPr lang="en-IN" dirty="0">
              <a:solidFill>
                <a:schemeClr val="accent5">
                  <a:lumMod val="75000"/>
                </a:schemeClr>
              </a:solidFill>
            </a:endParaRPr>
          </a:p>
        </p:txBody>
      </p:sp>
      <p:sp>
        <p:nvSpPr>
          <p:cNvPr id="3" name="Title 1">
            <a:extLst>
              <a:ext uri="{FF2B5EF4-FFF2-40B4-BE49-F238E27FC236}">
                <a16:creationId xmlns:a16="http://schemas.microsoft.com/office/drawing/2014/main" id="{054FB1F3-385E-00B1-E34E-D38806AB936F}"/>
              </a:ext>
            </a:extLst>
          </p:cNvPr>
          <p:cNvSpPr txBox="1">
            <a:spLocks/>
          </p:cNvSpPr>
          <p:nvPr/>
        </p:nvSpPr>
        <p:spPr>
          <a:xfrm>
            <a:off x="769374" y="380060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u="sng" dirty="0">
                <a:solidFill>
                  <a:schemeClr val="accent5">
                    <a:lumMod val="75000"/>
                  </a:schemeClr>
                </a:solidFill>
                <a:latin typeface="Arial Narrow" panose="020B0606020202030204" pitchFamily="34" charset="0"/>
              </a:rPr>
              <a:t>Mission Aspiration Dashboard</a:t>
            </a:r>
            <a:endParaRPr lang="en-IN" dirty="0">
              <a:solidFill>
                <a:schemeClr val="accent5">
                  <a:lumMod val="75000"/>
                </a:schemeClr>
              </a:solidFill>
            </a:endParaRPr>
          </a:p>
        </p:txBody>
      </p:sp>
      <p:sp>
        <p:nvSpPr>
          <p:cNvPr id="4" name="Title 1">
            <a:extLst>
              <a:ext uri="{FF2B5EF4-FFF2-40B4-BE49-F238E27FC236}">
                <a16:creationId xmlns:a16="http://schemas.microsoft.com/office/drawing/2014/main" id="{875D76DB-8D14-28F1-D7A1-63DBF564E7C6}"/>
              </a:ext>
            </a:extLst>
          </p:cNvPr>
          <p:cNvSpPr txBox="1">
            <a:spLocks/>
          </p:cNvSpPr>
          <p:nvPr/>
        </p:nvSpPr>
        <p:spPr>
          <a:xfrm>
            <a:off x="671052" y="87259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u="sng" dirty="0">
                <a:solidFill>
                  <a:schemeClr val="accent5">
                    <a:lumMod val="75000"/>
                  </a:schemeClr>
                </a:solidFill>
                <a:latin typeface="Arial Narrow" panose="020B0606020202030204" pitchFamily="34" charset="0"/>
              </a:rPr>
              <a:t>7. PowerBi Dashboards</a:t>
            </a:r>
            <a:endParaRPr lang="en-IN" dirty="0">
              <a:solidFill>
                <a:schemeClr val="accent5">
                  <a:lumMod val="75000"/>
                </a:schemeClr>
              </a:solidFill>
            </a:endParaRPr>
          </a:p>
        </p:txBody>
      </p:sp>
    </p:spTree>
    <p:extLst>
      <p:ext uri="{BB962C8B-B14F-4D97-AF65-F5344CB8AC3E}">
        <p14:creationId xmlns:p14="http://schemas.microsoft.com/office/powerpoint/2010/main" val="2686809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758619-A14E-ACDA-1F9B-CE879C4CD3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059E9C-884C-CC2E-3FF2-64EAB2468BF0}"/>
              </a:ext>
            </a:extLst>
          </p:cNvPr>
          <p:cNvSpPr>
            <a:spLocks noGrp="1"/>
          </p:cNvSpPr>
          <p:nvPr>
            <p:ph type="ctrTitle"/>
          </p:nvPr>
        </p:nvSpPr>
        <p:spPr>
          <a:xfrm>
            <a:off x="1524000" y="167148"/>
            <a:ext cx="9144000" cy="2237351"/>
          </a:xfrm>
        </p:spPr>
        <p:txBody>
          <a:bodyPr/>
          <a:lstStyle/>
          <a:p>
            <a:r>
              <a:rPr lang="en-IN" sz="5400" b="1" u="sng" dirty="0">
                <a:solidFill>
                  <a:schemeClr val="accent5">
                    <a:lumMod val="75000"/>
                  </a:schemeClr>
                </a:solidFill>
                <a:latin typeface="Arial Narrow" panose="020B0606020202030204" pitchFamily="34" charset="0"/>
              </a:rPr>
              <a:t>Objectives</a:t>
            </a:r>
            <a:br>
              <a:rPr lang="en-IN" dirty="0"/>
            </a:br>
            <a:endParaRPr lang="en-IN" dirty="0"/>
          </a:p>
        </p:txBody>
      </p:sp>
      <p:sp>
        <p:nvSpPr>
          <p:cNvPr id="3" name="Subtitle 2">
            <a:extLst>
              <a:ext uri="{FF2B5EF4-FFF2-40B4-BE49-F238E27FC236}">
                <a16:creationId xmlns:a16="http://schemas.microsoft.com/office/drawing/2014/main" id="{4EEBDCA2-17C7-E713-BAAE-ED0F616146A5}"/>
              </a:ext>
            </a:extLst>
          </p:cNvPr>
          <p:cNvSpPr>
            <a:spLocks noGrp="1"/>
          </p:cNvSpPr>
          <p:nvPr>
            <p:ph type="subTitle" idx="1"/>
          </p:nvPr>
        </p:nvSpPr>
        <p:spPr>
          <a:xfrm>
            <a:off x="1524000" y="2045110"/>
            <a:ext cx="9144000" cy="3982063"/>
          </a:xfrm>
        </p:spPr>
        <p:txBody>
          <a:bodyPr>
            <a:normAutofit lnSpcReduction="10000"/>
          </a:bodyPr>
          <a:lstStyle/>
          <a:p>
            <a:pPr marL="457200" indent="-457200">
              <a:buFont typeface="+mj-lt"/>
              <a:buAutoNum type="arabicPeriod"/>
            </a:pPr>
            <a:endParaRPr lang="en-US" dirty="0"/>
          </a:p>
          <a:p>
            <a:pPr marL="457200" indent="-457200" algn="l">
              <a:buFont typeface="+mj-lt"/>
              <a:buAutoNum type="arabicPeriod"/>
            </a:pPr>
            <a:r>
              <a:rPr lang="en-US" dirty="0">
                <a:solidFill>
                  <a:schemeClr val="accent5">
                    <a:lumMod val="75000"/>
                  </a:schemeClr>
                </a:solidFill>
              </a:rPr>
              <a:t>What industries are most attractive to </a:t>
            </a:r>
            <a:r>
              <a:rPr lang="en-US" b="1" dirty="0">
                <a:solidFill>
                  <a:schemeClr val="accent5">
                    <a:lumMod val="75000"/>
                  </a:schemeClr>
                </a:solidFill>
              </a:rPr>
              <a:t>Gen Z</a:t>
            </a:r>
            <a:r>
              <a:rPr lang="en-US" dirty="0">
                <a:solidFill>
                  <a:schemeClr val="accent5">
                    <a:lumMod val="75000"/>
                  </a:schemeClr>
                </a:solidFill>
              </a:rPr>
              <a:t>?</a:t>
            </a:r>
          </a:p>
          <a:p>
            <a:pPr marL="457200" indent="-457200" algn="l">
              <a:buFont typeface="+mj-lt"/>
              <a:buAutoNum type="arabicPeriod"/>
            </a:pPr>
            <a:r>
              <a:rPr lang="en-US" dirty="0">
                <a:solidFill>
                  <a:schemeClr val="accent5">
                    <a:lumMod val="75000"/>
                  </a:schemeClr>
                </a:solidFill>
              </a:rPr>
              <a:t>Purpose What factors influence their career choices?</a:t>
            </a:r>
          </a:p>
          <a:p>
            <a:pPr marL="457200" indent="-457200" algn="l">
              <a:buFont typeface="+mj-lt"/>
              <a:buAutoNum type="arabicPeriod"/>
            </a:pPr>
            <a:r>
              <a:rPr lang="en-US" dirty="0">
                <a:solidFill>
                  <a:schemeClr val="accent5">
                    <a:lumMod val="75000"/>
                  </a:schemeClr>
                </a:solidFill>
              </a:rPr>
              <a:t>What is the desired work environment for Gen-Z? (e.g., remote, hybrid, in-office)What challenges do they face in career development?</a:t>
            </a:r>
          </a:p>
          <a:p>
            <a:pPr marL="457200" indent="-457200" algn="l">
              <a:buFont typeface="+mj-lt"/>
              <a:buAutoNum type="arabicPeriod"/>
            </a:pPr>
            <a:r>
              <a:rPr lang="en-US" dirty="0">
                <a:solidFill>
                  <a:schemeClr val="accent5">
                    <a:lumMod val="75000"/>
                  </a:schemeClr>
                </a:solidFill>
              </a:rPr>
              <a:t>How do financial goals, such as salary and benefits, impact career aspirations among Gen-Z?</a:t>
            </a:r>
          </a:p>
          <a:p>
            <a:pPr marL="457200" indent="-457200" algn="l">
              <a:buFont typeface="+mj-lt"/>
              <a:buAutoNum type="arabicPeriod"/>
            </a:pPr>
            <a:r>
              <a:rPr lang="en-US" dirty="0">
                <a:solidFill>
                  <a:schemeClr val="accent5">
                    <a:lumMod val="75000"/>
                  </a:schemeClr>
                </a:solidFill>
              </a:rPr>
              <a:t>What role do personal values and social impact play in career choices for Gen-Z?</a:t>
            </a:r>
          </a:p>
          <a:p>
            <a:pPr marL="457200" indent="-457200" algn="l">
              <a:buFont typeface="+mj-lt"/>
              <a:buAutoNum type="arabicPeriod"/>
            </a:pPr>
            <a:endParaRPr lang="en-US" dirty="0"/>
          </a:p>
          <a:p>
            <a:pPr marL="457200" indent="-457200">
              <a:buFont typeface="+mj-lt"/>
              <a:buAutoNum type="arabicPeriod"/>
            </a:pPr>
            <a:endParaRPr lang="en-US" dirty="0"/>
          </a:p>
          <a:p>
            <a:endParaRPr lang="en-IN" dirty="0"/>
          </a:p>
        </p:txBody>
      </p:sp>
    </p:spTree>
    <p:extLst>
      <p:ext uri="{BB962C8B-B14F-4D97-AF65-F5344CB8AC3E}">
        <p14:creationId xmlns:p14="http://schemas.microsoft.com/office/powerpoint/2010/main" val="1619323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81C56D-5607-1259-C4ED-43E9E6E12E0D}"/>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3130053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F04363-2A14-E3CB-73C2-C1CFDC058C5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76705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1B50E0D7-50A2-2C95-9875-D2C3902FCE6F}"/>
              </a:ext>
            </a:extLst>
          </p:cNvPr>
          <p:cNvSpPr/>
          <p:nvPr/>
        </p:nvSpPr>
        <p:spPr>
          <a:xfrm>
            <a:off x="511277" y="395180"/>
            <a:ext cx="6322141" cy="6067640"/>
          </a:xfrm>
          <a:prstGeom prst="roundRect">
            <a:avLst>
              <a:gd name="adj" fmla="val 4493"/>
            </a:avLst>
          </a:prstGeom>
          <a:ln w="19050">
            <a:solidFill>
              <a:schemeClr val="accent5">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 name="Picture 3">
            <a:extLst>
              <a:ext uri="{FF2B5EF4-FFF2-40B4-BE49-F238E27FC236}">
                <a16:creationId xmlns:a16="http://schemas.microsoft.com/office/drawing/2014/main" id="{0A949845-1A7B-696D-E2A7-2061504BCFEB}"/>
              </a:ext>
            </a:extLst>
          </p:cNvPr>
          <p:cNvPicPr>
            <a:picLocks noChangeAspect="1"/>
          </p:cNvPicPr>
          <p:nvPr/>
        </p:nvPicPr>
        <p:blipFill>
          <a:blip r:embed="rId2"/>
          <a:stretch>
            <a:fillRect/>
          </a:stretch>
        </p:blipFill>
        <p:spPr>
          <a:xfrm>
            <a:off x="1663892" y="2336886"/>
            <a:ext cx="3714894" cy="3600000"/>
          </a:xfrm>
          <a:prstGeom prst="rect">
            <a:avLst/>
          </a:prstGeom>
        </p:spPr>
      </p:pic>
      <p:sp>
        <p:nvSpPr>
          <p:cNvPr id="6" name="Rectangle: Rounded Corners 5">
            <a:extLst>
              <a:ext uri="{FF2B5EF4-FFF2-40B4-BE49-F238E27FC236}">
                <a16:creationId xmlns:a16="http://schemas.microsoft.com/office/drawing/2014/main" id="{5E4F3BA6-4332-4FEB-19BB-90B18350C0B0}"/>
              </a:ext>
            </a:extLst>
          </p:cNvPr>
          <p:cNvSpPr/>
          <p:nvPr/>
        </p:nvSpPr>
        <p:spPr>
          <a:xfrm>
            <a:off x="7288157" y="395180"/>
            <a:ext cx="4205751" cy="2834886"/>
          </a:xfrm>
          <a:prstGeom prst="roundRect">
            <a:avLst>
              <a:gd name="adj" fmla="val 4493"/>
            </a:avLst>
          </a:prstGeom>
          <a:ln w="19050">
            <a:solidFill>
              <a:schemeClr val="accent5">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24775516-CD16-CCA5-AC9B-1E02CF3A1A00}"/>
              </a:ext>
            </a:extLst>
          </p:cNvPr>
          <p:cNvSpPr/>
          <p:nvPr/>
        </p:nvSpPr>
        <p:spPr>
          <a:xfrm>
            <a:off x="7288154" y="3429000"/>
            <a:ext cx="4205751" cy="3033820"/>
          </a:xfrm>
          <a:prstGeom prst="roundRect">
            <a:avLst>
              <a:gd name="adj" fmla="val 4493"/>
            </a:avLst>
          </a:prstGeom>
          <a:ln w="19050">
            <a:solidFill>
              <a:schemeClr val="accent5">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B58FAF29-5E0D-AF79-E334-A106661C6C8F}"/>
              </a:ext>
            </a:extLst>
          </p:cNvPr>
          <p:cNvSpPr txBox="1"/>
          <p:nvPr/>
        </p:nvSpPr>
        <p:spPr>
          <a:xfrm>
            <a:off x="2705261" y="395180"/>
            <a:ext cx="1632155" cy="707886"/>
          </a:xfrm>
          <a:prstGeom prst="rect">
            <a:avLst/>
          </a:prstGeom>
          <a:noFill/>
        </p:spPr>
        <p:txBody>
          <a:bodyPr wrap="square" rtlCol="0">
            <a:spAutoFit/>
          </a:bodyPr>
          <a:lstStyle/>
          <a:p>
            <a:r>
              <a:rPr lang="en-IN" sz="4000" b="1" u="sng" dirty="0">
                <a:solidFill>
                  <a:schemeClr val="accent5">
                    <a:lumMod val="75000"/>
                  </a:schemeClr>
                </a:solidFill>
              </a:rPr>
              <a:t>Insight</a:t>
            </a:r>
          </a:p>
        </p:txBody>
      </p:sp>
      <p:sp>
        <p:nvSpPr>
          <p:cNvPr id="9" name="TextBox 8">
            <a:extLst>
              <a:ext uri="{FF2B5EF4-FFF2-40B4-BE49-F238E27FC236}">
                <a16:creationId xmlns:a16="http://schemas.microsoft.com/office/drawing/2014/main" id="{746E10BC-225D-21F2-A341-B70DAB570FB2}"/>
              </a:ext>
            </a:extLst>
          </p:cNvPr>
          <p:cNvSpPr txBox="1"/>
          <p:nvPr/>
        </p:nvSpPr>
        <p:spPr>
          <a:xfrm>
            <a:off x="8349423" y="395180"/>
            <a:ext cx="2083215" cy="707886"/>
          </a:xfrm>
          <a:prstGeom prst="rect">
            <a:avLst/>
          </a:prstGeom>
          <a:noFill/>
        </p:spPr>
        <p:txBody>
          <a:bodyPr wrap="square" rtlCol="0">
            <a:spAutoFit/>
          </a:bodyPr>
          <a:lstStyle/>
          <a:p>
            <a:r>
              <a:rPr lang="en-IN" sz="4000" b="1" u="sng" dirty="0">
                <a:solidFill>
                  <a:schemeClr val="accent5">
                    <a:lumMod val="75000"/>
                  </a:schemeClr>
                </a:solidFill>
              </a:rPr>
              <a:t>Problem</a:t>
            </a:r>
          </a:p>
        </p:txBody>
      </p:sp>
      <p:sp>
        <p:nvSpPr>
          <p:cNvPr id="10" name="TextBox 9">
            <a:extLst>
              <a:ext uri="{FF2B5EF4-FFF2-40B4-BE49-F238E27FC236}">
                <a16:creationId xmlns:a16="http://schemas.microsoft.com/office/drawing/2014/main" id="{52FE62EF-FD0C-8339-81B4-F0AF450C502C}"/>
              </a:ext>
            </a:extLst>
          </p:cNvPr>
          <p:cNvSpPr txBox="1"/>
          <p:nvPr/>
        </p:nvSpPr>
        <p:spPr>
          <a:xfrm>
            <a:off x="7288154" y="3429000"/>
            <a:ext cx="4205751" cy="707886"/>
          </a:xfrm>
          <a:prstGeom prst="rect">
            <a:avLst/>
          </a:prstGeom>
          <a:noFill/>
        </p:spPr>
        <p:txBody>
          <a:bodyPr wrap="square" rtlCol="0">
            <a:spAutoFit/>
          </a:bodyPr>
          <a:lstStyle/>
          <a:p>
            <a:r>
              <a:rPr lang="en-IN" sz="4000" b="1" u="sng" dirty="0">
                <a:solidFill>
                  <a:schemeClr val="accent5">
                    <a:lumMod val="75000"/>
                  </a:schemeClr>
                </a:solidFill>
              </a:rPr>
              <a:t>Recommendations</a:t>
            </a:r>
          </a:p>
        </p:txBody>
      </p:sp>
      <p:sp>
        <p:nvSpPr>
          <p:cNvPr id="12" name="TextBox 11">
            <a:extLst>
              <a:ext uri="{FF2B5EF4-FFF2-40B4-BE49-F238E27FC236}">
                <a16:creationId xmlns:a16="http://schemas.microsoft.com/office/drawing/2014/main" id="{368C073E-70DF-9B9B-3C26-772CD618D553}"/>
              </a:ext>
            </a:extLst>
          </p:cNvPr>
          <p:cNvSpPr txBox="1"/>
          <p:nvPr/>
        </p:nvSpPr>
        <p:spPr>
          <a:xfrm>
            <a:off x="7826477" y="1327355"/>
            <a:ext cx="3283975" cy="954107"/>
          </a:xfrm>
          <a:prstGeom prst="rect">
            <a:avLst/>
          </a:prstGeom>
          <a:noFill/>
        </p:spPr>
        <p:txBody>
          <a:bodyPr wrap="square" rtlCol="0">
            <a:spAutoFit/>
          </a:bodyPr>
          <a:lstStyle/>
          <a:p>
            <a:r>
              <a:rPr lang="en-IN" sz="2800" dirty="0">
                <a:solidFill>
                  <a:schemeClr val="accent5">
                    <a:lumMod val="75000"/>
                  </a:schemeClr>
                </a:solidFill>
              </a:rPr>
              <a:t>Career Goals/Mission not Aligned with Job</a:t>
            </a:r>
          </a:p>
        </p:txBody>
      </p:sp>
      <p:sp>
        <p:nvSpPr>
          <p:cNvPr id="13" name="TextBox 12">
            <a:extLst>
              <a:ext uri="{FF2B5EF4-FFF2-40B4-BE49-F238E27FC236}">
                <a16:creationId xmlns:a16="http://schemas.microsoft.com/office/drawing/2014/main" id="{C576967B-92AC-B315-F067-69D6C0B71B9F}"/>
              </a:ext>
            </a:extLst>
          </p:cNvPr>
          <p:cNvSpPr txBox="1"/>
          <p:nvPr/>
        </p:nvSpPr>
        <p:spPr>
          <a:xfrm>
            <a:off x="7567145" y="4425866"/>
            <a:ext cx="3647768" cy="1631216"/>
          </a:xfrm>
          <a:prstGeom prst="rect">
            <a:avLst/>
          </a:prstGeom>
          <a:noFill/>
        </p:spPr>
        <p:txBody>
          <a:bodyPr wrap="square" rtlCol="0">
            <a:spAutoFit/>
          </a:bodyPr>
          <a:lstStyle/>
          <a:p>
            <a:pPr marL="285750" indent="-285750">
              <a:buFont typeface="Arial" panose="020B0604020202020204" pitchFamily="34" charset="0"/>
              <a:buChar char="•"/>
            </a:pPr>
            <a:r>
              <a:rPr lang="en-IN" sz="2000" dirty="0">
                <a:solidFill>
                  <a:schemeClr val="accent5">
                    <a:lumMod val="75000"/>
                  </a:schemeClr>
                </a:solidFill>
              </a:rPr>
              <a:t>Identify concerns.</a:t>
            </a:r>
          </a:p>
          <a:p>
            <a:pPr marL="285750" indent="-285750">
              <a:buFont typeface="Arial" panose="020B0604020202020204" pitchFamily="34" charset="0"/>
              <a:buChar char="•"/>
            </a:pPr>
            <a:r>
              <a:rPr lang="en-IN" sz="2000" dirty="0">
                <a:solidFill>
                  <a:schemeClr val="accent5">
                    <a:lumMod val="75000"/>
                  </a:schemeClr>
                </a:solidFill>
              </a:rPr>
              <a:t>Improve communication.</a:t>
            </a:r>
          </a:p>
          <a:p>
            <a:pPr marL="285750" indent="-285750">
              <a:buFont typeface="Arial" panose="020B0604020202020204" pitchFamily="34" charset="0"/>
              <a:buChar char="•"/>
            </a:pPr>
            <a:r>
              <a:rPr lang="en-IN" sz="2000" dirty="0">
                <a:solidFill>
                  <a:schemeClr val="accent5">
                    <a:lumMod val="75000"/>
                  </a:schemeClr>
                </a:solidFill>
              </a:rPr>
              <a:t>Offer incentives/training.</a:t>
            </a:r>
          </a:p>
          <a:p>
            <a:pPr marL="285750" indent="-285750">
              <a:buFont typeface="Arial" panose="020B0604020202020204" pitchFamily="34" charset="0"/>
              <a:buChar char="•"/>
            </a:pPr>
            <a:r>
              <a:rPr lang="en-IN" sz="2000" dirty="0">
                <a:solidFill>
                  <a:schemeClr val="accent5">
                    <a:lumMod val="75000"/>
                  </a:schemeClr>
                </a:solidFill>
              </a:rPr>
              <a:t>Re-evaluate policies with Gen-Z input</a:t>
            </a:r>
            <a:r>
              <a:rPr lang="en-IN" dirty="0"/>
              <a:t>.</a:t>
            </a:r>
          </a:p>
        </p:txBody>
      </p:sp>
    </p:spTree>
    <p:extLst>
      <p:ext uri="{BB962C8B-B14F-4D97-AF65-F5344CB8AC3E}">
        <p14:creationId xmlns:p14="http://schemas.microsoft.com/office/powerpoint/2010/main" val="23563712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69EB4-7886-5CB6-C0FC-2270BB8176B7}"/>
            </a:ext>
          </a:extLst>
        </p:cNvPr>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80B41F55-361D-F168-210F-38C01A5D44EA}"/>
              </a:ext>
            </a:extLst>
          </p:cNvPr>
          <p:cNvSpPr/>
          <p:nvPr/>
        </p:nvSpPr>
        <p:spPr>
          <a:xfrm>
            <a:off x="511277" y="395180"/>
            <a:ext cx="6322141" cy="6067640"/>
          </a:xfrm>
          <a:prstGeom prst="roundRect">
            <a:avLst>
              <a:gd name="adj" fmla="val 4493"/>
            </a:avLst>
          </a:prstGeom>
          <a:ln w="19050">
            <a:solidFill>
              <a:schemeClr val="accent5">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9667D3E4-4D75-6514-F087-155DA3C1BFB9}"/>
              </a:ext>
            </a:extLst>
          </p:cNvPr>
          <p:cNvSpPr/>
          <p:nvPr/>
        </p:nvSpPr>
        <p:spPr>
          <a:xfrm>
            <a:off x="7288157" y="395180"/>
            <a:ext cx="4205751" cy="2834886"/>
          </a:xfrm>
          <a:prstGeom prst="roundRect">
            <a:avLst>
              <a:gd name="adj" fmla="val 4493"/>
            </a:avLst>
          </a:prstGeom>
          <a:ln w="19050">
            <a:solidFill>
              <a:schemeClr val="accent5">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0DAFC531-DAA0-5300-EE89-3B3AC4A69B11}"/>
              </a:ext>
            </a:extLst>
          </p:cNvPr>
          <p:cNvSpPr/>
          <p:nvPr/>
        </p:nvSpPr>
        <p:spPr>
          <a:xfrm>
            <a:off x="7288154" y="3429000"/>
            <a:ext cx="4205751" cy="3033820"/>
          </a:xfrm>
          <a:prstGeom prst="roundRect">
            <a:avLst>
              <a:gd name="adj" fmla="val 4493"/>
            </a:avLst>
          </a:prstGeom>
          <a:ln w="19050">
            <a:solidFill>
              <a:schemeClr val="accent5">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7112D0F0-D9DB-6B7A-EF92-645188AECDAB}"/>
              </a:ext>
            </a:extLst>
          </p:cNvPr>
          <p:cNvSpPr txBox="1"/>
          <p:nvPr/>
        </p:nvSpPr>
        <p:spPr>
          <a:xfrm>
            <a:off x="2705261" y="395180"/>
            <a:ext cx="1632155" cy="707886"/>
          </a:xfrm>
          <a:prstGeom prst="rect">
            <a:avLst/>
          </a:prstGeom>
          <a:noFill/>
        </p:spPr>
        <p:txBody>
          <a:bodyPr wrap="square" rtlCol="0">
            <a:spAutoFit/>
          </a:bodyPr>
          <a:lstStyle/>
          <a:p>
            <a:r>
              <a:rPr lang="en-IN" sz="4000" b="1" u="sng" dirty="0">
                <a:solidFill>
                  <a:schemeClr val="accent5">
                    <a:lumMod val="75000"/>
                  </a:schemeClr>
                </a:solidFill>
              </a:rPr>
              <a:t>Insight</a:t>
            </a:r>
          </a:p>
        </p:txBody>
      </p:sp>
      <p:sp>
        <p:nvSpPr>
          <p:cNvPr id="9" name="TextBox 8">
            <a:extLst>
              <a:ext uri="{FF2B5EF4-FFF2-40B4-BE49-F238E27FC236}">
                <a16:creationId xmlns:a16="http://schemas.microsoft.com/office/drawing/2014/main" id="{C8F3D66C-8DBC-9C34-6E0C-B8C3DDA45D8F}"/>
              </a:ext>
            </a:extLst>
          </p:cNvPr>
          <p:cNvSpPr txBox="1"/>
          <p:nvPr/>
        </p:nvSpPr>
        <p:spPr>
          <a:xfrm>
            <a:off x="8349423" y="395180"/>
            <a:ext cx="2083215" cy="707886"/>
          </a:xfrm>
          <a:prstGeom prst="rect">
            <a:avLst/>
          </a:prstGeom>
          <a:noFill/>
        </p:spPr>
        <p:txBody>
          <a:bodyPr wrap="square" rtlCol="0">
            <a:spAutoFit/>
          </a:bodyPr>
          <a:lstStyle/>
          <a:p>
            <a:r>
              <a:rPr lang="en-IN" sz="4000" b="1" u="sng" dirty="0">
                <a:solidFill>
                  <a:schemeClr val="accent5">
                    <a:lumMod val="75000"/>
                  </a:schemeClr>
                </a:solidFill>
              </a:rPr>
              <a:t>Problem</a:t>
            </a:r>
          </a:p>
        </p:txBody>
      </p:sp>
      <p:sp>
        <p:nvSpPr>
          <p:cNvPr id="10" name="TextBox 9">
            <a:extLst>
              <a:ext uri="{FF2B5EF4-FFF2-40B4-BE49-F238E27FC236}">
                <a16:creationId xmlns:a16="http://schemas.microsoft.com/office/drawing/2014/main" id="{A6456DBD-DC67-78DA-DA6C-14FBF505F7E2}"/>
              </a:ext>
            </a:extLst>
          </p:cNvPr>
          <p:cNvSpPr txBox="1"/>
          <p:nvPr/>
        </p:nvSpPr>
        <p:spPr>
          <a:xfrm>
            <a:off x="7288154" y="3429000"/>
            <a:ext cx="4205751" cy="707886"/>
          </a:xfrm>
          <a:prstGeom prst="rect">
            <a:avLst/>
          </a:prstGeom>
          <a:noFill/>
        </p:spPr>
        <p:txBody>
          <a:bodyPr wrap="square" rtlCol="0">
            <a:spAutoFit/>
          </a:bodyPr>
          <a:lstStyle/>
          <a:p>
            <a:r>
              <a:rPr lang="en-IN" sz="4000" b="1" u="sng" dirty="0">
                <a:solidFill>
                  <a:schemeClr val="accent5">
                    <a:lumMod val="75000"/>
                  </a:schemeClr>
                </a:solidFill>
              </a:rPr>
              <a:t>Recommendations</a:t>
            </a:r>
          </a:p>
        </p:txBody>
      </p:sp>
      <p:sp>
        <p:nvSpPr>
          <p:cNvPr id="12" name="TextBox 11">
            <a:extLst>
              <a:ext uri="{FF2B5EF4-FFF2-40B4-BE49-F238E27FC236}">
                <a16:creationId xmlns:a16="http://schemas.microsoft.com/office/drawing/2014/main" id="{22D89EA1-0D66-9726-D15C-39CCA3C26238}"/>
              </a:ext>
            </a:extLst>
          </p:cNvPr>
          <p:cNvSpPr txBox="1"/>
          <p:nvPr/>
        </p:nvSpPr>
        <p:spPr>
          <a:xfrm>
            <a:off x="7427649" y="1355443"/>
            <a:ext cx="3926760" cy="1384995"/>
          </a:xfrm>
          <a:prstGeom prst="rect">
            <a:avLst/>
          </a:prstGeom>
          <a:noFill/>
        </p:spPr>
        <p:txBody>
          <a:bodyPr wrap="square" rtlCol="0">
            <a:spAutoFit/>
          </a:bodyPr>
          <a:lstStyle/>
          <a:p>
            <a:r>
              <a:rPr lang="en-IN" sz="2800" dirty="0">
                <a:solidFill>
                  <a:schemeClr val="accent5">
                    <a:lumMod val="75000"/>
                  </a:schemeClr>
                </a:solidFill>
              </a:rPr>
              <a:t>Makes career decisions by get influenced by surroundings.</a:t>
            </a:r>
          </a:p>
        </p:txBody>
      </p:sp>
      <p:sp>
        <p:nvSpPr>
          <p:cNvPr id="13" name="TextBox 12">
            <a:extLst>
              <a:ext uri="{FF2B5EF4-FFF2-40B4-BE49-F238E27FC236}">
                <a16:creationId xmlns:a16="http://schemas.microsoft.com/office/drawing/2014/main" id="{7F2EA2D7-68DE-9EBE-A237-5EBB0713E041}"/>
              </a:ext>
            </a:extLst>
          </p:cNvPr>
          <p:cNvSpPr txBox="1"/>
          <p:nvPr/>
        </p:nvSpPr>
        <p:spPr>
          <a:xfrm>
            <a:off x="7427649" y="4190329"/>
            <a:ext cx="3926760"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accent5">
                    <a:lumMod val="75000"/>
                  </a:schemeClr>
                </a:solidFill>
              </a:rPr>
              <a:t>Engage parents in career guidance programs</a:t>
            </a:r>
          </a:p>
          <a:p>
            <a:pPr marL="285750" indent="-285750">
              <a:buFont typeface="Arial" panose="020B0604020202020204" pitchFamily="34" charset="0"/>
              <a:buChar char="•"/>
            </a:pPr>
            <a:r>
              <a:rPr lang="en-IN" sz="2000" dirty="0">
                <a:solidFill>
                  <a:schemeClr val="accent5">
                    <a:lumMod val="75000"/>
                  </a:schemeClr>
                </a:solidFill>
              </a:rPr>
              <a:t>Promote inspiring leadership stories</a:t>
            </a:r>
          </a:p>
          <a:p>
            <a:pPr marL="285750" indent="-285750">
              <a:buFont typeface="Arial" panose="020B0604020202020204" pitchFamily="34" charset="0"/>
              <a:buChar char="•"/>
            </a:pPr>
            <a:r>
              <a:rPr lang="en-US" sz="2000" dirty="0">
                <a:solidFill>
                  <a:schemeClr val="accent5">
                    <a:lumMod val="75000"/>
                  </a:schemeClr>
                </a:solidFill>
              </a:rPr>
              <a:t>Collaborate with credible industry experts &amp; </a:t>
            </a:r>
            <a:r>
              <a:rPr lang="en-IN" sz="2000" dirty="0">
                <a:solidFill>
                  <a:schemeClr val="accent5">
                    <a:lumMod val="75000"/>
                  </a:schemeClr>
                </a:solidFill>
              </a:rPr>
              <a:t>Provide reliable career content online</a:t>
            </a:r>
            <a:endParaRPr lang="en-IN" dirty="0">
              <a:solidFill>
                <a:schemeClr val="accent5">
                  <a:lumMod val="75000"/>
                </a:schemeClr>
              </a:solidFill>
            </a:endParaRPr>
          </a:p>
        </p:txBody>
      </p:sp>
      <p:pic>
        <p:nvPicPr>
          <p:cNvPr id="3" name="Picture 2">
            <a:extLst>
              <a:ext uri="{FF2B5EF4-FFF2-40B4-BE49-F238E27FC236}">
                <a16:creationId xmlns:a16="http://schemas.microsoft.com/office/drawing/2014/main" id="{9A65686A-0C16-C3DE-B1C4-D79580D08187}"/>
              </a:ext>
            </a:extLst>
          </p:cNvPr>
          <p:cNvPicPr>
            <a:picLocks noChangeAspect="1"/>
          </p:cNvPicPr>
          <p:nvPr/>
        </p:nvPicPr>
        <p:blipFill>
          <a:blip r:embed="rId2"/>
          <a:stretch>
            <a:fillRect/>
          </a:stretch>
        </p:blipFill>
        <p:spPr>
          <a:xfrm>
            <a:off x="977087" y="2383942"/>
            <a:ext cx="5335223" cy="3505888"/>
          </a:xfrm>
          <a:prstGeom prst="rect">
            <a:avLst/>
          </a:prstGeom>
        </p:spPr>
      </p:pic>
    </p:spTree>
    <p:extLst>
      <p:ext uri="{BB962C8B-B14F-4D97-AF65-F5344CB8AC3E}">
        <p14:creationId xmlns:p14="http://schemas.microsoft.com/office/powerpoint/2010/main" val="1545161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055010-9DD6-785C-CAC2-45C39D0C6141}"/>
            </a:ext>
          </a:extLst>
        </p:cNvPr>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B5586160-A4BF-5489-1ED4-EE7F1B8714DF}"/>
              </a:ext>
            </a:extLst>
          </p:cNvPr>
          <p:cNvSpPr/>
          <p:nvPr/>
        </p:nvSpPr>
        <p:spPr>
          <a:xfrm>
            <a:off x="511277" y="395180"/>
            <a:ext cx="6322141" cy="6067640"/>
          </a:xfrm>
          <a:prstGeom prst="roundRect">
            <a:avLst>
              <a:gd name="adj" fmla="val 4493"/>
            </a:avLst>
          </a:prstGeom>
          <a:ln w="19050">
            <a:solidFill>
              <a:schemeClr val="accent5">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C9F602BB-A495-D08F-715F-9B0D8A4E0398}"/>
              </a:ext>
            </a:extLst>
          </p:cNvPr>
          <p:cNvSpPr/>
          <p:nvPr/>
        </p:nvSpPr>
        <p:spPr>
          <a:xfrm>
            <a:off x="7288157" y="395180"/>
            <a:ext cx="4205751" cy="2834886"/>
          </a:xfrm>
          <a:prstGeom prst="roundRect">
            <a:avLst>
              <a:gd name="adj" fmla="val 4493"/>
            </a:avLst>
          </a:prstGeom>
          <a:ln w="19050">
            <a:solidFill>
              <a:schemeClr val="accent5">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4D0E18C4-02D5-ABA3-10D8-169423289400}"/>
              </a:ext>
            </a:extLst>
          </p:cNvPr>
          <p:cNvSpPr/>
          <p:nvPr/>
        </p:nvSpPr>
        <p:spPr>
          <a:xfrm>
            <a:off x="7288154" y="3429000"/>
            <a:ext cx="4205751" cy="3033820"/>
          </a:xfrm>
          <a:prstGeom prst="roundRect">
            <a:avLst>
              <a:gd name="adj" fmla="val 4493"/>
            </a:avLst>
          </a:prstGeom>
          <a:ln w="19050">
            <a:solidFill>
              <a:schemeClr val="accent5">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B240B02A-B8F1-1074-F5CB-89B60B8DD241}"/>
              </a:ext>
            </a:extLst>
          </p:cNvPr>
          <p:cNvSpPr txBox="1"/>
          <p:nvPr/>
        </p:nvSpPr>
        <p:spPr>
          <a:xfrm>
            <a:off x="2705261" y="395180"/>
            <a:ext cx="1632155" cy="707886"/>
          </a:xfrm>
          <a:prstGeom prst="rect">
            <a:avLst/>
          </a:prstGeom>
          <a:noFill/>
        </p:spPr>
        <p:txBody>
          <a:bodyPr wrap="square" rtlCol="0">
            <a:spAutoFit/>
          </a:bodyPr>
          <a:lstStyle/>
          <a:p>
            <a:r>
              <a:rPr lang="en-IN" sz="4000" b="1" u="sng" dirty="0">
                <a:solidFill>
                  <a:schemeClr val="accent5">
                    <a:lumMod val="75000"/>
                  </a:schemeClr>
                </a:solidFill>
              </a:rPr>
              <a:t>Insight</a:t>
            </a:r>
          </a:p>
        </p:txBody>
      </p:sp>
      <p:sp>
        <p:nvSpPr>
          <p:cNvPr id="9" name="TextBox 8">
            <a:extLst>
              <a:ext uri="{FF2B5EF4-FFF2-40B4-BE49-F238E27FC236}">
                <a16:creationId xmlns:a16="http://schemas.microsoft.com/office/drawing/2014/main" id="{86ED0C6D-4784-2932-365C-C3074B73F3CF}"/>
              </a:ext>
            </a:extLst>
          </p:cNvPr>
          <p:cNvSpPr txBox="1"/>
          <p:nvPr/>
        </p:nvSpPr>
        <p:spPr>
          <a:xfrm>
            <a:off x="8349423" y="395180"/>
            <a:ext cx="2083215" cy="707886"/>
          </a:xfrm>
          <a:prstGeom prst="rect">
            <a:avLst/>
          </a:prstGeom>
          <a:noFill/>
        </p:spPr>
        <p:txBody>
          <a:bodyPr wrap="square" rtlCol="0">
            <a:spAutoFit/>
          </a:bodyPr>
          <a:lstStyle/>
          <a:p>
            <a:r>
              <a:rPr lang="en-IN" sz="4000" b="1" u="sng" dirty="0">
                <a:solidFill>
                  <a:schemeClr val="accent5">
                    <a:lumMod val="75000"/>
                  </a:schemeClr>
                </a:solidFill>
              </a:rPr>
              <a:t>Problem</a:t>
            </a:r>
          </a:p>
        </p:txBody>
      </p:sp>
      <p:sp>
        <p:nvSpPr>
          <p:cNvPr id="10" name="TextBox 9">
            <a:extLst>
              <a:ext uri="{FF2B5EF4-FFF2-40B4-BE49-F238E27FC236}">
                <a16:creationId xmlns:a16="http://schemas.microsoft.com/office/drawing/2014/main" id="{1438B6F9-F6C3-2DE8-AF62-56AA623FD66F}"/>
              </a:ext>
            </a:extLst>
          </p:cNvPr>
          <p:cNvSpPr txBox="1"/>
          <p:nvPr/>
        </p:nvSpPr>
        <p:spPr>
          <a:xfrm>
            <a:off x="7288154" y="3429000"/>
            <a:ext cx="4205751" cy="707886"/>
          </a:xfrm>
          <a:prstGeom prst="rect">
            <a:avLst/>
          </a:prstGeom>
          <a:noFill/>
        </p:spPr>
        <p:txBody>
          <a:bodyPr wrap="square" rtlCol="0">
            <a:spAutoFit/>
          </a:bodyPr>
          <a:lstStyle/>
          <a:p>
            <a:r>
              <a:rPr lang="en-IN" sz="4000" b="1" u="sng" dirty="0">
                <a:solidFill>
                  <a:schemeClr val="accent5">
                    <a:lumMod val="75000"/>
                  </a:schemeClr>
                </a:solidFill>
              </a:rPr>
              <a:t>Recommendations</a:t>
            </a:r>
          </a:p>
        </p:txBody>
      </p:sp>
      <p:sp>
        <p:nvSpPr>
          <p:cNvPr id="12" name="TextBox 11">
            <a:extLst>
              <a:ext uri="{FF2B5EF4-FFF2-40B4-BE49-F238E27FC236}">
                <a16:creationId xmlns:a16="http://schemas.microsoft.com/office/drawing/2014/main" id="{37B59C8F-F63B-5DE2-4BFB-3620F437FCA3}"/>
              </a:ext>
            </a:extLst>
          </p:cNvPr>
          <p:cNvSpPr txBox="1"/>
          <p:nvPr/>
        </p:nvSpPr>
        <p:spPr>
          <a:xfrm>
            <a:off x="7427649" y="1355443"/>
            <a:ext cx="3926760" cy="954107"/>
          </a:xfrm>
          <a:prstGeom prst="rect">
            <a:avLst/>
          </a:prstGeom>
          <a:noFill/>
        </p:spPr>
        <p:txBody>
          <a:bodyPr wrap="square" rtlCol="0">
            <a:spAutoFit/>
          </a:bodyPr>
          <a:lstStyle/>
          <a:p>
            <a:r>
              <a:rPr lang="en-IN" sz="2800" dirty="0">
                <a:solidFill>
                  <a:schemeClr val="accent5">
                    <a:lumMod val="75000"/>
                  </a:schemeClr>
                </a:solidFill>
              </a:rPr>
              <a:t>Not aware about where to start career.</a:t>
            </a:r>
          </a:p>
        </p:txBody>
      </p:sp>
      <p:sp>
        <p:nvSpPr>
          <p:cNvPr id="13" name="TextBox 12">
            <a:extLst>
              <a:ext uri="{FF2B5EF4-FFF2-40B4-BE49-F238E27FC236}">
                <a16:creationId xmlns:a16="http://schemas.microsoft.com/office/drawing/2014/main" id="{0D03B38F-44DD-2A5C-3C91-1F048369AA3C}"/>
              </a:ext>
            </a:extLst>
          </p:cNvPr>
          <p:cNvSpPr txBox="1"/>
          <p:nvPr/>
        </p:nvSpPr>
        <p:spPr>
          <a:xfrm>
            <a:off x="7363971" y="4190329"/>
            <a:ext cx="4054115" cy="2185214"/>
          </a:xfrm>
          <a:prstGeom prst="rect">
            <a:avLst/>
          </a:prstGeom>
          <a:noFill/>
        </p:spPr>
        <p:txBody>
          <a:bodyPr wrap="square" rtlCol="0">
            <a:spAutoFit/>
          </a:bodyPr>
          <a:lstStyle/>
          <a:p>
            <a:pPr marL="285750" indent="-285750">
              <a:buFont typeface="Arial" panose="020B0604020202020204" pitchFamily="34" charset="0"/>
              <a:buChar char="•"/>
            </a:pPr>
            <a:r>
              <a:rPr lang="en-IN" sz="2000" dirty="0">
                <a:solidFill>
                  <a:schemeClr val="accent5">
                    <a:lumMod val="75000"/>
                  </a:schemeClr>
                </a:solidFill>
              </a:rPr>
              <a:t>Increase career awareness programs</a:t>
            </a:r>
          </a:p>
          <a:p>
            <a:pPr marL="285750" indent="-285750">
              <a:buFont typeface="Arial" panose="020B0604020202020204" pitchFamily="34" charset="0"/>
              <a:buChar char="•"/>
            </a:pPr>
            <a:r>
              <a:rPr lang="en-IN" sz="2000" dirty="0">
                <a:solidFill>
                  <a:schemeClr val="accent5">
                    <a:lumMod val="75000"/>
                  </a:schemeClr>
                </a:solidFill>
              </a:rPr>
              <a:t>Highlight startup growth opportunities</a:t>
            </a:r>
          </a:p>
          <a:p>
            <a:pPr marL="285750" indent="-285750">
              <a:buFont typeface="Arial" panose="020B0604020202020204" pitchFamily="34" charset="0"/>
              <a:buChar char="•"/>
            </a:pPr>
            <a:r>
              <a:rPr lang="en-US" sz="2000" dirty="0">
                <a:solidFill>
                  <a:schemeClr val="accent5">
                    <a:lumMod val="75000"/>
                  </a:schemeClr>
                </a:solidFill>
              </a:rPr>
              <a:t>Promote stability and career paths</a:t>
            </a:r>
          </a:p>
          <a:p>
            <a:pPr marL="285750" indent="-285750">
              <a:buFont typeface="Arial" panose="020B0604020202020204" pitchFamily="34" charset="0"/>
              <a:buChar char="•"/>
            </a:pPr>
            <a:r>
              <a:rPr lang="en-US" dirty="0">
                <a:solidFill>
                  <a:schemeClr val="accent5">
                    <a:lumMod val="75000"/>
                  </a:schemeClr>
                </a:solidFill>
              </a:rPr>
              <a:t>Showcase impact-driven roles in big firms</a:t>
            </a:r>
            <a:endParaRPr lang="en-IN" dirty="0">
              <a:solidFill>
                <a:schemeClr val="accent5">
                  <a:lumMod val="75000"/>
                </a:schemeClr>
              </a:solidFill>
            </a:endParaRPr>
          </a:p>
        </p:txBody>
      </p:sp>
      <p:pic>
        <p:nvPicPr>
          <p:cNvPr id="4" name="Picture 3">
            <a:extLst>
              <a:ext uri="{FF2B5EF4-FFF2-40B4-BE49-F238E27FC236}">
                <a16:creationId xmlns:a16="http://schemas.microsoft.com/office/drawing/2014/main" id="{22CC2925-3BE0-3ADE-B883-15FC90DD2622}"/>
              </a:ext>
            </a:extLst>
          </p:cNvPr>
          <p:cNvPicPr>
            <a:picLocks noChangeAspect="1"/>
          </p:cNvPicPr>
          <p:nvPr/>
        </p:nvPicPr>
        <p:blipFill>
          <a:blip r:embed="rId2"/>
          <a:stretch>
            <a:fillRect/>
          </a:stretch>
        </p:blipFill>
        <p:spPr>
          <a:xfrm>
            <a:off x="710236" y="2712728"/>
            <a:ext cx="5622203" cy="3404723"/>
          </a:xfrm>
          <a:prstGeom prst="rect">
            <a:avLst/>
          </a:prstGeom>
        </p:spPr>
      </p:pic>
    </p:spTree>
    <p:extLst>
      <p:ext uri="{BB962C8B-B14F-4D97-AF65-F5344CB8AC3E}">
        <p14:creationId xmlns:p14="http://schemas.microsoft.com/office/powerpoint/2010/main" val="14864898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887A39-F1BD-6ECA-8826-7F75111C8DF1}"/>
            </a:ext>
          </a:extLst>
        </p:cNvPr>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046277E-626C-BD33-F9EF-827F7F264988}"/>
              </a:ext>
            </a:extLst>
          </p:cNvPr>
          <p:cNvSpPr/>
          <p:nvPr/>
        </p:nvSpPr>
        <p:spPr>
          <a:xfrm>
            <a:off x="511277" y="395180"/>
            <a:ext cx="6322141" cy="6067640"/>
          </a:xfrm>
          <a:prstGeom prst="roundRect">
            <a:avLst>
              <a:gd name="adj" fmla="val 4493"/>
            </a:avLst>
          </a:prstGeom>
          <a:ln w="19050">
            <a:solidFill>
              <a:schemeClr val="accent5">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76C1EA54-FC02-DBC2-F8C4-E7AD469ED1EB}"/>
              </a:ext>
            </a:extLst>
          </p:cNvPr>
          <p:cNvSpPr/>
          <p:nvPr/>
        </p:nvSpPr>
        <p:spPr>
          <a:xfrm>
            <a:off x="7288157" y="395180"/>
            <a:ext cx="4205751" cy="2834886"/>
          </a:xfrm>
          <a:prstGeom prst="roundRect">
            <a:avLst>
              <a:gd name="adj" fmla="val 4493"/>
            </a:avLst>
          </a:prstGeom>
          <a:ln w="19050">
            <a:solidFill>
              <a:schemeClr val="accent5">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788C8362-1185-4908-F499-1546AB64F443}"/>
              </a:ext>
            </a:extLst>
          </p:cNvPr>
          <p:cNvSpPr/>
          <p:nvPr/>
        </p:nvSpPr>
        <p:spPr>
          <a:xfrm>
            <a:off x="7288154" y="3429000"/>
            <a:ext cx="4205751" cy="3033820"/>
          </a:xfrm>
          <a:prstGeom prst="roundRect">
            <a:avLst>
              <a:gd name="adj" fmla="val 4493"/>
            </a:avLst>
          </a:prstGeom>
          <a:ln w="19050">
            <a:solidFill>
              <a:schemeClr val="accent5">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51B5A58E-767C-DFAB-B967-AD8715EE4080}"/>
              </a:ext>
            </a:extLst>
          </p:cNvPr>
          <p:cNvSpPr txBox="1"/>
          <p:nvPr/>
        </p:nvSpPr>
        <p:spPr>
          <a:xfrm>
            <a:off x="2705261" y="395180"/>
            <a:ext cx="1632155" cy="707886"/>
          </a:xfrm>
          <a:prstGeom prst="rect">
            <a:avLst/>
          </a:prstGeom>
          <a:noFill/>
        </p:spPr>
        <p:txBody>
          <a:bodyPr wrap="square" rtlCol="0">
            <a:spAutoFit/>
          </a:bodyPr>
          <a:lstStyle/>
          <a:p>
            <a:r>
              <a:rPr lang="en-IN" sz="4000" b="1" u="sng" dirty="0">
                <a:solidFill>
                  <a:schemeClr val="accent5">
                    <a:lumMod val="75000"/>
                  </a:schemeClr>
                </a:solidFill>
              </a:rPr>
              <a:t>Insight</a:t>
            </a:r>
          </a:p>
        </p:txBody>
      </p:sp>
      <p:sp>
        <p:nvSpPr>
          <p:cNvPr id="9" name="TextBox 8">
            <a:extLst>
              <a:ext uri="{FF2B5EF4-FFF2-40B4-BE49-F238E27FC236}">
                <a16:creationId xmlns:a16="http://schemas.microsoft.com/office/drawing/2014/main" id="{A356BEA0-A85E-47BB-D7B8-D17D62085D6F}"/>
              </a:ext>
            </a:extLst>
          </p:cNvPr>
          <p:cNvSpPr txBox="1"/>
          <p:nvPr/>
        </p:nvSpPr>
        <p:spPr>
          <a:xfrm>
            <a:off x="8349423" y="395180"/>
            <a:ext cx="2083215" cy="707886"/>
          </a:xfrm>
          <a:prstGeom prst="rect">
            <a:avLst/>
          </a:prstGeom>
          <a:noFill/>
        </p:spPr>
        <p:txBody>
          <a:bodyPr wrap="square" rtlCol="0">
            <a:spAutoFit/>
          </a:bodyPr>
          <a:lstStyle/>
          <a:p>
            <a:r>
              <a:rPr lang="en-IN" sz="4000" b="1" u="sng" dirty="0">
                <a:solidFill>
                  <a:schemeClr val="accent5">
                    <a:lumMod val="75000"/>
                  </a:schemeClr>
                </a:solidFill>
              </a:rPr>
              <a:t>Problem</a:t>
            </a:r>
          </a:p>
        </p:txBody>
      </p:sp>
      <p:sp>
        <p:nvSpPr>
          <p:cNvPr id="10" name="TextBox 9">
            <a:extLst>
              <a:ext uri="{FF2B5EF4-FFF2-40B4-BE49-F238E27FC236}">
                <a16:creationId xmlns:a16="http://schemas.microsoft.com/office/drawing/2014/main" id="{0EA1A2C0-5DA4-0D2C-4F04-81A71395355B}"/>
              </a:ext>
            </a:extLst>
          </p:cNvPr>
          <p:cNvSpPr txBox="1"/>
          <p:nvPr/>
        </p:nvSpPr>
        <p:spPr>
          <a:xfrm>
            <a:off x="7288154" y="3429000"/>
            <a:ext cx="4205751" cy="707886"/>
          </a:xfrm>
          <a:prstGeom prst="rect">
            <a:avLst/>
          </a:prstGeom>
          <a:noFill/>
        </p:spPr>
        <p:txBody>
          <a:bodyPr wrap="square" rtlCol="0">
            <a:spAutoFit/>
          </a:bodyPr>
          <a:lstStyle/>
          <a:p>
            <a:r>
              <a:rPr lang="en-IN" sz="4000" b="1" u="sng" dirty="0">
                <a:solidFill>
                  <a:schemeClr val="accent5">
                    <a:lumMod val="75000"/>
                  </a:schemeClr>
                </a:solidFill>
              </a:rPr>
              <a:t>Recommendations</a:t>
            </a:r>
          </a:p>
        </p:txBody>
      </p:sp>
      <p:sp>
        <p:nvSpPr>
          <p:cNvPr id="12" name="TextBox 11">
            <a:extLst>
              <a:ext uri="{FF2B5EF4-FFF2-40B4-BE49-F238E27FC236}">
                <a16:creationId xmlns:a16="http://schemas.microsoft.com/office/drawing/2014/main" id="{A98B9785-0389-C980-5A1F-269AE26EC992}"/>
              </a:ext>
            </a:extLst>
          </p:cNvPr>
          <p:cNvSpPr txBox="1"/>
          <p:nvPr/>
        </p:nvSpPr>
        <p:spPr>
          <a:xfrm>
            <a:off x="7427649" y="1355443"/>
            <a:ext cx="3926760" cy="1384995"/>
          </a:xfrm>
          <a:prstGeom prst="rect">
            <a:avLst/>
          </a:prstGeom>
          <a:noFill/>
        </p:spPr>
        <p:txBody>
          <a:bodyPr wrap="square" rtlCol="0">
            <a:spAutoFit/>
          </a:bodyPr>
          <a:lstStyle/>
          <a:p>
            <a:r>
              <a:rPr lang="en-US" sz="2800" dirty="0">
                <a:solidFill>
                  <a:schemeClr val="accent5">
                    <a:lumMod val="75000"/>
                  </a:schemeClr>
                </a:solidFill>
              </a:rPr>
              <a:t>Unclear career direction based on salary expectations</a:t>
            </a:r>
            <a:endParaRPr lang="en-IN" sz="2800" dirty="0">
              <a:solidFill>
                <a:schemeClr val="accent5">
                  <a:lumMod val="75000"/>
                </a:schemeClr>
              </a:solidFill>
            </a:endParaRPr>
          </a:p>
        </p:txBody>
      </p:sp>
      <p:sp>
        <p:nvSpPr>
          <p:cNvPr id="13" name="TextBox 12">
            <a:extLst>
              <a:ext uri="{FF2B5EF4-FFF2-40B4-BE49-F238E27FC236}">
                <a16:creationId xmlns:a16="http://schemas.microsoft.com/office/drawing/2014/main" id="{B54F4CB6-66B6-7E6A-AD00-F0E05AA5BFB5}"/>
              </a:ext>
            </a:extLst>
          </p:cNvPr>
          <p:cNvSpPr txBox="1"/>
          <p:nvPr/>
        </p:nvSpPr>
        <p:spPr>
          <a:xfrm>
            <a:off x="7363971" y="4330357"/>
            <a:ext cx="4054115"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accent5">
                    <a:lumMod val="75000"/>
                  </a:schemeClr>
                </a:solidFill>
              </a:rPr>
              <a:t>Provide salary benchmarks for different career paths</a:t>
            </a:r>
          </a:p>
          <a:p>
            <a:pPr marL="285750" indent="-285750">
              <a:buFont typeface="Arial" panose="020B0604020202020204" pitchFamily="34" charset="0"/>
              <a:buChar char="•"/>
            </a:pPr>
            <a:r>
              <a:rPr lang="en-US" sz="2000" dirty="0">
                <a:solidFill>
                  <a:schemeClr val="accent5">
                    <a:lumMod val="75000"/>
                  </a:schemeClr>
                </a:solidFill>
              </a:rPr>
              <a:t>Offer guidance on realistic salary expectations</a:t>
            </a:r>
          </a:p>
          <a:p>
            <a:pPr marL="285750" indent="-285750">
              <a:buFont typeface="Arial" panose="020B0604020202020204" pitchFamily="34" charset="0"/>
              <a:buChar char="•"/>
            </a:pPr>
            <a:r>
              <a:rPr lang="en-US" sz="2000" dirty="0">
                <a:solidFill>
                  <a:schemeClr val="accent5">
                    <a:lumMod val="75000"/>
                  </a:schemeClr>
                </a:solidFill>
              </a:rPr>
              <a:t>Educate on skill-based earning potential</a:t>
            </a:r>
          </a:p>
        </p:txBody>
      </p:sp>
      <p:pic>
        <p:nvPicPr>
          <p:cNvPr id="3" name="Picture 2">
            <a:extLst>
              <a:ext uri="{FF2B5EF4-FFF2-40B4-BE49-F238E27FC236}">
                <a16:creationId xmlns:a16="http://schemas.microsoft.com/office/drawing/2014/main" id="{B7CF692F-16A3-39EA-9AAA-0AA1164BDD7A}"/>
              </a:ext>
            </a:extLst>
          </p:cNvPr>
          <p:cNvPicPr>
            <a:picLocks noChangeAspect="1"/>
          </p:cNvPicPr>
          <p:nvPr/>
        </p:nvPicPr>
        <p:blipFill>
          <a:blip r:embed="rId2"/>
          <a:stretch>
            <a:fillRect/>
          </a:stretch>
        </p:blipFill>
        <p:spPr>
          <a:xfrm>
            <a:off x="842740" y="2576052"/>
            <a:ext cx="5253260" cy="3588773"/>
          </a:xfrm>
          <a:prstGeom prst="rect">
            <a:avLst/>
          </a:prstGeom>
        </p:spPr>
      </p:pic>
    </p:spTree>
    <p:extLst>
      <p:ext uri="{BB962C8B-B14F-4D97-AF65-F5344CB8AC3E}">
        <p14:creationId xmlns:p14="http://schemas.microsoft.com/office/powerpoint/2010/main" val="8178598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C486F0-0E95-EAA0-F4AB-9D3C1B6D96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97A644-E9C1-E58F-9E8C-92E557BBB90E}"/>
              </a:ext>
            </a:extLst>
          </p:cNvPr>
          <p:cNvSpPr>
            <a:spLocks noGrp="1"/>
          </p:cNvSpPr>
          <p:nvPr>
            <p:ph type="title"/>
          </p:nvPr>
        </p:nvSpPr>
        <p:spPr>
          <a:xfrm>
            <a:off x="690716" y="2241755"/>
            <a:ext cx="10515600" cy="1440655"/>
          </a:xfrm>
        </p:spPr>
        <p:txBody>
          <a:bodyPr>
            <a:noAutofit/>
          </a:bodyPr>
          <a:lstStyle/>
          <a:p>
            <a:pPr algn="ctr"/>
            <a:r>
              <a:rPr lang="en-IN" sz="9600" b="1" i="1" u="sng" dirty="0">
                <a:solidFill>
                  <a:schemeClr val="accent5">
                    <a:lumMod val="75000"/>
                  </a:schemeClr>
                </a:solidFill>
                <a:effectLst>
                  <a:outerShdw blurRad="38100" dist="38100" dir="2700000" algn="tl">
                    <a:srgbClr val="000000">
                      <a:alpha val="43137"/>
                    </a:srgbClr>
                  </a:outerShdw>
                </a:effectLst>
              </a:rPr>
              <a:t>Thank You</a:t>
            </a:r>
          </a:p>
        </p:txBody>
      </p:sp>
      <p:sp>
        <p:nvSpPr>
          <p:cNvPr id="3" name="Title 1">
            <a:extLst>
              <a:ext uri="{FF2B5EF4-FFF2-40B4-BE49-F238E27FC236}">
                <a16:creationId xmlns:a16="http://schemas.microsoft.com/office/drawing/2014/main" id="{5FA9FB22-3245-366E-A865-C8DFB4CA9D66}"/>
              </a:ext>
            </a:extLst>
          </p:cNvPr>
          <p:cNvSpPr txBox="1">
            <a:spLocks/>
          </p:cNvSpPr>
          <p:nvPr/>
        </p:nvSpPr>
        <p:spPr>
          <a:xfrm>
            <a:off x="838200" y="149562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dirty="0"/>
          </a:p>
        </p:txBody>
      </p:sp>
    </p:spTree>
    <p:extLst>
      <p:ext uri="{BB962C8B-B14F-4D97-AF65-F5344CB8AC3E}">
        <p14:creationId xmlns:p14="http://schemas.microsoft.com/office/powerpoint/2010/main" val="1938239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04828-D8BB-9D6B-0170-1EC34F6A97B9}"/>
              </a:ext>
            </a:extLst>
          </p:cNvPr>
          <p:cNvSpPr>
            <a:spLocks noGrp="1"/>
          </p:cNvSpPr>
          <p:nvPr>
            <p:ph type="title"/>
          </p:nvPr>
        </p:nvSpPr>
        <p:spPr>
          <a:xfrm>
            <a:off x="838200" y="453617"/>
            <a:ext cx="10515600" cy="873740"/>
          </a:xfrm>
        </p:spPr>
        <p:txBody>
          <a:bodyPr/>
          <a:lstStyle/>
          <a:p>
            <a:pPr algn="ctr"/>
            <a:r>
              <a:rPr lang="en-US" dirty="0">
                <a:solidFill>
                  <a:schemeClr val="accent5">
                    <a:lumMod val="75000"/>
                  </a:schemeClr>
                </a:solidFill>
                <a:latin typeface="Arial Narrow" panose="020B0606020202030204" pitchFamily="34" charset="0"/>
              </a:rPr>
              <a:t>Methodology Used in Project</a:t>
            </a:r>
            <a:endParaRPr lang="en-IN" dirty="0">
              <a:solidFill>
                <a:schemeClr val="accent5">
                  <a:lumMod val="75000"/>
                </a:schemeClr>
              </a:solidFill>
              <a:latin typeface="Arial Narrow" panose="020B0606020202030204" pitchFamily="34" charset="0"/>
            </a:endParaRPr>
          </a:p>
        </p:txBody>
      </p:sp>
      <p:grpSp>
        <p:nvGrpSpPr>
          <p:cNvPr id="5" name="Group 4">
            <a:extLst>
              <a:ext uri="{FF2B5EF4-FFF2-40B4-BE49-F238E27FC236}">
                <a16:creationId xmlns:a16="http://schemas.microsoft.com/office/drawing/2014/main" id="{04ED3C51-2F3E-D275-DDD7-C982CE7A308B}"/>
              </a:ext>
            </a:extLst>
          </p:cNvPr>
          <p:cNvGrpSpPr/>
          <p:nvPr/>
        </p:nvGrpSpPr>
        <p:grpSpPr>
          <a:xfrm>
            <a:off x="181898" y="1905506"/>
            <a:ext cx="3519948" cy="3046988"/>
            <a:chOff x="167149" y="1427009"/>
            <a:chExt cx="3519948" cy="3046988"/>
          </a:xfrm>
        </p:grpSpPr>
        <p:sp>
          <p:nvSpPr>
            <p:cNvPr id="4" name="Rectangle: Rounded Corners 3">
              <a:extLst>
                <a:ext uri="{FF2B5EF4-FFF2-40B4-BE49-F238E27FC236}">
                  <a16:creationId xmlns:a16="http://schemas.microsoft.com/office/drawing/2014/main" id="{E44F70F6-40F3-3721-DE25-FC160EF36E78}"/>
                </a:ext>
              </a:extLst>
            </p:cNvPr>
            <p:cNvSpPr/>
            <p:nvPr/>
          </p:nvSpPr>
          <p:spPr>
            <a:xfrm>
              <a:off x="167149" y="1427009"/>
              <a:ext cx="3519948" cy="3046988"/>
            </a:xfrm>
            <a:prstGeom prst="roundRect">
              <a:avLst>
                <a:gd name="adj" fmla="val 6341"/>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8651DF0F-4215-3CBF-BFB3-3636B8F61FA8}"/>
                </a:ext>
              </a:extLst>
            </p:cNvPr>
            <p:cNvSpPr txBox="1"/>
            <p:nvPr/>
          </p:nvSpPr>
          <p:spPr>
            <a:xfrm>
              <a:off x="287594" y="1496681"/>
              <a:ext cx="3279058" cy="2769989"/>
            </a:xfrm>
            <a:prstGeom prst="rect">
              <a:avLst/>
            </a:prstGeom>
            <a:noFill/>
          </p:spPr>
          <p:txBody>
            <a:bodyPr wrap="square" rtlCol="0">
              <a:spAutoFit/>
            </a:bodyPr>
            <a:lstStyle/>
            <a:p>
              <a:pPr algn="ctr"/>
              <a:r>
                <a:rPr lang="en-US" sz="2400" b="1" u="sng" dirty="0">
                  <a:solidFill>
                    <a:schemeClr val="accent5">
                      <a:lumMod val="75000"/>
                    </a:schemeClr>
                  </a:solidFill>
                </a:rPr>
                <a:t>1. Problem Statement  </a:t>
              </a:r>
            </a:p>
            <a:p>
              <a:pPr algn="ctr"/>
              <a:endParaRPr lang="en-US" sz="2400" b="1" u="sng" dirty="0">
                <a:solidFill>
                  <a:schemeClr val="accent5">
                    <a:lumMod val="75000"/>
                  </a:schemeClr>
                </a:solidFill>
              </a:endParaRPr>
            </a:p>
            <a:p>
              <a:pPr marL="342900" indent="-342900">
                <a:buFont typeface="+mj-lt"/>
                <a:buAutoNum type="arabicPeriod"/>
              </a:pPr>
              <a:r>
                <a:rPr lang="en-US" dirty="0">
                  <a:solidFill>
                    <a:schemeClr val="accent5">
                      <a:lumMod val="75000"/>
                    </a:schemeClr>
                  </a:solidFill>
                </a:rPr>
                <a:t>Used 5W1 framework to Understand Business Problems.</a:t>
              </a:r>
            </a:p>
            <a:p>
              <a:pPr marL="342900" indent="-342900">
                <a:buFont typeface="+mj-lt"/>
                <a:buAutoNum type="arabicPeriod"/>
              </a:pPr>
              <a:r>
                <a:rPr lang="en-US" dirty="0">
                  <a:solidFill>
                    <a:schemeClr val="accent5">
                      <a:lumMod val="75000"/>
                    </a:schemeClr>
                  </a:solidFill>
                </a:rPr>
                <a:t>Prepare Questions in MS Word with the help of Article related to Gen Z Career Aspiration</a:t>
              </a:r>
              <a:r>
                <a:rPr lang="en-US" dirty="0"/>
                <a:t>. </a:t>
              </a:r>
            </a:p>
          </p:txBody>
        </p:sp>
      </p:grpSp>
      <p:grpSp>
        <p:nvGrpSpPr>
          <p:cNvPr id="6" name="Group 5">
            <a:extLst>
              <a:ext uri="{FF2B5EF4-FFF2-40B4-BE49-F238E27FC236}">
                <a16:creationId xmlns:a16="http://schemas.microsoft.com/office/drawing/2014/main" id="{213DFB60-D010-DE32-974B-15E6C4754542}"/>
              </a:ext>
            </a:extLst>
          </p:cNvPr>
          <p:cNvGrpSpPr/>
          <p:nvPr/>
        </p:nvGrpSpPr>
        <p:grpSpPr>
          <a:xfrm>
            <a:off x="3957485" y="1887172"/>
            <a:ext cx="3519948" cy="3065322"/>
            <a:chOff x="167149" y="1478348"/>
            <a:chExt cx="3519948" cy="3065322"/>
          </a:xfrm>
        </p:grpSpPr>
        <p:sp>
          <p:nvSpPr>
            <p:cNvPr id="7" name="Rectangle: Rounded Corners 6">
              <a:extLst>
                <a:ext uri="{FF2B5EF4-FFF2-40B4-BE49-F238E27FC236}">
                  <a16:creationId xmlns:a16="http://schemas.microsoft.com/office/drawing/2014/main" id="{E18B84CA-C240-EE41-B55E-E8D831CB3BB8}"/>
                </a:ext>
              </a:extLst>
            </p:cNvPr>
            <p:cNvSpPr/>
            <p:nvPr/>
          </p:nvSpPr>
          <p:spPr>
            <a:xfrm>
              <a:off x="167149" y="1478348"/>
              <a:ext cx="3519948" cy="3046988"/>
            </a:xfrm>
            <a:prstGeom prst="roundRect">
              <a:avLst>
                <a:gd name="adj" fmla="val 6341"/>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FBE2844C-E174-EB38-79D7-6648412A8FCD}"/>
                </a:ext>
              </a:extLst>
            </p:cNvPr>
            <p:cNvSpPr txBox="1"/>
            <p:nvPr/>
          </p:nvSpPr>
          <p:spPr>
            <a:xfrm>
              <a:off x="287594" y="1496682"/>
              <a:ext cx="3279058" cy="3046988"/>
            </a:xfrm>
            <a:prstGeom prst="rect">
              <a:avLst/>
            </a:prstGeom>
            <a:noFill/>
          </p:spPr>
          <p:txBody>
            <a:bodyPr wrap="square" rtlCol="0">
              <a:spAutoFit/>
            </a:bodyPr>
            <a:lstStyle/>
            <a:p>
              <a:pPr algn="ctr"/>
              <a:r>
                <a:rPr lang="en-US" sz="2400" b="1" u="sng" dirty="0">
                  <a:solidFill>
                    <a:schemeClr val="accent5">
                      <a:lumMod val="75000"/>
                    </a:schemeClr>
                  </a:solidFill>
                </a:rPr>
                <a:t>2. Data Collection</a:t>
              </a:r>
            </a:p>
            <a:p>
              <a:pPr algn="ctr"/>
              <a:endParaRPr lang="en-US" sz="2400" b="1" u="sng" dirty="0">
                <a:solidFill>
                  <a:schemeClr val="accent5">
                    <a:lumMod val="75000"/>
                  </a:schemeClr>
                </a:solidFill>
              </a:endParaRPr>
            </a:p>
            <a:p>
              <a:pPr marL="342900" indent="-342900">
                <a:buFont typeface="+mj-lt"/>
                <a:buAutoNum type="arabicPeriod"/>
              </a:pPr>
              <a:r>
                <a:rPr lang="en-US" dirty="0">
                  <a:solidFill>
                    <a:schemeClr val="accent5">
                      <a:lumMod val="75000"/>
                    </a:schemeClr>
                  </a:solidFill>
                </a:rPr>
                <a:t>Used </a:t>
              </a:r>
              <a:r>
                <a:rPr lang="en-IN" dirty="0">
                  <a:solidFill>
                    <a:schemeClr val="accent5">
                      <a:lumMod val="75000"/>
                    </a:schemeClr>
                  </a:solidFill>
                </a:rPr>
                <a:t>Questionnaire</a:t>
              </a:r>
              <a:r>
                <a:rPr lang="en-US" dirty="0">
                  <a:solidFill>
                    <a:schemeClr val="accent5">
                      <a:lumMod val="75000"/>
                    </a:schemeClr>
                  </a:solidFill>
                </a:rPr>
                <a:t> method with the help of AI tool Chat GPT by creating Google Form and response from Gen Z’s.</a:t>
              </a:r>
            </a:p>
            <a:p>
              <a:pPr marL="342900" indent="-342900">
                <a:buFont typeface="+mj-lt"/>
                <a:buAutoNum type="arabicPeriod"/>
              </a:pPr>
              <a:r>
                <a:rPr lang="en-US" dirty="0">
                  <a:solidFill>
                    <a:schemeClr val="accent5">
                      <a:lumMod val="75000"/>
                    </a:schemeClr>
                  </a:solidFill>
                </a:rPr>
                <a:t>With the help of social platforms gather the response from Gen Z Candidates .</a:t>
              </a:r>
            </a:p>
          </p:txBody>
        </p:sp>
      </p:grpSp>
      <p:grpSp>
        <p:nvGrpSpPr>
          <p:cNvPr id="11" name="Group 10">
            <a:extLst>
              <a:ext uri="{FF2B5EF4-FFF2-40B4-BE49-F238E27FC236}">
                <a16:creationId xmlns:a16="http://schemas.microsoft.com/office/drawing/2014/main" id="{B63C354A-EA14-3A65-F308-A8B372D5FF24}"/>
              </a:ext>
            </a:extLst>
          </p:cNvPr>
          <p:cNvGrpSpPr/>
          <p:nvPr/>
        </p:nvGrpSpPr>
        <p:grpSpPr>
          <a:xfrm>
            <a:off x="7747821" y="1884992"/>
            <a:ext cx="3519948" cy="3067502"/>
            <a:chOff x="167149" y="1427009"/>
            <a:chExt cx="3519948" cy="3067502"/>
          </a:xfrm>
        </p:grpSpPr>
        <p:sp>
          <p:nvSpPr>
            <p:cNvPr id="12" name="Rectangle: Rounded Corners 11">
              <a:extLst>
                <a:ext uri="{FF2B5EF4-FFF2-40B4-BE49-F238E27FC236}">
                  <a16:creationId xmlns:a16="http://schemas.microsoft.com/office/drawing/2014/main" id="{C4C4DF02-2772-2D55-08A9-76C770FE0977}"/>
                </a:ext>
              </a:extLst>
            </p:cNvPr>
            <p:cNvSpPr/>
            <p:nvPr/>
          </p:nvSpPr>
          <p:spPr>
            <a:xfrm>
              <a:off x="167149" y="1427009"/>
              <a:ext cx="3519948" cy="3046988"/>
            </a:xfrm>
            <a:prstGeom prst="roundRect">
              <a:avLst>
                <a:gd name="adj" fmla="val 6341"/>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TextBox 12">
              <a:extLst>
                <a:ext uri="{FF2B5EF4-FFF2-40B4-BE49-F238E27FC236}">
                  <a16:creationId xmlns:a16="http://schemas.microsoft.com/office/drawing/2014/main" id="{D5B0F5E9-4318-B322-8823-36CCCE115911}"/>
                </a:ext>
              </a:extLst>
            </p:cNvPr>
            <p:cNvSpPr txBox="1"/>
            <p:nvPr/>
          </p:nvSpPr>
          <p:spPr>
            <a:xfrm>
              <a:off x="287594" y="1447523"/>
              <a:ext cx="3279058" cy="3046988"/>
            </a:xfrm>
            <a:prstGeom prst="rect">
              <a:avLst/>
            </a:prstGeom>
            <a:noFill/>
          </p:spPr>
          <p:txBody>
            <a:bodyPr wrap="square" rtlCol="0">
              <a:spAutoFit/>
            </a:bodyPr>
            <a:lstStyle/>
            <a:p>
              <a:pPr algn="ctr"/>
              <a:r>
                <a:rPr lang="en-US" sz="2400" b="1" u="sng" dirty="0">
                  <a:solidFill>
                    <a:schemeClr val="accent5">
                      <a:lumMod val="75000"/>
                    </a:schemeClr>
                  </a:solidFill>
                </a:rPr>
                <a:t>3. Data Cleaning </a:t>
              </a:r>
            </a:p>
            <a:p>
              <a:pPr algn="ctr"/>
              <a:endParaRPr lang="en-US" sz="2400" b="1" u="sng" dirty="0">
                <a:solidFill>
                  <a:schemeClr val="accent5">
                    <a:lumMod val="75000"/>
                  </a:schemeClr>
                </a:solidFill>
              </a:endParaRPr>
            </a:p>
            <a:p>
              <a:pPr marL="342900" indent="-342900">
                <a:buFont typeface="+mj-lt"/>
                <a:buAutoNum type="arabicPeriod"/>
              </a:pPr>
              <a:r>
                <a:rPr lang="en-US" dirty="0">
                  <a:solidFill>
                    <a:schemeClr val="accent5">
                      <a:lumMod val="75000"/>
                    </a:schemeClr>
                  </a:solidFill>
                </a:rPr>
                <a:t>Load Data into Ms. Excel.</a:t>
              </a:r>
            </a:p>
            <a:p>
              <a:pPr marL="342900" indent="-342900">
                <a:buFont typeface="+mj-lt"/>
                <a:buAutoNum type="arabicPeriod"/>
              </a:pPr>
              <a:r>
                <a:rPr lang="en-US" dirty="0">
                  <a:solidFill>
                    <a:schemeClr val="accent5">
                      <a:lumMod val="75000"/>
                    </a:schemeClr>
                  </a:solidFill>
                </a:rPr>
                <a:t>Used Power Query Editor.</a:t>
              </a:r>
            </a:p>
            <a:p>
              <a:pPr marL="342900" indent="-342900">
                <a:buFont typeface="+mj-lt"/>
                <a:buAutoNum type="arabicPeriod"/>
              </a:pPr>
              <a:r>
                <a:rPr lang="en-US" dirty="0">
                  <a:solidFill>
                    <a:schemeClr val="accent5">
                      <a:lumMod val="75000"/>
                    </a:schemeClr>
                  </a:solidFill>
                </a:rPr>
                <a:t>Remove duplicate rows.</a:t>
              </a:r>
            </a:p>
            <a:p>
              <a:pPr marL="342900" indent="-342900">
                <a:buFont typeface="+mj-lt"/>
                <a:buAutoNum type="arabicPeriod"/>
              </a:pPr>
              <a:r>
                <a:rPr lang="en-US" dirty="0">
                  <a:solidFill>
                    <a:schemeClr val="accent5">
                      <a:lumMod val="75000"/>
                    </a:schemeClr>
                  </a:solidFill>
                </a:rPr>
                <a:t>Fill null values with Specific values as per instructions.</a:t>
              </a:r>
            </a:p>
            <a:p>
              <a:pPr marL="342900" indent="-342900">
                <a:buFont typeface="+mj-lt"/>
                <a:buAutoNum type="arabicPeriod"/>
              </a:pPr>
              <a:r>
                <a:rPr lang="en-US" dirty="0">
                  <a:solidFill>
                    <a:schemeClr val="accent5">
                      <a:lumMod val="75000"/>
                    </a:schemeClr>
                  </a:solidFill>
                </a:rPr>
                <a:t>Split data row wise.</a:t>
              </a:r>
            </a:p>
            <a:p>
              <a:pPr marL="342900" indent="-342900">
                <a:buFont typeface="+mj-lt"/>
                <a:buAutoNum type="arabicPeriod"/>
              </a:pPr>
              <a:r>
                <a:rPr lang="en-US" dirty="0">
                  <a:solidFill>
                    <a:schemeClr val="accent5">
                      <a:lumMod val="75000"/>
                    </a:schemeClr>
                  </a:solidFill>
                </a:rPr>
                <a:t>Reduce text Redundancy.</a:t>
              </a:r>
            </a:p>
            <a:p>
              <a:pPr marL="342900" indent="-342900">
                <a:buFont typeface="+mj-lt"/>
                <a:buAutoNum type="arabicPeriod"/>
              </a:pPr>
              <a:r>
                <a:rPr lang="en-US" dirty="0">
                  <a:solidFill>
                    <a:schemeClr val="accent5">
                      <a:lumMod val="75000"/>
                    </a:schemeClr>
                  </a:solidFill>
                </a:rPr>
                <a:t>Rename column headers.</a:t>
              </a:r>
            </a:p>
          </p:txBody>
        </p:sp>
      </p:grpSp>
    </p:spTree>
    <p:extLst>
      <p:ext uri="{BB962C8B-B14F-4D97-AF65-F5344CB8AC3E}">
        <p14:creationId xmlns:p14="http://schemas.microsoft.com/office/powerpoint/2010/main" val="3452171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F9E4661-5CF3-BB5E-0C02-97113B1DD0CE}"/>
              </a:ext>
            </a:extLst>
          </p:cNvPr>
          <p:cNvGrpSpPr/>
          <p:nvPr/>
        </p:nvGrpSpPr>
        <p:grpSpPr>
          <a:xfrm>
            <a:off x="167149" y="1905505"/>
            <a:ext cx="3519948" cy="3208994"/>
            <a:chOff x="167149" y="1427008"/>
            <a:chExt cx="3519948" cy="3208994"/>
          </a:xfrm>
        </p:grpSpPr>
        <p:sp>
          <p:nvSpPr>
            <p:cNvPr id="3" name="Rectangle: Rounded Corners 2">
              <a:extLst>
                <a:ext uri="{FF2B5EF4-FFF2-40B4-BE49-F238E27FC236}">
                  <a16:creationId xmlns:a16="http://schemas.microsoft.com/office/drawing/2014/main" id="{9B1CC275-60A9-746D-F1EB-BA259FE55455}"/>
                </a:ext>
              </a:extLst>
            </p:cNvPr>
            <p:cNvSpPr/>
            <p:nvPr/>
          </p:nvSpPr>
          <p:spPr>
            <a:xfrm>
              <a:off x="167149" y="1427008"/>
              <a:ext cx="3519948" cy="3208993"/>
            </a:xfrm>
            <a:prstGeom prst="roundRect">
              <a:avLst>
                <a:gd name="adj" fmla="val 6341"/>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TextBox 3">
              <a:extLst>
                <a:ext uri="{FF2B5EF4-FFF2-40B4-BE49-F238E27FC236}">
                  <a16:creationId xmlns:a16="http://schemas.microsoft.com/office/drawing/2014/main" id="{F48D3BC6-FF99-E194-142A-BCC0CBE38E82}"/>
                </a:ext>
              </a:extLst>
            </p:cNvPr>
            <p:cNvSpPr txBox="1"/>
            <p:nvPr/>
          </p:nvSpPr>
          <p:spPr>
            <a:xfrm>
              <a:off x="167149" y="1496681"/>
              <a:ext cx="3519948" cy="3139321"/>
            </a:xfrm>
            <a:prstGeom prst="rect">
              <a:avLst/>
            </a:prstGeom>
            <a:noFill/>
          </p:spPr>
          <p:txBody>
            <a:bodyPr wrap="square" rtlCol="0">
              <a:spAutoFit/>
            </a:bodyPr>
            <a:lstStyle/>
            <a:p>
              <a:pPr algn="ctr"/>
              <a:r>
                <a:rPr lang="en-US" sz="2400" b="1" u="sng" dirty="0">
                  <a:solidFill>
                    <a:schemeClr val="accent5">
                      <a:lumMod val="75000"/>
                    </a:schemeClr>
                  </a:solidFill>
                </a:rPr>
                <a:t>4. Exploratory Data Analysis  </a:t>
              </a:r>
            </a:p>
            <a:p>
              <a:pPr algn="ctr"/>
              <a:endParaRPr lang="en-US" sz="2400" b="1" u="sng" dirty="0">
                <a:solidFill>
                  <a:schemeClr val="accent5">
                    <a:lumMod val="75000"/>
                  </a:schemeClr>
                </a:solidFill>
              </a:endParaRPr>
            </a:p>
            <a:p>
              <a:pPr marL="342900" indent="-342900">
                <a:buFont typeface="+mj-lt"/>
                <a:buAutoNum type="arabicPeriod"/>
              </a:pPr>
              <a:r>
                <a:rPr lang="en-US" dirty="0">
                  <a:solidFill>
                    <a:schemeClr val="accent5">
                      <a:lumMod val="75000"/>
                    </a:schemeClr>
                  </a:solidFill>
                </a:rPr>
                <a:t>Used Pivot Tables in Ms Excel.</a:t>
              </a:r>
            </a:p>
            <a:p>
              <a:pPr marL="342900" indent="-342900">
                <a:buFont typeface="+mj-lt"/>
                <a:buAutoNum type="arabicPeriod"/>
              </a:pPr>
              <a:r>
                <a:rPr lang="en-US" dirty="0">
                  <a:solidFill>
                    <a:schemeClr val="accent5">
                      <a:lumMod val="75000"/>
                    </a:schemeClr>
                  </a:solidFill>
                </a:rPr>
                <a:t>Create Pivot Tables as per Business Requirements. </a:t>
              </a:r>
            </a:p>
            <a:p>
              <a:pPr marL="342900" indent="-342900">
                <a:buFont typeface="+mj-lt"/>
                <a:buAutoNum type="arabicPeriod"/>
              </a:pPr>
              <a:r>
                <a:rPr lang="en-US" dirty="0">
                  <a:solidFill>
                    <a:schemeClr val="accent5">
                      <a:lumMod val="75000"/>
                    </a:schemeClr>
                  </a:solidFill>
                </a:rPr>
                <a:t>Grouped Data with the count of Respondents.</a:t>
              </a:r>
            </a:p>
            <a:p>
              <a:pPr marL="342900" indent="-342900">
                <a:buFont typeface="+mj-lt"/>
                <a:buAutoNum type="arabicPeriod"/>
              </a:pPr>
              <a:r>
                <a:rPr lang="en-US" dirty="0">
                  <a:solidFill>
                    <a:schemeClr val="accent5">
                      <a:lumMod val="75000"/>
                    </a:schemeClr>
                  </a:solidFill>
                </a:rPr>
                <a:t>Summarized the findings as per Business Questions.</a:t>
              </a:r>
            </a:p>
          </p:txBody>
        </p:sp>
      </p:grpSp>
      <p:grpSp>
        <p:nvGrpSpPr>
          <p:cNvPr id="5" name="Group 4">
            <a:extLst>
              <a:ext uri="{FF2B5EF4-FFF2-40B4-BE49-F238E27FC236}">
                <a16:creationId xmlns:a16="http://schemas.microsoft.com/office/drawing/2014/main" id="{71B7CD09-33CA-2437-26B9-F038D4877501}"/>
              </a:ext>
            </a:extLst>
          </p:cNvPr>
          <p:cNvGrpSpPr/>
          <p:nvPr/>
        </p:nvGrpSpPr>
        <p:grpSpPr>
          <a:xfrm>
            <a:off x="3918156" y="1905506"/>
            <a:ext cx="3519948" cy="3208992"/>
            <a:chOff x="167149" y="1427009"/>
            <a:chExt cx="3519948" cy="3208992"/>
          </a:xfrm>
        </p:grpSpPr>
        <p:sp>
          <p:nvSpPr>
            <p:cNvPr id="6" name="Rectangle: Rounded Corners 5">
              <a:extLst>
                <a:ext uri="{FF2B5EF4-FFF2-40B4-BE49-F238E27FC236}">
                  <a16:creationId xmlns:a16="http://schemas.microsoft.com/office/drawing/2014/main" id="{01C1567F-E8DE-520C-64AC-AC74CE2FB40D}"/>
                </a:ext>
              </a:extLst>
            </p:cNvPr>
            <p:cNvSpPr/>
            <p:nvPr/>
          </p:nvSpPr>
          <p:spPr>
            <a:xfrm>
              <a:off x="167149" y="1427009"/>
              <a:ext cx="3519948" cy="3208992"/>
            </a:xfrm>
            <a:prstGeom prst="roundRect">
              <a:avLst>
                <a:gd name="adj" fmla="val 6341"/>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6F93ABB1-EBDC-24B4-1087-333AE943C0EB}"/>
                </a:ext>
              </a:extLst>
            </p:cNvPr>
            <p:cNvSpPr txBox="1"/>
            <p:nvPr/>
          </p:nvSpPr>
          <p:spPr>
            <a:xfrm>
              <a:off x="287594" y="1496681"/>
              <a:ext cx="3279058" cy="2769989"/>
            </a:xfrm>
            <a:prstGeom prst="rect">
              <a:avLst/>
            </a:prstGeom>
            <a:noFill/>
          </p:spPr>
          <p:txBody>
            <a:bodyPr wrap="square" rtlCol="0">
              <a:spAutoFit/>
            </a:bodyPr>
            <a:lstStyle/>
            <a:p>
              <a:pPr algn="ctr"/>
              <a:r>
                <a:rPr lang="en-US" sz="2400" b="1" u="sng" dirty="0">
                  <a:solidFill>
                    <a:schemeClr val="accent5">
                      <a:lumMod val="75000"/>
                    </a:schemeClr>
                  </a:solidFill>
                </a:rPr>
                <a:t>5. Analyzing in SQL  </a:t>
              </a:r>
            </a:p>
            <a:p>
              <a:pPr algn="ctr"/>
              <a:endParaRPr lang="en-US" sz="2400" b="1" u="sng" dirty="0">
                <a:solidFill>
                  <a:schemeClr val="accent5">
                    <a:lumMod val="75000"/>
                  </a:schemeClr>
                </a:solidFill>
              </a:endParaRPr>
            </a:p>
            <a:p>
              <a:pPr marL="342900" indent="-342900">
                <a:buFont typeface="+mj-lt"/>
                <a:buAutoNum type="arabicPeriod"/>
              </a:pPr>
              <a:r>
                <a:rPr lang="en-US" dirty="0">
                  <a:solidFill>
                    <a:schemeClr val="accent5">
                      <a:lumMod val="75000"/>
                    </a:schemeClr>
                  </a:solidFill>
                </a:rPr>
                <a:t>Conducted Data Analysis using MySQL, solve complex questions using CTE (Common Table Expressions).</a:t>
              </a:r>
            </a:p>
            <a:p>
              <a:pPr marL="342900" indent="-342900">
                <a:buFont typeface="+mj-lt"/>
                <a:buAutoNum type="arabicPeriod"/>
              </a:pPr>
              <a:r>
                <a:rPr lang="en-US" dirty="0">
                  <a:solidFill>
                    <a:schemeClr val="accent5">
                      <a:lumMod val="75000"/>
                    </a:schemeClr>
                  </a:solidFill>
                </a:rPr>
                <a:t>Used Group by, Order by and Aggregation function like count. </a:t>
              </a:r>
            </a:p>
          </p:txBody>
        </p:sp>
      </p:grpSp>
      <p:grpSp>
        <p:nvGrpSpPr>
          <p:cNvPr id="8" name="Group 7">
            <a:extLst>
              <a:ext uri="{FF2B5EF4-FFF2-40B4-BE49-F238E27FC236}">
                <a16:creationId xmlns:a16="http://schemas.microsoft.com/office/drawing/2014/main" id="{B9EB7B71-476E-46ED-9C9A-33C8DAB60010}"/>
              </a:ext>
            </a:extLst>
          </p:cNvPr>
          <p:cNvGrpSpPr/>
          <p:nvPr/>
        </p:nvGrpSpPr>
        <p:grpSpPr>
          <a:xfrm>
            <a:off x="7669163" y="1905506"/>
            <a:ext cx="3519948" cy="3208992"/>
            <a:chOff x="167149" y="1427009"/>
            <a:chExt cx="3519948" cy="3046988"/>
          </a:xfrm>
        </p:grpSpPr>
        <p:sp>
          <p:nvSpPr>
            <p:cNvPr id="9" name="Rectangle: Rounded Corners 8">
              <a:extLst>
                <a:ext uri="{FF2B5EF4-FFF2-40B4-BE49-F238E27FC236}">
                  <a16:creationId xmlns:a16="http://schemas.microsoft.com/office/drawing/2014/main" id="{C38C278C-528A-E92E-9566-B8F502E78AFE}"/>
                </a:ext>
              </a:extLst>
            </p:cNvPr>
            <p:cNvSpPr/>
            <p:nvPr/>
          </p:nvSpPr>
          <p:spPr>
            <a:xfrm>
              <a:off x="167149" y="1427009"/>
              <a:ext cx="3519948" cy="3046988"/>
            </a:xfrm>
            <a:prstGeom prst="roundRect">
              <a:avLst>
                <a:gd name="adj" fmla="val 6341"/>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0" name="TextBox 9">
              <a:extLst>
                <a:ext uri="{FF2B5EF4-FFF2-40B4-BE49-F238E27FC236}">
                  <a16:creationId xmlns:a16="http://schemas.microsoft.com/office/drawing/2014/main" id="{A75799A7-00E7-8A97-4085-25AF2F349B82}"/>
                </a:ext>
              </a:extLst>
            </p:cNvPr>
            <p:cNvSpPr txBox="1"/>
            <p:nvPr/>
          </p:nvSpPr>
          <p:spPr>
            <a:xfrm>
              <a:off x="287594" y="1496681"/>
              <a:ext cx="3279058" cy="2630148"/>
            </a:xfrm>
            <a:prstGeom prst="rect">
              <a:avLst/>
            </a:prstGeom>
            <a:noFill/>
          </p:spPr>
          <p:txBody>
            <a:bodyPr wrap="square" rtlCol="0">
              <a:spAutoFit/>
            </a:bodyPr>
            <a:lstStyle/>
            <a:p>
              <a:pPr algn="ctr"/>
              <a:r>
                <a:rPr lang="en-US" sz="2400" b="1" u="sng" dirty="0">
                  <a:solidFill>
                    <a:schemeClr val="accent5">
                      <a:lumMod val="75000"/>
                    </a:schemeClr>
                  </a:solidFill>
                </a:rPr>
                <a:t>6. Excel Dashboard</a:t>
              </a:r>
            </a:p>
            <a:p>
              <a:pPr algn="ctr"/>
              <a:endParaRPr lang="en-US" sz="2400" b="1" u="sng" dirty="0">
                <a:solidFill>
                  <a:schemeClr val="accent5">
                    <a:lumMod val="75000"/>
                  </a:schemeClr>
                </a:solidFill>
              </a:endParaRPr>
            </a:p>
            <a:p>
              <a:pPr marL="342900" indent="-342900">
                <a:buFont typeface="+mj-lt"/>
                <a:buAutoNum type="arabicPeriod"/>
              </a:pPr>
              <a:r>
                <a:rPr lang="en-US" dirty="0">
                  <a:solidFill>
                    <a:schemeClr val="accent5">
                      <a:lumMod val="75000"/>
                    </a:schemeClr>
                  </a:solidFill>
                </a:rPr>
                <a:t>Generate Dashboard on Career interest and Aspirations on Gen Z.</a:t>
              </a:r>
            </a:p>
            <a:p>
              <a:pPr marL="342900" indent="-342900">
                <a:buFont typeface="+mj-lt"/>
                <a:buAutoNum type="arabicPeriod"/>
              </a:pPr>
              <a:r>
                <a:rPr lang="en-US" dirty="0">
                  <a:solidFill>
                    <a:schemeClr val="accent5">
                      <a:lumMod val="75000"/>
                    </a:schemeClr>
                  </a:solidFill>
                </a:rPr>
                <a:t>Used graphs like bar charts, column charts and Pie charts.</a:t>
              </a:r>
            </a:p>
            <a:p>
              <a:pPr marL="342900" indent="-342900">
                <a:buFont typeface="+mj-lt"/>
                <a:buAutoNum type="arabicPeriod"/>
              </a:pPr>
              <a:r>
                <a:rPr lang="en-US" dirty="0">
                  <a:solidFill>
                    <a:schemeClr val="accent5">
                      <a:lumMod val="75000"/>
                    </a:schemeClr>
                  </a:solidFill>
                </a:rPr>
                <a:t>Generate KPI’s and add slicer Gender wise.</a:t>
              </a:r>
            </a:p>
          </p:txBody>
        </p:sp>
      </p:grpSp>
    </p:spTree>
    <p:extLst>
      <p:ext uri="{BB962C8B-B14F-4D97-AF65-F5344CB8AC3E}">
        <p14:creationId xmlns:p14="http://schemas.microsoft.com/office/powerpoint/2010/main" val="1276506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54D860B-4C02-1BEB-CA1C-6173AD54AF37}"/>
              </a:ext>
            </a:extLst>
          </p:cNvPr>
          <p:cNvGrpSpPr/>
          <p:nvPr/>
        </p:nvGrpSpPr>
        <p:grpSpPr>
          <a:xfrm>
            <a:off x="1956620" y="1905506"/>
            <a:ext cx="3519948" cy="3046988"/>
            <a:chOff x="167149" y="1427009"/>
            <a:chExt cx="3519948" cy="3046988"/>
          </a:xfrm>
        </p:grpSpPr>
        <p:sp>
          <p:nvSpPr>
            <p:cNvPr id="3" name="Rectangle: Rounded Corners 2">
              <a:extLst>
                <a:ext uri="{FF2B5EF4-FFF2-40B4-BE49-F238E27FC236}">
                  <a16:creationId xmlns:a16="http://schemas.microsoft.com/office/drawing/2014/main" id="{673A65BB-D1E5-1403-7EF4-81CF691D6324}"/>
                </a:ext>
              </a:extLst>
            </p:cNvPr>
            <p:cNvSpPr/>
            <p:nvPr/>
          </p:nvSpPr>
          <p:spPr>
            <a:xfrm>
              <a:off x="167149" y="1427009"/>
              <a:ext cx="3519948" cy="3046988"/>
            </a:xfrm>
            <a:prstGeom prst="roundRect">
              <a:avLst>
                <a:gd name="adj" fmla="val 6341"/>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TextBox 3">
              <a:extLst>
                <a:ext uri="{FF2B5EF4-FFF2-40B4-BE49-F238E27FC236}">
                  <a16:creationId xmlns:a16="http://schemas.microsoft.com/office/drawing/2014/main" id="{568B26C4-327F-8321-7E28-84AE2202DD1B}"/>
                </a:ext>
              </a:extLst>
            </p:cNvPr>
            <p:cNvSpPr txBox="1"/>
            <p:nvPr/>
          </p:nvSpPr>
          <p:spPr>
            <a:xfrm>
              <a:off x="287594" y="1496681"/>
              <a:ext cx="3279058" cy="2769989"/>
            </a:xfrm>
            <a:prstGeom prst="rect">
              <a:avLst/>
            </a:prstGeom>
            <a:noFill/>
          </p:spPr>
          <p:txBody>
            <a:bodyPr wrap="square" rtlCol="0">
              <a:spAutoFit/>
            </a:bodyPr>
            <a:lstStyle/>
            <a:p>
              <a:pPr algn="ctr"/>
              <a:r>
                <a:rPr lang="en-US" sz="2400" b="1" u="sng" dirty="0">
                  <a:solidFill>
                    <a:schemeClr val="accent5">
                      <a:lumMod val="75000"/>
                    </a:schemeClr>
                  </a:solidFill>
                </a:rPr>
                <a:t>7. PowerBI Dashboards</a:t>
              </a:r>
            </a:p>
            <a:p>
              <a:pPr algn="ctr"/>
              <a:endParaRPr lang="en-US" sz="2400" b="1" u="sng" dirty="0">
                <a:solidFill>
                  <a:schemeClr val="accent5">
                    <a:lumMod val="75000"/>
                  </a:schemeClr>
                </a:solidFill>
              </a:endParaRPr>
            </a:p>
            <a:p>
              <a:pPr marL="342900" indent="-342900">
                <a:buFont typeface="+mj-lt"/>
                <a:buAutoNum type="arabicPeriod"/>
              </a:pPr>
              <a:r>
                <a:rPr lang="en-US" dirty="0">
                  <a:solidFill>
                    <a:schemeClr val="accent5">
                      <a:lumMod val="75000"/>
                    </a:schemeClr>
                  </a:solidFill>
                </a:rPr>
                <a:t>Created 2 Power BI dashboard summarizing Gen-Z's mission aspirations, and manager aspirations.</a:t>
              </a:r>
            </a:p>
            <a:p>
              <a:pPr marL="342900" indent="-342900">
                <a:buFont typeface="+mj-lt"/>
                <a:buAutoNum type="arabicPeriod"/>
              </a:pPr>
              <a:r>
                <a:rPr lang="en-US" dirty="0">
                  <a:solidFill>
                    <a:schemeClr val="accent5">
                      <a:lumMod val="75000"/>
                    </a:schemeClr>
                  </a:solidFill>
                </a:rPr>
                <a:t>Used graphs like bar charts, column charts and Pie charts and Generate KPI’s.</a:t>
              </a:r>
            </a:p>
          </p:txBody>
        </p:sp>
      </p:grpSp>
      <p:grpSp>
        <p:nvGrpSpPr>
          <p:cNvPr id="7" name="Group 6">
            <a:extLst>
              <a:ext uri="{FF2B5EF4-FFF2-40B4-BE49-F238E27FC236}">
                <a16:creationId xmlns:a16="http://schemas.microsoft.com/office/drawing/2014/main" id="{FB7C36D3-6C7C-2354-E205-21CCE44913A8}"/>
              </a:ext>
            </a:extLst>
          </p:cNvPr>
          <p:cNvGrpSpPr/>
          <p:nvPr/>
        </p:nvGrpSpPr>
        <p:grpSpPr>
          <a:xfrm>
            <a:off x="5992761" y="1905506"/>
            <a:ext cx="3519948" cy="3046988"/>
            <a:chOff x="167149" y="1427009"/>
            <a:chExt cx="3519948" cy="3046988"/>
          </a:xfrm>
        </p:grpSpPr>
        <p:sp>
          <p:nvSpPr>
            <p:cNvPr id="8" name="Rectangle: Rounded Corners 7">
              <a:extLst>
                <a:ext uri="{FF2B5EF4-FFF2-40B4-BE49-F238E27FC236}">
                  <a16:creationId xmlns:a16="http://schemas.microsoft.com/office/drawing/2014/main" id="{B258CA5E-E5EF-881E-6D91-528B60A7F9AE}"/>
                </a:ext>
              </a:extLst>
            </p:cNvPr>
            <p:cNvSpPr/>
            <p:nvPr/>
          </p:nvSpPr>
          <p:spPr>
            <a:xfrm>
              <a:off x="167149" y="1427009"/>
              <a:ext cx="3519948" cy="3046988"/>
            </a:xfrm>
            <a:prstGeom prst="roundRect">
              <a:avLst>
                <a:gd name="adj" fmla="val 6341"/>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TextBox 8">
              <a:extLst>
                <a:ext uri="{FF2B5EF4-FFF2-40B4-BE49-F238E27FC236}">
                  <a16:creationId xmlns:a16="http://schemas.microsoft.com/office/drawing/2014/main" id="{BCA6AFC1-1D32-150A-782D-220A5BA502BA}"/>
                </a:ext>
              </a:extLst>
            </p:cNvPr>
            <p:cNvSpPr txBox="1"/>
            <p:nvPr/>
          </p:nvSpPr>
          <p:spPr>
            <a:xfrm>
              <a:off x="287594" y="1496681"/>
              <a:ext cx="3279058" cy="2215991"/>
            </a:xfrm>
            <a:prstGeom prst="rect">
              <a:avLst/>
            </a:prstGeom>
            <a:noFill/>
          </p:spPr>
          <p:txBody>
            <a:bodyPr wrap="square" rtlCol="0">
              <a:spAutoFit/>
            </a:bodyPr>
            <a:lstStyle/>
            <a:p>
              <a:pPr algn="ctr"/>
              <a:r>
                <a:rPr lang="en-US" sz="2400" b="1" u="sng" dirty="0">
                  <a:solidFill>
                    <a:schemeClr val="accent5">
                      <a:lumMod val="75000"/>
                    </a:schemeClr>
                  </a:solidFill>
                </a:rPr>
                <a:t>8. Presentation  </a:t>
              </a:r>
            </a:p>
            <a:p>
              <a:pPr algn="ctr"/>
              <a:endParaRPr lang="en-US" sz="2400" b="1" u="sng" dirty="0">
                <a:solidFill>
                  <a:schemeClr val="accent5">
                    <a:lumMod val="75000"/>
                  </a:schemeClr>
                </a:solidFill>
              </a:endParaRPr>
            </a:p>
            <a:p>
              <a:r>
                <a:rPr lang="en-US" dirty="0">
                  <a:solidFill>
                    <a:schemeClr val="accent5">
                      <a:lumMod val="75000"/>
                    </a:schemeClr>
                  </a:solidFill>
                </a:rPr>
                <a:t>Worked on an employer-focused project, creating recommendations and emphasizing the importance of storytelling in data.</a:t>
              </a:r>
            </a:p>
          </p:txBody>
        </p:sp>
      </p:grpSp>
    </p:spTree>
    <p:extLst>
      <p:ext uri="{BB962C8B-B14F-4D97-AF65-F5344CB8AC3E}">
        <p14:creationId xmlns:p14="http://schemas.microsoft.com/office/powerpoint/2010/main" val="649151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FDEAA1-0E2C-14B7-161A-E6E953A6BCBA}"/>
              </a:ext>
            </a:extLst>
          </p:cNvPr>
          <p:cNvSpPr txBox="1">
            <a:spLocks noGrp="1"/>
          </p:cNvSpPr>
          <p:nvPr>
            <p:ph type="ctrTitle"/>
          </p:nvPr>
        </p:nvSpPr>
        <p:spPr>
          <a:xfrm>
            <a:off x="1524000" y="881558"/>
            <a:ext cx="9144000" cy="103223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u="sng" dirty="0">
                <a:solidFill>
                  <a:schemeClr val="accent5">
                    <a:lumMod val="75000"/>
                  </a:schemeClr>
                </a:solidFill>
                <a:latin typeface="Arial Narrow" panose="020B0606020202030204" pitchFamily="34" charset="0"/>
              </a:rPr>
              <a:t>1. Problem Statement</a:t>
            </a:r>
            <a:endParaRPr lang="en-IN" sz="5400" dirty="0">
              <a:solidFill>
                <a:schemeClr val="accent5">
                  <a:lumMod val="75000"/>
                </a:schemeClr>
              </a:solidFill>
            </a:endParaRPr>
          </a:p>
        </p:txBody>
      </p:sp>
      <p:sp>
        <p:nvSpPr>
          <p:cNvPr id="3" name="Subtitle 2">
            <a:extLst>
              <a:ext uri="{FF2B5EF4-FFF2-40B4-BE49-F238E27FC236}">
                <a16:creationId xmlns:a16="http://schemas.microsoft.com/office/drawing/2014/main" id="{71192C54-C64B-1FAA-8E24-5C35E3BD4E9F}"/>
              </a:ext>
            </a:extLst>
          </p:cNvPr>
          <p:cNvSpPr>
            <a:spLocks noGrp="1"/>
          </p:cNvSpPr>
          <p:nvPr>
            <p:ph type="subTitle" idx="1"/>
          </p:nvPr>
        </p:nvSpPr>
        <p:spPr>
          <a:xfrm>
            <a:off x="1332271" y="2443798"/>
            <a:ext cx="9527458" cy="4001728"/>
          </a:xfrm>
        </p:spPr>
        <p:txBody>
          <a:bodyPr>
            <a:normAutofit/>
          </a:bodyPr>
          <a:lstStyle/>
          <a:p>
            <a:r>
              <a:rPr lang="en-US" sz="4000" i="1" u="sng" dirty="0">
                <a:solidFill>
                  <a:schemeClr val="accent5">
                    <a:lumMod val="75000"/>
                  </a:schemeClr>
                </a:solidFill>
                <a:latin typeface="Aptos Narrow" panose="020B0004020202020204" pitchFamily="34" charset="0"/>
              </a:rPr>
              <a:t>Used 5W1H Frame Work</a:t>
            </a:r>
          </a:p>
          <a:p>
            <a:endParaRPr lang="en-IN" dirty="0"/>
          </a:p>
        </p:txBody>
      </p:sp>
      <p:sp>
        <p:nvSpPr>
          <p:cNvPr id="6" name="TextBox 5">
            <a:extLst>
              <a:ext uri="{FF2B5EF4-FFF2-40B4-BE49-F238E27FC236}">
                <a16:creationId xmlns:a16="http://schemas.microsoft.com/office/drawing/2014/main" id="{817B9C79-1D5F-BEFA-ACAB-41A00D621D9E}"/>
              </a:ext>
            </a:extLst>
          </p:cNvPr>
          <p:cNvSpPr txBox="1"/>
          <p:nvPr/>
        </p:nvSpPr>
        <p:spPr>
          <a:xfrm>
            <a:off x="5161935" y="3416710"/>
            <a:ext cx="3028334" cy="3323987"/>
          </a:xfrm>
          <a:prstGeom prst="rect">
            <a:avLst/>
          </a:prstGeom>
          <a:noFill/>
        </p:spPr>
        <p:txBody>
          <a:bodyPr wrap="square" rtlCol="0">
            <a:spAutoFit/>
          </a:bodyPr>
          <a:lstStyle/>
          <a:p>
            <a:pPr marL="400050" indent="-400050" algn="l">
              <a:buFont typeface="+mj-lt"/>
              <a:buAutoNum type="romanUcPeriod"/>
            </a:pPr>
            <a:r>
              <a:rPr lang="en-US" sz="3200" i="1" u="sng" dirty="0">
                <a:solidFill>
                  <a:schemeClr val="accent5">
                    <a:lumMod val="75000"/>
                  </a:schemeClr>
                </a:solidFill>
                <a:latin typeface="Aptos Narrow" panose="020B0004020202020204" pitchFamily="34" charset="0"/>
              </a:rPr>
              <a:t>What</a:t>
            </a:r>
          </a:p>
          <a:p>
            <a:pPr marL="400050" indent="-400050" algn="l">
              <a:buFont typeface="+mj-lt"/>
              <a:buAutoNum type="romanUcPeriod"/>
            </a:pPr>
            <a:r>
              <a:rPr lang="en-US" sz="3200" i="1" u="sng" dirty="0">
                <a:solidFill>
                  <a:schemeClr val="accent5">
                    <a:lumMod val="75000"/>
                  </a:schemeClr>
                </a:solidFill>
                <a:latin typeface="Aptos Narrow" panose="020B0004020202020204" pitchFamily="34" charset="0"/>
              </a:rPr>
              <a:t>Why</a:t>
            </a:r>
          </a:p>
          <a:p>
            <a:pPr marL="400050" indent="-400050" algn="l">
              <a:buFont typeface="+mj-lt"/>
              <a:buAutoNum type="romanUcPeriod"/>
            </a:pPr>
            <a:r>
              <a:rPr lang="en-US" sz="3200" i="1" u="sng" dirty="0">
                <a:solidFill>
                  <a:schemeClr val="accent5">
                    <a:lumMod val="75000"/>
                  </a:schemeClr>
                </a:solidFill>
                <a:latin typeface="Aptos Narrow" panose="020B0004020202020204" pitchFamily="34" charset="0"/>
              </a:rPr>
              <a:t>When</a:t>
            </a:r>
          </a:p>
          <a:p>
            <a:pPr marL="400050" indent="-400050" algn="l">
              <a:buFont typeface="+mj-lt"/>
              <a:buAutoNum type="romanUcPeriod"/>
            </a:pPr>
            <a:r>
              <a:rPr lang="en-US" sz="3200" i="1" u="sng" dirty="0">
                <a:solidFill>
                  <a:schemeClr val="accent5">
                    <a:lumMod val="75000"/>
                  </a:schemeClr>
                </a:solidFill>
                <a:latin typeface="Aptos Narrow" panose="020B0004020202020204" pitchFamily="34" charset="0"/>
              </a:rPr>
              <a:t>Where</a:t>
            </a:r>
          </a:p>
          <a:p>
            <a:pPr marL="400050" indent="-400050" algn="l">
              <a:buFont typeface="+mj-lt"/>
              <a:buAutoNum type="romanUcPeriod"/>
            </a:pPr>
            <a:r>
              <a:rPr lang="en-US" sz="3200" i="1" u="sng" dirty="0">
                <a:solidFill>
                  <a:schemeClr val="accent5">
                    <a:lumMod val="75000"/>
                  </a:schemeClr>
                </a:solidFill>
                <a:latin typeface="Aptos Narrow" panose="020B0004020202020204" pitchFamily="34" charset="0"/>
              </a:rPr>
              <a:t>Who</a:t>
            </a:r>
          </a:p>
          <a:p>
            <a:pPr marL="400050" indent="-400050" algn="l">
              <a:buFont typeface="+mj-lt"/>
              <a:buAutoNum type="romanUcPeriod"/>
            </a:pPr>
            <a:r>
              <a:rPr lang="en-US" sz="3200" i="1" u="sng" dirty="0">
                <a:solidFill>
                  <a:schemeClr val="accent5">
                    <a:lumMod val="75000"/>
                  </a:schemeClr>
                </a:solidFill>
                <a:latin typeface="Aptos Narrow" panose="020B0004020202020204" pitchFamily="34" charset="0"/>
              </a:rPr>
              <a:t>How</a:t>
            </a:r>
            <a:endParaRPr lang="en-IN" sz="3200" i="1" u="sng" dirty="0">
              <a:solidFill>
                <a:schemeClr val="accent5">
                  <a:lumMod val="75000"/>
                </a:schemeClr>
              </a:solidFill>
              <a:latin typeface="Aptos Narrow" panose="020B0004020202020204" pitchFamily="34" charset="0"/>
            </a:endParaRPr>
          </a:p>
          <a:p>
            <a:endParaRPr lang="en-IN" dirty="0"/>
          </a:p>
        </p:txBody>
      </p:sp>
    </p:spTree>
    <p:extLst>
      <p:ext uri="{BB962C8B-B14F-4D97-AF65-F5344CB8AC3E}">
        <p14:creationId xmlns:p14="http://schemas.microsoft.com/office/powerpoint/2010/main" val="4124280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9995149-5720-E0C1-5C77-D5E37B15FD4A}"/>
              </a:ext>
            </a:extLst>
          </p:cNvPr>
          <p:cNvSpPr/>
          <p:nvPr/>
        </p:nvSpPr>
        <p:spPr>
          <a:xfrm>
            <a:off x="304800" y="747253"/>
            <a:ext cx="11543071" cy="5515896"/>
          </a:xfrm>
          <a:prstGeom prst="roundRect">
            <a:avLst>
              <a:gd name="adj" fmla="val 6771"/>
            </a:avLst>
          </a:prstGeom>
        </p:spPr>
        <p:style>
          <a:lnRef idx="2">
            <a:schemeClr val="accent6"/>
          </a:lnRef>
          <a:fillRef idx="1">
            <a:schemeClr val="lt1"/>
          </a:fillRef>
          <a:effectRef idx="0">
            <a:schemeClr val="accent6"/>
          </a:effectRef>
          <a:fontRef idx="minor">
            <a:schemeClr val="dk1"/>
          </a:fontRef>
        </p:style>
        <p:txBody>
          <a:bodyPr rtlCol="0" anchor="ctr"/>
          <a:lstStyle/>
          <a:p>
            <a:pPr lvl="0">
              <a:lnSpc>
                <a:spcPct val="107000"/>
              </a:lnSpc>
            </a:pPr>
            <a:endParaRPr lang="en-IN" dirty="0"/>
          </a:p>
        </p:txBody>
      </p:sp>
      <p:sp>
        <p:nvSpPr>
          <p:cNvPr id="5" name="TextBox 4">
            <a:extLst>
              <a:ext uri="{FF2B5EF4-FFF2-40B4-BE49-F238E27FC236}">
                <a16:creationId xmlns:a16="http://schemas.microsoft.com/office/drawing/2014/main" id="{6A71680C-59F9-0768-BA87-79980A8488DF}"/>
              </a:ext>
            </a:extLst>
          </p:cNvPr>
          <p:cNvSpPr txBox="1"/>
          <p:nvPr/>
        </p:nvSpPr>
        <p:spPr>
          <a:xfrm>
            <a:off x="558799" y="1660332"/>
            <a:ext cx="4837471" cy="4326569"/>
          </a:xfrm>
          <a:prstGeom prst="rect">
            <a:avLst/>
          </a:prstGeom>
          <a:noFill/>
        </p:spPr>
        <p:txBody>
          <a:bodyPr wrap="square" rtlCol="0">
            <a:spAutoFit/>
          </a:bodyPr>
          <a:lstStyle/>
          <a:p>
            <a:pPr marL="342900" lvl="0" indent="-342900">
              <a:lnSpc>
                <a:spcPct val="107000"/>
              </a:lnSpc>
              <a:buFont typeface="+mj-lt"/>
              <a:buAutoNum type="arabicPeriod"/>
            </a:pPr>
            <a:r>
              <a:rPr lang="en-US" sz="2000" b="1" kern="100" dirty="0">
                <a:solidFill>
                  <a:schemeClr val="accent5">
                    <a:lumMod val="75000"/>
                  </a:schemeClr>
                </a:solidFill>
                <a:effectLst/>
                <a:latin typeface="Century" panose="02040604050505020304" pitchFamily="18" charset="0"/>
                <a:ea typeface="Calibri" panose="020F0502020204030204" pitchFamily="34" charset="0"/>
                <a:cs typeface="Times New Roman" panose="02020603050405020304" pitchFamily="18" charset="0"/>
              </a:rPr>
              <a:t>What are advantages GenZ’s have which make them better workforce than previous generations ?</a:t>
            </a:r>
            <a:endParaRPr lang="en-IN" sz="2000" b="1"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buNone/>
            </a:pPr>
            <a:r>
              <a:rPr lang="en-US" sz="1800" kern="100" dirty="0">
                <a:solidFill>
                  <a:schemeClr val="accent5">
                    <a:lumMod val="75000"/>
                  </a:schemeClr>
                </a:solidFill>
                <a:effectLst/>
                <a:latin typeface="Century" panose="02040604050505020304" pitchFamily="18" charset="0"/>
                <a:ea typeface="Calibri" panose="020F0502020204030204" pitchFamily="34" charset="0"/>
                <a:cs typeface="Times New Roman" panose="02020603050405020304" pitchFamily="18" charset="0"/>
              </a:rPr>
              <a:t> </a:t>
            </a:r>
            <a:endParaRPr lang="en-IN" sz="1800"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kern="100" dirty="0">
                <a:solidFill>
                  <a:schemeClr val="accent5">
                    <a:lumMod val="75000"/>
                  </a:schemeClr>
                </a:solidFill>
                <a:effectLst/>
                <a:latin typeface="Century" panose="02040604050505020304" pitchFamily="18" charset="0"/>
                <a:ea typeface="Calibri" panose="020F0502020204030204" pitchFamily="34" charset="0"/>
                <a:cs typeface="Times New Roman" panose="02020603050405020304" pitchFamily="18" charset="0"/>
              </a:rPr>
              <a:t>GenZ’s are born in age when knowledge work is dominant than industrial work.</a:t>
            </a:r>
            <a:endParaRPr lang="en-IN" sz="1800"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kern="100" dirty="0">
                <a:solidFill>
                  <a:schemeClr val="accent5">
                    <a:lumMod val="75000"/>
                  </a:schemeClr>
                </a:solidFill>
                <a:effectLst/>
                <a:latin typeface="Century" panose="02040604050505020304" pitchFamily="18" charset="0"/>
                <a:ea typeface="Calibri" panose="020F0502020204030204" pitchFamily="34" charset="0"/>
                <a:cs typeface="Times New Roman" panose="02020603050405020304" pitchFamily="18" charset="0"/>
              </a:rPr>
              <a:t>Their knowledge and skill set has fully developed at the time of course studies.</a:t>
            </a:r>
          </a:p>
          <a:p>
            <a:pPr lvl="0">
              <a:lnSpc>
                <a:spcPct val="107000"/>
              </a:lnSpc>
              <a:spcAft>
                <a:spcPts val="800"/>
              </a:spcAft>
            </a:pPr>
            <a:endParaRPr lang="en-US" sz="1800" kern="100" dirty="0">
              <a:solidFill>
                <a:schemeClr val="accent5">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Aft>
                <a:spcPts val="800"/>
              </a:spcAft>
            </a:pPr>
            <a:r>
              <a:rPr lang="en-US" sz="2000" b="1" kern="100" dirty="0">
                <a:solidFill>
                  <a:schemeClr val="accent5">
                    <a:lumMod val="75000"/>
                  </a:schemeClr>
                </a:solidFill>
                <a:latin typeface="Century" panose="02040604050505020304" pitchFamily="18" charset="0"/>
                <a:ea typeface="Calibri" panose="020F0502020204030204" pitchFamily="34" charset="0"/>
                <a:cs typeface="Times New Roman" panose="02020603050405020304" pitchFamily="18" charset="0"/>
              </a:rPr>
              <a:t>Personal Thoughts</a:t>
            </a:r>
            <a:endParaRPr lang="en-IN" sz="2000" b="1"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buNone/>
            </a:pPr>
            <a:r>
              <a:rPr lang="en-US" sz="1800" dirty="0">
                <a:solidFill>
                  <a:schemeClr val="accent5">
                    <a:lumMod val="75000"/>
                  </a:schemeClr>
                </a:solidFill>
                <a:effectLst/>
                <a:latin typeface="Century" panose="02040604050505020304" pitchFamily="18" charset="0"/>
                <a:ea typeface="Calibri" panose="020F0502020204030204" pitchFamily="34" charset="0"/>
                <a:cs typeface="Times New Roman" panose="02020603050405020304" pitchFamily="18" charset="0"/>
              </a:rPr>
              <a:t>They have technological advantages like Wi-Fi, high speed internet, availability of research and documents on internet</a:t>
            </a:r>
            <a:endParaRPr lang="en-IN" dirty="0">
              <a:solidFill>
                <a:schemeClr val="accent5">
                  <a:lumMod val="75000"/>
                </a:schemeClr>
              </a:solidFill>
            </a:endParaRPr>
          </a:p>
        </p:txBody>
      </p:sp>
      <p:sp>
        <p:nvSpPr>
          <p:cNvPr id="7" name="TextBox 6">
            <a:extLst>
              <a:ext uri="{FF2B5EF4-FFF2-40B4-BE49-F238E27FC236}">
                <a16:creationId xmlns:a16="http://schemas.microsoft.com/office/drawing/2014/main" id="{173D9A40-5386-0995-997C-F49C8F4C0867}"/>
              </a:ext>
            </a:extLst>
          </p:cNvPr>
          <p:cNvSpPr txBox="1"/>
          <p:nvPr/>
        </p:nvSpPr>
        <p:spPr>
          <a:xfrm>
            <a:off x="5955071" y="1660332"/>
            <a:ext cx="5678130" cy="3995453"/>
          </a:xfrm>
          <a:prstGeom prst="rect">
            <a:avLst/>
          </a:prstGeom>
          <a:noFill/>
        </p:spPr>
        <p:txBody>
          <a:bodyPr wrap="square" rtlCol="0">
            <a:spAutoFit/>
          </a:bodyPr>
          <a:lstStyle/>
          <a:p>
            <a:pPr>
              <a:lnSpc>
                <a:spcPct val="107000"/>
              </a:lnSpc>
            </a:pPr>
            <a:r>
              <a:rPr lang="en-US" sz="2000" b="1" kern="100" dirty="0">
                <a:solidFill>
                  <a:schemeClr val="accent5">
                    <a:lumMod val="75000"/>
                  </a:schemeClr>
                </a:solidFill>
                <a:effectLst/>
                <a:latin typeface="Century" panose="02040604050505020304" pitchFamily="18" charset="0"/>
                <a:ea typeface="Calibri" panose="020F0502020204030204" pitchFamily="34" charset="0"/>
                <a:cs typeface="Times New Roman" panose="02020603050405020304" pitchFamily="18" charset="0"/>
              </a:rPr>
              <a:t>2.  What are the career experiences of GenZs? </a:t>
            </a:r>
          </a:p>
          <a:p>
            <a:pPr>
              <a:lnSpc>
                <a:spcPct val="107000"/>
              </a:lnSpc>
            </a:pPr>
            <a:endParaRPr lang="en-IN" sz="2000" b="1"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kern="100" dirty="0">
                <a:solidFill>
                  <a:schemeClr val="accent5">
                    <a:lumMod val="75000"/>
                  </a:schemeClr>
                </a:solidFill>
                <a:effectLst/>
                <a:latin typeface="Century" panose="02040604050505020304" pitchFamily="18" charset="0"/>
                <a:ea typeface="Calibri" panose="020F0502020204030204" pitchFamily="34" charset="0"/>
                <a:cs typeface="Times New Roman" panose="02020603050405020304" pitchFamily="18" charset="0"/>
              </a:rPr>
              <a:t>Negotiate for compensation for direct report.</a:t>
            </a:r>
            <a:endParaRPr lang="en-IN" sz="1800"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kern="100" dirty="0">
                <a:solidFill>
                  <a:schemeClr val="accent5">
                    <a:lumMod val="75000"/>
                  </a:schemeClr>
                </a:solidFill>
                <a:effectLst/>
                <a:latin typeface="Century" panose="02040604050505020304" pitchFamily="18" charset="0"/>
                <a:ea typeface="Calibri" panose="020F0502020204030204" pitchFamily="34" charset="0"/>
                <a:cs typeface="Times New Roman" panose="02020603050405020304" pitchFamily="18" charset="0"/>
              </a:rPr>
              <a:t>Deeply involved or entangled in disagreements, arguments, or disputes within the workplace.</a:t>
            </a:r>
            <a:endParaRPr lang="en-IN" sz="1800"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kern="100" dirty="0">
                <a:solidFill>
                  <a:schemeClr val="accent5">
                    <a:lumMod val="75000"/>
                  </a:schemeClr>
                </a:solidFill>
                <a:effectLst/>
                <a:latin typeface="Century" panose="02040604050505020304" pitchFamily="18" charset="0"/>
                <a:ea typeface="Calibri" panose="020F0502020204030204" pitchFamily="34" charset="0"/>
                <a:cs typeface="Times New Roman" panose="02020603050405020304" pitchFamily="18" charset="0"/>
              </a:rPr>
              <a:t>Terminating their employment with the organization, typically due to reasons such as poor performance, misconduct, redundancy, or breaches of company policies.</a:t>
            </a:r>
            <a:endParaRPr lang="en-IN" sz="1800"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kern="100" dirty="0">
                <a:solidFill>
                  <a:schemeClr val="accent5">
                    <a:lumMod val="75000"/>
                  </a:schemeClr>
                </a:solidFill>
                <a:effectLst/>
                <a:latin typeface="Century" panose="02040604050505020304" pitchFamily="18" charset="0"/>
                <a:ea typeface="Calibri" panose="020F0502020204030204" pitchFamily="34" charset="0"/>
                <a:cs typeface="Times New Roman" panose="02020603050405020304" pitchFamily="18" charset="0"/>
              </a:rPr>
              <a:t>Choose to work at other organization for financial growth over promotion in current organization.</a:t>
            </a:r>
            <a:endParaRPr lang="en-IN" sz="1800"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kern="100" dirty="0">
                <a:solidFill>
                  <a:schemeClr val="accent5">
                    <a:lumMod val="75000"/>
                  </a:schemeClr>
                </a:solidFill>
                <a:effectLst/>
                <a:latin typeface="Century" panose="02040604050505020304" pitchFamily="18" charset="0"/>
                <a:ea typeface="Calibri" panose="020F0502020204030204" pitchFamily="34" charset="0"/>
                <a:cs typeface="Times New Roman" panose="02020603050405020304" pitchFamily="18" charset="0"/>
              </a:rPr>
              <a:t>Need to manage their low performance.</a:t>
            </a:r>
            <a:endParaRPr lang="en-IN" sz="1800"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26B1D7A5-A36C-AB14-4CB4-15BEB0694A32}"/>
              </a:ext>
            </a:extLst>
          </p:cNvPr>
          <p:cNvSpPr txBox="1"/>
          <p:nvPr/>
        </p:nvSpPr>
        <p:spPr>
          <a:xfrm>
            <a:off x="558800" y="894736"/>
            <a:ext cx="1681317" cy="369332"/>
          </a:xfrm>
          <a:prstGeom prst="rect">
            <a:avLst/>
          </a:prstGeom>
          <a:noFill/>
        </p:spPr>
        <p:txBody>
          <a:bodyPr wrap="square" rtlCol="0">
            <a:spAutoFit/>
          </a:bodyPr>
          <a:lstStyle/>
          <a:p>
            <a:pPr marL="400050" indent="-400050">
              <a:buFont typeface="+mj-lt"/>
              <a:buAutoNum type="romanUcPeriod"/>
            </a:pPr>
            <a:r>
              <a:rPr lang="en-US" sz="1800" b="1" kern="100" dirty="0">
                <a:solidFill>
                  <a:srgbClr val="2F5496"/>
                </a:solidFill>
                <a:effectLst/>
                <a:latin typeface="Century" panose="02040604050505020304" pitchFamily="18" charset="0"/>
                <a:ea typeface="Times New Roman" panose="02020603050405020304" pitchFamily="18" charset="0"/>
                <a:cs typeface="Times New Roman" panose="02020603050405020304" pitchFamily="18" charset="0"/>
              </a:rPr>
              <a:t>What</a:t>
            </a:r>
            <a:endPar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4088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F66F1FE-06B0-530E-1272-A3BEE54E52B3}"/>
              </a:ext>
            </a:extLst>
          </p:cNvPr>
          <p:cNvSpPr/>
          <p:nvPr/>
        </p:nvSpPr>
        <p:spPr>
          <a:xfrm>
            <a:off x="742335" y="237892"/>
            <a:ext cx="9242322" cy="4224830"/>
          </a:xfrm>
          <a:prstGeom prst="roundRect">
            <a:avLst>
              <a:gd name="adj" fmla="val 6771"/>
            </a:avLst>
          </a:prstGeom>
        </p:spPr>
        <p:style>
          <a:lnRef idx="2">
            <a:schemeClr val="accent6"/>
          </a:lnRef>
          <a:fillRef idx="1">
            <a:schemeClr val="lt1"/>
          </a:fillRef>
          <a:effectRef idx="0">
            <a:schemeClr val="accent6"/>
          </a:effectRef>
          <a:fontRef idx="minor">
            <a:schemeClr val="dk1"/>
          </a:fontRef>
        </p:style>
        <p:txBody>
          <a:bodyPr rtlCol="0" anchor="ctr"/>
          <a:lstStyle/>
          <a:p>
            <a:pPr lvl="0">
              <a:lnSpc>
                <a:spcPct val="107000"/>
              </a:lnSpc>
            </a:pPr>
            <a:endParaRPr lang="en-IN" dirty="0"/>
          </a:p>
        </p:txBody>
      </p:sp>
      <p:sp>
        <p:nvSpPr>
          <p:cNvPr id="3" name="TextBox 2">
            <a:extLst>
              <a:ext uri="{FF2B5EF4-FFF2-40B4-BE49-F238E27FC236}">
                <a16:creationId xmlns:a16="http://schemas.microsoft.com/office/drawing/2014/main" id="{EE5930FF-880F-2C9F-3D78-B5E5FE109D7D}"/>
              </a:ext>
            </a:extLst>
          </p:cNvPr>
          <p:cNvSpPr txBox="1"/>
          <p:nvPr/>
        </p:nvSpPr>
        <p:spPr>
          <a:xfrm>
            <a:off x="993057" y="547585"/>
            <a:ext cx="3913240" cy="3765005"/>
          </a:xfrm>
          <a:prstGeom prst="rect">
            <a:avLst/>
          </a:prstGeom>
          <a:noFill/>
        </p:spPr>
        <p:txBody>
          <a:bodyPr wrap="square" rtlCol="0">
            <a:spAutoFit/>
          </a:bodyPr>
          <a:lstStyle/>
          <a:p>
            <a:pPr marL="457200" indent="-457200">
              <a:lnSpc>
                <a:spcPct val="107000"/>
              </a:lnSpc>
              <a:buFont typeface="+mj-lt"/>
              <a:buAutoNum type="arabicPeriod" startAt="2"/>
            </a:pPr>
            <a:endPar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457200" indent="-457200">
              <a:lnSpc>
                <a:spcPct val="107000"/>
              </a:lnSpc>
              <a:buFont typeface="+mj-lt"/>
              <a:buAutoNum type="arabicPeriod" startAt="2"/>
            </a:pPr>
            <a:endParaRPr lang="en-US" sz="2000" b="1" kern="100" dirty="0">
              <a:effectLst/>
              <a:latin typeface="Century" panose="02040604050505020304" pitchFamily="18" charset="0"/>
              <a:ea typeface="Calibri" panose="020F0502020204030204" pitchFamily="34" charset="0"/>
              <a:cs typeface="Times New Roman" panose="02020603050405020304" pitchFamily="18" charset="0"/>
            </a:endParaRPr>
          </a:p>
          <a:p>
            <a:pPr marL="457200" indent="-457200">
              <a:lnSpc>
                <a:spcPct val="107000"/>
              </a:lnSpc>
              <a:buFont typeface="+mj-lt"/>
              <a:buAutoNum type="arabicPeriod" startAt="3"/>
            </a:pPr>
            <a:r>
              <a:rPr lang="en-US" sz="2000" b="1" kern="100" dirty="0">
                <a:solidFill>
                  <a:schemeClr val="accent5">
                    <a:lumMod val="75000"/>
                  </a:schemeClr>
                </a:solidFill>
                <a:effectLst/>
                <a:latin typeface="Century" panose="02040604050505020304" pitchFamily="18" charset="0"/>
                <a:ea typeface="Calibri" panose="020F0502020204030204" pitchFamily="34" charset="0"/>
                <a:cs typeface="Times New Roman" panose="02020603050405020304" pitchFamily="18" charset="0"/>
              </a:rPr>
              <a:t>Why understanding GenZ’s is important ?</a:t>
            </a:r>
          </a:p>
          <a:p>
            <a:pPr>
              <a:lnSpc>
                <a:spcPct val="107000"/>
              </a:lnSpc>
            </a:pPr>
            <a:endParaRPr lang="en-IN" sz="2000" b="1"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Arial" panose="020B0604020202020204" pitchFamily="34" charset="0"/>
              <a:buChar char="•"/>
            </a:pPr>
            <a:r>
              <a:rPr lang="en-US" sz="1800" kern="100" dirty="0">
                <a:solidFill>
                  <a:schemeClr val="accent5">
                    <a:lumMod val="75000"/>
                  </a:schemeClr>
                </a:solidFill>
                <a:effectLst/>
                <a:latin typeface="Century" panose="02040604050505020304" pitchFamily="18" charset="0"/>
                <a:ea typeface="Calibri" panose="020F0502020204030204" pitchFamily="34" charset="0"/>
                <a:cs typeface="Times New Roman" panose="02020603050405020304" pitchFamily="18" charset="0"/>
              </a:rPr>
              <a:t>GenZ’s will surpass previous generation to become most populous generation.</a:t>
            </a:r>
            <a:endParaRPr lang="en-IN" kern="100" dirty="0">
              <a:solidFill>
                <a:schemeClr val="accent5">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Arial" panose="020B0604020202020204" pitchFamily="34" charset="0"/>
              <a:buChar char="•"/>
            </a:pPr>
            <a:r>
              <a:rPr lang="en-US" sz="1800" kern="100" dirty="0">
                <a:solidFill>
                  <a:schemeClr val="accent5">
                    <a:lumMod val="75000"/>
                  </a:schemeClr>
                </a:solidFill>
                <a:effectLst/>
                <a:latin typeface="Century" panose="02040604050505020304" pitchFamily="18" charset="0"/>
                <a:ea typeface="Calibri" panose="020F0502020204030204" pitchFamily="34" charset="0"/>
                <a:cs typeface="Times New Roman" panose="02020603050405020304" pitchFamily="18" charset="0"/>
              </a:rPr>
              <a:t>GenZ’s are about to enter in workforce that you produce provide and create, which will effect businesses.</a:t>
            </a:r>
            <a:endParaRPr lang="en-IN" sz="1800"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5BBA389F-FB02-7D44-4FD8-40CEBA3CD8B4}"/>
              </a:ext>
            </a:extLst>
          </p:cNvPr>
          <p:cNvSpPr txBox="1"/>
          <p:nvPr/>
        </p:nvSpPr>
        <p:spPr>
          <a:xfrm>
            <a:off x="5157018" y="1173269"/>
            <a:ext cx="4827639" cy="3139321"/>
          </a:xfrm>
          <a:prstGeom prst="rect">
            <a:avLst/>
          </a:prstGeom>
          <a:noFill/>
        </p:spPr>
        <p:txBody>
          <a:bodyPr wrap="square" rtlCol="0">
            <a:spAutoFit/>
          </a:bodyPr>
          <a:lstStyle/>
          <a:p>
            <a:pPr marL="457200" indent="-457200">
              <a:lnSpc>
                <a:spcPct val="107000"/>
              </a:lnSpc>
              <a:buFont typeface="+mj-lt"/>
              <a:buAutoNum type="arabicPeriod" startAt="4"/>
            </a:pPr>
            <a:r>
              <a:rPr lang="en-US" sz="2000" b="1" kern="100" dirty="0">
                <a:solidFill>
                  <a:schemeClr val="accent5">
                    <a:lumMod val="75000"/>
                  </a:schemeClr>
                </a:solidFill>
                <a:effectLst/>
                <a:latin typeface="Century" panose="02040604050505020304" pitchFamily="18" charset="0"/>
                <a:ea typeface="Calibri" panose="020F0502020204030204" pitchFamily="34" charset="0"/>
                <a:cs typeface="Times New Roman" panose="02020603050405020304" pitchFamily="18" charset="0"/>
              </a:rPr>
              <a:t>Why</a:t>
            </a:r>
            <a:r>
              <a:rPr lang="en-US" sz="1800" kern="100" dirty="0">
                <a:solidFill>
                  <a:schemeClr val="accent5">
                    <a:lumMod val="75000"/>
                  </a:schemeClr>
                </a:solidFill>
                <a:effectLst/>
                <a:latin typeface="Century" panose="02040604050505020304" pitchFamily="18" charset="0"/>
                <a:ea typeface="Calibri" panose="020F0502020204030204" pitchFamily="34" charset="0"/>
                <a:cs typeface="Times New Roman" panose="02020603050405020304" pitchFamily="18" charset="0"/>
              </a:rPr>
              <a:t> </a:t>
            </a:r>
            <a:r>
              <a:rPr lang="en-US" sz="2000" b="1" kern="100" dirty="0">
                <a:solidFill>
                  <a:schemeClr val="accent5">
                    <a:lumMod val="75000"/>
                  </a:schemeClr>
                </a:solidFill>
                <a:effectLst/>
                <a:latin typeface="Century" panose="02040604050505020304" pitchFamily="18" charset="0"/>
                <a:ea typeface="Calibri" panose="020F0502020204030204" pitchFamily="34" charset="0"/>
                <a:cs typeface="Times New Roman" panose="02020603050405020304" pitchFamily="18" charset="0"/>
              </a:rPr>
              <a:t>there is declined in Planned Career in GenZ’s ?</a:t>
            </a:r>
            <a:endParaRPr lang="en-IN" sz="2000" b="1"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buFont typeface="+mj-lt"/>
              <a:buAutoNum type="arabicPeriod" startAt="4"/>
            </a:pPr>
            <a:endParaRPr lang="en-IN" sz="2000" b="1"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kern="100" dirty="0">
                <a:solidFill>
                  <a:schemeClr val="accent5">
                    <a:lumMod val="75000"/>
                  </a:schemeClr>
                </a:solidFill>
                <a:effectLst/>
                <a:latin typeface="Century" panose="02040604050505020304" pitchFamily="18" charset="0"/>
                <a:ea typeface="Calibri" panose="020F0502020204030204" pitchFamily="34" charset="0"/>
                <a:cs typeface="Times New Roman" panose="02020603050405020304" pitchFamily="18" charset="0"/>
              </a:rPr>
              <a:t>Only 37% of GenZ’s knows what they want from applied position.</a:t>
            </a:r>
            <a:endParaRPr lang="en-IN" sz="1800"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kern="100" dirty="0">
                <a:solidFill>
                  <a:schemeClr val="accent5">
                    <a:lumMod val="75000"/>
                  </a:schemeClr>
                </a:solidFill>
                <a:effectLst/>
                <a:latin typeface="Century" panose="02040604050505020304" pitchFamily="18" charset="0"/>
                <a:ea typeface="Calibri" panose="020F0502020204030204" pitchFamily="34" charset="0"/>
                <a:cs typeface="Times New Roman" panose="02020603050405020304" pitchFamily="18" charset="0"/>
              </a:rPr>
              <a:t>GenZ’s grows in technological advanced surrounding which makes life easier and faster.</a:t>
            </a:r>
            <a:endParaRPr lang="en-IN" sz="1800"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kern="100" dirty="0">
                <a:solidFill>
                  <a:schemeClr val="accent5">
                    <a:lumMod val="75000"/>
                  </a:schemeClr>
                </a:solidFill>
                <a:effectLst/>
                <a:latin typeface="Century" panose="02040604050505020304" pitchFamily="18" charset="0"/>
                <a:ea typeface="Calibri" panose="020F0502020204030204" pitchFamily="34" charset="0"/>
                <a:cs typeface="Times New Roman" panose="02020603050405020304" pitchFamily="18" charset="0"/>
              </a:rPr>
              <a:t>They seek rapid growth and reward for their efforts.</a:t>
            </a:r>
            <a:endParaRPr lang="en-IN" sz="1800"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C68A9D4F-677B-028C-E249-6336AC6C6FF9}"/>
              </a:ext>
            </a:extLst>
          </p:cNvPr>
          <p:cNvSpPr/>
          <p:nvPr/>
        </p:nvSpPr>
        <p:spPr>
          <a:xfrm>
            <a:off x="2084438" y="4576958"/>
            <a:ext cx="6558116" cy="2167971"/>
          </a:xfrm>
          <a:prstGeom prst="roundRect">
            <a:avLst>
              <a:gd name="adj" fmla="val 6771"/>
            </a:avLst>
          </a:prstGeom>
        </p:spPr>
        <p:style>
          <a:lnRef idx="2">
            <a:schemeClr val="accent6"/>
          </a:lnRef>
          <a:fillRef idx="1">
            <a:schemeClr val="lt1"/>
          </a:fillRef>
          <a:effectRef idx="0">
            <a:schemeClr val="accent6"/>
          </a:effectRef>
          <a:fontRef idx="minor">
            <a:schemeClr val="dk1"/>
          </a:fontRef>
        </p:style>
        <p:txBody>
          <a:bodyPr rtlCol="0" anchor="ctr"/>
          <a:lstStyle/>
          <a:p>
            <a:pPr lvl="0">
              <a:lnSpc>
                <a:spcPct val="107000"/>
              </a:lnSpc>
            </a:pPr>
            <a:endParaRPr lang="en-IN" dirty="0"/>
          </a:p>
        </p:txBody>
      </p:sp>
      <p:sp>
        <p:nvSpPr>
          <p:cNvPr id="6" name="TextBox 5">
            <a:extLst>
              <a:ext uri="{FF2B5EF4-FFF2-40B4-BE49-F238E27FC236}">
                <a16:creationId xmlns:a16="http://schemas.microsoft.com/office/drawing/2014/main" id="{31247C81-CE2B-D5CD-6077-2561DEE00C5D}"/>
              </a:ext>
            </a:extLst>
          </p:cNvPr>
          <p:cNvSpPr txBox="1"/>
          <p:nvPr/>
        </p:nvSpPr>
        <p:spPr>
          <a:xfrm>
            <a:off x="2197507" y="4709783"/>
            <a:ext cx="7787150" cy="1920910"/>
          </a:xfrm>
          <a:prstGeom prst="rect">
            <a:avLst/>
          </a:prstGeom>
          <a:noFill/>
        </p:spPr>
        <p:txBody>
          <a:bodyPr wrap="square" rtlCol="0">
            <a:spAutoFit/>
          </a:bodyPr>
          <a:lstStyle/>
          <a:p>
            <a:pPr marL="514350" indent="-514350">
              <a:lnSpc>
                <a:spcPct val="107000"/>
              </a:lnSpc>
              <a:buFont typeface="+mj-lt"/>
              <a:buAutoNum type="romanUcPeriod" startAt="3"/>
            </a:pPr>
            <a:r>
              <a:rPr lang="en-US" sz="1800" b="1" kern="100" dirty="0">
                <a:solidFill>
                  <a:srgbClr val="2F5496"/>
                </a:solidFill>
                <a:effectLst/>
                <a:latin typeface="Century" panose="02040604050505020304" pitchFamily="18" charset="0"/>
                <a:ea typeface="Times New Roman" panose="02020603050405020304" pitchFamily="18" charset="0"/>
                <a:cs typeface="Times New Roman" panose="02020603050405020304" pitchFamily="18" charset="0"/>
              </a:rPr>
              <a:t>When</a:t>
            </a:r>
            <a:endParaRPr lang="en-IN" b="1" kern="10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marL="514350" indent="-514350">
              <a:lnSpc>
                <a:spcPct val="107000"/>
              </a:lnSpc>
              <a:buFont typeface="+mj-lt"/>
              <a:buAutoNum type="romanUcPeriod" startAt="3"/>
            </a:pPr>
            <a:endParaRPr lang="en-US" sz="2000" b="1" kern="100" dirty="0">
              <a:effectLst/>
              <a:latin typeface="Century" panose="02040604050505020304" pitchFamily="18" charset="0"/>
              <a:ea typeface="Calibri" panose="020F0502020204030204" pitchFamily="34" charset="0"/>
              <a:cs typeface="Times New Roman" panose="02020603050405020304" pitchFamily="18" charset="0"/>
            </a:endParaRPr>
          </a:p>
          <a:p>
            <a:pPr marL="457200" lvl="0" indent="-457200">
              <a:lnSpc>
                <a:spcPct val="107000"/>
              </a:lnSpc>
              <a:buFont typeface="+mj-lt"/>
              <a:buAutoNum type="arabicPeriod" startAt="5"/>
            </a:pPr>
            <a:r>
              <a:rPr lang="en-US" sz="2000" b="1" kern="100" dirty="0">
                <a:solidFill>
                  <a:schemeClr val="accent5">
                    <a:lumMod val="75000"/>
                  </a:schemeClr>
                </a:solidFill>
                <a:effectLst/>
                <a:latin typeface="Century" panose="02040604050505020304" pitchFamily="18" charset="0"/>
                <a:ea typeface="Calibri" panose="020F0502020204030204" pitchFamily="34" charset="0"/>
                <a:cs typeface="Times New Roman" panose="02020603050405020304" pitchFamily="18" charset="0"/>
              </a:rPr>
              <a:t>When did career expectations of GenZ’s changes?</a:t>
            </a:r>
            <a:endParaRPr lang="en-IN" sz="2000" b="1"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buNone/>
            </a:pPr>
            <a:r>
              <a:rPr lang="en-US" sz="1800" kern="100" dirty="0">
                <a:solidFill>
                  <a:schemeClr val="accent5">
                    <a:lumMod val="75000"/>
                  </a:schemeClr>
                </a:solidFill>
                <a:effectLst/>
                <a:latin typeface="Century" panose="02040604050505020304" pitchFamily="18" charset="0"/>
                <a:ea typeface="Calibri" panose="020F0502020204030204" pitchFamily="34" charset="0"/>
                <a:cs typeface="Times New Roman" panose="02020603050405020304" pitchFamily="18" charset="0"/>
              </a:rPr>
              <a:t> </a:t>
            </a:r>
            <a:endParaRPr lang="en-IN" sz="1800"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kern="100" dirty="0">
                <a:solidFill>
                  <a:schemeClr val="accent5">
                    <a:lumMod val="75000"/>
                  </a:schemeClr>
                </a:solidFill>
                <a:effectLst/>
                <a:latin typeface="Century" panose="02040604050505020304" pitchFamily="18" charset="0"/>
                <a:ea typeface="Calibri" panose="020F0502020204030204" pitchFamily="34" charset="0"/>
                <a:cs typeface="Times New Roman" panose="02020603050405020304" pitchFamily="18" charset="0"/>
              </a:rPr>
              <a:t>From 2017 from age 21 to 24.</a:t>
            </a:r>
            <a:endParaRPr lang="en-IN" sz="1800"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kern="100" dirty="0">
                <a:solidFill>
                  <a:schemeClr val="accent5">
                    <a:lumMod val="75000"/>
                  </a:schemeClr>
                </a:solidFill>
                <a:effectLst/>
                <a:latin typeface="Century" panose="02040604050505020304" pitchFamily="18" charset="0"/>
                <a:ea typeface="Calibri" panose="020F0502020204030204" pitchFamily="34" charset="0"/>
                <a:cs typeface="Times New Roman" panose="02020603050405020304" pitchFamily="18" charset="0"/>
              </a:rPr>
              <a:t>After technological development.</a:t>
            </a:r>
            <a:endParaRPr lang="en-IN" sz="1800"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D43B3050-6642-FB7B-6A79-E6B66A5D656E}"/>
              </a:ext>
            </a:extLst>
          </p:cNvPr>
          <p:cNvSpPr txBox="1"/>
          <p:nvPr/>
        </p:nvSpPr>
        <p:spPr>
          <a:xfrm>
            <a:off x="1032386" y="560439"/>
            <a:ext cx="1681317" cy="369332"/>
          </a:xfrm>
          <a:prstGeom prst="rect">
            <a:avLst/>
          </a:prstGeom>
          <a:noFill/>
        </p:spPr>
        <p:txBody>
          <a:bodyPr wrap="square" rtlCol="0">
            <a:spAutoFit/>
          </a:bodyPr>
          <a:lstStyle/>
          <a:p>
            <a:pPr marL="400050" indent="-400050">
              <a:buFont typeface="+mj-lt"/>
              <a:buAutoNum type="romanUcPeriod" startAt="2"/>
            </a:pPr>
            <a:r>
              <a:rPr lang="en-US" sz="1800" b="1" kern="100" dirty="0">
                <a:solidFill>
                  <a:srgbClr val="2F5496"/>
                </a:solidFill>
                <a:effectLst/>
                <a:latin typeface="Century" panose="02040604050505020304" pitchFamily="18" charset="0"/>
                <a:ea typeface="Times New Roman" panose="02020603050405020304" pitchFamily="18" charset="0"/>
                <a:cs typeface="Times New Roman" panose="02020603050405020304" pitchFamily="18" charset="0"/>
              </a:rPr>
              <a:t>Why</a:t>
            </a:r>
            <a:endPar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7387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479</TotalTime>
  <Words>1429</Words>
  <Application>Microsoft Office PowerPoint</Application>
  <PresentationFormat>Widescreen</PresentationFormat>
  <Paragraphs>200</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Aptos Narrow</vt:lpstr>
      <vt:lpstr>Arial</vt:lpstr>
      <vt:lpstr>Arial Narrow</vt:lpstr>
      <vt:lpstr>Calibri</vt:lpstr>
      <vt:lpstr>Calibri Light</vt:lpstr>
      <vt:lpstr>Century</vt:lpstr>
      <vt:lpstr>Symbol</vt:lpstr>
      <vt:lpstr>Office Theme</vt:lpstr>
      <vt:lpstr>KultureHire Data Analysis Internship</vt:lpstr>
      <vt:lpstr>Introduction </vt:lpstr>
      <vt:lpstr>Objectives </vt:lpstr>
      <vt:lpstr>Methodology Used in Project</vt:lpstr>
      <vt:lpstr>PowerPoint Presentation</vt:lpstr>
      <vt:lpstr>PowerPoint Presentation</vt:lpstr>
      <vt:lpstr>1. Problem Statement</vt:lpstr>
      <vt:lpstr>PowerPoint Presentation</vt:lpstr>
      <vt:lpstr>PowerPoint Presentation</vt:lpstr>
      <vt:lpstr>PowerPoint Presentation</vt:lpstr>
      <vt:lpstr>PowerPoint Presentation</vt:lpstr>
      <vt:lpstr>2. Data Collection</vt:lpstr>
      <vt:lpstr>PowerPoint Presentation</vt:lpstr>
      <vt:lpstr>3. Data Cleaning</vt:lpstr>
      <vt:lpstr>4. Exploratory Data Analysis</vt:lpstr>
      <vt:lpstr>1. What industries are Gen-Z most interested in pursuing careers in?</vt:lpstr>
      <vt:lpstr>2. What are the top factors influencing Gen-Z’s career choices?</vt:lpstr>
      <vt:lpstr>3. What is the desired work environment for Gen-Z? (e.g., remote, hybrid, in-office)</vt:lpstr>
      <vt:lpstr>4. How do financial goals, such as salary and benefits, impact career aspirations among Gen-Z?</vt:lpstr>
      <vt:lpstr>5. What role do personal values and social impact play in career choices for Gen-Z?</vt:lpstr>
      <vt:lpstr>5. Analyzing in SQL</vt:lpstr>
      <vt:lpstr>PowerPoint Presentation</vt:lpstr>
      <vt:lpstr>PowerPoint Presentation</vt:lpstr>
      <vt:lpstr>PowerPoint Presentation</vt:lpstr>
      <vt:lpstr>PowerPoint Presentation</vt:lpstr>
      <vt:lpstr>PowerPoint Presentation</vt:lpstr>
      <vt:lpstr>Empowering Gen-Z Career Aspiration</vt:lpstr>
      <vt:lpstr>PowerPoint Presentation</vt:lpstr>
      <vt:lpstr>Manager Aspiration Dashboard</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Kunal Warghade</dc:creator>
  <cp:lastModifiedBy>Kunal Warghade</cp:lastModifiedBy>
  <cp:revision>4</cp:revision>
  <dcterms:created xsi:type="dcterms:W3CDTF">2025-03-09T20:34:06Z</dcterms:created>
  <dcterms:modified xsi:type="dcterms:W3CDTF">2025-03-12T20:00:54Z</dcterms:modified>
</cp:coreProperties>
</file>