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Lst>
  <p:sldSz cx="9144000" cy="5143500"/>
  <p:notesSz cx="9144000" cy="51435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705" y="227965"/>
            <a:ext cx="8432165" cy="1213485"/>
          </a:xfrm>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br>
              <a:rPr spc="-10" dirty="0"/>
            </a:br>
            <a:br>
              <a:rPr spc="-10" dirty="0"/>
            </a:br>
            <a:r>
              <a:rPr spc="-10" dirty="0"/>
              <a:t>Protecting User Password Keys at Rest (on the Disk)</a:t>
            </a:r>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09550"/>
            <a:ext cx="8555990" cy="2143125"/>
          </a:xfrm>
          <a:prstGeom prst="rect">
            <a:avLst/>
          </a:prstGeom>
        </p:spPr>
        <p:txBody>
          <a:bodyPr vert="horz" wrap="square" lIns="0" tIns="112013" rIns="0" bIns="0" rtlCol="0">
            <a:spAutoFit/>
          </a:bodyPr>
          <a:lstStyle/>
          <a:p>
            <a:pPr marL="71120">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br>
              <a:rPr spc="-10" dirty="0"/>
            </a:br>
            <a:br>
              <a:rPr spc="-10" dirty="0"/>
            </a:br>
            <a:r>
              <a:rPr sz="2000" b="0" spc="-10" dirty="0"/>
              <a:t>Implementing strong encryption techniques and security best practices to safeguard password keys at rest. This includes using advanced encryption standards and key management strategies to ensure that even if the disk is compromised, the password keys remain protected.</a:t>
            </a:r>
            <a:endParaRPr sz="2000" b="0"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705" y="227965"/>
            <a:ext cx="8495665" cy="4592320"/>
          </a:xfrm>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br>
              <a:rPr spc="-10" dirty="0"/>
            </a:br>
            <a:br>
              <a:rPr spc="-10" dirty="0"/>
            </a:br>
            <a:r>
              <a:rPr sz="2000" spc="-10" dirty="0">
                <a:latin typeface="Arial Bold" panose="020B0604020202020204" charset="0"/>
                <a:cs typeface="Arial Bold" panose="020B0604020202020204" charset="0"/>
              </a:rPr>
              <a:t>Advanced Encryption Standards (AES):</a:t>
            </a:r>
            <a:r>
              <a:rPr sz="2000" b="0" spc="-10" dirty="0"/>
              <a:t> Employing AES with strong key sizes (e.g., AES-256) for encrypting password keys.</a:t>
            </a:r>
            <a:br>
              <a:rPr sz="2000" b="0" spc="-10" dirty="0"/>
            </a:br>
            <a:br>
              <a:rPr sz="2000" b="0" spc="-10" dirty="0"/>
            </a:br>
            <a:r>
              <a:rPr sz="2000" spc="-10" dirty="0">
                <a:latin typeface="Arial Bold" panose="020B0604020202020204" charset="0"/>
                <a:cs typeface="Arial Bold" panose="020B0604020202020204" charset="0"/>
              </a:rPr>
              <a:t>Key Management:</a:t>
            </a:r>
            <a:r>
              <a:rPr sz="2000" b="0" spc="-10" dirty="0"/>
              <a:t> Implementing robust key management practices, such as using hardware security modules (HSMs) or secure key vaults to store and manage encryption keys.</a:t>
            </a:r>
            <a:br>
              <a:rPr sz="2000" b="0" spc="-10" dirty="0"/>
            </a:br>
            <a:br>
              <a:rPr sz="2000" b="0" spc="-10" dirty="0"/>
            </a:br>
            <a:r>
              <a:rPr sz="2000" spc="-10" dirty="0">
                <a:latin typeface="Arial Bold" panose="020B0604020202020204" charset="0"/>
                <a:cs typeface="Arial Bold" panose="020B0604020202020204" charset="0"/>
              </a:rPr>
              <a:t>Access Controls:</a:t>
            </a:r>
            <a:r>
              <a:rPr sz="2000" b="0" spc="-10" dirty="0"/>
              <a:t> Setting strict access controls and permissions to limit who can access the encrypted password keys.</a:t>
            </a:r>
            <a:br>
              <a:rPr sz="2000" b="0" spc="-10" dirty="0"/>
            </a:br>
            <a:br>
              <a:rPr sz="2000" b="0" spc="-10" dirty="0"/>
            </a:br>
            <a:r>
              <a:rPr sz="2000" spc="-10" dirty="0">
                <a:latin typeface="Arial Bold" panose="020B0604020202020204" charset="0"/>
                <a:cs typeface="Arial Bold" panose="020B0604020202020204" charset="0"/>
              </a:rPr>
              <a:t>Auditing and Monitoring:</a:t>
            </a:r>
            <a:r>
              <a:rPr sz="2000" b="0" spc="-10" dirty="0"/>
              <a:t> Monitoring access and auditing activities related to the password key storage to detect any unauthorized access attempts.</a:t>
            </a:r>
            <a:endParaRPr sz="2000" b="0"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705" y="227965"/>
            <a:ext cx="8480425" cy="4291330"/>
          </a:xfrm>
          <a:prstGeom prst="rect">
            <a:avLst/>
          </a:prstGeom>
        </p:spPr>
        <p:txBody>
          <a:bodyPr vert="horz" wrap="square" lIns="0" tIns="106502" rIns="0" bIns="0" rtlCol="0">
            <a:spAutoFit/>
          </a:bodyPr>
          <a:lstStyle/>
          <a:p>
            <a:pPr marL="64770">
              <a:lnSpc>
                <a:spcPct val="100000"/>
              </a:lnSpc>
              <a:spcBef>
                <a:spcPts val="105"/>
              </a:spcBef>
            </a:pPr>
            <a:r>
              <a:rPr spc="-10" dirty="0"/>
              <a:t>Process</a:t>
            </a:r>
            <a:r>
              <a:rPr spc="-325" dirty="0"/>
              <a:t> </a:t>
            </a:r>
            <a:r>
              <a:rPr spc="-20" dirty="0"/>
              <a:t>flow</a:t>
            </a:r>
            <a:br>
              <a:rPr spc="-20" dirty="0"/>
            </a:br>
            <a:br>
              <a:rPr spc="-20" dirty="0"/>
            </a:br>
            <a:r>
              <a:rPr sz="2000" spc="-20" dirty="0">
                <a:latin typeface="Arial Bold" panose="020B0604020202020204" charset="0"/>
                <a:cs typeface="Arial Bold" panose="020B0604020202020204" charset="0"/>
              </a:rPr>
              <a:t>Encryption:</a:t>
            </a:r>
            <a:r>
              <a:rPr sz="2000" b="0" spc="-20" dirty="0"/>
              <a:t> Encrypting the password keys using AES before storing them on disk.</a:t>
            </a:r>
            <a:br>
              <a:rPr sz="2000" b="0" spc="-20" dirty="0"/>
            </a:br>
            <a:br>
              <a:rPr sz="2000" b="0" spc="-20" dirty="0"/>
            </a:br>
            <a:r>
              <a:rPr sz="2000" spc="-20" dirty="0">
                <a:latin typeface="Arial Bold" panose="020B0604020202020204" charset="0"/>
                <a:cs typeface="Arial Bold" panose="020B0604020202020204" charset="0"/>
              </a:rPr>
              <a:t>Key Management:</a:t>
            </a:r>
            <a:r>
              <a:rPr sz="2000" b="0" spc="-20" dirty="0"/>
              <a:t> Securely storing and managing encryption keys separately from the encrypted data.</a:t>
            </a:r>
            <a:br>
              <a:rPr sz="2000" b="0" spc="-20" dirty="0"/>
            </a:br>
            <a:br>
              <a:rPr sz="2000" b="0" spc="-20" dirty="0"/>
            </a:br>
            <a:r>
              <a:rPr sz="2000" spc="-20" dirty="0">
                <a:latin typeface="Arial Bold" panose="020B0604020202020204" charset="0"/>
                <a:cs typeface="Arial Bold" panose="020B0604020202020204" charset="0"/>
              </a:rPr>
              <a:t>Access Control:</a:t>
            </a:r>
            <a:r>
              <a:rPr sz="2000" b="0" spc="-20" dirty="0"/>
              <a:t> Implementing strict access controls to restrict access to authorized personnel or systems only.</a:t>
            </a:r>
            <a:br>
              <a:rPr sz="2000" b="0" spc="-20" dirty="0"/>
            </a:br>
            <a:br>
              <a:rPr sz="2000" b="0" spc="-20" dirty="0"/>
            </a:br>
            <a:r>
              <a:rPr sz="2000" spc="-20" dirty="0">
                <a:latin typeface="Arial Bold" panose="020B0604020202020204" charset="0"/>
                <a:cs typeface="Arial Bold" panose="020B0604020202020204" charset="0"/>
              </a:rPr>
              <a:t>Auditing:</a:t>
            </a:r>
            <a:r>
              <a:rPr sz="2000" b="0" spc="-20" dirty="0"/>
              <a:t> Regularly auditing access logs and monitoring for any suspicious activities related to the password key storage.</a:t>
            </a:r>
            <a:endParaRPr sz="2000" b="0" spc="-2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774" rIns="0" bIns="0" rtlCol="0">
            <a:spAutoFit/>
          </a:bodyPr>
          <a:lstStyle/>
          <a:p>
            <a:pPr marL="81280">
              <a:lnSpc>
                <a:spcPct val="100000"/>
              </a:lnSpc>
              <a:spcBef>
                <a:spcPts val="105"/>
              </a:spcBef>
            </a:pPr>
            <a:r>
              <a:rPr dirty="0"/>
              <a:t>Architecture</a:t>
            </a:r>
            <a:r>
              <a:rPr spc="-45" dirty="0"/>
              <a:t> </a:t>
            </a:r>
            <a:r>
              <a:rPr spc="-10" dirty="0"/>
              <a:t>Diagram</a:t>
            </a:r>
            <a:endParaRPr spc="-10" dirty="0"/>
          </a:p>
        </p:txBody>
      </p:sp>
      <p:pic>
        <p:nvPicPr>
          <p:cNvPr id="3" name="Picture 2"/>
          <p:cNvPicPr>
            <a:picLocks noChangeAspect="1"/>
          </p:cNvPicPr>
          <p:nvPr/>
        </p:nvPicPr>
        <p:blipFill>
          <a:blip r:embed="rId1"/>
          <a:stretch>
            <a:fillRect/>
          </a:stretch>
        </p:blipFill>
        <p:spPr>
          <a:xfrm>
            <a:off x="2514600" y="895350"/>
            <a:ext cx="3755390" cy="39192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705" y="227965"/>
            <a:ext cx="8648065" cy="3683635"/>
          </a:xfrm>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br>
              <a:rPr spc="-20" dirty="0"/>
            </a:br>
            <a:br>
              <a:rPr spc="-20" dirty="0"/>
            </a:br>
            <a:r>
              <a:rPr sz="2000" spc="-20" dirty="0"/>
              <a:t>Programming Language:</a:t>
            </a:r>
            <a:br>
              <a:rPr sz="2000" spc="-20" dirty="0"/>
            </a:br>
            <a:r>
              <a:rPr sz="2000" spc="-20" dirty="0"/>
              <a:t>Python: </a:t>
            </a:r>
            <a:r>
              <a:rPr sz="2000" b="0" spc="-20" dirty="0"/>
              <a:t>Used for developing the application logic and encryption functionalities due to its versatility and robust library support.</a:t>
            </a:r>
            <a:br>
              <a:rPr sz="2000" b="0" spc="-20" dirty="0"/>
            </a:br>
            <a:br>
              <a:rPr sz="2000" spc="-20" dirty="0"/>
            </a:br>
            <a:r>
              <a:rPr sz="2000" spc="-20" dirty="0"/>
              <a:t>Encryption Libraries:</a:t>
            </a:r>
            <a:br>
              <a:rPr sz="2000" spc="-20" dirty="0"/>
            </a:br>
            <a:r>
              <a:rPr lang="en-US" sz="2000" spc="-20" dirty="0"/>
              <a:t>c</a:t>
            </a:r>
            <a:r>
              <a:rPr sz="2000" spc="-20" dirty="0"/>
              <a:t>ryptography: </a:t>
            </a:r>
            <a:r>
              <a:rPr sz="2000" b="0" spc="-20" dirty="0"/>
              <a:t>A Python library that provides cryptographic recipes and primitives to encrypt password keys securely.</a:t>
            </a:r>
            <a:br>
              <a:rPr sz="2000" b="0" spc="-20" dirty="0"/>
            </a:br>
            <a:r>
              <a:rPr sz="2000" spc="-20" dirty="0"/>
              <a:t>PyCryptodome: </a:t>
            </a:r>
            <a:r>
              <a:rPr sz="2000" b="0" spc="-20" dirty="0"/>
              <a:t>Another popular library offering cryptographic functionalities such as AES encryption.</a:t>
            </a:r>
            <a:endParaRPr sz="2000" b="0" spc="-2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705" y="227965"/>
            <a:ext cx="8671560" cy="2762885"/>
          </a:xfrm>
          <a:prstGeom prst="rect">
            <a:avLst/>
          </a:prstGeom>
        </p:spPr>
        <p:txBody>
          <a:bodyPr vert="horz" wrap="square" lIns="0" tIns="116331" rIns="0" bIns="0" rtlCol="0">
            <a:spAutoFit/>
          </a:bodyPr>
          <a:lstStyle/>
          <a:p>
            <a:pPr marL="73660">
              <a:lnSpc>
                <a:spcPct val="100000"/>
              </a:lnSpc>
              <a:spcBef>
                <a:spcPts val="105"/>
              </a:spcBef>
            </a:pPr>
            <a:r>
              <a:rPr spc="-10" dirty="0"/>
              <a:t>Conclusion</a:t>
            </a:r>
            <a:br>
              <a:rPr spc="-10" dirty="0"/>
            </a:br>
            <a:br>
              <a:rPr spc="-10" dirty="0"/>
            </a:br>
            <a:r>
              <a:rPr sz="2000" b="0" spc="-10" dirty="0"/>
              <a:t>It requires a combination of strong encryption,</a:t>
            </a:r>
            <a:r>
              <a:rPr lang="en-US" sz="2000" b="0" spc="-10" dirty="0"/>
              <a:t> </a:t>
            </a:r>
            <a:r>
              <a:rPr sz="2000" b="0" spc="-10" dirty="0"/>
              <a:t>key management,</a:t>
            </a:r>
            <a:r>
              <a:rPr lang="en-US" sz="2000" b="0" spc="-10" dirty="0"/>
              <a:t> </a:t>
            </a:r>
            <a:r>
              <a:rPr sz="2000" b="0" spc="-10" dirty="0"/>
              <a:t>tight controls, and comprehensive auditing to ensure users' password keys are secure when not in use. Thanks to these measures, it is not possible for organizations to ensure the confidentiality of user credentials stored on optical devices and to reduce the risk of access</a:t>
            </a:r>
            <a:r>
              <a:rPr lang="en-US" sz="2000" b="0" spc="-10" dirty="0"/>
              <a:t> </a:t>
            </a:r>
            <a:r>
              <a:rPr sz="2000" b="0" spc="-10" dirty="0"/>
              <a:t>disk storage is safe even if stolen.</a:t>
            </a:r>
            <a:endParaRPr sz="2000" b="0"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2187</Words>
  <Application>WPS Presentation</Application>
  <PresentationFormat>On-screen Show (4:3)</PresentationFormat>
  <Paragraphs>14</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Arial</vt:lpstr>
      <vt:lpstr>Microsoft YaHei</vt:lpstr>
      <vt:lpstr>汉仪旗黑</vt:lpstr>
      <vt:lpstr>Arial Unicode MS</vt:lpstr>
      <vt:lpstr>Calibri</vt:lpstr>
      <vt:lpstr>Helvetica Neue</vt:lpstr>
      <vt:lpstr>宋体-简</vt:lpstr>
      <vt:lpstr>Arial Bold</vt:lpstr>
      <vt:lpstr>Office Theme</vt:lpstr>
      <vt:lpstr>Problem Statement</vt:lpstr>
      <vt:lpstr>Unique Idea Brief (Solution)</vt:lpstr>
      <vt:lpstr>Features Offered</vt:lpstr>
      <vt:lpstr>Process flow</vt:lpstr>
      <vt:lpstr>Architecture Diagram</vt:lpstr>
      <vt:lpstr>Technologies used</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Protecting User Password Keys at Rest (on the Disk)</dc:title>
  <dc:creator>Ajeya Krishna</dc:creator>
  <cp:lastModifiedBy>kunalmirchandani</cp:lastModifiedBy>
  <cp:revision>1</cp:revision>
  <dcterms:created xsi:type="dcterms:W3CDTF">2024-07-08T10:37:13Z</dcterms:created>
  <dcterms:modified xsi:type="dcterms:W3CDTF">2024-07-08T10:37:13Z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2024-07-01T05:30:00Z</vt:filetime>
  </property>
  <property fmtid="{D5CDD505-2E9C-101B-9397-08002B2CF9AE}" pid="3" name="Creator">
    <vt:lpwstr>Microsoft® PowerPoint® 2021</vt:lpwstr>
  </property>
  <property fmtid="{D5CDD505-2E9C-101B-9397-08002B2CF9AE}" pid="4" name="LastSaved">
    <vt:filetime>2024-07-08T05:30:00Z</vt:filetime>
  </property>
  <property fmtid="{D5CDD505-2E9C-101B-9397-08002B2CF9AE}" pid="5" name="Producer">
    <vt:lpwstr>Microsoft® PowerPoint® 2021</vt:lpwstr>
  </property>
  <property fmtid="{D5CDD505-2E9C-101B-9397-08002B2CF9AE}" pid="6" name="KSOProductBuildVer">
    <vt:lpwstr>1033-5.7.3.8096</vt:lpwstr>
  </property>
</Properties>
</file>