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9" r:id="rId11"/>
    <p:sldId id="270" r:id="rId12"/>
    <p:sldId id="264" r:id="rId13"/>
    <p:sldId id="266" r:id="rId14"/>
    <p:sldId id="267" r:id="rId15"/>
    <p:sldId id="268" r:id="rId16"/>
  </p:sldIdLst>
  <p:sldSz cx="9144000" cy="5143500" type="screen16x9"/>
  <p:notesSz cx="6858000" cy="9144000"/>
  <p:embeddedFontLst>
    <p:embeddedFont>
      <p:font typeface="Maven Pro" panose="020B0604020202020204" charset="0"/>
      <p:regular r:id="rId18"/>
      <p:bold r:id="rId19"/>
    </p:embeddedFont>
    <p:embeddedFont>
      <p:font typeface="Nunito" panose="020B0604020202020204" charset="0"/>
      <p:regular r:id="rId20"/>
      <p:bold r:id="rId21"/>
      <p:italic r:id="rId22"/>
      <p:boldItalic r:id="rId23"/>
    </p:embeddedFont>
    <p:embeddedFont>
      <p:font typeface="Pacifico" panose="020B0604020202020204" charset="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62" y="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" name="Google Shape;2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5015c3669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5015c3669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59050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5015c3669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5015c3669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721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5015c3669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5015c3669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4" name="Google Shape;34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0169b603c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0" name="Google Shape;350;g50169b603c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5015c3669b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5015c3669b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1" name="Google Shape;28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-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At the beginning of this project, we went through problems that a AI can solve, and we choose one of the easier problems because it was our first project.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None/>
            </a:pP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50169b603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50169b603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9" name="Google Shape;30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7" name="Google Shape;31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50169b603c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50169b603c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2"/>
              <a:chOff x="7343003" y="4453711"/>
              <a:chExt cx="316800" cy="688512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1"/>
            <a:chOff x="5043503" y="0"/>
            <a:chExt cx="3814072" cy="3839101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1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51" name="Google Shape;51;p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3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4"/>
          <p:cNvGrpSpPr/>
          <p:nvPr/>
        </p:nvGrpSpPr>
        <p:grpSpPr>
          <a:xfrm>
            <a:off x="146769" y="3406"/>
            <a:ext cx="1233214" cy="1384535"/>
            <a:chOff x="146769" y="3406"/>
            <a:chExt cx="1233214" cy="1384535"/>
          </a:xfrm>
        </p:grpSpPr>
        <p:grpSp>
          <p:nvGrpSpPr>
            <p:cNvPr id="58" name="Google Shape;58;p4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9" name="Google Shape;59;p4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4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" name="Google Shape;61;p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62" name="Google Shape;62;p4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4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5" name="Google Shape;65;p4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66" name="Google Shape;66;p4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4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4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4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0" name="Google Shape;70;p4"/>
          <p:cNvGrpSpPr/>
          <p:nvPr/>
        </p:nvGrpSpPr>
        <p:grpSpPr>
          <a:xfrm>
            <a:off x="6775084" y="2904008"/>
            <a:ext cx="2186147" cy="2239500"/>
            <a:chOff x="6775084" y="2904008"/>
            <a:chExt cx="2186147" cy="2239500"/>
          </a:xfrm>
        </p:grpSpPr>
        <p:grpSp>
          <p:nvGrpSpPr>
            <p:cNvPr id="71" name="Google Shape;71;p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72" name="Google Shape;72;p4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4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" name="Google Shape;74;p4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75" name="Google Shape;75;p4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4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4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8" name="Google Shape;78;p4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9" name="Google Shape;79;p4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4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4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3" name="Google Shape;83;p4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84" name="Google Shape;84;p4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4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4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4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4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9" name="Google Shape;89;p4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256"/>
            <a:ext cx="2267379" cy="2601741"/>
            <a:chOff x="6790514" y="1256"/>
            <a:chExt cx="2267379" cy="2601741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535" y="1256"/>
              <a:ext cx="1990358" cy="1990303"/>
              <a:chOff x="7067535" y="1256"/>
              <a:chExt cx="1990358" cy="1990303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7"/>
              <a:ext cx="795000" cy="795000"/>
              <a:chOff x="8207126" y="1807997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>
        <p:push dir="r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9144" y="931751"/>
            <a:ext cx="5086127" cy="1917497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13"/>
          <p:cNvSpPr txBox="1"/>
          <p:nvPr/>
        </p:nvSpPr>
        <p:spPr>
          <a:xfrm>
            <a:off x="152400" y="339650"/>
            <a:ext cx="4817918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AI Club Presents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400" b="1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400" b="1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400" b="1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400" b="1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400" b="1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400" b="1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400" b="1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400" b="1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400" b="1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To view the videos email aiclub.ahs@gmail.com </a:t>
            </a:r>
            <a:endParaRPr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66861-81E2-42E6-AC4A-DDA0342A28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11790A-D5B0-489D-AA80-EB8924B24421}"/>
              </a:ext>
            </a:extLst>
          </p:cNvPr>
          <p:cNvSpPr txBox="1"/>
          <p:nvPr/>
        </p:nvSpPr>
        <p:spPr>
          <a:xfrm>
            <a:off x="406800" y="475200"/>
            <a:ext cx="799200" cy="11088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34" name="Google Shape;334;p21"/>
          <p:cNvSpPr txBox="1">
            <a:spLocks noGrp="1"/>
          </p:cNvSpPr>
          <p:nvPr>
            <p:ph type="title"/>
          </p:nvPr>
        </p:nvSpPr>
        <p:spPr>
          <a:xfrm>
            <a:off x="558600" y="274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Code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0487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66861-81E2-42E6-AC4A-DDA0342A28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11790A-D5B0-489D-AA80-EB8924B24421}"/>
              </a:ext>
            </a:extLst>
          </p:cNvPr>
          <p:cNvSpPr txBox="1"/>
          <p:nvPr/>
        </p:nvSpPr>
        <p:spPr>
          <a:xfrm>
            <a:off x="406800" y="475200"/>
            <a:ext cx="799200" cy="11088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34" name="Google Shape;334;p21"/>
          <p:cNvSpPr txBox="1">
            <a:spLocks noGrp="1"/>
          </p:cNvSpPr>
          <p:nvPr>
            <p:ph type="title"/>
          </p:nvPr>
        </p:nvSpPr>
        <p:spPr>
          <a:xfrm>
            <a:off x="558600" y="274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Code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837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E74AFF-01A4-466A-892A-A95EF679D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347" name="Google Shape;347;p23"/>
          <p:cNvSpPr txBox="1">
            <a:spLocks noGrp="1"/>
          </p:cNvSpPr>
          <p:nvPr>
            <p:ph type="body" idx="1"/>
          </p:nvPr>
        </p:nvSpPr>
        <p:spPr>
          <a:xfrm>
            <a:off x="1249100" y="1403875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-"/>
            </a:pPr>
            <a:r>
              <a:rPr lang="en" sz="1600">
                <a:solidFill>
                  <a:schemeClr val="accent1"/>
                </a:solidFill>
              </a:rPr>
              <a:t>Faces Recognition Issues</a:t>
            </a:r>
            <a:endParaRPr sz="1600">
              <a:solidFill>
                <a:schemeClr val="accent1"/>
              </a:solidFill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○"/>
            </a:pPr>
            <a:r>
              <a:rPr lang="en" sz="1600">
                <a:solidFill>
                  <a:schemeClr val="accent1"/>
                </a:solidFill>
              </a:rPr>
              <a:t>Sometimes recognized as another face</a:t>
            </a:r>
            <a:endParaRPr sz="1600">
              <a:solidFill>
                <a:schemeClr val="accent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-"/>
            </a:pPr>
            <a:r>
              <a:rPr lang="en" sz="1600">
                <a:solidFill>
                  <a:schemeClr val="accent1"/>
                </a:solidFill>
              </a:rPr>
              <a:t>Objects Detection Issues</a:t>
            </a:r>
            <a:endParaRPr sz="1600">
              <a:solidFill>
                <a:schemeClr val="accent1"/>
              </a:solidFill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○"/>
            </a:pPr>
            <a:r>
              <a:rPr lang="en" sz="1600">
                <a:solidFill>
                  <a:schemeClr val="accent1"/>
                </a:solidFill>
              </a:rPr>
              <a:t>Sometimes detected objects that weren’t there</a:t>
            </a:r>
            <a:endParaRPr sz="1600">
              <a:solidFill>
                <a:schemeClr val="accent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-"/>
            </a:pPr>
            <a:r>
              <a:rPr lang="en" sz="1600">
                <a:solidFill>
                  <a:schemeClr val="accent1"/>
                </a:solidFill>
              </a:rPr>
              <a:t>Current Improvements</a:t>
            </a:r>
            <a:endParaRPr sz="1600">
              <a:solidFill>
                <a:schemeClr val="accent1"/>
              </a:solidFill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○"/>
            </a:pPr>
            <a:r>
              <a:rPr lang="en" sz="1600">
                <a:solidFill>
                  <a:schemeClr val="accent1"/>
                </a:solidFill>
              </a:rPr>
              <a:t>Retake Pictures</a:t>
            </a:r>
            <a:endParaRPr sz="1600">
              <a:solidFill>
                <a:schemeClr val="accent1"/>
              </a:solidFill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○"/>
            </a:pPr>
            <a:r>
              <a:rPr lang="en" sz="1600">
                <a:solidFill>
                  <a:schemeClr val="accent1"/>
                </a:solidFill>
              </a:rPr>
              <a:t>Try different models and optimize parameters</a:t>
            </a:r>
            <a:endParaRPr sz="1600">
              <a:solidFill>
                <a:schemeClr val="accent1"/>
              </a:solidFill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○"/>
            </a:pPr>
            <a:r>
              <a:rPr lang="en" sz="1600">
                <a:solidFill>
                  <a:schemeClr val="accent1"/>
                </a:solidFill>
              </a:rPr>
              <a:t>Ask experts!</a:t>
            </a:r>
            <a:endParaRPr sz="16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Phase II Plan</a:t>
            </a:r>
            <a:endParaRPr/>
          </a:p>
        </p:txBody>
      </p:sp>
      <p:sp>
        <p:nvSpPr>
          <p:cNvPr id="353" name="Google Shape;353;p24"/>
          <p:cNvSpPr txBox="1">
            <a:spLocks noGrp="1"/>
          </p:cNvSpPr>
          <p:nvPr>
            <p:ph type="body" idx="1"/>
          </p:nvPr>
        </p:nvSpPr>
        <p:spPr>
          <a:xfrm>
            <a:off x="1249100" y="1403875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AutoNum type="arabicPeriod"/>
            </a:pPr>
            <a:r>
              <a:rPr lang="en" sz="1600">
                <a:solidFill>
                  <a:schemeClr val="accent1"/>
                </a:solidFill>
              </a:rPr>
              <a:t>Fraud control - stop an unrecognized student from taking food from CafeAI. </a:t>
            </a:r>
            <a:endParaRPr sz="1600">
              <a:solidFill>
                <a:schemeClr val="accent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AutoNum type="arabicPeriod"/>
            </a:pPr>
            <a:r>
              <a:rPr lang="en" sz="1600">
                <a:solidFill>
                  <a:schemeClr val="accent1"/>
                </a:solidFill>
              </a:rPr>
              <a:t>Auto onboarding process - New student and new food items</a:t>
            </a:r>
            <a:endParaRPr sz="1600">
              <a:solidFill>
                <a:schemeClr val="accent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AutoNum type="arabicPeriod"/>
            </a:pPr>
            <a:r>
              <a:rPr lang="en" sz="1600">
                <a:solidFill>
                  <a:schemeClr val="accent1"/>
                </a:solidFill>
              </a:rPr>
              <a:t>Be able to identify duplicate items on the plate</a:t>
            </a:r>
            <a:endParaRPr sz="1600">
              <a:solidFill>
                <a:schemeClr val="accent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AutoNum type="arabicPeriod"/>
            </a:pPr>
            <a:r>
              <a:rPr lang="en" sz="1600">
                <a:solidFill>
                  <a:schemeClr val="accent1"/>
                </a:solidFill>
              </a:rPr>
              <a:t>AI self learning system?</a:t>
            </a:r>
            <a:endParaRPr sz="16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DAFAF"/>
            </a:gs>
            <a:gs pos="100000">
              <a:srgbClr val="46636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5"/>
          <p:cNvSpPr txBox="1">
            <a:spLocks noGrp="1"/>
          </p:cNvSpPr>
          <p:nvPr>
            <p:ph type="title"/>
          </p:nvPr>
        </p:nvSpPr>
        <p:spPr>
          <a:xfrm>
            <a:off x="1292725" y="1232350"/>
            <a:ext cx="7030500" cy="37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0">
                <a:solidFill>
                  <a:srgbClr val="FFFF00"/>
                </a:solidFill>
                <a:latin typeface="Pacifico"/>
                <a:ea typeface="Pacifico"/>
                <a:cs typeface="Pacifico"/>
                <a:sym typeface="Pacifico"/>
              </a:rPr>
              <a:t>Questions?</a:t>
            </a:r>
            <a:endParaRPr sz="3600" b="0">
              <a:solidFill>
                <a:srgbClr val="FFFF00"/>
              </a:solidFill>
              <a:latin typeface="Pacifico"/>
              <a:ea typeface="Pacifico"/>
              <a:cs typeface="Pacifico"/>
              <a:sym typeface="Pacific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600" b="0">
              <a:solidFill>
                <a:srgbClr val="FFFF00"/>
              </a:solidFill>
              <a:latin typeface="Pacifico"/>
              <a:ea typeface="Pacifico"/>
              <a:cs typeface="Pacifico"/>
              <a:sym typeface="Pacific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0">
                <a:solidFill>
                  <a:srgbClr val="FFFF00"/>
                </a:solidFill>
                <a:latin typeface="Pacifico"/>
                <a:ea typeface="Pacifico"/>
                <a:cs typeface="Pacifico"/>
                <a:sym typeface="Pacifico"/>
              </a:rPr>
              <a:t>Improvement Ideas?</a:t>
            </a:r>
            <a:endParaRPr sz="3600" b="0">
              <a:solidFill>
                <a:srgbClr val="FFFF00"/>
              </a:solidFill>
              <a:latin typeface="Pacifico"/>
              <a:ea typeface="Pacifico"/>
              <a:cs typeface="Pacifico"/>
              <a:sym typeface="Pacific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600" b="0">
              <a:solidFill>
                <a:srgbClr val="FFFF00"/>
              </a:solidFill>
              <a:latin typeface="Pacifico"/>
              <a:ea typeface="Pacifico"/>
              <a:cs typeface="Pacifico"/>
              <a:sym typeface="Pacific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0">
                <a:solidFill>
                  <a:srgbClr val="FFFF00"/>
                </a:solidFill>
                <a:latin typeface="Pacifico"/>
                <a:ea typeface="Pacifico"/>
                <a:cs typeface="Pacifico"/>
                <a:sym typeface="Pacifico"/>
              </a:rPr>
              <a:t>Sponsorship &amp; Funding Support?</a:t>
            </a:r>
            <a:endParaRPr sz="3600" b="0">
              <a:solidFill>
                <a:srgbClr val="FFFF00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908280" cy="611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accent1"/>
                </a:solidFill>
              </a:rPr>
              <a:t>Introduction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230300" y="1401075"/>
            <a:ext cx="8435100" cy="33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-"/>
            </a:pPr>
            <a:r>
              <a:rPr lang="en" sz="1600" b="1">
                <a:solidFill>
                  <a:schemeClr val="accent1"/>
                </a:solidFill>
              </a:rPr>
              <a:t>AHS cafeteria offers wide array of healthy food and drinks options. It is very crowded during lunch breaks. Long queues and lengthy wait to buy food is an ongoing issue. </a:t>
            </a:r>
            <a:endParaRPr sz="1600" b="1">
              <a:solidFill>
                <a:schemeClr val="accent1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accent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-"/>
            </a:pPr>
            <a:r>
              <a:rPr lang="en" sz="1600" b="1">
                <a:solidFill>
                  <a:schemeClr val="accent1"/>
                </a:solidFill>
              </a:rPr>
              <a:t>CafeteriAI or CafeAI is a super-efficient and fraud-proof smart cafeteria for our school which could potentially eliminate a need of a cashier and other staff members.</a:t>
            </a:r>
            <a:endParaRPr sz="1600" b="1">
              <a:solidFill>
                <a:schemeClr val="accent1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accent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-"/>
            </a:pPr>
            <a:r>
              <a:rPr lang="en" sz="1600" b="1">
                <a:solidFill>
                  <a:schemeClr val="accent1"/>
                </a:solidFill>
              </a:rPr>
              <a:t>Students will walk-in and walk-out of cafeteria without any stops or checkpoint!</a:t>
            </a:r>
            <a:endParaRPr sz="1600" b="1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600" b="1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accent1"/>
                </a:solidFill>
              </a:rPr>
              <a:t>Where it all started? </a:t>
            </a:r>
            <a:br>
              <a:rPr lang="en">
                <a:solidFill>
                  <a:schemeClr val="accent1"/>
                </a:solidFill>
              </a:rPr>
            </a:br>
            <a:r>
              <a:rPr lang="en">
                <a:solidFill>
                  <a:schemeClr val="accent1"/>
                </a:solidFill>
              </a:rPr>
              <a:t>Where are we at today?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685525" y="1836225"/>
            <a:ext cx="5301000" cy="2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-"/>
            </a:pPr>
            <a:r>
              <a:rPr lang="en" sz="1400" b="1">
                <a:solidFill>
                  <a:schemeClr val="accent1"/>
                </a:solidFill>
              </a:rPr>
              <a:t>Discussed and chose a problem to solve using AI</a:t>
            </a:r>
            <a:endParaRPr sz="1400" b="1">
              <a:solidFill>
                <a:schemeClr val="accent1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-"/>
            </a:pPr>
            <a:r>
              <a:rPr lang="en" sz="1400" b="1">
                <a:solidFill>
                  <a:schemeClr val="accent1"/>
                </a:solidFill>
              </a:rPr>
              <a:t>Motivated by Amazon Go</a:t>
            </a:r>
            <a:endParaRPr sz="1400" b="1">
              <a:solidFill>
                <a:schemeClr val="accent1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-"/>
            </a:pPr>
            <a:r>
              <a:rPr lang="en" sz="1400" b="1">
                <a:solidFill>
                  <a:schemeClr val="accent1"/>
                </a:solidFill>
              </a:rPr>
              <a:t>Found a perfect solution for the school cafeteria</a:t>
            </a:r>
            <a:endParaRPr sz="1400" b="1">
              <a:solidFill>
                <a:schemeClr val="accent1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accen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-"/>
            </a:pPr>
            <a:r>
              <a:rPr lang="en" sz="1400" b="1">
                <a:solidFill>
                  <a:schemeClr val="accent1"/>
                </a:solidFill>
              </a:rPr>
              <a:t>AI Club developed a prototype which </a:t>
            </a:r>
            <a:endParaRPr sz="1400" b="1">
              <a:solidFill>
                <a:schemeClr val="accent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-"/>
            </a:pPr>
            <a:r>
              <a:rPr lang="en" sz="1400" b="1">
                <a:solidFill>
                  <a:schemeClr val="accent1"/>
                </a:solidFill>
              </a:rPr>
              <a:t>Demonstrate AI based computer vision technology. </a:t>
            </a:r>
            <a:endParaRPr sz="1400" b="1">
              <a:solidFill>
                <a:schemeClr val="accent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-"/>
            </a:pPr>
            <a:r>
              <a:rPr lang="en" sz="1400" b="1">
                <a:solidFill>
                  <a:schemeClr val="accent1"/>
                </a:solidFill>
              </a:rPr>
              <a:t>Verifies a student ID and detect the items on food tray. </a:t>
            </a:r>
            <a:endParaRPr sz="1400" b="1">
              <a:solidFill>
                <a:schemeClr val="accent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-"/>
            </a:pPr>
            <a:r>
              <a:rPr lang="en" sz="1400" b="1">
                <a:solidFill>
                  <a:schemeClr val="accent1"/>
                </a:solidFill>
              </a:rPr>
              <a:t>Updates student account and store information to a database.</a:t>
            </a:r>
            <a:endParaRPr sz="1400" b="1">
              <a:solidFill>
                <a:schemeClr val="accent1"/>
              </a:solidFill>
            </a:endParaRPr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2826" y="1974350"/>
            <a:ext cx="2754600" cy="1833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2" name="Google Shape;292;p15"/>
          <p:cNvCxnSpPr/>
          <p:nvPr/>
        </p:nvCxnSpPr>
        <p:spPr>
          <a:xfrm>
            <a:off x="5986525" y="1934725"/>
            <a:ext cx="15600" cy="24420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3" name="Google Shape;293;p15"/>
          <p:cNvSpPr txBox="1"/>
          <p:nvPr/>
        </p:nvSpPr>
        <p:spPr>
          <a:xfrm>
            <a:off x="8012525" y="3807425"/>
            <a:ext cx="8949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Seattle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BFBFBF"/>
            </a:gs>
            <a:gs pos="100000">
              <a:srgbClr val="73737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>
            <a:spLocks noGrp="1"/>
          </p:cNvSpPr>
          <p:nvPr>
            <p:ph type="title"/>
          </p:nvPr>
        </p:nvSpPr>
        <p:spPr>
          <a:xfrm>
            <a:off x="1335075" y="14582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0">
                <a:solidFill>
                  <a:srgbClr val="FFFF00"/>
                </a:solidFill>
                <a:latin typeface="Pacifico"/>
                <a:ea typeface="Pacifico"/>
                <a:cs typeface="Pacifico"/>
                <a:sym typeface="Pacifico"/>
              </a:rPr>
              <a:t>CafeAI Design</a:t>
            </a:r>
            <a:endParaRPr sz="6000" b="0">
              <a:solidFill>
                <a:srgbClr val="FFFF00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299" name="Google Shape;299;p16"/>
          <p:cNvSpPr txBox="1">
            <a:spLocks noGrp="1"/>
          </p:cNvSpPr>
          <p:nvPr>
            <p:ph type="title"/>
          </p:nvPr>
        </p:nvSpPr>
        <p:spPr>
          <a:xfrm>
            <a:off x="1444350" y="251645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0">
                <a:solidFill>
                  <a:srgbClr val="FFFF00"/>
                </a:solidFill>
                <a:latin typeface="Pacifico"/>
                <a:ea typeface="Pacifico"/>
                <a:cs typeface="Pacifico"/>
                <a:sym typeface="Pacifico"/>
              </a:rPr>
              <a:t>Object Detection and Face Recognition</a:t>
            </a:r>
            <a:endParaRPr sz="3000" b="0">
              <a:solidFill>
                <a:srgbClr val="FFFF00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150" y="57437"/>
            <a:ext cx="6169699" cy="4904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7588925" y="616000"/>
            <a:ext cx="692425" cy="692425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17"/>
          <p:cNvSpPr txBox="1"/>
          <p:nvPr/>
        </p:nvSpPr>
        <p:spPr>
          <a:xfrm>
            <a:off x="0" y="0"/>
            <a:ext cx="790500" cy="728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00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endParaRPr sz="4800">
              <a:solidFill>
                <a:srgbClr val="FFFF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>
            <a:spLocks noGrp="1"/>
          </p:cNvSpPr>
          <p:nvPr>
            <p:ph type="title"/>
          </p:nvPr>
        </p:nvSpPr>
        <p:spPr>
          <a:xfrm>
            <a:off x="1303800" y="4152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/>
              <a:t>Face Recognition</a:t>
            </a:r>
            <a:endParaRPr sz="2400"/>
          </a:p>
        </p:txBody>
      </p:sp>
      <p:sp>
        <p:nvSpPr>
          <p:cNvPr id="312" name="Google Shape;312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3" name="Google Shape;313;p18" descr="https://cdn-images-1.medium.com/max/1600/0*oJIRaoERCUHoyylG."/>
          <p:cNvPicPr preferRelativeResize="0"/>
          <p:nvPr/>
        </p:nvPicPr>
        <p:blipFill rotWithShape="1">
          <a:blip r:embed="rId3">
            <a:alphaModFix/>
          </a:blip>
          <a:srcRect l="840" r="-840"/>
          <a:stretch/>
        </p:blipFill>
        <p:spPr>
          <a:xfrm>
            <a:off x="1595775" y="1016603"/>
            <a:ext cx="6446550" cy="3857147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18"/>
          <p:cNvSpPr txBox="1"/>
          <p:nvPr/>
        </p:nvSpPr>
        <p:spPr>
          <a:xfrm>
            <a:off x="0" y="0"/>
            <a:ext cx="790500" cy="728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00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endParaRPr sz="4800">
              <a:solidFill>
                <a:srgbClr val="FFFF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9"/>
          <p:cNvSpPr txBox="1">
            <a:spLocks noGrp="1"/>
          </p:cNvSpPr>
          <p:nvPr>
            <p:ph type="title"/>
          </p:nvPr>
        </p:nvSpPr>
        <p:spPr>
          <a:xfrm>
            <a:off x="1280350" y="254700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Example of Video Frame Processing</a:t>
            </a:r>
            <a:endParaRPr/>
          </a:p>
        </p:txBody>
      </p:sp>
      <p:pic>
        <p:nvPicPr>
          <p:cNvPr id="320" name="Google Shape;320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0850" y="1430225"/>
            <a:ext cx="4619025" cy="258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19"/>
          <p:cNvPicPr preferRelativeResize="0"/>
          <p:nvPr/>
        </p:nvPicPr>
        <p:blipFill rotWithShape="1">
          <a:blip r:embed="rId4">
            <a:alphaModFix/>
          </a:blip>
          <a:srcRect t="10929"/>
          <a:stretch/>
        </p:blipFill>
        <p:spPr>
          <a:xfrm>
            <a:off x="4797250" y="1323388"/>
            <a:ext cx="4546131" cy="2800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2" name="Google Shape;322;p19"/>
          <p:cNvCxnSpPr/>
          <p:nvPr/>
        </p:nvCxnSpPr>
        <p:spPr>
          <a:xfrm>
            <a:off x="4915875" y="877275"/>
            <a:ext cx="0" cy="37434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3" name="Google Shape;323;p19"/>
          <p:cNvSpPr txBox="1">
            <a:spLocks noGrp="1"/>
          </p:cNvSpPr>
          <p:nvPr>
            <p:ph type="title"/>
          </p:nvPr>
        </p:nvSpPr>
        <p:spPr>
          <a:xfrm>
            <a:off x="5627075" y="4123750"/>
            <a:ext cx="3043200" cy="51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Sample of Food Items</a:t>
            </a:r>
            <a:endParaRPr sz="1800"/>
          </a:p>
        </p:txBody>
      </p:sp>
      <p:sp>
        <p:nvSpPr>
          <p:cNvPr id="324" name="Google Shape;324;p19"/>
          <p:cNvSpPr txBox="1">
            <a:spLocks noGrp="1"/>
          </p:cNvSpPr>
          <p:nvPr>
            <p:ph type="title"/>
          </p:nvPr>
        </p:nvSpPr>
        <p:spPr>
          <a:xfrm>
            <a:off x="1090250" y="4252700"/>
            <a:ext cx="3043200" cy="51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Processed Video Frame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DAFAF"/>
            </a:gs>
            <a:gs pos="100000">
              <a:srgbClr val="46636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0"/>
          <p:cNvSpPr txBox="1">
            <a:spLocks noGrp="1"/>
          </p:cNvSpPr>
          <p:nvPr>
            <p:ph type="title"/>
          </p:nvPr>
        </p:nvSpPr>
        <p:spPr>
          <a:xfrm>
            <a:off x="1389775" y="1942825"/>
            <a:ext cx="7030500" cy="19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0">
                <a:solidFill>
                  <a:srgbClr val="FFFF00"/>
                </a:solidFill>
                <a:latin typeface="Pacifico"/>
                <a:ea typeface="Pacifico"/>
                <a:cs typeface="Pacifico"/>
                <a:sym typeface="Pacifico"/>
              </a:rPr>
              <a:t>Demo Time</a:t>
            </a:r>
            <a:endParaRPr sz="6000" b="0">
              <a:solidFill>
                <a:srgbClr val="FFFF00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Live demonstration</a:t>
            </a:r>
            <a:endParaRPr/>
          </a:p>
        </p:txBody>
      </p:sp>
      <p:sp>
        <p:nvSpPr>
          <p:cNvPr id="341" name="Google Shape;341;p22"/>
          <p:cNvSpPr txBox="1">
            <a:spLocks noGrp="1"/>
          </p:cNvSpPr>
          <p:nvPr>
            <p:ph type="body" idx="1"/>
          </p:nvPr>
        </p:nvSpPr>
        <p:spPr>
          <a:xfrm>
            <a:off x="1303800" y="1263225"/>
            <a:ext cx="3713700" cy="1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-"/>
            </a:pPr>
            <a:r>
              <a:rPr lang="en" sz="1600" b="1">
                <a:solidFill>
                  <a:schemeClr val="accent1"/>
                </a:solidFill>
              </a:rPr>
              <a:t>How to </a:t>
            </a:r>
            <a:endParaRPr sz="1600" b="1">
              <a:solidFill>
                <a:schemeClr val="accent1"/>
              </a:solidFill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-"/>
            </a:pPr>
            <a:r>
              <a:rPr lang="en" sz="1600">
                <a:solidFill>
                  <a:schemeClr val="accent1"/>
                </a:solidFill>
              </a:rPr>
              <a:t>Walk in frame</a:t>
            </a:r>
            <a:endParaRPr sz="1600">
              <a:solidFill>
                <a:schemeClr val="accent1"/>
              </a:solidFill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-"/>
            </a:pPr>
            <a:r>
              <a:rPr lang="en" sz="1600">
                <a:solidFill>
                  <a:schemeClr val="accent1"/>
                </a:solidFill>
              </a:rPr>
              <a:t>Look at camera</a:t>
            </a:r>
            <a:endParaRPr sz="1600">
              <a:solidFill>
                <a:schemeClr val="accent1"/>
              </a:solidFill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-"/>
            </a:pPr>
            <a:r>
              <a:rPr lang="en" sz="1600">
                <a:solidFill>
                  <a:schemeClr val="accent1"/>
                </a:solidFill>
              </a:rPr>
              <a:t>Bring plate closer to camera</a:t>
            </a:r>
            <a:endParaRPr sz="1600">
              <a:solidFill>
                <a:schemeClr val="accent1"/>
              </a:solidFill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-"/>
            </a:pPr>
            <a:r>
              <a:rPr lang="en" sz="1600">
                <a:solidFill>
                  <a:schemeClr val="accent1"/>
                </a:solidFill>
              </a:rPr>
              <a:t>Leave </a:t>
            </a:r>
            <a:endParaRPr sz="1600">
              <a:solidFill>
                <a:schemeClr val="accent1"/>
              </a:solidFill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-"/>
            </a:pPr>
            <a:r>
              <a:rPr lang="en" sz="1600">
                <a:solidFill>
                  <a:schemeClr val="accent1"/>
                </a:solidFill>
              </a:rPr>
              <a:t>Done</a:t>
            </a:r>
            <a:endParaRPr sz="16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316</Words>
  <Application>Microsoft Office PowerPoint</Application>
  <PresentationFormat>On-screen Show (16:9)</PresentationFormat>
  <Paragraphs>69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Nunito</vt:lpstr>
      <vt:lpstr>Arial</vt:lpstr>
      <vt:lpstr>Pacifico</vt:lpstr>
      <vt:lpstr>Maven Pro</vt:lpstr>
      <vt:lpstr>Momentum</vt:lpstr>
      <vt:lpstr>PowerPoint Presentation</vt:lpstr>
      <vt:lpstr>Introduction</vt:lpstr>
      <vt:lpstr>Where it all started?  Where are we at today?</vt:lpstr>
      <vt:lpstr>CafeAI Design</vt:lpstr>
      <vt:lpstr>PowerPoint Presentation</vt:lpstr>
      <vt:lpstr>Face Recognition</vt:lpstr>
      <vt:lpstr>Example of Video Frame Processing</vt:lpstr>
      <vt:lpstr>Demo Time</vt:lpstr>
      <vt:lpstr>Live demonstration</vt:lpstr>
      <vt:lpstr>Code   </vt:lpstr>
      <vt:lpstr>Code   </vt:lpstr>
      <vt:lpstr>Demo  </vt:lpstr>
      <vt:lpstr>Results</vt:lpstr>
      <vt:lpstr>Phase II Plan</vt:lpstr>
      <vt:lpstr>Questions?  Improvement Ideas?  Sponsorship &amp; Funding Support?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Aneja, Kunal</cp:lastModifiedBy>
  <cp:revision>5</cp:revision>
  <dcterms:modified xsi:type="dcterms:W3CDTF">2021-03-15T17:51:47Z</dcterms:modified>
</cp:coreProperties>
</file>