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7" r:id="rId5"/>
    <p:sldId id="265" r:id="rId6"/>
    <p:sldId id="258" r:id="rId7"/>
    <p:sldId id="264" r:id="rId8"/>
    <p:sldId id="268" r:id="rId9"/>
    <p:sldId id="269" r:id="rId10"/>
    <p:sldId id="270" r:id="rId11"/>
    <p:sldId id="271" r:id="rId12"/>
    <p:sldId id="272" r:id="rId13"/>
    <p:sldId id="273" r:id="rId14"/>
    <p:sldId id="274" r:id="rId15"/>
    <p:sldId id="275" r:id="rId16"/>
    <p:sldId id="276" r:id="rId17"/>
    <p:sldId id="277" r:id="rId18"/>
    <p:sldId id="261" r:id="rId19"/>
    <p:sldId id="263" r:id="rId20"/>
    <p:sldId id="278"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80"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IP_ADDRESS_OF_PI:STREAM_PO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Group 24</a:t>
            </a:r>
          </a:p>
        </p:txBody>
      </p:sp>
      <p:sp>
        <p:nvSpPr>
          <p:cNvPr id="3" name="Subtitle 2"/>
          <p:cNvSpPr>
            <a:spLocks noGrp="1"/>
          </p:cNvSpPr>
          <p:nvPr>
            <p:ph type="subTitle" idx="1"/>
          </p:nvPr>
        </p:nvSpPr>
        <p:spPr/>
        <p:txBody>
          <a:bodyPr/>
          <a:lstStyle/>
          <a:p>
            <a:r>
              <a:rPr lang="en-US" dirty="0"/>
              <a:t>EL213 Project</a:t>
            </a:r>
          </a:p>
          <a:p>
            <a:r>
              <a:rPr lang="en-US" dirty="0"/>
              <a:t>CCTV surveillance using Raspberry Pi</a:t>
            </a:r>
          </a:p>
        </p:txBody>
      </p:sp>
    </p:spTree>
    <p:extLst>
      <p:ext uri="{BB962C8B-B14F-4D97-AF65-F5344CB8AC3E}">
        <p14:creationId xmlns:p14="http://schemas.microsoft.com/office/powerpoint/2010/main" val="3886105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br>
              <a:rPr lang="en-US" dirty="0"/>
            </a:br>
            <a:r>
              <a:rPr lang="en-US" dirty="0"/>
              <a:t>updating the pi</a:t>
            </a:r>
          </a:p>
        </p:txBody>
      </p:sp>
      <p:sp>
        <p:nvSpPr>
          <p:cNvPr id="3" name="Content Placeholder 2"/>
          <p:cNvSpPr>
            <a:spLocks noGrp="1"/>
          </p:cNvSpPr>
          <p:nvPr>
            <p:ph idx="1"/>
          </p:nvPr>
        </p:nvSpPr>
        <p:spPr>
          <a:xfrm>
            <a:off x="913795" y="2096064"/>
            <a:ext cx="10353762" cy="4380936"/>
          </a:xfrm>
        </p:spPr>
        <p:txBody>
          <a:bodyPr>
            <a:normAutofit fontScale="92500" lnSpcReduction="20000"/>
          </a:bodyPr>
          <a:lstStyle/>
          <a:p>
            <a:r>
              <a:rPr lang="en-US" dirty="0"/>
              <a:t>It is essential for the Pi to run on latest updates available because the older versions may not support some of the latest features.</a:t>
            </a:r>
          </a:p>
          <a:p>
            <a:r>
              <a:rPr lang="en-US" dirty="0"/>
              <a:t>For this step the Pi has to be connected to internet either through </a:t>
            </a:r>
            <a:r>
              <a:rPr lang="en-US" dirty="0" err="1"/>
              <a:t>ethernet</a:t>
            </a:r>
            <a:r>
              <a:rPr lang="en-US" dirty="0"/>
              <a:t> or a wireless network.</a:t>
            </a:r>
          </a:p>
          <a:p>
            <a:r>
              <a:rPr lang="en-US" dirty="0"/>
              <a:t>The sequence of the following command matters.</a:t>
            </a:r>
          </a:p>
          <a:p>
            <a:r>
              <a:rPr lang="en-US" dirty="0"/>
              <a:t>Following commands are to be typed in terminal to update and upgrade the Pi:</a:t>
            </a:r>
          </a:p>
          <a:p>
            <a:pPr marL="0" indent="0">
              <a:buNone/>
            </a:pPr>
            <a:r>
              <a:rPr lang="en-US" dirty="0"/>
              <a:t>	</a:t>
            </a:r>
            <a:r>
              <a:rPr lang="en-US" dirty="0" err="1"/>
              <a:t>sudo</a:t>
            </a:r>
            <a:r>
              <a:rPr lang="en-US" dirty="0"/>
              <a:t> apt-get install update</a:t>
            </a:r>
          </a:p>
          <a:p>
            <a:pPr marL="0" indent="0">
              <a:buNone/>
            </a:pPr>
            <a:r>
              <a:rPr lang="en-US" dirty="0"/>
              <a:t>	</a:t>
            </a:r>
            <a:r>
              <a:rPr lang="en-US" dirty="0" err="1"/>
              <a:t>sudo</a:t>
            </a:r>
            <a:r>
              <a:rPr lang="en-US" dirty="0"/>
              <a:t> </a:t>
            </a:r>
            <a:r>
              <a:rPr lang="en-US" dirty="0" err="1"/>
              <a:t>rpi</a:t>
            </a:r>
            <a:r>
              <a:rPr lang="en-US" dirty="0"/>
              <a:t>-update</a:t>
            </a:r>
          </a:p>
          <a:p>
            <a:pPr marL="0" indent="0">
              <a:buNone/>
            </a:pPr>
            <a:r>
              <a:rPr lang="en-US" dirty="0"/>
              <a:t>	</a:t>
            </a:r>
            <a:r>
              <a:rPr lang="en-US" dirty="0" err="1"/>
              <a:t>sudo</a:t>
            </a:r>
            <a:r>
              <a:rPr lang="en-US" dirty="0"/>
              <a:t> apt-get upgrade</a:t>
            </a:r>
          </a:p>
          <a:p>
            <a:pPr marL="0" indent="0">
              <a:buNone/>
            </a:pPr>
            <a:r>
              <a:rPr lang="en-US" dirty="0"/>
              <a:t>	</a:t>
            </a:r>
            <a:r>
              <a:rPr lang="en-US" dirty="0" err="1"/>
              <a:t>sudo</a:t>
            </a:r>
            <a:r>
              <a:rPr lang="en-US" dirty="0"/>
              <a:t> apt-get update</a:t>
            </a:r>
          </a:p>
          <a:p>
            <a:r>
              <a:rPr lang="en-US" dirty="0"/>
              <a:t>This commands will update the libraries of the </a:t>
            </a:r>
            <a:r>
              <a:rPr lang="en-US" dirty="0" err="1"/>
              <a:t>Raspbian</a:t>
            </a:r>
            <a:r>
              <a:rPr lang="en-US" dirty="0"/>
              <a:t> OS</a:t>
            </a:r>
          </a:p>
        </p:txBody>
      </p:sp>
    </p:spTree>
    <p:extLst>
      <p:ext uri="{BB962C8B-B14F-4D97-AF65-F5344CB8AC3E}">
        <p14:creationId xmlns:p14="http://schemas.microsoft.com/office/powerpoint/2010/main" val="42628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br>
              <a:rPr lang="en-US" dirty="0"/>
            </a:br>
            <a:r>
              <a:rPr lang="en-US" dirty="0"/>
              <a:t>linking the pi using </a:t>
            </a:r>
            <a:r>
              <a:rPr lang="en-US" dirty="0" err="1"/>
              <a:t>pUtty</a:t>
            </a:r>
            <a:endParaRPr lang="en-US" dirty="0"/>
          </a:p>
        </p:txBody>
      </p:sp>
      <p:sp>
        <p:nvSpPr>
          <p:cNvPr id="3" name="Content Placeholder 2"/>
          <p:cNvSpPr>
            <a:spLocks noGrp="1"/>
          </p:cNvSpPr>
          <p:nvPr>
            <p:ph idx="1"/>
          </p:nvPr>
        </p:nvSpPr>
        <p:spPr>
          <a:xfrm>
            <a:off x="913795" y="2096064"/>
            <a:ext cx="10353762" cy="4457136"/>
          </a:xfrm>
        </p:spPr>
        <p:txBody>
          <a:bodyPr/>
          <a:lstStyle/>
          <a:p>
            <a:r>
              <a:rPr lang="en-US" dirty="0"/>
              <a:t>This step is very important for future use of the camera after setting it up.</a:t>
            </a:r>
          </a:p>
          <a:p>
            <a:r>
              <a:rPr lang="en-US" dirty="0" err="1"/>
              <a:t>PuTTY</a:t>
            </a:r>
            <a:r>
              <a:rPr lang="en-US" dirty="0"/>
              <a:t> Interface is a software running on Windows which can be used for linking the Pi with any other computer/laptop connected over local network.</a:t>
            </a:r>
          </a:p>
          <a:p>
            <a:r>
              <a:rPr lang="en-US" dirty="0"/>
              <a:t>For this you’ll need to install </a:t>
            </a:r>
            <a:r>
              <a:rPr lang="en-US" dirty="0" err="1"/>
              <a:t>PuTTY</a:t>
            </a:r>
            <a:r>
              <a:rPr lang="en-US" dirty="0"/>
              <a:t> on your laptop. </a:t>
            </a:r>
          </a:p>
          <a:p>
            <a:r>
              <a:rPr lang="en-US" dirty="0"/>
              <a:t>To use this feature both the Pi and laptop should be connected over the same local network.</a:t>
            </a:r>
          </a:p>
          <a:p>
            <a:r>
              <a:rPr lang="en-US" dirty="0"/>
              <a:t>Then by inputting the </a:t>
            </a:r>
            <a:r>
              <a:rPr lang="en-US" dirty="0" err="1"/>
              <a:t>ip</a:t>
            </a:r>
            <a:r>
              <a:rPr lang="en-US" dirty="0"/>
              <a:t> address of Pi we can give commands to the Pi over our computer.</a:t>
            </a:r>
          </a:p>
          <a:p>
            <a:r>
              <a:rPr lang="en-US" dirty="0"/>
              <a:t>This will prove very helpful for updating or configuring the Pi without ever disassembling it.</a:t>
            </a:r>
          </a:p>
          <a:p>
            <a:endParaRPr lang="en-US" dirty="0"/>
          </a:p>
        </p:txBody>
      </p:sp>
    </p:spTree>
    <p:extLst>
      <p:ext uri="{BB962C8B-B14F-4D97-AF65-F5344CB8AC3E}">
        <p14:creationId xmlns:p14="http://schemas.microsoft.com/office/powerpoint/2010/main" val="201400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dirty="0"/>
              <a:t>Step 4</a:t>
            </a:r>
            <a:br>
              <a:rPr lang="en-US" dirty="0"/>
            </a:br>
            <a:r>
              <a:rPr lang="en-US" dirty="0"/>
              <a:t>setting up webcam </a:t>
            </a:r>
          </a:p>
        </p:txBody>
      </p:sp>
      <p:sp>
        <p:nvSpPr>
          <p:cNvPr id="3" name="Content Placeholder 2"/>
          <p:cNvSpPr>
            <a:spLocks noGrp="1"/>
          </p:cNvSpPr>
          <p:nvPr>
            <p:ph idx="1"/>
          </p:nvPr>
        </p:nvSpPr>
        <p:spPr>
          <a:xfrm>
            <a:off x="913795" y="1326321"/>
            <a:ext cx="10353762" cy="5379279"/>
          </a:xfrm>
        </p:spPr>
        <p:txBody>
          <a:bodyPr>
            <a:normAutofit fontScale="92500" lnSpcReduction="10000"/>
          </a:bodyPr>
          <a:lstStyle/>
          <a:p>
            <a:r>
              <a:rPr lang="en-US" dirty="0"/>
              <a:t>Certain libraries have to be installed on Pi to use the connected USB Webcam.</a:t>
            </a:r>
          </a:p>
          <a:p>
            <a:r>
              <a:rPr lang="en-US" dirty="0"/>
              <a:t>This command will install the software required:</a:t>
            </a:r>
          </a:p>
          <a:p>
            <a:pPr marL="0" indent="0">
              <a:buNone/>
            </a:pPr>
            <a:r>
              <a:rPr lang="en-US" dirty="0"/>
              <a:t>	</a:t>
            </a:r>
            <a:r>
              <a:rPr lang="en-US" dirty="0" err="1"/>
              <a:t>sudo</a:t>
            </a:r>
            <a:r>
              <a:rPr lang="en-US" dirty="0"/>
              <a:t> apt-get install </a:t>
            </a:r>
            <a:r>
              <a:rPr lang="en-US" dirty="0" err="1"/>
              <a:t>fswebcam</a:t>
            </a:r>
            <a:endParaRPr lang="en-US" dirty="0"/>
          </a:p>
          <a:p>
            <a:r>
              <a:rPr lang="en-US" dirty="0"/>
              <a:t>Now we will be able to capture images or record videos.</a:t>
            </a:r>
          </a:p>
          <a:p>
            <a:r>
              <a:rPr lang="en-US" dirty="0"/>
              <a:t>Following command is used to capture images</a:t>
            </a:r>
          </a:p>
          <a:p>
            <a:pPr marL="0" indent="0">
              <a:buNone/>
            </a:pPr>
            <a:r>
              <a:rPr lang="en-US" dirty="0"/>
              <a:t>	</a:t>
            </a:r>
            <a:r>
              <a:rPr lang="en-US" dirty="0" err="1"/>
              <a:t>fswebcam</a:t>
            </a:r>
            <a:r>
              <a:rPr lang="en-US" dirty="0"/>
              <a:t> name_of_image.jpg</a:t>
            </a:r>
          </a:p>
          <a:p>
            <a:r>
              <a:rPr lang="en-US" dirty="0"/>
              <a:t>Following command is used to record videos</a:t>
            </a:r>
          </a:p>
          <a:p>
            <a:pPr marL="0" indent="0">
              <a:buNone/>
            </a:pPr>
            <a:r>
              <a:rPr lang="en-US" dirty="0"/>
              <a:t>	</a:t>
            </a:r>
            <a:r>
              <a:rPr lang="en-US" dirty="0">
                <a:effectLst/>
              </a:rPr>
              <a:t> </a:t>
            </a:r>
            <a:r>
              <a:rPr lang="en-US" dirty="0" err="1">
                <a:effectLst/>
              </a:rPr>
              <a:t>avconv</a:t>
            </a:r>
            <a:r>
              <a:rPr lang="en-US" dirty="0">
                <a:effectLst/>
              </a:rPr>
              <a:t> -f video4linux2 -r 10 -</a:t>
            </a:r>
            <a:r>
              <a:rPr lang="en-US" dirty="0" err="1">
                <a:effectLst/>
              </a:rPr>
              <a:t>i</a:t>
            </a:r>
            <a:r>
              <a:rPr lang="en-US" dirty="0">
                <a:effectLst/>
              </a:rPr>
              <a:t> /dev/name_of_video.avi</a:t>
            </a:r>
          </a:p>
          <a:p>
            <a:r>
              <a:rPr lang="en-US" dirty="0">
                <a:effectLst/>
              </a:rPr>
              <a:t>Above commands are for a quick capture. We can give certain parameters to video capturing for changing the resolution or time duration.</a:t>
            </a:r>
          </a:p>
          <a:p>
            <a:r>
              <a:rPr lang="en-US" dirty="0">
                <a:effectLst/>
              </a:rPr>
              <a:t>For </a:t>
            </a:r>
            <a:r>
              <a:rPr lang="en-US" dirty="0" err="1">
                <a:effectLst/>
              </a:rPr>
              <a:t>eg</a:t>
            </a:r>
            <a:r>
              <a:rPr lang="en-US" dirty="0">
                <a:effectLst/>
              </a:rPr>
              <a:t>..</a:t>
            </a:r>
          </a:p>
          <a:p>
            <a:pPr marL="0" indent="0">
              <a:buNone/>
            </a:pPr>
            <a:r>
              <a:rPr lang="en-US" dirty="0">
                <a:effectLst/>
              </a:rPr>
              <a:t>	</a:t>
            </a:r>
            <a:r>
              <a:rPr lang="en-US" dirty="0" err="1">
                <a:effectLst/>
              </a:rPr>
              <a:t>ffmpeg</a:t>
            </a:r>
            <a:r>
              <a:rPr lang="en-US" dirty="0">
                <a:effectLst/>
              </a:rPr>
              <a:t> –f v412 –I /dev/video0 –t 01:00:00 output.  For shooting videos of 1 hr.</a:t>
            </a:r>
            <a:endParaRPr lang="en-US" dirty="0"/>
          </a:p>
        </p:txBody>
      </p:sp>
    </p:spTree>
    <p:extLst>
      <p:ext uri="{BB962C8B-B14F-4D97-AF65-F5344CB8AC3E}">
        <p14:creationId xmlns:p14="http://schemas.microsoft.com/office/powerpoint/2010/main" val="206613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369129"/>
            <a:ext cx="10353761" cy="1326321"/>
          </a:xfrm>
        </p:spPr>
        <p:txBody>
          <a:bodyPr>
            <a:normAutofit fontScale="90000"/>
          </a:bodyPr>
          <a:lstStyle/>
          <a:p>
            <a:r>
              <a:rPr lang="en-US" dirty="0"/>
              <a:t>Step 5</a:t>
            </a:r>
            <a:br>
              <a:rPr lang="en-US" dirty="0"/>
            </a:br>
            <a:r>
              <a:rPr lang="en-US" dirty="0"/>
              <a:t>motion sensitivity and live streaming</a:t>
            </a:r>
          </a:p>
        </p:txBody>
      </p:sp>
      <p:sp>
        <p:nvSpPr>
          <p:cNvPr id="3" name="Content Placeholder 2"/>
          <p:cNvSpPr>
            <a:spLocks noGrp="1"/>
          </p:cNvSpPr>
          <p:nvPr>
            <p:ph idx="1"/>
          </p:nvPr>
        </p:nvSpPr>
        <p:spPr>
          <a:xfrm>
            <a:off x="913795" y="1695450"/>
            <a:ext cx="10353762" cy="5162550"/>
          </a:xfrm>
        </p:spPr>
        <p:txBody>
          <a:bodyPr>
            <a:normAutofit/>
          </a:bodyPr>
          <a:lstStyle/>
          <a:p>
            <a:r>
              <a:rPr lang="en-US" dirty="0"/>
              <a:t>To use motion detection there is an inbuilt software available on LINUX. Following command will download and install the motion detection software</a:t>
            </a:r>
          </a:p>
          <a:p>
            <a:pPr marL="0" indent="0">
              <a:buNone/>
            </a:pPr>
            <a:r>
              <a:rPr lang="en-US" dirty="0"/>
              <a:t>	</a:t>
            </a:r>
            <a:r>
              <a:rPr lang="en-US" dirty="0" err="1"/>
              <a:t>sudo</a:t>
            </a:r>
            <a:r>
              <a:rPr lang="en-US" dirty="0"/>
              <a:t> apt-get install motion</a:t>
            </a:r>
          </a:p>
          <a:p>
            <a:r>
              <a:rPr lang="en-US" dirty="0"/>
              <a:t>Now this software cannot be used directly. There are certain changes to done in it’s program. </a:t>
            </a:r>
          </a:p>
          <a:p>
            <a:r>
              <a:rPr lang="en-US" dirty="0"/>
              <a:t>Some of the changes are to turn it on, set the frame-rate, set the output port,  change the quality, change the threshold of change between two frames, turn on auto-</a:t>
            </a:r>
            <a:r>
              <a:rPr lang="en-US" dirty="0" err="1"/>
              <a:t>brightness,etc</a:t>
            </a:r>
            <a:r>
              <a:rPr lang="en-US" dirty="0"/>
              <a:t>.</a:t>
            </a:r>
          </a:p>
          <a:p>
            <a:r>
              <a:rPr lang="en-US" dirty="0"/>
              <a:t>Note that not all of them are recommended because it increases extra processing time and requires extremely fast internet connection. And not all the Pi are fast enough to handle the extra processing time.</a:t>
            </a:r>
          </a:p>
        </p:txBody>
      </p:sp>
    </p:spTree>
    <p:extLst>
      <p:ext uri="{BB962C8B-B14F-4D97-AF65-F5344CB8AC3E}">
        <p14:creationId xmlns:p14="http://schemas.microsoft.com/office/powerpoint/2010/main" val="390541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342900"/>
            <a:ext cx="10353762" cy="6515100"/>
          </a:xfrm>
        </p:spPr>
        <p:txBody>
          <a:bodyPr/>
          <a:lstStyle/>
          <a:p>
            <a:r>
              <a:rPr lang="en-US" dirty="0"/>
              <a:t>To open the file to make changes following command is inputted:</a:t>
            </a:r>
          </a:p>
          <a:p>
            <a:pPr marL="0" indent="0">
              <a:buNone/>
            </a:pPr>
            <a:r>
              <a:rPr lang="en-US" dirty="0"/>
              <a:t>	</a:t>
            </a:r>
            <a:r>
              <a:rPr lang="en-US" dirty="0" err="1"/>
              <a:t>sudo</a:t>
            </a:r>
            <a:r>
              <a:rPr lang="en-US" dirty="0"/>
              <a:t> </a:t>
            </a:r>
            <a:r>
              <a:rPr lang="en-US" dirty="0" err="1"/>
              <a:t>nano</a:t>
            </a:r>
            <a:r>
              <a:rPr lang="en-US" dirty="0"/>
              <a:t> /</a:t>
            </a:r>
            <a:r>
              <a:rPr lang="en-US" dirty="0" err="1"/>
              <a:t>etc</a:t>
            </a:r>
            <a:r>
              <a:rPr lang="en-US" dirty="0"/>
              <a:t>/motion/</a:t>
            </a:r>
            <a:r>
              <a:rPr lang="en-US" dirty="0" err="1"/>
              <a:t>motion.conf</a:t>
            </a:r>
            <a:endParaRPr lang="en-US" dirty="0"/>
          </a:p>
          <a:p>
            <a:r>
              <a:rPr lang="en-US" dirty="0"/>
              <a:t>Following are the changes that we made:</a:t>
            </a:r>
          </a:p>
          <a:p>
            <a:pPr marL="0" indent="0">
              <a:buNone/>
            </a:pPr>
            <a:r>
              <a:rPr lang="en-US" dirty="0"/>
              <a:t>	</a:t>
            </a:r>
            <a:r>
              <a:rPr lang="en-US" dirty="0">
                <a:effectLst/>
              </a:rPr>
              <a:t>daemon on (which was initially off)</a:t>
            </a:r>
          </a:p>
          <a:p>
            <a:pPr marL="0" indent="0">
              <a:buNone/>
            </a:pPr>
            <a:r>
              <a:rPr lang="en-US" dirty="0">
                <a:effectLst/>
              </a:rPr>
              <a:t>	width 640 (which was initially 320)</a:t>
            </a:r>
          </a:p>
          <a:p>
            <a:pPr marL="0" indent="0">
              <a:buNone/>
            </a:pPr>
            <a:r>
              <a:rPr lang="en-US" dirty="0">
                <a:effectLst/>
              </a:rPr>
              <a:t>	height 480(which was initially 240)</a:t>
            </a:r>
          </a:p>
          <a:p>
            <a:pPr marL="0" indent="0">
              <a:buNone/>
            </a:pPr>
            <a:r>
              <a:rPr lang="en-US" dirty="0">
                <a:effectLst/>
              </a:rPr>
              <a:t>	framerate 10(which was initially 2)</a:t>
            </a:r>
          </a:p>
          <a:p>
            <a:pPr marL="0" indent="0">
              <a:buNone/>
            </a:pPr>
            <a:r>
              <a:rPr lang="en-US" dirty="0">
                <a:effectLst/>
              </a:rPr>
              <a:t>	</a:t>
            </a:r>
            <a:r>
              <a:rPr lang="en-US" dirty="0" err="1">
                <a:effectLst/>
              </a:rPr>
              <a:t>stream_localhost</a:t>
            </a:r>
            <a:r>
              <a:rPr lang="en-US" dirty="0">
                <a:effectLst/>
              </a:rPr>
              <a:t> off(which was initially on)</a:t>
            </a:r>
          </a:p>
          <a:p>
            <a:r>
              <a:rPr lang="en-US" dirty="0">
                <a:effectLst/>
              </a:rPr>
              <a:t>Following command will start the live streaming of video:</a:t>
            </a:r>
          </a:p>
          <a:p>
            <a:pPr marL="0" indent="0">
              <a:buNone/>
            </a:pPr>
            <a:r>
              <a:rPr lang="en-US" dirty="0">
                <a:effectLst/>
              </a:rPr>
              <a:t>	</a:t>
            </a:r>
            <a:r>
              <a:rPr lang="en-US" dirty="0" err="1">
                <a:effectLst/>
              </a:rPr>
              <a:t>sudo</a:t>
            </a:r>
            <a:r>
              <a:rPr lang="en-US" dirty="0">
                <a:effectLst/>
              </a:rPr>
              <a:t> motion start</a:t>
            </a:r>
          </a:p>
          <a:p>
            <a:r>
              <a:rPr lang="en-US" dirty="0">
                <a:effectLst/>
              </a:rPr>
              <a:t>The live stream can be observed on :</a:t>
            </a:r>
          </a:p>
          <a:p>
            <a:pPr marL="0" indent="0">
              <a:buNone/>
            </a:pPr>
            <a:r>
              <a:rPr lang="en-US" dirty="0">
                <a:effectLst/>
              </a:rPr>
              <a:t>	</a:t>
            </a:r>
            <a:r>
              <a:rPr lang="en-US" dirty="0">
                <a:effectLst/>
                <a:hlinkClick r:id="rId2"/>
              </a:rPr>
              <a:t>http://IP_ADDRESS_OF_PI:STREAM_PORT</a:t>
            </a:r>
            <a:endParaRPr lang="en-US" dirty="0">
              <a:effectLst/>
            </a:endParaRPr>
          </a:p>
          <a:p>
            <a:r>
              <a:rPr lang="en-US" dirty="0"/>
              <a:t>The device connected to this local network will only be able to live stream this.</a:t>
            </a:r>
          </a:p>
        </p:txBody>
      </p:sp>
    </p:spTree>
    <p:extLst>
      <p:ext uri="{BB962C8B-B14F-4D97-AF65-F5344CB8AC3E}">
        <p14:creationId xmlns:p14="http://schemas.microsoft.com/office/powerpoint/2010/main" val="292157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47650"/>
            <a:ext cx="10353761" cy="1326321"/>
          </a:xfrm>
        </p:spPr>
        <p:txBody>
          <a:bodyPr/>
          <a:lstStyle/>
          <a:p>
            <a:r>
              <a:rPr lang="en-US" dirty="0"/>
              <a:t>Step 6</a:t>
            </a:r>
            <a:br>
              <a:rPr lang="en-US" dirty="0"/>
            </a:br>
            <a:r>
              <a:rPr lang="en-US" dirty="0"/>
              <a:t>uploading images over </a:t>
            </a:r>
            <a:r>
              <a:rPr lang="en-US" dirty="0" err="1"/>
              <a:t>dropbox</a:t>
            </a:r>
            <a:endParaRPr lang="en-US" dirty="0"/>
          </a:p>
        </p:txBody>
      </p:sp>
      <p:sp>
        <p:nvSpPr>
          <p:cNvPr id="3" name="Content Placeholder 2"/>
          <p:cNvSpPr>
            <a:spLocks noGrp="1"/>
          </p:cNvSpPr>
          <p:nvPr>
            <p:ph idx="1"/>
          </p:nvPr>
        </p:nvSpPr>
        <p:spPr>
          <a:xfrm>
            <a:off x="913795" y="1885950"/>
            <a:ext cx="10353762" cy="4572000"/>
          </a:xfrm>
        </p:spPr>
        <p:txBody>
          <a:bodyPr>
            <a:normAutofit/>
          </a:bodyPr>
          <a:lstStyle/>
          <a:p>
            <a:r>
              <a:rPr lang="en-US" dirty="0"/>
              <a:t>Note that the previous step was about live streaming. It doesn’t save photos anywhere.</a:t>
            </a:r>
          </a:p>
          <a:p>
            <a:r>
              <a:rPr lang="en-US" dirty="0"/>
              <a:t>To save the motion detected photos on SD card “motion” command is used. This command will start saving images on SD card. Now this photos can be uploaded on </a:t>
            </a:r>
            <a:r>
              <a:rPr lang="en-US" dirty="0" err="1"/>
              <a:t>dropbox</a:t>
            </a:r>
            <a:r>
              <a:rPr lang="en-US" dirty="0"/>
              <a:t>.</a:t>
            </a:r>
          </a:p>
          <a:p>
            <a:r>
              <a:rPr lang="en-US" dirty="0"/>
              <a:t>We’ve made changes so that only images and that too of only “.jpg” format can be uploaded over </a:t>
            </a:r>
            <a:r>
              <a:rPr lang="en-US" dirty="0" err="1"/>
              <a:t>dropbox</a:t>
            </a:r>
            <a:r>
              <a:rPr lang="en-US" dirty="0"/>
              <a:t>. We can make it extend to upload file of any format. Thus making it possible to upload videos too. Now, uploading a video takes too much time so we just kept it to images. After the uploading, the program automatically deletes those file from the local storage and thus cleaning up the space for next files.</a:t>
            </a:r>
          </a:p>
        </p:txBody>
      </p:sp>
    </p:spTree>
    <p:extLst>
      <p:ext uri="{BB962C8B-B14F-4D97-AF65-F5344CB8AC3E}">
        <p14:creationId xmlns:p14="http://schemas.microsoft.com/office/powerpoint/2010/main" val="255979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495300"/>
            <a:ext cx="10353762" cy="5715000"/>
          </a:xfrm>
        </p:spPr>
        <p:txBody>
          <a:bodyPr/>
          <a:lstStyle/>
          <a:p>
            <a:r>
              <a:rPr lang="en-US" dirty="0"/>
              <a:t>Dropbox_uploader.sh is the name of the program.</a:t>
            </a:r>
          </a:p>
          <a:p>
            <a:r>
              <a:rPr lang="en-US" dirty="0"/>
              <a:t>Following command is used to upload the file over </a:t>
            </a:r>
            <a:r>
              <a:rPr lang="en-US" dirty="0" err="1"/>
              <a:t>dropbox</a:t>
            </a:r>
            <a:r>
              <a:rPr lang="en-US" dirty="0"/>
              <a:t>:</a:t>
            </a:r>
          </a:p>
          <a:p>
            <a:pPr marL="0" indent="0">
              <a:buNone/>
            </a:pPr>
            <a:r>
              <a:rPr lang="en-US" dirty="0"/>
              <a:t>	</a:t>
            </a:r>
            <a:r>
              <a:rPr lang="en-US" dirty="0">
                <a:effectLst/>
              </a:rPr>
              <a:t> cd home/pi/Dropbox-Uploader./dropbox_uploader.sh upload /home/pi/</a:t>
            </a:r>
            <a:r>
              <a:rPr lang="en-US" dirty="0" err="1">
                <a:effectLst/>
              </a:rPr>
              <a:t>name_of_upload_file</a:t>
            </a:r>
            <a:endParaRPr lang="en-US" dirty="0">
              <a:effectLst/>
            </a:endParaRPr>
          </a:p>
          <a:p>
            <a:r>
              <a:rPr lang="en-US" dirty="0">
                <a:effectLst/>
              </a:rPr>
              <a:t>Now, we cannot directly use this command because first of all we need the program to run it.</a:t>
            </a:r>
          </a:p>
          <a:p>
            <a:r>
              <a:rPr lang="en-US" dirty="0">
                <a:effectLst/>
              </a:rPr>
              <a:t>Then you need to have a </a:t>
            </a:r>
            <a:r>
              <a:rPr lang="en-US" dirty="0" err="1">
                <a:effectLst/>
              </a:rPr>
              <a:t>dropbox</a:t>
            </a:r>
            <a:r>
              <a:rPr lang="en-US" dirty="0">
                <a:effectLst/>
              </a:rPr>
              <a:t> account.</a:t>
            </a:r>
          </a:p>
          <a:p>
            <a:r>
              <a:rPr lang="en-US" dirty="0">
                <a:effectLst/>
              </a:rPr>
              <a:t>Then there are 5-6 steps by which you can link the Pi with your </a:t>
            </a:r>
            <a:r>
              <a:rPr lang="en-US" dirty="0" err="1">
                <a:effectLst/>
              </a:rPr>
              <a:t>dropbox</a:t>
            </a:r>
            <a:r>
              <a:rPr lang="en-US" dirty="0">
                <a:effectLst/>
              </a:rPr>
              <a:t> account.</a:t>
            </a:r>
          </a:p>
          <a:p>
            <a:r>
              <a:rPr lang="en-US" dirty="0">
                <a:effectLst/>
              </a:rPr>
              <a:t>The working of the program is mentioned in the final document that is to be submitted.</a:t>
            </a:r>
          </a:p>
          <a:p>
            <a:r>
              <a:rPr lang="en-US" dirty="0">
                <a:effectLst/>
              </a:rPr>
              <a:t>Codes are also given in the final document.</a:t>
            </a:r>
            <a:endParaRPr lang="en-US" dirty="0"/>
          </a:p>
          <a:p>
            <a:endParaRPr lang="en-US" dirty="0"/>
          </a:p>
        </p:txBody>
      </p:sp>
    </p:spTree>
    <p:extLst>
      <p:ext uri="{BB962C8B-B14F-4D97-AF65-F5344CB8AC3E}">
        <p14:creationId xmlns:p14="http://schemas.microsoft.com/office/powerpoint/2010/main" val="199164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429250"/>
          </a:xfrm>
        </p:spPr>
        <p:txBody>
          <a:bodyPr/>
          <a:lstStyle/>
          <a:p>
            <a:r>
              <a:rPr lang="en-US" sz="4400" dirty="0"/>
              <a:t>The </a:t>
            </a:r>
            <a:r>
              <a:rPr lang="en-US" sz="4400" dirty="0" err="1"/>
              <a:t>cctv</a:t>
            </a:r>
            <a:r>
              <a:rPr lang="en-US" sz="4400" dirty="0"/>
              <a:t> camera is ready</a:t>
            </a:r>
          </a:p>
        </p:txBody>
      </p:sp>
    </p:spTree>
    <p:extLst>
      <p:ext uri="{BB962C8B-B14F-4D97-AF65-F5344CB8AC3E}">
        <p14:creationId xmlns:p14="http://schemas.microsoft.com/office/powerpoint/2010/main" val="3564433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90500"/>
            <a:ext cx="10353761" cy="1326321"/>
          </a:xfrm>
        </p:spPr>
        <p:txBody>
          <a:bodyPr/>
          <a:lstStyle/>
          <a:p>
            <a:r>
              <a:rPr lang="en-US" dirty="0"/>
              <a:t>applications</a:t>
            </a:r>
          </a:p>
        </p:txBody>
      </p:sp>
      <p:sp>
        <p:nvSpPr>
          <p:cNvPr id="3" name="Content Placeholder 2"/>
          <p:cNvSpPr>
            <a:spLocks noGrp="1"/>
          </p:cNvSpPr>
          <p:nvPr>
            <p:ph idx="1"/>
          </p:nvPr>
        </p:nvSpPr>
        <p:spPr>
          <a:xfrm>
            <a:off x="913795" y="1516820"/>
            <a:ext cx="10353762" cy="5017330"/>
          </a:xfrm>
        </p:spPr>
        <p:txBody>
          <a:bodyPr>
            <a:normAutofit fontScale="92500" lnSpcReduction="10000"/>
          </a:bodyPr>
          <a:lstStyle/>
          <a:p>
            <a:r>
              <a:rPr lang="en-US" dirty="0"/>
              <a:t>Raspberry Pi CCTV can be installed in any facility such as school, home, industrial areas, etc.</a:t>
            </a:r>
          </a:p>
          <a:p>
            <a:r>
              <a:rPr lang="en-US" dirty="0"/>
              <a:t>However, it being a mini computer in itself it’s usability increases by many folds over a regular CCTV camera. To mention some of them:</a:t>
            </a:r>
          </a:p>
          <a:p>
            <a:pPr marL="0" indent="0">
              <a:buNone/>
            </a:pPr>
            <a:r>
              <a:rPr lang="en-US" dirty="0"/>
              <a:t>	Built-in storage, auto-brightness, contrast adjustments, </a:t>
            </a:r>
            <a:r>
              <a:rPr lang="en-US" dirty="0" err="1"/>
              <a:t>reshading</a:t>
            </a:r>
            <a:r>
              <a:rPr lang="en-US" dirty="0"/>
              <a:t>, changing framerate, resolution and many other image processing functions, motion detection.</a:t>
            </a:r>
          </a:p>
          <a:p>
            <a:r>
              <a:rPr lang="en-US" dirty="0"/>
              <a:t>Using a microphone with webcam we can record audio along with video using proper commands.</a:t>
            </a:r>
          </a:p>
          <a:p>
            <a:r>
              <a:rPr lang="en-US" dirty="0"/>
              <a:t>Cost : The camera offering the same features as this one are very expensive and requires high maintenance while this one does not.</a:t>
            </a:r>
          </a:p>
          <a:p>
            <a:r>
              <a:rPr lang="en-US" dirty="0"/>
              <a:t>Power: Raspberry Pi requires a very low power supply to work and thus making it even more efficient.</a:t>
            </a:r>
          </a:p>
          <a:p>
            <a:pPr marL="0" indent="0">
              <a:buNone/>
            </a:pPr>
            <a:r>
              <a:rPr lang="en-US" dirty="0"/>
              <a:t>	</a:t>
            </a:r>
          </a:p>
          <a:p>
            <a:endParaRPr lang="en-US" dirty="0"/>
          </a:p>
        </p:txBody>
      </p:sp>
    </p:spTree>
    <p:extLst>
      <p:ext uri="{BB962C8B-B14F-4D97-AF65-F5344CB8AC3E}">
        <p14:creationId xmlns:p14="http://schemas.microsoft.com/office/powerpoint/2010/main" val="99266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dirty="0"/>
              <a:t>Limitations</a:t>
            </a:r>
          </a:p>
        </p:txBody>
      </p:sp>
      <p:sp>
        <p:nvSpPr>
          <p:cNvPr id="3" name="Content Placeholder 2"/>
          <p:cNvSpPr>
            <a:spLocks noGrp="1"/>
          </p:cNvSpPr>
          <p:nvPr>
            <p:ph idx="1"/>
          </p:nvPr>
        </p:nvSpPr>
        <p:spPr>
          <a:xfrm>
            <a:off x="913795" y="1085850"/>
            <a:ext cx="10353762" cy="5581650"/>
          </a:xfrm>
        </p:spPr>
        <p:txBody>
          <a:bodyPr>
            <a:normAutofit/>
          </a:bodyPr>
          <a:lstStyle/>
          <a:p>
            <a:r>
              <a:rPr lang="en-US" dirty="0"/>
              <a:t>Not all people require advanced features.</a:t>
            </a:r>
          </a:p>
          <a:p>
            <a:r>
              <a:rPr lang="en-US" dirty="0"/>
              <a:t>It requires pre-requisite knowledge for setting it up.</a:t>
            </a:r>
          </a:p>
          <a:p>
            <a:r>
              <a:rPr lang="en-US" dirty="0"/>
              <a:t>Software related malfunctions can become hard to cure.</a:t>
            </a:r>
          </a:p>
          <a:p>
            <a:r>
              <a:rPr lang="en-US" dirty="0"/>
              <a:t>Hardware failures or damage can become expensive.</a:t>
            </a:r>
          </a:p>
          <a:p>
            <a:r>
              <a:rPr lang="en-US" dirty="0"/>
              <a:t>Requires a constant internet connection and a failure in it would stop the uploading. process on cloud</a:t>
            </a:r>
          </a:p>
          <a:p>
            <a:r>
              <a:rPr lang="en-US" dirty="0"/>
              <a:t>Heating issues of Pi.</a:t>
            </a:r>
          </a:p>
          <a:p>
            <a:r>
              <a:rPr lang="en-US" dirty="0"/>
              <a:t>Limitations specific for us:</a:t>
            </a:r>
          </a:p>
          <a:p>
            <a:r>
              <a:rPr lang="en-US" dirty="0"/>
              <a:t>We do not have a microphone attached with our Pi. Thus no audio.</a:t>
            </a:r>
          </a:p>
          <a:p>
            <a:r>
              <a:rPr lang="en-US" dirty="0"/>
              <a:t>The raspberry pi that we used is an older version which is slower. Thus, we weren’t able to use the full potential of extra features that could be provided.</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8082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Purpose of this project</a:t>
            </a:r>
          </a:p>
        </p:txBody>
      </p:sp>
      <p:sp>
        <p:nvSpPr>
          <p:cNvPr id="5" name="Content Placeholder 4"/>
          <p:cNvSpPr>
            <a:spLocks noGrp="1"/>
          </p:cNvSpPr>
          <p:nvPr>
            <p:ph idx="1"/>
          </p:nvPr>
        </p:nvSpPr>
        <p:spPr/>
        <p:txBody>
          <a:bodyPr/>
          <a:lstStyle/>
          <a:p>
            <a:r>
              <a:rPr lang="en-US" dirty="0">
                <a:effectLst/>
              </a:rPr>
              <a:t>This project implements the Raspberry Pi CCTV surveillance system over a local network</a:t>
            </a:r>
          </a:p>
          <a:p>
            <a:r>
              <a:rPr lang="en-US" dirty="0"/>
              <a:t>We also added features such as motion detection, and uploading the data over cloud storage</a:t>
            </a:r>
          </a:p>
          <a:p>
            <a:r>
              <a:rPr lang="en-US" dirty="0"/>
              <a:t>Thus the main purpose behind this project was replace regular bulky CCTV system with a more efficient and effective system in both financial and productive way.</a:t>
            </a:r>
          </a:p>
        </p:txBody>
      </p:sp>
    </p:spTree>
    <p:extLst>
      <p:ext uri="{BB962C8B-B14F-4D97-AF65-F5344CB8AC3E}">
        <p14:creationId xmlns:p14="http://schemas.microsoft.com/office/powerpoint/2010/main" val="3122586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095" y="2076450"/>
            <a:ext cx="10353762" cy="3829050"/>
          </a:xfrm>
        </p:spPr>
        <p:txBody>
          <a:bodyPr/>
          <a:lstStyle/>
          <a:p>
            <a:r>
              <a:rPr lang="en-US" dirty="0"/>
              <a:t>We could not make use of camera module due to it’s faulty hardware. One problem with the camera module is that it’s extremely sensitive and thus is highly likely to get damaged. However it has extra features over a USB camera.</a:t>
            </a:r>
          </a:p>
          <a:p>
            <a:r>
              <a:rPr lang="en-US" dirty="0"/>
              <a:t>Software related issues are more likely to happen with a camera module..</a:t>
            </a:r>
          </a:p>
          <a:p>
            <a:r>
              <a:rPr lang="en-US" dirty="0"/>
              <a:t>We could not make a program that captures images and uploads them simultaneously</a:t>
            </a:r>
          </a:p>
        </p:txBody>
      </p:sp>
    </p:spTree>
    <p:extLst>
      <p:ext uri="{BB962C8B-B14F-4D97-AF65-F5344CB8AC3E}">
        <p14:creationId xmlns:p14="http://schemas.microsoft.com/office/powerpoint/2010/main" val="220962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53533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Components</a:t>
            </a:r>
          </a:p>
        </p:txBody>
      </p:sp>
      <p:sp>
        <p:nvSpPr>
          <p:cNvPr id="3" name="Content Placeholder 2"/>
          <p:cNvSpPr>
            <a:spLocks noGrp="1"/>
          </p:cNvSpPr>
          <p:nvPr>
            <p:ph idx="1"/>
          </p:nvPr>
        </p:nvSpPr>
        <p:spPr/>
        <p:txBody>
          <a:bodyPr/>
          <a:lstStyle/>
          <a:p>
            <a:r>
              <a:rPr lang="en-US" dirty="0"/>
              <a:t>Raspberry Pi (Model B) along with a micro-USB power supply</a:t>
            </a:r>
          </a:p>
          <a:p>
            <a:r>
              <a:rPr lang="en-US" dirty="0"/>
              <a:t>USB camera OR Raspberry Pi camera module (We used USB camera)</a:t>
            </a:r>
          </a:p>
          <a:p>
            <a:r>
              <a:rPr lang="en-US" dirty="0"/>
              <a:t>Ethernet OR </a:t>
            </a:r>
            <a:r>
              <a:rPr lang="en-US" dirty="0" err="1"/>
              <a:t>Wi-fi</a:t>
            </a:r>
            <a:endParaRPr lang="en-US" dirty="0"/>
          </a:p>
          <a:p>
            <a:r>
              <a:rPr lang="en-US" dirty="0"/>
              <a:t>SD card or microSD card in accordance with the model of Raspberry Pi</a:t>
            </a:r>
          </a:p>
          <a:p>
            <a:r>
              <a:rPr lang="en-US" dirty="0"/>
              <a:t>A computer for configuration of raspberry pi and to remotely access the final circuit over a wireless network</a:t>
            </a:r>
          </a:p>
          <a:p>
            <a:endParaRPr lang="en-US" dirty="0"/>
          </a:p>
        </p:txBody>
      </p:sp>
    </p:spTree>
    <p:extLst>
      <p:ext uri="{BB962C8B-B14F-4D97-AF65-F5344CB8AC3E}">
        <p14:creationId xmlns:p14="http://schemas.microsoft.com/office/powerpoint/2010/main" val="290416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components</a:t>
            </a:r>
          </a:p>
        </p:txBody>
      </p:sp>
      <p:sp>
        <p:nvSpPr>
          <p:cNvPr id="3" name="Content Placeholder 2"/>
          <p:cNvSpPr>
            <a:spLocks noGrp="1"/>
          </p:cNvSpPr>
          <p:nvPr>
            <p:ph idx="1"/>
          </p:nvPr>
        </p:nvSpPr>
        <p:spPr/>
        <p:txBody>
          <a:bodyPr/>
          <a:lstStyle/>
          <a:p>
            <a:r>
              <a:rPr lang="en-US" dirty="0" err="1"/>
              <a:t>Raspbian</a:t>
            </a:r>
            <a:r>
              <a:rPr lang="en-US" dirty="0"/>
              <a:t> OS or any other LINUX based operating system</a:t>
            </a:r>
          </a:p>
          <a:p>
            <a:r>
              <a:rPr lang="en-US" dirty="0" err="1"/>
              <a:t>Motiion</a:t>
            </a:r>
            <a:r>
              <a:rPr lang="en-US" dirty="0"/>
              <a:t> – for motion detection and other additional features such as setting the framerate, resolution, brightness, output port and other quality control services</a:t>
            </a:r>
          </a:p>
          <a:p>
            <a:r>
              <a:rPr lang="en-US" dirty="0" err="1"/>
              <a:t>Dropbox_uploader</a:t>
            </a:r>
            <a:r>
              <a:rPr lang="en-US" dirty="0"/>
              <a:t> – for uploading images or videos on cloud storage(“Dropbox” in our case)</a:t>
            </a:r>
          </a:p>
          <a:p>
            <a:r>
              <a:rPr lang="en-US" dirty="0"/>
              <a:t>DNS account – With this account, it is possible to stream the video through WAN i.e. over internet.  It’s not recommended due to economical reasons.</a:t>
            </a:r>
          </a:p>
        </p:txBody>
      </p:sp>
    </p:spTree>
    <p:extLst>
      <p:ext uri="{BB962C8B-B14F-4D97-AF65-F5344CB8AC3E}">
        <p14:creationId xmlns:p14="http://schemas.microsoft.com/office/powerpoint/2010/main" val="425312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block-dia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6904" y="342899"/>
            <a:ext cx="9116796" cy="6147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6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functioning</a:t>
            </a:r>
          </a:p>
        </p:txBody>
      </p:sp>
      <p:sp>
        <p:nvSpPr>
          <p:cNvPr id="3" name="Content Placeholder 2"/>
          <p:cNvSpPr>
            <a:spLocks noGrp="1"/>
          </p:cNvSpPr>
          <p:nvPr>
            <p:ph idx="1"/>
          </p:nvPr>
        </p:nvSpPr>
        <p:spPr/>
        <p:txBody>
          <a:bodyPr>
            <a:normAutofit fontScale="92500" lnSpcReduction="10000"/>
          </a:bodyPr>
          <a:lstStyle/>
          <a:p>
            <a:r>
              <a:rPr lang="en-US" dirty="0"/>
              <a:t>Three main functional components – camera, Raspberry Pi,  internet connection</a:t>
            </a:r>
          </a:p>
          <a:p>
            <a:r>
              <a:rPr lang="en-US" dirty="0"/>
              <a:t>Raspberry Pi holds all the components at a place and checks the proper functioning of the components</a:t>
            </a:r>
          </a:p>
          <a:p>
            <a:r>
              <a:rPr lang="en-US" dirty="0"/>
              <a:t>The camera is used for primary capturing and the Pi is used for the transfer of data from the camera to the destination source</a:t>
            </a:r>
          </a:p>
          <a:p>
            <a:r>
              <a:rPr lang="en-US" dirty="0"/>
              <a:t>The internet connection will make the process of transmission possible</a:t>
            </a:r>
          </a:p>
          <a:p>
            <a:r>
              <a:rPr lang="en-US" dirty="0"/>
              <a:t>The user will be able to configure the system to his own need</a:t>
            </a:r>
          </a:p>
          <a:p>
            <a:r>
              <a:rPr lang="en-US" dirty="0"/>
              <a:t>The SD card itself contains the operating system and is used to save the images captured by the camera module</a:t>
            </a:r>
          </a:p>
          <a:p>
            <a:endParaRPr lang="en-US" dirty="0"/>
          </a:p>
        </p:txBody>
      </p:sp>
    </p:spTree>
    <p:extLst>
      <p:ext uri="{BB962C8B-B14F-4D97-AF65-F5344CB8AC3E}">
        <p14:creationId xmlns:p14="http://schemas.microsoft.com/office/powerpoint/2010/main" val="199572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raspberry pi</a:t>
            </a:r>
          </a:p>
        </p:txBody>
      </p:sp>
      <p:sp>
        <p:nvSpPr>
          <p:cNvPr id="4" name="Content Placeholder 3"/>
          <p:cNvSpPr>
            <a:spLocks noGrp="1"/>
          </p:cNvSpPr>
          <p:nvPr>
            <p:ph sz="half" idx="1"/>
          </p:nvPr>
        </p:nvSpPr>
        <p:spPr/>
        <p:txBody>
          <a:bodyPr>
            <a:normAutofit lnSpcReduction="10000"/>
          </a:bodyPr>
          <a:lstStyle/>
          <a:p>
            <a:r>
              <a:rPr lang="en-US" dirty="0"/>
              <a:t>2 USB ports</a:t>
            </a:r>
          </a:p>
          <a:p>
            <a:r>
              <a:rPr lang="en-US" dirty="0"/>
              <a:t>1 Ethernet port</a:t>
            </a:r>
          </a:p>
          <a:p>
            <a:r>
              <a:rPr lang="en-US" dirty="0"/>
              <a:t>1 HDMI port</a:t>
            </a:r>
          </a:p>
          <a:p>
            <a:r>
              <a:rPr lang="en-US" dirty="0"/>
              <a:t>1 micro USB port for power</a:t>
            </a:r>
          </a:p>
          <a:p>
            <a:r>
              <a:rPr lang="en-US" dirty="0"/>
              <a:t>1 SD card slot</a:t>
            </a:r>
          </a:p>
          <a:p>
            <a:r>
              <a:rPr lang="en-US" dirty="0"/>
              <a:t>Built-in slot for raspberry pi camera module</a:t>
            </a:r>
          </a:p>
          <a:p>
            <a:r>
              <a:rPr lang="en-US" dirty="0" err="1"/>
              <a:t>Raspbian</a:t>
            </a:r>
            <a:r>
              <a:rPr lang="en-US" dirty="0"/>
              <a:t> OS(to be installed manually)</a:t>
            </a:r>
          </a:p>
        </p:txBody>
      </p:sp>
      <p:pic>
        <p:nvPicPr>
          <p:cNvPr id="6" name="Content Placeholder 5"/>
          <p:cNvPicPr>
            <a:picLocks noGrp="1" noChangeAspect="1"/>
          </p:cNvPicPr>
          <p:nvPr>
            <p:ph sz="half" idx="2"/>
          </p:nvPr>
        </p:nvPicPr>
        <p:blipFill>
          <a:blip r:embed="rId2"/>
          <a:stretch>
            <a:fillRect/>
          </a:stretch>
        </p:blipFill>
        <p:spPr>
          <a:xfrm>
            <a:off x="6326193" y="2087563"/>
            <a:ext cx="4789476" cy="3703637"/>
          </a:xfrm>
        </p:spPr>
      </p:pic>
    </p:spTree>
    <p:extLst>
      <p:ext uri="{BB962C8B-B14F-4D97-AF65-F5344CB8AC3E}">
        <p14:creationId xmlns:p14="http://schemas.microsoft.com/office/powerpoint/2010/main" val="24974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5400" dirty="0"/>
              <a:t>workflow</a:t>
            </a:r>
          </a:p>
        </p:txBody>
      </p:sp>
    </p:spTree>
    <p:extLst>
      <p:ext uri="{BB962C8B-B14F-4D97-AF65-F5344CB8AC3E}">
        <p14:creationId xmlns:p14="http://schemas.microsoft.com/office/powerpoint/2010/main" val="354862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a:t>
            </a:r>
            <a:br>
              <a:rPr lang="en-US" dirty="0"/>
            </a:br>
            <a:r>
              <a:rPr lang="en-US" dirty="0"/>
              <a:t>installing </a:t>
            </a:r>
            <a:r>
              <a:rPr lang="en-US" dirty="0" err="1"/>
              <a:t>raspbian</a:t>
            </a:r>
            <a:r>
              <a:rPr lang="en-US" dirty="0"/>
              <a:t> </a:t>
            </a:r>
            <a:r>
              <a:rPr lang="en-US" dirty="0" err="1"/>
              <a:t>os</a:t>
            </a:r>
            <a:endParaRPr lang="en-US" dirty="0"/>
          </a:p>
        </p:txBody>
      </p:sp>
      <p:sp>
        <p:nvSpPr>
          <p:cNvPr id="5" name="Content Placeholder 4"/>
          <p:cNvSpPr>
            <a:spLocks noGrp="1"/>
          </p:cNvSpPr>
          <p:nvPr>
            <p:ph idx="1"/>
          </p:nvPr>
        </p:nvSpPr>
        <p:spPr>
          <a:xfrm>
            <a:off x="913795" y="2096064"/>
            <a:ext cx="10353762" cy="4323786"/>
          </a:xfrm>
        </p:spPr>
        <p:txBody>
          <a:bodyPr>
            <a:normAutofit/>
          </a:bodyPr>
          <a:lstStyle/>
          <a:p>
            <a:r>
              <a:rPr lang="en-US" dirty="0"/>
              <a:t>To make everything work we need a platform on which we can work.</a:t>
            </a:r>
          </a:p>
          <a:p>
            <a:r>
              <a:rPr lang="en-US" dirty="0"/>
              <a:t>For this we used a LINUX based operating system specially designed for Raspberry Pi – </a:t>
            </a:r>
            <a:r>
              <a:rPr lang="en-US" dirty="0" err="1"/>
              <a:t>Raspbian</a:t>
            </a:r>
            <a:r>
              <a:rPr lang="en-US" dirty="0"/>
              <a:t> OS.</a:t>
            </a:r>
          </a:p>
          <a:p>
            <a:r>
              <a:rPr lang="en-US" dirty="0"/>
              <a:t>This OS is to be installed on a SD card with minimum storage capacity of 8 GB.  For our project a 16 GB memory card is recommended. We used a 16 GB memory card.</a:t>
            </a:r>
          </a:p>
          <a:p>
            <a:r>
              <a:rPr lang="en-US" dirty="0"/>
              <a:t>Any computer can be used for mounting this OS on memory card.</a:t>
            </a:r>
          </a:p>
          <a:p>
            <a:r>
              <a:rPr lang="en-US" dirty="0"/>
              <a:t>Now this mini computer needs a monitor to work it’s magic which can be easily done by connecting it with any monitor via HDMI cable. </a:t>
            </a:r>
          </a:p>
          <a:p>
            <a:r>
              <a:rPr lang="en-US" dirty="0"/>
              <a:t>A set of keyboard and mouse are also to be attached with the Pi via USB cable.</a:t>
            </a:r>
          </a:p>
        </p:txBody>
      </p:sp>
    </p:spTree>
    <p:extLst>
      <p:ext uri="{BB962C8B-B14F-4D97-AF65-F5344CB8AC3E}">
        <p14:creationId xmlns:p14="http://schemas.microsoft.com/office/powerpoint/2010/main" val="2434351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ELppt</Template>
  <TotalTime>187</TotalTime>
  <Words>1102</Words>
  <Application>Microsoft Office PowerPoint</Application>
  <PresentationFormat>Widescreen</PresentationFormat>
  <Paragraphs>125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Bookman Old Style</vt:lpstr>
      <vt:lpstr>Rockwell</vt:lpstr>
      <vt:lpstr>Damask</vt:lpstr>
      <vt:lpstr>Group 24</vt:lpstr>
      <vt:lpstr>Purpose of this project</vt:lpstr>
      <vt:lpstr>Hardware Components</vt:lpstr>
      <vt:lpstr>Software components</vt:lpstr>
      <vt:lpstr>PowerPoint Presentation</vt:lpstr>
      <vt:lpstr>Model functioning</vt:lpstr>
      <vt:lpstr>About raspberry pi</vt:lpstr>
      <vt:lpstr>workflow</vt:lpstr>
      <vt:lpstr>Step 1 installing raspbian os</vt:lpstr>
      <vt:lpstr>Step 2 updating the pi</vt:lpstr>
      <vt:lpstr>Step 3 linking the pi using pUtty</vt:lpstr>
      <vt:lpstr>Step 4 setting up webcam </vt:lpstr>
      <vt:lpstr>Step 5 motion sensitivity and live streaming</vt:lpstr>
      <vt:lpstr>PowerPoint Presentation</vt:lpstr>
      <vt:lpstr>Step 6 uploading images over dropbox</vt:lpstr>
      <vt:lpstr>PowerPoint Presentation</vt:lpstr>
      <vt:lpstr>The cctv camera is ready</vt:lpstr>
      <vt:lpstr>applications</vt:lpstr>
      <vt:lpstr>Limitations</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24</dc:title>
  <dc:creator>Maulik Limbadiya</dc:creator>
  <cp:lastModifiedBy>Maulik Limbadiya</cp:lastModifiedBy>
  <cp:revision>22</cp:revision>
  <dcterms:created xsi:type="dcterms:W3CDTF">2016-03-04T09:00:31Z</dcterms:created>
  <dcterms:modified xsi:type="dcterms:W3CDTF">2016-04-13T03:47:08Z</dcterms:modified>
</cp:coreProperties>
</file>