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205146cc3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8205146cc3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8205146cc3_0_2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8205146cc3_0_2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8205146cc3_0_2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8205146cc3_0_2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0173b593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0173b593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0173b593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0173b5931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0173b5931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0173b5931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0173b593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0173b593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0173b5931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0173b5931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0173b5931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0173b5931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0173b5931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0173b5931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173b5931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173b5931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0173b5931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0173b5931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b5e12cdf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b5e12cdf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205146cc3_0_2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205146cc3_0_2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205146c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8205146c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b5e12cdf2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fb5e12cdf2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bcfef07e1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ebcfef07e1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205146cc3_0_3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8205146cc3_0_3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205146cc3_0_2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8205146cc3_0_2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www.javatpoint.com" TargetMode="External"/><Relationship Id="rId4" Type="http://schemas.openxmlformats.org/officeDocument/2006/relationships/hyperlink" Target="http://www.tutorialspoint.com" TargetMode="External"/><Relationship Id="rId5" Type="http://schemas.openxmlformats.org/officeDocument/2006/relationships/hyperlink" Target="http://www.geekforgee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47275" y="1578400"/>
            <a:ext cx="62559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44"/>
              <a:t>Introduction to </a:t>
            </a:r>
            <a:r>
              <a:rPr b="1" lang="en" sz="5544">
                <a:solidFill>
                  <a:srgbClr val="00FFFF"/>
                </a:solidFill>
              </a:rPr>
              <a:t>Operating System</a:t>
            </a:r>
            <a:endParaRPr b="1" sz="5544">
              <a:solidFill>
                <a:srgbClr val="00FFFF"/>
              </a:solidFill>
            </a:endParaRPr>
          </a:p>
          <a:p>
            <a:pPr indent="0" lvl="0" marL="0" rtl="0" algn="r">
              <a:spcBef>
                <a:spcPts val="0"/>
              </a:spcBef>
              <a:spcAft>
                <a:spcPts val="0"/>
              </a:spcAft>
              <a:buNone/>
            </a:pPr>
            <a:r>
              <a:rPr lang="en" sz="1877"/>
              <a:t>Structure</a:t>
            </a:r>
            <a:r>
              <a:rPr lang="en" sz="1877"/>
              <a:t> : Services : T</a:t>
            </a:r>
            <a:r>
              <a:rPr lang="en" sz="1877"/>
              <a:t>ypes</a:t>
            </a:r>
            <a:endParaRPr sz="1877"/>
          </a:p>
        </p:txBody>
      </p:sp>
      <p:sp>
        <p:nvSpPr>
          <p:cNvPr id="135" name="Google Shape;135;p13"/>
          <p:cNvSpPr txBox="1"/>
          <p:nvPr>
            <p:ph idx="1" type="subTitle"/>
          </p:nvPr>
        </p:nvSpPr>
        <p:spPr>
          <a:xfrm>
            <a:off x="7341900" y="4392900"/>
            <a:ext cx="1802100" cy="75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D85C6"/>
                </a:solidFill>
              </a:rPr>
              <a:t>Kunal Yadav</a:t>
            </a:r>
            <a:endParaRPr sz="1200">
              <a:solidFill>
                <a:srgbClr val="3D85C6"/>
              </a:solidFill>
            </a:endParaRPr>
          </a:p>
          <a:p>
            <a:pPr indent="0" lvl="0" marL="0" rtl="0" algn="l">
              <a:spcBef>
                <a:spcPts val="0"/>
              </a:spcBef>
              <a:spcAft>
                <a:spcPts val="0"/>
              </a:spcAft>
              <a:buNone/>
            </a:pPr>
            <a:r>
              <a:rPr lang="en" sz="1200"/>
              <a:t>A7605221184</a:t>
            </a:r>
            <a:endParaRPr sz="1200"/>
          </a:p>
          <a:p>
            <a:pPr indent="0" lvl="0" marL="0" rtl="0" algn="l">
              <a:spcBef>
                <a:spcPts val="0"/>
              </a:spcBef>
              <a:spcAft>
                <a:spcPts val="0"/>
              </a:spcAft>
              <a:buNone/>
            </a:pPr>
            <a:r>
              <a:rPr lang="en" sz="1200"/>
              <a:t>B.Tech. CSE [Section -D]</a:t>
            </a:r>
            <a:endParaRPr sz="1200"/>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ph type="title"/>
          </p:nvPr>
        </p:nvSpPr>
        <p:spPr>
          <a:xfrm>
            <a:off x="190150" y="231925"/>
            <a:ext cx="4611000" cy="1185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2344">
                <a:solidFill>
                  <a:srgbClr val="00FFFF"/>
                </a:solidFill>
              </a:rPr>
              <a:t>How do we </a:t>
            </a:r>
            <a:r>
              <a:rPr b="1" lang="en" sz="2344">
                <a:solidFill>
                  <a:srgbClr val="00FFFF"/>
                </a:solidFill>
              </a:rPr>
              <a:t>interact?</a:t>
            </a:r>
            <a:r>
              <a:rPr b="1" lang="en" sz="4900">
                <a:solidFill>
                  <a:srgbClr val="00FFFF"/>
                </a:solidFill>
              </a:rPr>
              <a:t> </a:t>
            </a:r>
            <a:endParaRPr b="1" sz="4900">
              <a:solidFill>
                <a:srgbClr val="00FFFF"/>
              </a:solidFill>
            </a:endParaRPr>
          </a:p>
          <a:p>
            <a:pPr indent="0" lvl="0" marL="0" rtl="0" algn="r">
              <a:spcBef>
                <a:spcPts val="0"/>
              </a:spcBef>
              <a:spcAft>
                <a:spcPts val="0"/>
              </a:spcAft>
              <a:buNone/>
            </a:pPr>
            <a:r>
              <a:rPr b="1" lang="en" sz="5122">
                <a:solidFill>
                  <a:srgbClr val="00FFFF"/>
                </a:solidFill>
              </a:rPr>
              <a:t>OS Interface</a:t>
            </a:r>
            <a:endParaRPr b="1" sz="5122">
              <a:solidFill>
                <a:srgbClr val="00FFFF"/>
              </a:solidFill>
            </a:endParaRPr>
          </a:p>
        </p:txBody>
      </p:sp>
      <p:cxnSp>
        <p:nvCxnSpPr>
          <p:cNvPr id="285" name="Google Shape;285;p22"/>
          <p:cNvCxnSpPr>
            <a:stCxn id="286" idx="2"/>
            <a:endCxn id="287" idx="0"/>
          </p:cNvCxnSpPr>
          <p:nvPr/>
        </p:nvCxnSpPr>
        <p:spPr>
          <a:xfrm flipH="1" rot="-5400000">
            <a:off x="7022628" y="1701593"/>
            <a:ext cx="1052400" cy="1573500"/>
          </a:xfrm>
          <a:prstGeom prst="bentConnector3">
            <a:avLst>
              <a:gd fmla="val 49993" name="adj1"/>
            </a:avLst>
          </a:prstGeom>
          <a:noFill/>
          <a:ln cap="flat" cmpd="sng" w="9525">
            <a:solidFill>
              <a:srgbClr val="C2C2C2"/>
            </a:solidFill>
            <a:prstDash val="solid"/>
            <a:miter lim="8000"/>
            <a:headEnd len="sm" w="sm" type="none"/>
            <a:tailEnd len="sm" w="sm" type="none"/>
          </a:ln>
        </p:spPr>
      </p:cxnSp>
      <p:cxnSp>
        <p:nvCxnSpPr>
          <p:cNvPr id="288" name="Google Shape;288;p22"/>
          <p:cNvCxnSpPr>
            <a:stCxn id="289" idx="0"/>
            <a:endCxn id="286" idx="2"/>
          </p:cNvCxnSpPr>
          <p:nvPr/>
        </p:nvCxnSpPr>
        <p:spPr>
          <a:xfrm rot="-5400000">
            <a:off x="5437165" y="1689444"/>
            <a:ext cx="1052400" cy="1597500"/>
          </a:xfrm>
          <a:prstGeom prst="bentConnector3">
            <a:avLst>
              <a:gd fmla="val 49993" name="adj1"/>
            </a:avLst>
          </a:prstGeom>
          <a:noFill/>
          <a:ln cap="flat" cmpd="sng" w="9525">
            <a:solidFill>
              <a:srgbClr val="C2C2C2"/>
            </a:solidFill>
            <a:prstDash val="solid"/>
            <a:miter lim="8000"/>
            <a:headEnd len="sm" w="sm" type="none"/>
            <a:tailEnd len="sm" w="sm" type="none"/>
          </a:ln>
        </p:spPr>
      </p:cxnSp>
      <p:grpSp>
        <p:nvGrpSpPr>
          <p:cNvPr id="290" name="Google Shape;290;p22"/>
          <p:cNvGrpSpPr/>
          <p:nvPr/>
        </p:nvGrpSpPr>
        <p:grpSpPr>
          <a:xfrm>
            <a:off x="5741363" y="1383217"/>
            <a:ext cx="2041431" cy="578926"/>
            <a:chOff x="3503029" y="1341226"/>
            <a:chExt cx="2279400" cy="247267"/>
          </a:xfrm>
        </p:grpSpPr>
        <p:sp>
          <p:nvSpPr>
            <p:cNvPr id="286" name="Google Shape;286;p22"/>
            <p:cNvSpPr txBox="1"/>
            <p:nvPr/>
          </p:nvSpPr>
          <p:spPr>
            <a:xfrm>
              <a:off x="3503029" y="1344593"/>
              <a:ext cx="2279400" cy="243900"/>
            </a:xfrm>
            <a:prstGeom prst="rect">
              <a:avLst/>
            </a:prstGeom>
            <a:solidFill>
              <a:srgbClr val="155B54"/>
            </a:solidFill>
            <a:ln cap="flat" cmpd="sng" w="19050">
              <a:solidFill>
                <a:srgbClr val="155B54"/>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INTERFACE</a:t>
              </a:r>
              <a:endParaRPr sz="2400">
                <a:solidFill>
                  <a:srgbClr val="FFFFFF"/>
                </a:solidFill>
                <a:latin typeface="Roboto"/>
                <a:ea typeface="Roboto"/>
                <a:cs typeface="Roboto"/>
                <a:sym typeface="Roboto"/>
              </a:endParaRPr>
            </a:p>
          </p:txBody>
        </p:sp>
        <p:sp>
          <p:nvSpPr>
            <p:cNvPr id="291" name="Google Shape;291;p22"/>
            <p:cNvSpPr/>
            <p:nvPr/>
          </p:nvSpPr>
          <p:spPr>
            <a:xfrm>
              <a:off x="3888033" y="1341226"/>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2"/>
          <p:cNvGrpSpPr/>
          <p:nvPr/>
        </p:nvGrpSpPr>
        <p:grpSpPr>
          <a:xfrm>
            <a:off x="4475853" y="3014364"/>
            <a:ext cx="1377522" cy="1036055"/>
            <a:chOff x="2032650" y="2350450"/>
            <a:chExt cx="1538100" cy="442513"/>
          </a:xfrm>
        </p:grpSpPr>
        <p:sp>
          <p:nvSpPr>
            <p:cNvPr id="289" name="Google Shape;289;p22"/>
            <p:cNvSpPr txBox="1"/>
            <p:nvPr/>
          </p:nvSpPr>
          <p:spPr>
            <a:xfrm>
              <a:off x="2032650" y="2350463"/>
              <a:ext cx="1538100" cy="442500"/>
            </a:xfrm>
            <a:prstGeom prst="rect">
              <a:avLst/>
            </a:prstGeom>
            <a:solidFill>
              <a:srgbClr val="1D7E74"/>
            </a:solidFill>
            <a:ln cap="flat" cmpd="sng" w="19050">
              <a:solidFill>
                <a:srgbClr val="1D7E74"/>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Roboto"/>
                  <a:ea typeface="Roboto"/>
                  <a:cs typeface="Roboto"/>
                  <a:sym typeface="Roboto"/>
                </a:rPr>
                <a:t>CLI/CUI</a:t>
              </a:r>
              <a:endParaRPr sz="1500">
                <a:solidFill>
                  <a:srgbClr val="FFFFFF"/>
                </a:solidFill>
                <a:latin typeface="Roboto"/>
                <a:ea typeface="Roboto"/>
                <a:cs typeface="Roboto"/>
                <a:sym typeface="Roboto"/>
              </a:endParaRPr>
            </a:p>
            <a:p>
              <a:pPr indent="0" lvl="0" marL="0" rtl="0" algn="l">
                <a:spcBef>
                  <a:spcPts val="0"/>
                </a:spcBef>
                <a:spcAft>
                  <a:spcPts val="0"/>
                </a:spcAft>
                <a:buNone/>
              </a:pPr>
              <a:r>
                <a:rPr lang="en" sz="1000">
                  <a:solidFill>
                    <a:srgbClr val="FFFFFF"/>
                  </a:solidFill>
                  <a:latin typeface="Roboto"/>
                  <a:ea typeface="Roboto"/>
                  <a:cs typeface="Roboto"/>
                  <a:sym typeface="Roboto"/>
                </a:rPr>
                <a:t>Command Line Interface/</a:t>
              </a:r>
              <a:endParaRPr sz="1000">
                <a:solidFill>
                  <a:srgbClr val="FFFFFF"/>
                </a:solidFill>
                <a:latin typeface="Roboto"/>
                <a:ea typeface="Roboto"/>
                <a:cs typeface="Roboto"/>
                <a:sym typeface="Roboto"/>
              </a:endParaRPr>
            </a:p>
            <a:p>
              <a:pPr indent="0" lvl="0" marL="0" rtl="0" algn="l">
                <a:spcBef>
                  <a:spcPts val="0"/>
                </a:spcBef>
                <a:spcAft>
                  <a:spcPts val="0"/>
                </a:spcAft>
                <a:buNone/>
              </a:pPr>
              <a:r>
                <a:rPr lang="en" sz="1000">
                  <a:solidFill>
                    <a:srgbClr val="FFFFFF"/>
                  </a:solidFill>
                  <a:latin typeface="Roboto"/>
                  <a:ea typeface="Roboto"/>
                  <a:cs typeface="Roboto"/>
                  <a:sym typeface="Roboto"/>
                </a:rPr>
                <a:t>Character User Interface</a:t>
              </a:r>
              <a:endParaRPr sz="1000">
                <a:solidFill>
                  <a:srgbClr val="FFFFFF"/>
                </a:solidFill>
                <a:latin typeface="Roboto"/>
                <a:ea typeface="Roboto"/>
                <a:cs typeface="Roboto"/>
                <a:sym typeface="Roboto"/>
              </a:endParaRPr>
            </a:p>
          </p:txBody>
        </p:sp>
        <p:sp>
          <p:nvSpPr>
            <p:cNvPr id="293" name="Google Shape;293;p22"/>
            <p:cNvSpPr/>
            <p:nvPr/>
          </p:nvSpPr>
          <p:spPr>
            <a:xfrm>
              <a:off x="2032650" y="23504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2"/>
          <p:cNvGrpSpPr/>
          <p:nvPr/>
        </p:nvGrpSpPr>
        <p:grpSpPr>
          <a:xfrm>
            <a:off x="7646815" y="3014364"/>
            <a:ext cx="1377522" cy="1036055"/>
            <a:chOff x="5573250" y="2350450"/>
            <a:chExt cx="1538100" cy="442513"/>
          </a:xfrm>
        </p:grpSpPr>
        <p:sp>
          <p:nvSpPr>
            <p:cNvPr id="287" name="Google Shape;287;p22"/>
            <p:cNvSpPr txBox="1"/>
            <p:nvPr/>
          </p:nvSpPr>
          <p:spPr>
            <a:xfrm>
              <a:off x="5573250" y="2350463"/>
              <a:ext cx="1538100" cy="442500"/>
            </a:xfrm>
            <a:prstGeom prst="rect">
              <a:avLst/>
            </a:prstGeom>
            <a:solidFill>
              <a:srgbClr val="1D7E74"/>
            </a:solidFill>
            <a:ln cap="flat" cmpd="sng" w="19050">
              <a:solidFill>
                <a:srgbClr val="1D7E74"/>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a:ea typeface="Roboto"/>
                  <a:cs typeface="Roboto"/>
                  <a:sym typeface="Roboto"/>
                </a:rPr>
                <a:t>GUI</a:t>
              </a:r>
              <a:endParaRPr sz="2000">
                <a:solidFill>
                  <a:srgbClr val="FFFFFF"/>
                </a:solidFill>
                <a:latin typeface="Roboto"/>
                <a:ea typeface="Roboto"/>
                <a:cs typeface="Roboto"/>
                <a:sym typeface="Roboto"/>
              </a:endParaRPr>
            </a:p>
            <a:p>
              <a:pPr indent="0" lvl="0" marL="0" rtl="0" algn="l">
                <a:spcBef>
                  <a:spcPts val="0"/>
                </a:spcBef>
                <a:spcAft>
                  <a:spcPts val="0"/>
                </a:spcAft>
                <a:buNone/>
              </a:pPr>
              <a:r>
                <a:rPr lang="en" sz="1000">
                  <a:solidFill>
                    <a:srgbClr val="FFFFFF"/>
                  </a:solidFill>
                  <a:latin typeface="Roboto"/>
                  <a:ea typeface="Roboto"/>
                  <a:cs typeface="Roboto"/>
                  <a:sym typeface="Roboto"/>
                </a:rPr>
                <a:t>Graphical User Interface</a:t>
              </a:r>
              <a:endParaRPr sz="1000">
                <a:solidFill>
                  <a:srgbClr val="FFFFFF"/>
                </a:solidFill>
                <a:latin typeface="Roboto"/>
                <a:ea typeface="Roboto"/>
                <a:cs typeface="Roboto"/>
                <a:sym typeface="Roboto"/>
              </a:endParaRPr>
            </a:p>
          </p:txBody>
        </p:sp>
        <p:sp>
          <p:nvSpPr>
            <p:cNvPr id="295" name="Google Shape;295;p22"/>
            <p:cNvSpPr/>
            <p:nvPr/>
          </p:nvSpPr>
          <p:spPr>
            <a:xfrm>
              <a:off x="5573250" y="23504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22"/>
          <p:cNvSpPr txBox="1"/>
          <p:nvPr/>
        </p:nvSpPr>
        <p:spPr>
          <a:xfrm>
            <a:off x="318550" y="1760950"/>
            <a:ext cx="39144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rgbClr val="444444"/>
                </a:solidFill>
                <a:highlight>
                  <a:srgbClr val="FFFFFF"/>
                </a:highlight>
                <a:latin typeface="Roboto"/>
                <a:ea typeface="Roboto"/>
                <a:cs typeface="Roboto"/>
                <a:sym typeface="Roboto"/>
              </a:rPr>
              <a:t>When referring to software, an interface is a program that allows a user to interact with the computer or another computer over a network. An interface may also refer to controls used in a program that allow the user to interact with the program</a:t>
            </a:r>
            <a:endParaRPr sz="2000">
              <a:latin typeface="Lato"/>
              <a:ea typeface="Lato"/>
              <a:cs typeface="Lato"/>
              <a:sym typeface="Lato"/>
            </a:endParaRPr>
          </a:p>
        </p:txBody>
      </p:sp>
      <p:sp>
        <p:nvSpPr>
          <p:cNvPr id="297" name="Google Shape;297;p22"/>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3"/>
          <p:cNvSpPr txBox="1"/>
          <p:nvPr>
            <p:ph type="title"/>
          </p:nvPr>
        </p:nvSpPr>
        <p:spPr>
          <a:xfrm>
            <a:off x="4325475" y="187500"/>
            <a:ext cx="45870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b="1" lang="en" sz="3290">
                <a:solidFill>
                  <a:srgbClr val="00FFFF"/>
                </a:solidFill>
              </a:rPr>
              <a:t>Command</a:t>
            </a:r>
            <a:endParaRPr b="1" sz="3290">
              <a:solidFill>
                <a:srgbClr val="00FFFF"/>
              </a:solidFill>
            </a:endParaRPr>
          </a:p>
          <a:p>
            <a:pPr indent="0" lvl="0" marL="0" rtl="0" algn="r">
              <a:spcBef>
                <a:spcPts val="0"/>
              </a:spcBef>
              <a:spcAft>
                <a:spcPts val="0"/>
              </a:spcAft>
              <a:buSzPts val="990"/>
              <a:buNone/>
            </a:pPr>
            <a:r>
              <a:rPr b="1" lang="en" sz="3290">
                <a:solidFill>
                  <a:srgbClr val="00FFFF"/>
                </a:solidFill>
              </a:rPr>
              <a:t> Line </a:t>
            </a:r>
            <a:endParaRPr b="1" sz="3290">
              <a:solidFill>
                <a:srgbClr val="00FFFF"/>
              </a:solidFill>
            </a:endParaRPr>
          </a:p>
          <a:p>
            <a:pPr indent="0" lvl="0" marL="0" rtl="0" algn="r">
              <a:spcBef>
                <a:spcPts val="0"/>
              </a:spcBef>
              <a:spcAft>
                <a:spcPts val="0"/>
              </a:spcAft>
              <a:buSzPts val="990"/>
              <a:buNone/>
            </a:pPr>
            <a:r>
              <a:rPr b="1" lang="en" sz="3290">
                <a:solidFill>
                  <a:srgbClr val="00FFFF"/>
                </a:solidFill>
              </a:rPr>
              <a:t>Interface</a:t>
            </a:r>
            <a:endParaRPr b="1" sz="3290">
              <a:solidFill>
                <a:srgbClr val="00FFFF"/>
              </a:solidFill>
            </a:endParaRPr>
          </a:p>
        </p:txBody>
      </p:sp>
      <p:pic>
        <p:nvPicPr>
          <p:cNvPr id="303" name="Google Shape;303;p23"/>
          <p:cNvPicPr preferRelativeResize="0"/>
          <p:nvPr/>
        </p:nvPicPr>
        <p:blipFill>
          <a:blip r:embed="rId3">
            <a:alphaModFix/>
          </a:blip>
          <a:stretch>
            <a:fillRect/>
          </a:stretch>
        </p:blipFill>
        <p:spPr>
          <a:xfrm>
            <a:off x="501300" y="955200"/>
            <a:ext cx="6338850" cy="3099450"/>
          </a:xfrm>
          <a:prstGeom prst="rect">
            <a:avLst/>
          </a:prstGeom>
          <a:noFill/>
          <a:ln>
            <a:noFill/>
          </a:ln>
        </p:spPr>
      </p:pic>
      <p:sp>
        <p:nvSpPr>
          <p:cNvPr id="304" name="Google Shape;304;p23"/>
          <p:cNvSpPr txBox="1"/>
          <p:nvPr/>
        </p:nvSpPr>
        <p:spPr>
          <a:xfrm>
            <a:off x="554300" y="1336200"/>
            <a:ext cx="3892800" cy="18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rgbClr val="111111"/>
                </a:solidFill>
                <a:highlight>
                  <a:srgbClr val="FFFFFF"/>
                </a:highlight>
                <a:latin typeface="Roboto"/>
                <a:ea typeface="Roboto"/>
                <a:cs typeface="Roboto"/>
                <a:sym typeface="Roboto"/>
              </a:rPr>
              <a:t>A command-line interface (CLI) is a</a:t>
            </a:r>
            <a:r>
              <a:rPr b="1" lang="en" sz="1500">
                <a:solidFill>
                  <a:srgbClr val="111111"/>
                </a:solidFill>
                <a:highlight>
                  <a:srgbClr val="FFFFFF"/>
                </a:highlight>
                <a:latin typeface="Roboto"/>
                <a:ea typeface="Roboto"/>
                <a:cs typeface="Roboto"/>
                <a:sym typeface="Roboto"/>
              </a:rPr>
              <a:t> text-based user interface</a:t>
            </a:r>
            <a:r>
              <a:rPr lang="en" sz="1500">
                <a:solidFill>
                  <a:srgbClr val="111111"/>
                </a:solidFill>
                <a:highlight>
                  <a:srgbClr val="FFFFFF"/>
                </a:highlight>
                <a:latin typeface="Roboto"/>
                <a:ea typeface="Roboto"/>
                <a:cs typeface="Roboto"/>
                <a:sym typeface="Roboto"/>
              </a:rPr>
              <a:t> (UI) used to run programs, manage computer files and interact with the computer. Command-line interfaces are also called command-line user interfaces, console user interfaces and character user interfaces.</a:t>
            </a:r>
            <a:endParaRPr sz="1700"/>
          </a:p>
        </p:txBody>
      </p:sp>
      <p:sp>
        <p:nvSpPr>
          <p:cNvPr id="305" name="Google Shape;305;p23"/>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4"/>
          <p:cNvSpPr txBox="1"/>
          <p:nvPr>
            <p:ph type="title"/>
          </p:nvPr>
        </p:nvSpPr>
        <p:spPr>
          <a:xfrm>
            <a:off x="6426550" y="461725"/>
            <a:ext cx="26607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3900">
                <a:solidFill>
                  <a:srgbClr val="00FFFF"/>
                </a:solidFill>
              </a:rPr>
              <a:t>Graphical </a:t>
            </a:r>
            <a:endParaRPr b="1" sz="3900">
              <a:solidFill>
                <a:srgbClr val="00FFFF"/>
              </a:solidFill>
            </a:endParaRPr>
          </a:p>
          <a:p>
            <a:pPr indent="0" lvl="0" marL="0" rtl="0" algn="r">
              <a:spcBef>
                <a:spcPts val="0"/>
              </a:spcBef>
              <a:spcAft>
                <a:spcPts val="0"/>
              </a:spcAft>
              <a:buNone/>
            </a:pPr>
            <a:r>
              <a:rPr b="1" lang="en" sz="3900">
                <a:solidFill>
                  <a:srgbClr val="00FFFF"/>
                </a:solidFill>
              </a:rPr>
              <a:t>User</a:t>
            </a:r>
            <a:endParaRPr b="1" sz="3900">
              <a:solidFill>
                <a:srgbClr val="00FFFF"/>
              </a:solidFill>
            </a:endParaRPr>
          </a:p>
          <a:p>
            <a:pPr indent="0" lvl="0" marL="0" rtl="0" algn="r">
              <a:spcBef>
                <a:spcPts val="0"/>
              </a:spcBef>
              <a:spcAft>
                <a:spcPts val="0"/>
              </a:spcAft>
              <a:buNone/>
            </a:pPr>
            <a:r>
              <a:rPr b="1" lang="en" sz="3900">
                <a:solidFill>
                  <a:srgbClr val="00FFFF"/>
                </a:solidFill>
              </a:rPr>
              <a:t>Interface</a:t>
            </a:r>
            <a:endParaRPr b="1" sz="3900">
              <a:solidFill>
                <a:srgbClr val="00FFFF"/>
              </a:solidFill>
            </a:endParaRPr>
          </a:p>
        </p:txBody>
      </p:sp>
      <p:pic>
        <p:nvPicPr>
          <p:cNvPr id="311" name="Google Shape;311;p24"/>
          <p:cNvPicPr preferRelativeResize="0"/>
          <p:nvPr/>
        </p:nvPicPr>
        <p:blipFill>
          <a:blip r:embed="rId3">
            <a:alphaModFix/>
          </a:blip>
          <a:stretch>
            <a:fillRect/>
          </a:stretch>
        </p:blipFill>
        <p:spPr>
          <a:xfrm>
            <a:off x="509700" y="1248775"/>
            <a:ext cx="6131676" cy="3058174"/>
          </a:xfrm>
          <a:prstGeom prst="rect">
            <a:avLst/>
          </a:prstGeom>
          <a:noFill/>
          <a:ln>
            <a:noFill/>
          </a:ln>
        </p:spPr>
      </p:pic>
      <p:sp>
        <p:nvSpPr>
          <p:cNvPr id="312" name="Google Shape;312;p24"/>
          <p:cNvSpPr txBox="1"/>
          <p:nvPr/>
        </p:nvSpPr>
        <p:spPr>
          <a:xfrm>
            <a:off x="637375" y="1402200"/>
            <a:ext cx="41208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rgbClr val="444444"/>
                </a:solidFill>
                <a:highlight>
                  <a:srgbClr val="FFFFFF"/>
                </a:highlight>
                <a:latin typeface="Roboto"/>
                <a:ea typeface="Roboto"/>
                <a:cs typeface="Roboto"/>
                <a:sym typeface="Roboto"/>
              </a:rPr>
              <a:t>A GUI (graphical user interface) is a system of interactive visual components for computer software. A GUI displays objects that convey information, and represent actions that can be taken by the user. The objects change color, size, or visibility when the user interacts with them</a:t>
            </a:r>
            <a:endParaRPr sz="1800"/>
          </a:p>
        </p:txBody>
      </p:sp>
      <p:sp>
        <p:nvSpPr>
          <p:cNvPr id="313" name="Google Shape;313;p24"/>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4422775" y="616525"/>
            <a:ext cx="45870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b="1" lang="en" sz="6919">
                <a:solidFill>
                  <a:srgbClr val="00FFFF"/>
                </a:solidFill>
              </a:rPr>
              <a:t>Batch</a:t>
            </a:r>
            <a:endParaRPr b="1" sz="6919">
              <a:solidFill>
                <a:srgbClr val="00FFFF"/>
              </a:solidFill>
            </a:endParaRPr>
          </a:p>
          <a:p>
            <a:pPr indent="0" lvl="0" marL="0" rtl="0" algn="r">
              <a:spcBef>
                <a:spcPts val="0"/>
              </a:spcBef>
              <a:spcAft>
                <a:spcPts val="0"/>
              </a:spcAft>
              <a:buSzPts val="990"/>
              <a:buNone/>
            </a:pPr>
            <a:r>
              <a:rPr b="1" lang="en" sz="6919">
                <a:solidFill>
                  <a:srgbClr val="00FFFF"/>
                </a:solidFill>
              </a:rPr>
              <a:t>OS</a:t>
            </a:r>
            <a:endParaRPr b="1" sz="6919">
              <a:solidFill>
                <a:srgbClr val="00FFFF"/>
              </a:solidFill>
            </a:endParaRPr>
          </a:p>
        </p:txBody>
      </p:sp>
      <p:pic>
        <p:nvPicPr>
          <p:cNvPr id="319" name="Google Shape;319;p25"/>
          <p:cNvPicPr preferRelativeResize="0"/>
          <p:nvPr/>
        </p:nvPicPr>
        <p:blipFill>
          <a:blip r:embed="rId3">
            <a:alphaModFix/>
          </a:blip>
          <a:stretch>
            <a:fillRect/>
          </a:stretch>
        </p:blipFill>
        <p:spPr>
          <a:xfrm>
            <a:off x="470550" y="963625"/>
            <a:ext cx="6187226" cy="2913400"/>
          </a:xfrm>
          <a:prstGeom prst="rect">
            <a:avLst/>
          </a:prstGeom>
          <a:noFill/>
          <a:ln>
            <a:noFill/>
          </a:ln>
        </p:spPr>
      </p:pic>
      <p:sp>
        <p:nvSpPr>
          <p:cNvPr id="320" name="Google Shape;320;p25"/>
          <p:cNvSpPr txBox="1"/>
          <p:nvPr>
            <p:ph idx="4294967295" type="body"/>
          </p:nvPr>
        </p:nvSpPr>
        <p:spPr>
          <a:xfrm>
            <a:off x="105100" y="4017475"/>
            <a:ext cx="8692800" cy="8649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400">
                <a:solidFill>
                  <a:srgbClr val="111111"/>
                </a:solidFill>
                <a:highlight>
                  <a:srgbClr val="FFFFFF"/>
                </a:highlight>
                <a:latin typeface="Roboto"/>
                <a:ea typeface="Roboto"/>
                <a:cs typeface="Roboto"/>
                <a:sym typeface="Roboto"/>
              </a:rPr>
              <a:t>The operating system keeps the number of jobs in memory and performs them one at a time. Jobs are processed in a first-come, first-served manner. Each job set is defined as a batch. When a task is finished, its memory is freed, and the work's output is transferred into an output spool for later printing or processing. </a:t>
            </a:r>
            <a:endParaRPr sz="1500"/>
          </a:p>
        </p:txBody>
      </p:sp>
      <p:sp>
        <p:nvSpPr>
          <p:cNvPr id="321" name="Google Shape;321;p25"/>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6"/>
          <p:cNvSpPr txBox="1"/>
          <p:nvPr>
            <p:ph type="title"/>
          </p:nvPr>
        </p:nvSpPr>
        <p:spPr>
          <a:xfrm>
            <a:off x="4572000" y="519275"/>
            <a:ext cx="45870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b="1" lang="en" sz="5050">
                <a:solidFill>
                  <a:srgbClr val="00FFFF"/>
                </a:solidFill>
              </a:rPr>
              <a:t>Interactive</a:t>
            </a:r>
            <a:endParaRPr b="1" sz="5050">
              <a:solidFill>
                <a:srgbClr val="00FFFF"/>
              </a:solidFill>
            </a:endParaRPr>
          </a:p>
          <a:p>
            <a:pPr indent="0" lvl="0" marL="0" rtl="0" algn="r">
              <a:spcBef>
                <a:spcPts val="0"/>
              </a:spcBef>
              <a:spcAft>
                <a:spcPts val="0"/>
              </a:spcAft>
              <a:buSzPts val="990"/>
              <a:buNone/>
            </a:pPr>
            <a:r>
              <a:rPr b="1" lang="en" sz="5050">
                <a:solidFill>
                  <a:srgbClr val="00FFFF"/>
                </a:solidFill>
              </a:rPr>
              <a:t>OS</a:t>
            </a:r>
            <a:endParaRPr b="1" sz="5050">
              <a:solidFill>
                <a:srgbClr val="00FFFF"/>
              </a:solidFill>
            </a:endParaRPr>
          </a:p>
        </p:txBody>
      </p:sp>
      <p:sp>
        <p:nvSpPr>
          <p:cNvPr id="327" name="Google Shape;327;p26"/>
          <p:cNvSpPr txBox="1"/>
          <p:nvPr/>
        </p:nvSpPr>
        <p:spPr>
          <a:xfrm>
            <a:off x="149700" y="4136025"/>
            <a:ext cx="8844600" cy="79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rgbClr val="111111"/>
                </a:solidFill>
                <a:highlight>
                  <a:srgbClr val="FFFFFF"/>
                </a:highlight>
                <a:latin typeface="Roboto"/>
                <a:ea typeface="Roboto"/>
                <a:cs typeface="Roboto"/>
                <a:sym typeface="Roboto"/>
              </a:rPr>
              <a:t>An interactive operative system is an operating system that allows the execution of interactive programs. All PC operating systems are interactive operating systems only. </a:t>
            </a:r>
            <a:r>
              <a:rPr lang="en" sz="1200">
                <a:solidFill>
                  <a:srgbClr val="111111"/>
                </a:solidFill>
                <a:highlight>
                  <a:srgbClr val="FFFFFF"/>
                </a:highlight>
                <a:latin typeface="Roboto"/>
                <a:ea typeface="Roboto"/>
                <a:cs typeface="Roboto"/>
                <a:sym typeface="Roboto"/>
              </a:rPr>
              <a:t>An interactive operating system gives permission to the user to interact directly with the computer. Programs that allow users to enter some data or commands are known as Interactive Operating Systems.</a:t>
            </a:r>
            <a:endParaRPr sz="1200">
              <a:solidFill>
                <a:srgbClr val="111111"/>
              </a:solidFill>
              <a:highlight>
                <a:srgbClr val="FFFFFF"/>
              </a:highlight>
              <a:latin typeface="Roboto"/>
              <a:ea typeface="Roboto"/>
              <a:cs typeface="Roboto"/>
              <a:sym typeface="Roboto"/>
            </a:endParaRPr>
          </a:p>
        </p:txBody>
      </p:sp>
      <p:pic>
        <p:nvPicPr>
          <p:cNvPr id="328" name="Google Shape;328;p26"/>
          <p:cNvPicPr preferRelativeResize="0"/>
          <p:nvPr/>
        </p:nvPicPr>
        <p:blipFill>
          <a:blip r:embed="rId3">
            <a:alphaModFix/>
          </a:blip>
          <a:stretch>
            <a:fillRect/>
          </a:stretch>
        </p:blipFill>
        <p:spPr>
          <a:xfrm>
            <a:off x="702400" y="1115875"/>
            <a:ext cx="6049926" cy="2639025"/>
          </a:xfrm>
          <a:prstGeom prst="rect">
            <a:avLst/>
          </a:prstGeom>
          <a:noFill/>
          <a:ln>
            <a:noFill/>
          </a:ln>
        </p:spPr>
      </p:pic>
      <p:sp>
        <p:nvSpPr>
          <p:cNvPr id="329" name="Google Shape;329;p26"/>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3440625" y="257450"/>
            <a:ext cx="55833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4200">
                <a:solidFill>
                  <a:srgbClr val="00FFFF"/>
                </a:solidFill>
              </a:rPr>
              <a:t>Multiprogra</a:t>
            </a:r>
            <a:r>
              <a:rPr b="1" lang="en" sz="4200">
                <a:solidFill>
                  <a:srgbClr val="00FFFF"/>
                </a:solidFill>
              </a:rPr>
              <a:t>m</a:t>
            </a:r>
            <a:r>
              <a:rPr b="1" lang="en" sz="4200">
                <a:solidFill>
                  <a:srgbClr val="00FFFF"/>
                </a:solidFill>
              </a:rPr>
              <a:t>ming</a:t>
            </a:r>
            <a:endParaRPr b="1" sz="4200">
              <a:solidFill>
                <a:srgbClr val="00FFFF"/>
              </a:solidFill>
            </a:endParaRPr>
          </a:p>
          <a:p>
            <a:pPr indent="0" lvl="0" marL="0" rtl="0" algn="r">
              <a:spcBef>
                <a:spcPts val="0"/>
              </a:spcBef>
              <a:spcAft>
                <a:spcPts val="0"/>
              </a:spcAft>
              <a:buNone/>
            </a:pPr>
            <a:r>
              <a:rPr b="1" lang="en" sz="4200">
                <a:solidFill>
                  <a:srgbClr val="00FFFF"/>
                </a:solidFill>
              </a:rPr>
              <a:t> OS</a:t>
            </a:r>
            <a:endParaRPr b="1" sz="4200">
              <a:solidFill>
                <a:srgbClr val="00FFFF"/>
              </a:solidFill>
            </a:endParaRPr>
          </a:p>
        </p:txBody>
      </p:sp>
      <p:sp>
        <p:nvSpPr>
          <p:cNvPr id="335" name="Google Shape;335;p27"/>
          <p:cNvSpPr txBox="1"/>
          <p:nvPr/>
        </p:nvSpPr>
        <p:spPr>
          <a:xfrm>
            <a:off x="201450" y="4020050"/>
            <a:ext cx="87411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rgbClr val="444444"/>
                </a:solidFill>
                <a:highlight>
                  <a:srgbClr val="FFFFFF"/>
                </a:highlight>
                <a:latin typeface="Roboto"/>
                <a:ea typeface="Roboto"/>
                <a:cs typeface="Roboto"/>
                <a:sym typeface="Roboto"/>
              </a:rPr>
              <a:t>A multiprogramming operating system may run many programs on a single processor computer. If one program must wait for an input/output transfer in a multiprogramming operating system, the other programs are ready to use the CPU. As a result, various jobs may share CPU time.</a:t>
            </a:r>
            <a:endParaRPr sz="1700"/>
          </a:p>
        </p:txBody>
      </p:sp>
      <p:pic>
        <p:nvPicPr>
          <p:cNvPr id="336" name="Google Shape;336;p27"/>
          <p:cNvPicPr preferRelativeResize="0"/>
          <p:nvPr/>
        </p:nvPicPr>
        <p:blipFill>
          <a:blip r:embed="rId3">
            <a:alphaModFix/>
          </a:blip>
          <a:stretch>
            <a:fillRect/>
          </a:stretch>
        </p:blipFill>
        <p:spPr>
          <a:xfrm>
            <a:off x="404850" y="973750"/>
            <a:ext cx="6523226" cy="2625450"/>
          </a:xfrm>
          <a:prstGeom prst="rect">
            <a:avLst/>
          </a:prstGeom>
          <a:noFill/>
          <a:ln>
            <a:noFill/>
          </a:ln>
        </p:spPr>
      </p:pic>
      <p:sp>
        <p:nvSpPr>
          <p:cNvPr id="337" name="Google Shape;337;p27"/>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8"/>
          <p:cNvSpPr txBox="1"/>
          <p:nvPr>
            <p:ph type="title"/>
          </p:nvPr>
        </p:nvSpPr>
        <p:spPr>
          <a:xfrm>
            <a:off x="6394950" y="220875"/>
            <a:ext cx="2590200" cy="192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4500">
                <a:solidFill>
                  <a:srgbClr val="00FFFF"/>
                </a:solidFill>
              </a:rPr>
              <a:t>Time</a:t>
            </a:r>
            <a:endParaRPr b="1" sz="4500">
              <a:solidFill>
                <a:srgbClr val="00FFFF"/>
              </a:solidFill>
            </a:endParaRPr>
          </a:p>
          <a:p>
            <a:pPr indent="0" lvl="0" marL="0" rtl="0" algn="r">
              <a:spcBef>
                <a:spcPts val="0"/>
              </a:spcBef>
              <a:spcAft>
                <a:spcPts val="0"/>
              </a:spcAft>
              <a:buNone/>
            </a:pPr>
            <a:r>
              <a:rPr b="1" lang="en" sz="4500">
                <a:solidFill>
                  <a:srgbClr val="00FFFF"/>
                </a:solidFill>
              </a:rPr>
              <a:t>Sharing</a:t>
            </a:r>
            <a:endParaRPr b="1" sz="4500">
              <a:solidFill>
                <a:srgbClr val="00FFFF"/>
              </a:solidFill>
            </a:endParaRPr>
          </a:p>
          <a:p>
            <a:pPr indent="0" lvl="0" marL="0" rtl="0" algn="r">
              <a:spcBef>
                <a:spcPts val="0"/>
              </a:spcBef>
              <a:spcAft>
                <a:spcPts val="0"/>
              </a:spcAft>
              <a:buNone/>
            </a:pPr>
            <a:r>
              <a:rPr b="1" lang="en" sz="4500">
                <a:solidFill>
                  <a:srgbClr val="00FFFF"/>
                </a:solidFill>
              </a:rPr>
              <a:t>OS</a:t>
            </a:r>
            <a:endParaRPr b="1" sz="4500">
              <a:solidFill>
                <a:srgbClr val="00FFFF"/>
              </a:solidFill>
            </a:endParaRPr>
          </a:p>
        </p:txBody>
      </p:sp>
      <p:sp>
        <p:nvSpPr>
          <p:cNvPr id="343" name="Google Shape;343;p28"/>
          <p:cNvSpPr txBox="1"/>
          <p:nvPr/>
        </p:nvSpPr>
        <p:spPr>
          <a:xfrm>
            <a:off x="100925" y="3999125"/>
            <a:ext cx="89295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rgbClr val="444444"/>
                </a:solidFill>
                <a:highlight>
                  <a:srgbClr val="FFFFFF"/>
                </a:highlight>
                <a:latin typeface="Roboto"/>
                <a:ea typeface="Roboto"/>
                <a:cs typeface="Roboto"/>
                <a:sym typeface="Roboto"/>
              </a:rPr>
              <a:t>Time Shared Operating System is also known as the Multi Tasking Operating System. Time-sharing operating system implements CPU scheduling and multi programming system which to deliver to every users a small piece of operating time. The technique of time sharing system relates with batch processing systems.</a:t>
            </a:r>
            <a:endParaRPr sz="1600"/>
          </a:p>
        </p:txBody>
      </p:sp>
      <p:pic>
        <p:nvPicPr>
          <p:cNvPr id="344" name="Google Shape;344;p28"/>
          <p:cNvPicPr preferRelativeResize="0"/>
          <p:nvPr/>
        </p:nvPicPr>
        <p:blipFill>
          <a:blip r:embed="rId3">
            <a:alphaModFix/>
          </a:blip>
          <a:stretch>
            <a:fillRect/>
          </a:stretch>
        </p:blipFill>
        <p:spPr>
          <a:xfrm>
            <a:off x="448050" y="1016175"/>
            <a:ext cx="6037024" cy="2599626"/>
          </a:xfrm>
          <a:prstGeom prst="rect">
            <a:avLst/>
          </a:prstGeom>
          <a:noFill/>
          <a:ln>
            <a:noFill/>
          </a:ln>
        </p:spPr>
      </p:pic>
      <p:sp>
        <p:nvSpPr>
          <p:cNvPr id="345" name="Google Shape;345;p28"/>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9"/>
          <p:cNvSpPr txBox="1"/>
          <p:nvPr>
            <p:ph type="title"/>
          </p:nvPr>
        </p:nvSpPr>
        <p:spPr>
          <a:xfrm>
            <a:off x="4518175" y="152400"/>
            <a:ext cx="45870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4500">
                <a:solidFill>
                  <a:srgbClr val="00FFFF"/>
                </a:solidFill>
              </a:rPr>
              <a:t>REAL TIME</a:t>
            </a:r>
            <a:endParaRPr b="1" sz="4500">
              <a:solidFill>
                <a:srgbClr val="00FFFF"/>
              </a:solidFill>
            </a:endParaRPr>
          </a:p>
          <a:p>
            <a:pPr indent="0" lvl="0" marL="0" rtl="0" algn="r">
              <a:spcBef>
                <a:spcPts val="0"/>
              </a:spcBef>
              <a:spcAft>
                <a:spcPts val="0"/>
              </a:spcAft>
              <a:buNone/>
            </a:pPr>
            <a:r>
              <a:rPr b="1" lang="en" sz="4500">
                <a:solidFill>
                  <a:srgbClr val="00FFFF"/>
                </a:solidFill>
              </a:rPr>
              <a:t>OS</a:t>
            </a:r>
            <a:endParaRPr b="1" sz="4500">
              <a:solidFill>
                <a:srgbClr val="00FFFF"/>
              </a:solidFill>
            </a:endParaRPr>
          </a:p>
        </p:txBody>
      </p:sp>
      <p:pic>
        <p:nvPicPr>
          <p:cNvPr id="351" name="Google Shape;351;p29"/>
          <p:cNvPicPr preferRelativeResize="0"/>
          <p:nvPr/>
        </p:nvPicPr>
        <p:blipFill>
          <a:blip r:embed="rId3">
            <a:alphaModFix/>
          </a:blip>
          <a:stretch>
            <a:fillRect/>
          </a:stretch>
        </p:blipFill>
        <p:spPr>
          <a:xfrm>
            <a:off x="730575" y="881025"/>
            <a:ext cx="5904676" cy="3076976"/>
          </a:xfrm>
          <a:prstGeom prst="rect">
            <a:avLst/>
          </a:prstGeom>
          <a:noFill/>
          <a:ln>
            <a:noFill/>
          </a:ln>
        </p:spPr>
      </p:pic>
      <p:sp>
        <p:nvSpPr>
          <p:cNvPr id="352" name="Google Shape;352;p29"/>
          <p:cNvSpPr txBox="1"/>
          <p:nvPr/>
        </p:nvSpPr>
        <p:spPr>
          <a:xfrm>
            <a:off x="210600" y="4043600"/>
            <a:ext cx="87228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rgbClr val="444444"/>
                </a:solidFill>
                <a:highlight>
                  <a:srgbClr val="FFFFFF"/>
                </a:highlight>
                <a:latin typeface="Roboto"/>
                <a:ea typeface="Roboto"/>
                <a:cs typeface="Roboto"/>
                <a:sym typeface="Roboto"/>
              </a:rPr>
              <a:t>All real time operating systems are designed to execute their task within a particular time interval, and thus they have to be fast enough to be up to their deadline. Time constraints related with real-time systems simply means that time interval allotted for the response of the ongoing program.</a:t>
            </a:r>
            <a:endParaRPr sz="1700"/>
          </a:p>
        </p:txBody>
      </p:sp>
      <p:sp>
        <p:nvSpPr>
          <p:cNvPr id="353" name="Google Shape;353;p29"/>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ph type="title"/>
          </p:nvPr>
        </p:nvSpPr>
        <p:spPr>
          <a:xfrm>
            <a:off x="4428050" y="363550"/>
            <a:ext cx="45870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3800">
                <a:solidFill>
                  <a:srgbClr val="00FFFF"/>
                </a:solidFill>
              </a:rPr>
              <a:t>Multiprocessor</a:t>
            </a:r>
            <a:endParaRPr b="1" sz="3800">
              <a:solidFill>
                <a:srgbClr val="00FFFF"/>
              </a:solidFill>
            </a:endParaRPr>
          </a:p>
          <a:p>
            <a:pPr indent="0" lvl="0" marL="0" rtl="0" algn="r">
              <a:spcBef>
                <a:spcPts val="0"/>
              </a:spcBef>
              <a:spcAft>
                <a:spcPts val="0"/>
              </a:spcAft>
              <a:buNone/>
            </a:pPr>
            <a:r>
              <a:rPr b="1" lang="en" sz="3800">
                <a:solidFill>
                  <a:srgbClr val="00FFFF"/>
                </a:solidFill>
              </a:rPr>
              <a:t>Systems</a:t>
            </a:r>
            <a:endParaRPr b="1" sz="3800">
              <a:solidFill>
                <a:srgbClr val="00FFFF"/>
              </a:solidFill>
            </a:endParaRPr>
          </a:p>
        </p:txBody>
      </p:sp>
      <p:pic>
        <p:nvPicPr>
          <p:cNvPr id="359" name="Google Shape;359;p30"/>
          <p:cNvPicPr preferRelativeResize="0"/>
          <p:nvPr/>
        </p:nvPicPr>
        <p:blipFill>
          <a:blip r:embed="rId3">
            <a:alphaModFix/>
          </a:blip>
          <a:stretch>
            <a:fillRect/>
          </a:stretch>
        </p:blipFill>
        <p:spPr>
          <a:xfrm>
            <a:off x="750150" y="1090000"/>
            <a:ext cx="5892600" cy="2614325"/>
          </a:xfrm>
          <a:prstGeom prst="rect">
            <a:avLst/>
          </a:prstGeom>
          <a:noFill/>
          <a:ln>
            <a:noFill/>
          </a:ln>
        </p:spPr>
      </p:pic>
      <p:sp>
        <p:nvSpPr>
          <p:cNvPr id="360" name="Google Shape;360;p30"/>
          <p:cNvSpPr txBox="1"/>
          <p:nvPr/>
        </p:nvSpPr>
        <p:spPr>
          <a:xfrm>
            <a:off x="0" y="4038600"/>
            <a:ext cx="90150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highlight>
                  <a:srgbClr val="FFFFFF"/>
                </a:highlight>
                <a:latin typeface="Nunito"/>
                <a:ea typeface="Nunito"/>
                <a:cs typeface="Nunito"/>
                <a:sym typeface="Nunito"/>
              </a:rPr>
              <a:t>Most computer systems are single processor systems i.e they only have one processor. However, multiprocessor or parallel systems are increasing in importance nowadays. These systems have multiple processors working in parallel that share the computer clock, memory, bus, peripherals etc.</a:t>
            </a:r>
            <a:endParaRPr sz="1700"/>
          </a:p>
        </p:txBody>
      </p:sp>
      <p:sp>
        <p:nvSpPr>
          <p:cNvPr id="361" name="Google Shape;361;p30"/>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1"/>
          <p:cNvSpPr txBox="1"/>
          <p:nvPr>
            <p:ph type="title"/>
          </p:nvPr>
        </p:nvSpPr>
        <p:spPr>
          <a:xfrm>
            <a:off x="4480975" y="190825"/>
            <a:ext cx="45870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3800">
                <a:solidFill>
                  <a:srgbClr val="00FFFF"/>
                </a:solidFill>
              </a:rPr>
              <a:t>Distributed</a:t>
            </a:r>
            <a:endParaRPr b="1" sz="3800">
              <a:solidFill>
                <a:srgbClr val="00FFFF"/>
              </a:solidFill>
            </a:endParaRPr>
          </a:p>
          <a:p>
            <a:pPr indent="0" lvl="0" marL="0" rtl="0" algn="r">
              <a:spcBef>
                <a:spcPts val="0"/>
              </a:spcBef>
              <a:spcAft>
                <a:spcPts val="0"/>
              </a:spcAft>
              <a:buNone/>
            </a:pPr>
            <a:r>
              <a:rPr b="1" lang="en" sz="3800">
                <a:solidFill>
                  <a:srgbClr val="00FFFF"/>
                </a:solidFill>
              </a:rPr>
              <a:t>System</a:t>
            </a:r>
            <a:endParaRPr b="1" sz="3800">
              <a:solidFill>
                <a:srgbClr val="00FFFF"/>
              </a:solidFill>
            </a:endParaRPr>
          </a:p>
        </p:txBody>
      </p:sp>
      <p:sp>
        <p:nvSpPr>
          <p:cNvPr id="367" name="Google Shape;367;p31"/>
          <p:cNvSpPr txBox="1"/>
          <p:nvPr/>
        </p:nvSpPr>
        <p:spPr>
          <a:xfrm>
            <a:off x="330400" y="4064750"/>
            <a:ext cx="8670000" cy="900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50">
                <a:solidFill>
                  <a:srgbClr val="111111"/>
                </a:solidFill>
                <a:highlight>
                  <a:srgbClr val="FFFFFF"/>
                </a:highlight>
                <a:latin typeface="Roboto"/>
                <a:ea typeface="Roboto"/>
                <a:cs typeface="Roboto"/>
                <a:sym typeface="Roboto"/>
              </a:rPr>
              <a:t>A distributed system is</a:t>
            </a:r>
            <a:r>
              <a:rPr b="1" lang="en" sz="1550">
                <a:solidFill>
                  <a:srgbClr val="111111"/>
                </a:solidFill>
                <a:highlight>
                  <a:srgbClr val="FFFFFF"/>
                </a:highlight>
                <a:latin typeface="Roboto"/>
                <a:ea typeface="Roboto"/>
                <a:cs typeface="Roboto"/>
                <a:sym typeface="Roboto"/>
              </a:rPr>
              <a:t> any network structure that consists of autonomous computers that are connected using a distribution middleware</a:t>
            </a:r>
            <a:r>
              <a:rPr lang="en" sz="1550">
                <a:solidFill>
                  <a:srgbClr val="111111"/>
                </a:solidFill>
                <a:highlight>
                  <a:srgbClr val="FFFFFF"/>
                </a:highlight>
                <a:latin typeface="Roboto"/>
                <a:ea typeface="Roboto"/>
                <a:cs typeface="Roboto"/>
                <a:sym typeface="Roboto"/>
              </a:rPr>
              <a:t>. Distributed systems facilitate sharing different resources and capabilities, to provide users with a single and integrated coherent network.</a:t>
            </a:r>
            <a:endParaRPr sz="1600"/>
          </a:p>
        </p:txBody>
      </p:sp>
      <p:pic>
        <p:nvPicPr>
          <p:cNvPr id="368" name="Google Shape;368;p31"/>
          <p:cNvPicPr preferRelativeResize="0"/>
          <p:nvPr/>
        </p:nvPicPr>
        <p:blipFill>
          <a:blip r:embed="rId3">
            <a:alphaModFix/>
          </a:blip>
          <a:stretch>
            <a:fillRect/>
          </a:stretch>
        </p:blipFill>
        <p:spPr>
          <a:xfrm>
            <a:off x="508100" y="843500"/>
            <a:ext cx="5894374" cy="3146150"/>
          </a:xfrm>
          <a:prstGeom prst="rect">
            <a:avLst/>
          </a:prstGeom>
          <a:noFill/>
          <a:ln>
            <a:noFill/>
          </a:ln>
        </p:spPr>
      </p:pic>
      <p:sp>
        <p:nvSpPr>
          <p:cNvPr id="369" name="Google Shape;369;p31"/>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97275" y="149900"/>
            <a:ext cx="4587000" cy="25980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rgbClr val="6D9EEB"/>
              </a:buClr>
              <a:buSzPts val="2000"/>
              <a:buChar char="●"/>
            </a:pPr>
            <a:r>
              <a:rPr b="1" lang="en" sz="2000">
                <a:solidFill>
                  <a:srgbClr val="6D9EEB"/>
                </a:solidFill>
              </a:rPr>
              <a:t>Defining OS</a:t>
            </a:r>
            <a:endParaRPr b="1" sz="2000">
              <a:solidFill>
                <a:srgbClr val="6D9EEB"/>
              </a:solidFill>
            </a:endParaRPr>
          </a:p>
          <a:p>
            <a:pPr indent="-355600" lvl="0" marL="457200" rtl="0" algn="l">
              <a:spcBef>
                <a:spcPts val="0"/>
              </a:spcBef>
              <a:spcAft>
                <a:spcPts val="0"/>
              </a:spcAft>
              <a:buClr>
                <a:srgbClr val="6D9EEB"/>
              </a:buClr>
              <a:buSzPts val="2000"/>
              <a:buChar char="●"/>
            </a:pPr>
            <a:r>
              <a:rPr b="1" lang="en" sz="2000">
                <a:solidFill>
                  <a:srgbClr val="6D9EEB"/>
                </a:solidFill>
              </a:rPr>
              <a:t>Structure</a:t>
            </a:r>
            <a:endParaRPr b="1" sz="2000">
              <a:solidFill>
                <a:srgbClr val="6D9EEB"/>
              </a:solidFill>
            </a:endParaRPr>
          </a:p>
          <a:p>
            <a:pPr indent="-355600" lvl="0" marL="457200" rtl="0" algn="l">
              <a:spcBef>
                <a:spcPts val="0"/>
              </a:spcBef>
              <a:spcAft>
                <a:spcPts val="0"/>
              </a:spcAft>
              <a:buClr>
                <a:srgbClr val="6D9EEB"/>
              </a:buClr>
              <a:buSzPts val="2000"/>
              <a:buChar char="●"/>
            </a:pPr>
            <a:r>
              <a:rPr b="1" lang="en" sz="2000">
                <a:solidFill>
                  <a:srgbClr val="6D9EEB"/>
                </a:solidFill>
              </a:rPr>
              <a:t>Services</a:t>
            </a:r>
            <a:endParaRPr b="1" sz="2000">
              <a:solidFill>
                <a:srgbClr val="6D9EEB"/>
              </a:solidFill>
            </a:endParaRPr>
          </a:p>
          <a:p>
            <a:pPr indent="-355600" lvl="0" marL="457200" rtl="0" algn="l">
              <a:spcBef>
                <a:spcPts val="0"/>
              </a:spcBef>
              <a:spcAft>
                <a:spcPts val="0"/>
              </a:spcAft>
              <a:buClr>
                <a:srgbClr val="6D9EEB"/>
              </a:buClr>
              <a:buSzPts val="2000"/>
              <a:buChar char="●"/>
            </a:pPr>
            <a:r>
              <a:rPr b="1" lang="en" sz="2000">
                <a:solidFill>
                  <a:srgbClr val="6D9EEB"/>
                </a:solidFill>
              </a:rPr>
              <a:t>Applications</a:t>
            </a:r>
            <a:endParaRPr b="1" sz="2000">
              <a:solidFill>
                <a:srgbClr val="6D9EEB"/>
              </a:solidFill>
            </a:endParaRPr>
          </a:p>
          <a:p>
            <a:pPr indent="-355600" lvl="0" marL="457200" rtl="0" algn="l">
              <a:spcBef>
                <a:spcPts val="0"/>
              </a:spcBef>
              <a:spcAft>
                <a:spcPts val="0"/>
              </a:spcAft>
              <a:buClr>
                <a:srgbClr val="6D9EEB"/>
              </a:buClr>
              <a:buSzPts val="2000"/>
              <a:buChar char="●"/>
            </a:pPr>
            <a:r>
              <a:rPr b="1" lang="en" sz="2000">
                <a:solidFill>
                  <a:srgbClr val="6D9EEB"/>
                </a:solidFill>
              </a:rPr>
              <a:t>System Calls</a:t>
            </a:r>
            <a:endParaRPr b="1" sz="2000">
              <a:solidFill>
                <a:srgbClr val="6D9EEB"/>
              </a:solidFill>
            </a:endParaRPr>
          </a:p>
          <a:p>
            <a:pPr indent="-355600" lvl="0" marL="457200" rtl="0" algn="l">
              <a:spcBef>
                <a:spcPts val="0"/>
              </a:spcBef>
              <a:spcAft>
                <a:spcPts val="0"/>
              </a:spcAft>
              <a:buClr>
                <a:srgbClr val="6D9EEB"/>
              </a:buClr>
              <a:buSzPts val="2000"/>
              <a:buChar char="●"/>
            </a:pPr>
            <a:r>
              <a:rPr b="1" lang="en" sz="2000">
                <a:solidFill>
                  <a:srgbClr val="6D9EEB"/>
                </a:solidFill>
              </a:rPr>
              <a:t>Evolution of OS </a:t>
            </a:r>
            <a:endParaRPr b="1" sz="2000">
              <a:solidFill>
                <a:srgbClr val="6D9EEB"/>
              </a:solidFill>
            </a:endParaRPr>
          </a:p>
          <a:p>
            <a:pPr indent="-355600" lvl="0" marL="457200" rtl="0" algn="l">
              <a:spcBef>
                <a:spcPts val="0"/>
              </a:spcBef>
              <a:spcAft>
                <a:spcPts val="0"/>
              </a:spcAft>
              <a:buClr>
                <a:srgbClr val="6D9EEB"/>
              </a:buClr>
              <a:buSzPts val="2000"/>
              <a:buChar char="●"/>
            </a:pPr>
            <a:r>
              <a:rPr b="1" lang="en" sz="2000">
                <a:solidFill>
                  <a:srgbClr val="6D9EEB"/>
                </a:solidFill>
              </a:rPr>
              <a:t>Interface ( CLI/CUI &amp; GUI)</a:t>
            </a:r>
            <a:endParaRPr b="1" sz="2000">
              <a:solidFill>
                <a:srgbClr val="6D9EEB"/>
              </a:solidFill>
            </a:endParaRPr>
          </a:p>
        </p:txBody>
      </p:sp>
      <p:sp>
        <p:nvSpPr>
          <p:cNvPr id="141" name="Google Shape;141;p14"/>
          <p:cNvSpPr txBox="1"/>
          <p:nvPr/>
        </p:nvSpPr>
        <p:spPr>
          <a:xfrm>
            <a:off x="4025275" y="2630275"/>
            <a:ext cx="37512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6D9EEB"/>
              </a:buClr>
              <a:buSzPts val="2000"/>
              <a:buFont typeface="Montserrat"/>
              <a:buChar char="●"/>
            </a:pPr>
            <a:r>
              <a:rPr b="1" lang="en" sz="2000">
                <a:solidFill>
                  <a:srgbClr val="6D9EEB"/>
                </a:solidFill>
                <a:latin typeface="Montserrat"/>
                <a:ea typeface="Montserrat"/>
                <a:cs typeface="Montserrat"/>
                <a:sym typeface="Montserrat"/>
              </a:rPr>
              <a:t>Batch OS</a:t>
            </a:r>
            <a:endParaRPr b="1" sz="2000">
              <a:solidFill>
                <a:srgbClr val="6D9EEB"/>
              </a:solidFill>
              <a:latin typeface="Montserrat"/>
              <a:ea typeface="Montserrat"/>
              <a:cs typeface="Montserrat"/>
              <a:sym typeface="Montserrat"/>
            </a:endParaRPr>
          </a:p>
          <a:p>
            <a:pPr indent="-355600" lvl="0" marL="457200" rtl="0" algn="l">
              <a:spcBef>
                <a:spcPts val="0"/>
              </a:spcBef>
              <a:spcAft>
                <a:spcPts val="0"/>
              </a:spcAft>
              <a:buClr>
                <a:srgbClr val="6D9EEB"/>
              </a:buClr>
              <a:buSzPts val="2000"/>
              <a:buFont typeface="Montserrat"/>
              <a:buChar char="●"/>
            </a:pPr>
            <a:r>
              <a:rPr b="1" lang="en" sz="2000">
                <a:solidFill>
                  <a:srgbClr val="6D9EEB"/>
                </a:solidFill>
                <a:latin typeface="Montserrat"/>
                <a:ea typeface="Montserrat"/>
                <a:cs typeface="Montserrat"/>
                <a:sym typeface="Montserrat"/>
              </a:rPr>
              <a:t>Interactive OS</a:t>
            </a:r>
            <a:endParaRPr b="1" sz="2000">
              <a:solidFill>
                <a:srgbClr val="6D9EEB"/>
              </a:solidFill>
              <a:latin typeface="Montserrat"/>
              <a:ea typeface="Montserrat"/>
              <a:cs typeface="Montserrat"/>
              <a:sym typeface="Montserrat"/>
            </a:endParaRPr>
          </a:p>
          <a:p>
            <a:pPr indent="-355600" lvl="0" marL="457200" rtl="0" algn="l">
              <a:spcBef>
                <a:spcPts val="0"/>
              </a:spcBef>
              <a:spcAft>
                <a:spcPts val="0"/>
              </a:spcAft>
              <a:buClr>
                <a:srgbClr val="6D9EEB"/>
              </a:buClr>
              <a:buSzPts val="2000"/>
              <a:buFont typeface="Montserrat"/>
              <a:buChar char="●"/>
            </a:pPr>
            <a:r>
              <a:rPr b="1" lang="en" sz="2000">
                <a:solidFill>
                  <a:srgbClr val="6D9EEB"/>
                </a:solidFill>
                <a:latin typeface="Montserrat"/>
                <a:ea typeface="Montserrat"/>
                <a:cs typeface="Montserrat"/>
                <a:sym typeface="Montserrat"/>
              </a:rPr>
              <a:t>Multiprogramming OS</a:t>
            </a:r>
            <a:endParaRPr b="1" sz="2000">
              <a:solidFill>
                <a:srgbClr val="6D9EEB"/>
              </a:solidFill>
              <a:latin typeface="Montserrat"/>
              <a:ea typeface="Montserrat"/>
              <a:cs typeface="Montserrat"/>
              <a:sym typeface="Montserrat"/>
            </a:endParaRPr>
          </a:p>
          <a:p>
            <a:pPr indent="-355600" lvl="0" marL="457200" rtl="0" algn="l">
              <a:spcBef>
                <a:spcPts val="0"/>
              </a:spcBef>
              <a:spcAft>
                <a:spcPts val="0"/>
              </a:spcAft>
              <a:buClr>
                <a:srgbClr val="6D9EEB"/>
              </a:buClr>
              <a:buSzPts val="2000"/>
              <a:buFont typeface="Montserrat"/>
              <a:buChar char="●"/>
            </a:pPr>
            <a:r>
              <a:rPr b="1" lang="en" sz="2000">
                <a:solidFill>
                  <a:srgbClr val="6D9EEB"/>
                </a:solidFill>
                <a:latin typeface="Montserrat"/>
                <a:ea typeface="Montserrat"/>
                <a:cs typeface="Montserrat"/>
                <a:sym typeface="Montserrat"/>
              </a:rPr>
              <a:t>Time sharing OS</a:t>
            </a:r>
            <a:endParaRPr b="1" sz="2000">
              <a:solidFill>
                <a:srgbClr val="6D9EEB"/>
              </a:solidFill>
              <a:latin typeface="Montserrat"/>
              <a:ea typeface="Montserrat"/>
              <a:cs typeface="Montserrat"/>
              <a:sym typeface="Montserrat"/>
            </a:endParaRPr>
          </a:p>
          <a:p>
            <a:pPr indent="-355600" lvl="0" marL="457200" rtl="0" algn="l">
              <a:spcBef>
                <a:spcPts val="0"/>
              </a:spcBef>
              <a:spcAft>
                <a:spcPts val="0"/>
              </a:spcAft>
              <a:buClr>
                <a:srgbClr val="6D9EEB"/>
              </a:buClr>
              <a:buSzPts val="2000"/>
              <a:buFont typeface="Montserrat"/>
              <a:buChar char="●"/>
            </a:pPr>
            <a:r>
              <a:rPr b="1" lang="en" sz="2000">
                <a:solidFill>
                  <a:srgbClr val="6D9EEB"/>
                </a:solidFill>
                <a:latin typeface="Montserrat"/>
                <a:ea typeface="Montserrat"/>
                <a:cs typeface="Montserrat"/>
                <a:sym typeface="Montserrat"/>
              </a:rPr>
              <a:t>Real Time OS</a:t>
            </a:r>
            <a:endParaRPr b="1" sz="2000">
              <a:solidFill>
                <a:srgbClr val="6D9EEB"/>
              </a:solidFill>
              <a:latin typeface="Montserrat"/>
              <a:ea typeface="Montserrat"/>
              <a:cs typeface="Montserrat"/>
              <a:sym typeface="Montserrat"/>
            </a:endParaRPr>
          </a:p>
          <a:p>
            <a:pPr indent="-355600" lvl="0" marL="457200" rtl="0" algn="l">
              <a:spcBef>
                <a:spcPts val="0"/>
              </a:spcBef>
              <a:spcAft>
                <a:spcPts val="0"/>
              </a:spcAft>
              <a:buClr>
                <a:srgbClr val="6D9EEB"/>
              </a:buClr>
              <a:buSzPts val="2000"/>
              <a:buFont typeface="Montserrat"/>
              <a:buChar char="●"/>
            </a:pPr>
            <a:r>
              <a:rPr b="1" lang="en" sz="2000">
                <a:solidFill>
                  <a:srgbClr val="6D9EEB"/>
                </a:solidFill>
                <a:latin typeface="Montserrat"/>
                <a:ea typeface="Montserrat"/>
                <a:cs typeface="Montserrat"/>
                <a:sym typeface="Montserrat"/>
              </a:rPr>
              <a:t>Multiprocessor System</a:t>
            </a:r>
            <a:endParaRPr b="1" sz="2000">
              <a:solidFill>
                <a:srgbClr val="6D9EEB"/>
              </a:solidFill>
              <a:latin typeface="Montserrat"/>
              <a:ea typeface="Montserrat"/>
              <a:cs typeface="Montserrat"/>
              <a:sym typeface="Montserrat"/>
            </a:endParaRPr>
          </a:p>
          <a:p>
            <a:pPr indent="-355600" lvl="0" marL="457200" rtl="0" algn="l">
              <a:spcBef>
                <a:spcPts val="0"/>
              </a:spcBef>
              <a:spcAft>
                <a:spcPts val="0"/>
              </a:spcAft>
              <a:buClr>
                <a:srgbClr val="6D9EEB"/>
              </a:buClr>
              <a:buSzPts val="2000"/>
              <a:buFont typeface="Montserrat"/>
              <a:buChar char="●"/>
            </a:pPr>
            <a:r>
              <a:rPr b="1" lang="en" sz="2000">
                <a:solidFill>
                  <a:srgbClr val="6D9EEB"/>
                </a:solidFill>
                <a:latin typeface="Montserrat"/>
                <a:ea typeface="Montserrat"/>
                <a:cs typeface="Montserrat"/>
                <a:sym typeface="Montserrat"/>
              </a:rPr>
              <a:t>Distributed System</a:t>
            </a:r>
            <a:endParaRPr>
              <a:solidFill>
                <a:srgbClr val="6D9EEB"/>
              </a:solidFill>
            </a:endParaRPr>
          </a:p>
        </p:txBody>
      </p:sp>
      <p:sp>
        <p:nvSpPr>
          <p:cNvPr id="142" name="Google Shape;142;p14"/>
          <p:cNvSpPr txBox="1"/>
          <p:nvPr/>
        </p:nvSpPr>
        <p:spPr>
          <a:xfrm>
            <a:off x="4362875" y="451100"/>
            <a:ext cx="41598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500">
                <a:solidFill>
                  <a:srgbClr val="00FFFF"/>
                </a:solidFill>
                <a:latin typeface="Lato"/>
                <a:ea typeface="Lato"/>
                <a:cs typeface="Lato"/>
                <a:sym typeface="Lato"/>
              </a:rPr>
              <a:t>Contents…</a:t>
            </a:r>
            <a:endParaRPr b="1" sz="5500">
              <a:solidFill>
                <a:srgbClr val="00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2"/>
          <p:cNvSpPr txBox="1"/>
          <p:nvPr>
            <p:ph type="ctrTitle"/>
          </p:nvPr>
        </p:nvSpPr>
        <p:spPr>
          <a:xfrm>
            <a:off x="3146700" y="13156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rgbClr val="00FFFF"/>
                </a:solidFill>
              </a:rPr>
              <a:t>THANK</a:t>
            </a:r>
            <a:endParaRPr b="1" sz="7900">
              <a:solidFill>
                <a:srgbClr val="00FFFF"/>
              </a:solidFill>
            </a:endParaRPr>
          </a:p>
          <a:p>
            <a:pPr indent="0" lvl="0" marL="0" rtl="0" algn="r">
              <a:spcBef>
                <a:spcPts val="0"/>
              </a:spcBef>
              <a:spcAft>
                <a:spcPts val="0"/>
              </a:spcAft>
              <a:buNone/>
            </a:pPr>
            <a:r>
              <a:rPr b="1" lang="en" sz="7500">
                <a:solidFill>
                  <a:srgbClr val="1155CC"/>
                </a:solidFill>
              </a:rPr>
              <a:t>YOU</a:t>
            </a:r>
            <a:endParaRPr b="1" sz="7500">
              <a:solidFill>
                <a:srgbClr val="1155CC"/>
              </a:solidFill>
            </a:endParaRPr>
          </a:p>
        </p:txBody>
      </p:sp>
      <p:sp>
        <p:nvSpPr>
          <p:cNvPr id="375" name="Google Shape;375;p32"/>
          <p:cNvSpPr txBox="1"/>
          <p:nvPr>
            <p:ph idx="1" type="subTitle"/>
          </p:nvPr>
        </p:nvSpPr>
        <p:spPr>
          <a:xfrm>
            <a:off x="5572025" y="3823375"/>
            <a:ext cx="3285900" cy="1154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510"/>
              <a:t>References:</a:t>
            </a:r>
            <a:endParaRPr sz="1510"/>
          </a:p>
          <a:p>
            <a:pPr indent="0" lvl="0" marL="0" rtl="0" algn="l">
              <a:lnSpc>
                <a:spcPct val="80000"/>
              </a:lnSpc>
              <a:spcBef>
                <a:spcPts val="0"/>
              </a:spcBef>
              <a:spcAft>
                <a:spcPts val="0"/>
              </a:spcAft>
              <a:buSzPts val="770"/>
              <a:buNone/>
            </a:pPr>
            <a:r>
              <a:rPr lang="en" sz="1510" u="sng">
                <a:solidFill>
                  <a:schemeClr val="hlink"/>
                </a:solidFill>
                <a:hlinkClick r:id="rId3"/>
              </a:rPr>
              <a:t>www.javatpoint.com</a:t>
            </a:r>
            <a:endParaRPr sz="1510"/>
          </a:p>
          <a:p>
            <a:pPr indent="0" lvl="0" marL="0" rtl="0" algn="l">
              <a:lnSpc>
                <a:spcPct val="80000"/>
              </a:lnSpc>
              <a:spcBef>
                <a:spcPts val="0"/>
              </a:spcBef>
              <a:spcAft>
                <a:spcPts val="0"/>
              </a:spcAft>
              <a:buSzPts val="770"/>
              <a:buNone/>
            </a:pPr>
            <a:r>
              <a:rPr lang="en" sz="1510" u="sng">
                <a:solidFill>
                  <a:schemeClr val="hlink"/>
                </a:solidFill>
                <a:hlinkClick r:id="rId4"/>
              </a:rPr>
              <a:t>www.tutorialspoint.com</a:t>
            </a:r>
            <a:endParaRPr sz="1510"/>
          </a:p>
          <a:p>
            <a:pPr indent="0" lvl="0" marL="0" rtl="0" algn="l">
              <a:lnSpc>
                <a:spcPct val="80000"/>
              </a:lnSpc>
              <a:spcBef>
                <a:spcPts val="0"/>
              </a:spcBef>
              <a:spcAft>
                <a:spcPts val="0"/>
              </a:spcAft>
              <a:buSzPts val="770"/>
              <a:buNone/>
            </a:pPr>
            <a:r>
              <a:rPr lang="en" sz="1510" u="sng">
                <a:solidFill>
                  <a:schemeClr val="hlink"/>
                </a:solidFill>
                <a:hlinkClick r:id="rId5"/>
              </a:rPr>
              <a:t>www.geeksforgeeks.org</a:t>
            </a:r>
            <a:endParaRPr sz="1510"/>
          </a:p>
        </p:txBody>
      </p:sp>
      <p:sp>
        <p:nvSpPr>
          <p:cNvPr id="376" name="Google Shape;376;p32"/>
          <p:cNvSpPr txBox="1"/>
          <p:nvPr>
            <p:ph idx="1" type="subTitle"/>
          </p:nvPr>
        </p:nvSpPr>
        <p:spPr>
          <a:xfrm>
            <a:off x="-135175" y="4748200"/>
            <a:ext cx="91440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0"/>
              </a:spcAft>
              <a:buSzPts val="523"/>
              <a:buNone/>
            </a:pPr>
            <a:r>
              <a:rPr b="1" lang="en" sz="2070">
                <a:solidFill>
                  <a:srgbClr val="3D85C6"/>
                </a:solidFill>
              </a:rPr>
              <a:t>Kunal Yadav		</a:t>
            </a:r>
            <a:r>
              <a:rPr b="1" lang="en" sz="2070"/>
              <a:t>A7605221184		B.Tech. CSE [Section -D][2021-2025]</a:t>
            </a:r>
            <a:endParaRPr b="1" sz="207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nvSpPr>
        <p:spPr>
          <a:xfrm>
            <a:off x="4572000" y="91075"/>
            <a:ext cx="4451100" cy="2247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6700">
                <a:solidFill>
                  <a:schemeClr val="lt1"/>
                </a:solidFill>
                <a:latin typeface="Lato"/>
                <a:ea typeface="Lato"/>
                <a:cs typeface="Lato"/>
                <a:sym typeface="Lato"/>
              </a:rPr>
              <a:t>Operating </a:t>
            </a:r>
            <a:endParaRPr b="1" sz="6700">
              <a:solidFill>
                <a:schemeClr val="lt1"/>
              </a:solidFill>
              <a:latin typeface="Lato"/>
              <a:ea typeface="Lato"/>
              <a:cs typeface="Lato"/>
              <a:sym typeface="Lato"/>
            </a:endParaRPr>
          </a:p>
          <a:p>
            <a:pPr indent="0" lvl="0" marL="0" rtl="0" algn="r">
              <a:spcBef>
                <a:spcPts val="0"/>
              </a:spcBef>
              <a:spcAft>
                <a:spcPts val="0"/>
              </a:spcAft>
              <a:buNone/>
            </a:pPr>
            <a:r>
              <a:rPr b="1" lang="en" sz="6700">
                <a:solidFill>
                  <a:schemeClr val="lt1"/>
                </a:solidFill>
                <a:latin typeface="Lato"/>
                <a:ea typeface="Lato"/>
                <a:cs typeface="Lato"/>
                <a:sym typeface="Lato"/>
              </a:rPr>
              <a:t>System</a:t>
            </a:r>
            <a:endParaRPr b="1" sz="6700">
              <a:solidFill>
                <a:schemeClr val="lt1"/>
              </a:solidFill>
              <a:latin typeface="Lato"/>
              <a:ea typeface="Lato"/>
              <a:cs typeface="Lato"/>
              <a:sym typeface="Lato"/>
            </a:endParaRPr>
          </a:p>
        </p:txBody>
      </p:sp>
      <p:sp>
        <p:nvSpPr>
          <p:cNvPr id="148" name="Google Shape;148;p15"/>
          <p:cNvSpPr/>
          <p:nvPr/>
        </p:nvSpPr>
        <p:spPr>
          <a:xfrm>
            <a:off x="0" y="2485400"/>
            <a:ext cx="4308900" cy="669000"/>
          </a:xfrm>
          <a:prstGeom prst="homePlate">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USER / APPLICATION</a:t>
            </a:r>
            <a:endParaRPr b="1">
              <a:solidFill>
                <a:srgbClr val="FFFFFF"/>
              </a:solidFill>
              <a:latin typeface="Roboto"/>
              <a:ea typeface="Roboto"/>
              <a:cs typeface="Roboto"/>
              <a:sym typeface="Roboto"/>
            </a:endParaRPr>
          </a:p>
        </p:txBody>
      </p:sp>
      <p:sp>
        <p:nvSpPr>
          <p:cNvPr id="149" name="Google Shape;149;p15"/>
          <p:cNvSpPr/>
          <p:nvPr/>
        </p:nvSpPr>
        <p:spPr>
          <a:xfrm>
            <a:off x="0" y="3323600"/>
            <a:ext cx="5070900" cy="669000"/>
          </a:xfrm>
          <a:prstGeom prst="homePlate">
            <a:avLst>
              <a:gd fmla="val 50000" name="adj"/>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OPERATING SYSTEM</a:t>
            </a:r>
            <a:endParaRPr b="1">
              <a:solidFill>
                <a:schemeClr val="dk1"/>
              </a:solidFill>
              <a:latin typeface="Roboto"/>
              <a:ea typeface="Roboto"/>
              <a:cs typeface="Roboto"/>
              <a:sym typeface="Roboto"/>
            </a:endParaRPr>
          </a:p>
        </p:txBody>
      </p:sp>
      <p:sp>
        <p:nvSpPr>
          <p:cNvPr id="150" name="Google Shape;150;p15"/>
          <p:cNvSpPr/>
          <p:nvPr/>
        </p:nvSpPr>
        <p:spPr>
          <a:xfrm>
            <a:off x="0" y="4161800"/>
            <a:ext cx="5832900" cy="669000"/>
          </a:xfrm>
          <a:prstGeom prst="homePlate">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HARDWARE</a:t>
            </a:r>
            <a:endParaRPr b="1">
              <a:solidFill>
                <a:srgbClr val="FFFFFF"/>
              </a:solidFill>
              <a:latin typeface="Roboto"/>
              <a:ea typeface="Roboto"/>
              <a:cs typeface="Roboto"/>
              <a:sym typeface="Roboto"/>
            </a:endParaRPr>
          </a:p>
        </p:txBody>
      </p:sp>
      <p:sp>
        <p:nvSpPr>
          <p:cNvPr id="151" name="Google Shape;151;p15"/>
          <p:cNvSpPr txBox="1"/>
          <p:nvPr/>
        </p:nvSpPr>
        <p:spPr>
          <a:xfrm>
            <a:off x="450400" y="614425"/>
            <a:ext cx="3816300" cy="1200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200">
                <a:solidFill>
                  <a:schemeClr val="lt1"/>
                </a:solidFill>
                <a:latin typeface="Lato"/>
                <a:ea typeface="Lato"/>
                <a:cs typeface="Lato"/>
                <a:sym typeface="Lato"/>
              </a:rPr>
              <a:t>Software which acts as an interface between the end user and computer hardware</a:t>
            </a:r>
            <a:endParaRPr b="1" sz="2200">
              <a:solidFill>
                <a:schemeClr val="lt1"/>
              </a:solidFill>
              <a:latin typeface="Lato"/>
              <a:ea typeface="Lato"/>
              <a:cs typeface="Lato"/>
              <a:sym typeface="Lato"/>
            </a:endParaRPr>
          </a:p>
        </p:txBody>
      </p:sp>
      <p:sp>
        <p:nvSpPr>
          <p:cNvPr id="152" name="Google Shape;152;p15"/>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pSp>
        <p:nvGrpSpPr>
          <p:cNvPr id="157" name="Google Shape;157;p16"/>
          <p:cNvGrpSpPr/>
          <p:nvPr/>
        </p:nvGrpSpPr>
        <p:grpSpPr>
          <a:xfrm>
            <a:off x="471371" y="528901"/>
            <a:ext cx="4879195" cy="4344330"/>
            <a:chOff x="2604900" y="605090"/>
            <a:chExt cx="3934200" cy="3933300"/>
          </a:xfrm>
        </p:grpSpPr>
        <p:sp>
          <p:nvSpPr>
            <p:cNvPr id="158" name="Google Shape;158;p16"/>
            <p:cNvSpPr/>
            <p:nvPr/>
          </p:nvSpPr>
          <p:spPr>
            <a:xfrm>
              <a:off x="2604900" y="605090"/>
              <a:ext cx="3934200" cy="39333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p>
          </p:txBody>
        </p:sp>
        <p:sp>
          <p:nvSpPr>
            <p:cNvPr id="159" name="Google Shape;159;p16"/>
            <p:cNvSpPr txBox="1"/>
            <p:nvPr/>
          </p:nvSpPr>
          <p:spPr>
            <a:xfrm>
              <a:off x="3608400" y="687876"/>
              <a:ext cx="1927200" cy="68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Roboto"/>
                  <a:ea typeface="Roboto"/>
                  <a:cs typeface="Roboto"/>
                  <a:sym typeface="Roboto"/>
                </a:rPr>
                <a:t>A</a:t>
              </a:r>
              <a:r>
                <a:rPr b="1" lang="en" sz="1700">
                  <a:solidFill>
                    <a:srgbClr val="FFFFFF"/>
                  </a:solidFill>
                  <a:latin typeface="Roboto"/>
                  <a:ea typeface="Roboto"/>
                  <a:cs typeface="Roboto"/>
                  <a:sym typeface="Roboto"/>
                </a:rPr>
                <a:t>pplication Programs </a:t>
              </a:r>
              <a:endParaRPr b="1" sz="1700">
                <a:solidFill>
                  <a:srgbClr val="FFFFFF"/>
                </a:solidFill>
                <a:latin typeface="Roboto"/>
                <a:ea typeface="Roboto"/>
                <a:cs typeface="Roboto"/>
                <a:sym typeface="Roboto"/>
              </a:endParaRPr>
            </a:p>
          </p:txBody>
        </p:sp>
      </p:grpSp>
      <p:grpSp>
        <p:nvGrpSpPr>
          <p:cNvPr id="160" name="Google Shape;160;p16"/>
          <p:cNvGrpSpPr/>
          <p:nvPr/>
        </p:nvGrpSpPr>
        <p:grpSpPr>
          <a:xfrm>
            <a:off x="913565" y="1316188"/>
            <a:ext cx="3994808" cy="3557042"/>
            <a:chOff x="2961450" y="1317890"/>
            <a:chExt cx="3221100" cy="3220500"/>
          </a:xfrm>
        </p:grpSpPr>
        <p:sp>
          <p:nvSpPr>
            <p:cNvPr id="161" name="Google Shape;161;p16"/>
            <p:cNvSpPr/>
            <p:nvPr/>
          </p:nvSpPr>
          <p:spPr>
            <a:xfrm>
              <a:off x="2961450" y="1317890"/>
              <a:ext cx="3221100" cy="3220500"/>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p>
          </p:txBody>
        </p:sp>
        <p:sp>
          <p:nvSpPr>
            <p:cNvPr id="162" name="Google Shape;162;p16"/>
            <p:cNvSpPr txBox="1"/>
            <p:nvPr/>
          </p:nvSpPr>
          <p:spPr>
            <a:xfrm>
              <a:off x="3783000" y="1557225"/>
              <a:ext cx="1578000" cy="56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Roboto"/>
                  <a:ea typeface="Roboto"/>
                  <a:cs typeface="Roboto"/>
                  <a:sym typeface="Roboto"/>
                </a:rPr>
                <a:t>System Programs</a:t>
              </a:r>
              <a:endParaRPr b="1" sz="1700">
                <a:solidFill>
                  <a:srgbClr val="FFFFFF"/>
                </a:solidFill>
                <a:latin typeface="Roboto"/>
                <a:ea typeface="Roboto"/>
                <a:cs typeface="Roboto"/>
                <a:sym typeface="Roboto"/>
              </a:endParaRPr>
            </a:p>
          </p:txBody>
        </p:sp>
      </p:grpSp>
      <p:grpSp>
        <p:nvGrpSpPr>
          <p:cNvPr id="163" name="Google Shape;163;p16"/>
          <p:cNvGrpSpPr/>
          <p:nvPr/>
        </p:nvGrpSpPr>
        <p:grpSpPr>
          <a:xfrm>
            <a:off x="1459563" y="2288038"/>
            <a:ext cx="2902812" cy="2585193"/>
            <a:chOff x="3401700" y="2197790"/>
            <a:chExt cx="2340600" cy="2340600"/>
          </a:xfrm>
        </p:grpSpPr>
        <p:sp>
          <p:nvSpPr>
            <p:cNvPr id="164" name="Google Shape;164;p16"/>
            <p:cNvSpPr/>
            <p:nvPr/>
          </p:nvSpPr>
          <p:spPr>
            <a:xfrm>
              <a:off x="3401700" y="2197790"/>
              <a:ext cx="2340600" cy="2340600"/>
            </a:xfrm>
            <a:prstGeom prst="ellipse">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p>
          </p:txBody>
        </p:sp>
        <p:sp>
          <p:nvSpPr>
            <p:cNvPr id="165" name="Google Shape;165;p16"/>
            <p:cNvSpPr txBox="1"/>
            <p:nvPr/>
          </p:nvSpPr>
          <p:spPr>
            <a:xfrm>
              <a:off x="3833400" y="2483075"/>
              <a:ext cx="1477200" cy="53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Roboto"/>
                  <a:ea typeface="Roboto"/>
                  <a:cs typeface="Roboto"/>
                  <a:sym typeface="Roboto"/>
                </a:rPr>
                <a:t>Software</a:t>
              </a:r>
              <a:endParaRPr b="1" sz="1700">
                <a:solidFill>
                  <a:srgbClr val="FFFFFF"/>
                </a:solidFill>
                <a:latin typeface="Roboto"/>
                <a:ea typeface="Roboto"/>
                <a:cs typeface="Roboto"/>
                <a:sym typeface="Roboto"/>
              </a:endParaRPr>
            </a:p>
          </p:txBody>
        </p:sp>
      </p:grpSp>
      <p:grpSp>
        <p:nvGrpSpPr>
          <p:cNvPr id="166" name="Google Shape;166;p16"/>
          <p:cNvGrpSpPr/>
          <p:nvPr/>
        </p:nvGrpSpPr>
        <p:grpSpPr>
          <a:xfrm>
            <a:off x="1995143" y="3241663"/>
            <a:ext cx="1831651" cy="1631567"/>
            <a:chOff x="3833550" y="3061190"/>
            <a:chExt cx="1476900" cy="1477200"/>
          </a:xfrm>
        </p:grpSpPr>
        <p:sp>
          <p:nvSpPr>
            <p:cNvPr id="167" name="Google Shape;167;p16"/>
            <p:cNvSpPr/>
            <p:nvPr/>
          </p:nvSpPr>
          <p:spPr>
            <a:xfrm>
              <a:off x="3833550" y="3061190"/>
              <a:ext cx="1476900" cy="1477200"/>
            </a:xfrm>
            <a:prstGeom prst="ellipse">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p>
          </p:txBody>
        </p:sp>
        <p:sp>
          <p:nvSpPr>
            <p:cNvPr id="168" name="Google Shape;168;p16"/>
            <p:cNvSpPr txBox="1"/>
            <p:nvPr/>
          </p:nvSpPr>
          <p:spPr>
            <a:xfrm>
              <a:off x="3957000" y="3499463"/>
              <a:ext cx="1230000" cy="64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Roboto"/>
                  <a:ea typeface="Roboto"/>
                  <a:cs typeface="Roboto"/>
                  <a:sym typeface="Roboto"/>
                </a:rPr>
                <a:t>Hardware</a:t>
              </a:r>
              <a:endParaRPr b="1" sz="1700">
                <a:solidFill>
                  <a:srgbClr val="FFFFFF"/>
                </a:solidFill>
                <a:latin typeface="Roboto"/>
                <a:ea typeface="Roboto"/>
                <a:cs typeface="Roboto"/>
                <a:sym typeface="Roboto"/>
              </a:endParaRPr>
            </a:p>
          </p:txBody>
        </p:sp>
      </p:grpSp>
      <p:sp>
        <p:nvSpPr>
          <p:cNvPr id="169" name="Google Shape;169;p16"/>
          <p:cNvSpPr txBox="1"/>
          <p:nvPr/>
        </p:nvSpPr>
        <p:spPr>
          <a:xfrm>
            <a:off x="4908375" y="218400"/>
            <a:ext cx="41184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300">
                <a:solidFill>
                  <a:srgbClr val="00FFFF"/>
                </a:solidFill>
                <a:latin typeface="Lato"/>
                <a:ea typeface="Lato"/>
                <a:cs typeface="Lato"/>
                <a:sym typeface="Lato"/>
              </a:rPr>
              <a:t>OS Structure</a:t>
            </a:r>
            <a:endParaRPr b="1" sz="5300">
              <a:solidFill>
                <a:srgbClr val="00FFFF"/>
              </a:solidFill>
              <a:latin typeface="Lato"/>
              <a:ea typeface="Lato"/>
              <a:cs typeface="Lato"/>
              <a:sym typeface="Lato"/>
            </a:endParaRPr>
          </a:p>
        </p:txBody>
      </p:sp>
      <p:sp>
        <p:nvSpPr>
          <p:cNvPr id="170" name="Google Shape;170;p16"/>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17"/>
          <p:cNvGrpSpPr/>
          <p:nvPr/>
        </p:nvGrpSpPr>
        <p:grpSpPr>
          <a:xfrm>
            <a:off x="580167" y="600903"/>
            <a:ext cx="4036590" cy="3941676"/>
            <a:chOff x="2256567" y="677103"/>
            <a:chExt cx="4036590" cy="3941676"/>
          </a:xfrm>
        </p:grpSpPr>
        <p:sp>
          <p:nvSpPr>
            <p:cNvPr id="176" name="Google Shape;176;p17"/>
            <p:cNvSpPr/>
            <p:nvPr/>
          </p:nvSpPr>
          <p:spPr>
            <a:xfrm rot="-6597333">
              <a:off x="4296826" y="3950027"/>
              <a:ext cx="586303" cy="586303"/>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rot="-6599386">
              <a:off x="2318596" y="1407533"/>
              <a:ext cx="440541" cy="440541"/>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rot="-6598839">
              <a:off x="2887641" y="2346984"/>
              <a:ext cx="1199287" cy="1199287"/>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rot="-6598620">
              <a:off x="4374916" y="913763"/>
              <a:ext cx="1681581" cy="1681581"/>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rot="-6597866">
              <a:off x="2661829" y="2208216"/>
              <a:ext cx="629106" cy="629106"/>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rot="-6597701">
              <a:off x="3267625" y="1113818"/>
              <a:ext cx="274172" cy="274172"/>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7"/>
          <p:cNvGrpSpPr/>
          <p:nvPr/>
        </p:nvGrpSpPr>
        <p:grpSpPr>
          <a:xfrm>
            <a:off x="2770794" y="1739566"/>
            <a:ext cx="2440200" cy="2440200"/>
            <a:chOff x="4447194" y="1815766"/>
            <a:chExt cx="2440200" cy="2440200"/>
          </a:xfrm>
        </p:grpSpPr>
        <p:sp>
          <p:nvSpPr>
            <p:cNvPr id="183" name="Google Shape;183;p17"/>
            <p:cNvSpPr/>
            <p:nvPr/>
          </p:nvSpPr>
          <p:spPr>
            <a:xfrm>
              <a:off x="4447194" y="1815766"/>
              <a:ext cx="2440200" cy="2440200"/>
            </a:xfrm>
            <a:prstGeom prst="ellipse">
              <a:avLst/>
            </a:prstGeom>
            <a:solidFill>
              <a:srgbClr val="155B5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txBox="1"/>
            <p:nvPr/>
          </p:nvSpPr>
          <p:spPr>
            <a:xfrm>
              <a:off x="4842175" y="2428075"/>
              <a:ext cx="1550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Support for built in </a:t>
              </a:r>
              <a:r>
                <a:rPr lang="en" sz="1600">
                  <a:solidFill>
                    <a:srgbClr val="FFFFFF"/>
                  </a:solidFill>
                  <a:latin typeface="Roboto"/>
                  <a:ea typeface="Roboto"/>
                  <a:cs typeface="Roboto"/>
                  <a:sym typeface="Roboto"/>
                </a:rPr>
                <a:t>utility programs</a:t>
              </a:r>
              <a:endParaRPr sz="1600">
                <a:solidFill>
                  <a:srgbClr val="FFFFFF"/>
                </a:solidFill>
                <a:latin typeface="Roboto"/>
                <a:ea typeface="Roboto"/>
                <a:cs typeface="Roboto"/>
                <a:sym typeface="Roboto"/>
              </a:endParaRPr>
            </a:p>
          </p:txBody>
        </p:sp>
      </p:grpSp>
      <p:grpSp>
        <p:nvGrpSpPr>
          <p:cNvPr id="185" name="Google Shape;185;p17"/>
          <p:cNvGrpSpPr/>
          <p:nvPr/>
        </p:nvGrpSpPr>
        <p:grpSpPr>
          <a:xfrm>
            <a:off x="1890525" y="1297853"/>
            <a:ext cx="1423811" cy="1423800"/>
            <a:chOff x="3490725" y="1374053"/>
            <a:chExt cx="1423811" cy="1423800"/>
          </a:xfrm>
        </p:grpSpPr>
        <p:sp>
          <p:nvSpPr>
            <p:cNvPr id="186" name="Google Shape;186;p17"/>
            <p:cNvSpPr/>
            <p:nvPr/>
          </p:nvSpPr>
          <p:spPr>
            <a:xfrm>
              <a:off x="3490737" y="1374053"/>
              <a:ext cx="1423800" cy="1423800"/>
            </a:xfrm>
            <a:prstGeom prst="ellipse">
              <a:avLst/>
            </a:prstGeom>
            <a:solidFill>
              <a:srgbClr val="1D7E7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txBox="1"/>
            <p:nvPr/>
          </p:nvSpPr>
          <p:spPr>
            <a:xfrm>
              <a:off x="3490725" y="1689800"/>
              <a:ext cx="1423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Providing user interface</a:t>
              </a:r>
              <a:endParaRPr sz="1300">
                <a:solidFill>
                  <a:schemeClr val="lt1"/>
                </a:solidFill>
                <a:latin typeface="Roboto"/>
                <a:ea typeface="Roboto"/>
                <a:cs typeface="Roboto"/>
                <a:sym typeface="Roboto"/>
              </a:endParaRPr>
            </a:p>
            <a:p>
              <a:pPr indent="0" lvl="0" marL="0" rtl="0" algn="ctr">
                <a:spcBef>
                  <a:spcPts val="0"/>
                </a:spcBef>
                <a:spcAft>
                  <a:spcPts val="0"/>
                </a:spcAft>
                <a:buNone/>
              </a:pPr>
              <a:r>
                <a:t/>
              </a:r>
              <a:endParaRPr sz="700">
                <a:solidFill>
                  <a:srgbClr val="FFFFFF"/>
                </a:solidFill>
                <a:latin typeface="Roboto"/>
                <a:ea typeface="Roboto"/>
                <a:cs typeface="Roboto"/>
                <a:sym typeface="Roboto"/>
              </a:endParaRPr>
            </a:p>
          </p:txBody>
        </p:sp>
      </p:grpSp>
      <p:grpSp>
        <p:nvGrpSpPr>
          <p:cNvPr id="188" name="Google Shape;188;p17"/>
          <p:cNvGrpSpPr/>
          <p:nvPr/>
        </p:nvGrpSpPr>
        <p:grpSpPr>
          <a:xfrm>
            <a:off x="1549350" y="2862089"/>
            <a:ext cx="1498803" cy="1498800"/>
            <a:chOff x="644200" y="3718814"/>
            <a:chExt cx="1498803" cy="1498800"/>
          </a:xfrm>
        </p:grpSpPr>
        <p:sp>
          <p:nvSpPr>
            <p:cNvPr id="189" name="Google Shape;189;p17"/>
            <p:cNvSpPr/>
            <p:nvPr/>
          </p:nvSpPr>
          <p:spPr>
            <a:xfrm>
              <a:off x="644203" y="3718814"/>
              <a:ext cx="1498800" cy="14988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txBox="1"/>
            <p:nvPr/>
          </p:nvSpPr>
          <p:spPr>
            <a:xfrm>
              <a:off x="644200" y="3995875"/>
              <a:ext cx="1498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Control to the computer hardware</a:t>
              </a:r>
              <a:endParaRPr sz="1200">
                <a:solidFill>
                  <a:srgbClr val="FFFFFF"/>
                </a:solidFill>
                <a:latin typeface="Roboto"/>
                <a:ea typeface="Roboto"/>
                <a:cs typeface="Roboto"/>
                <a:sym typeface="Roboto"/>
              </a:endParaRPr>
            </a:p>
          </p:txBody>
        </p:sp>
      </p:grpSp>
      <p:grpSp>
        <p:nvGrpSpPr>
          <p:cNvPr id="191" name="Google Shape;191;p17"/>
          <p:cNvGrpSpPr/>
          <p:nvPr/>
        </p:nvGrpSpPr>
        <p:grpSpPr>
          <a:xfrm>
            <a:off x="4180624" y="1114293"/>
            <a:ext cx="1060822" cy="1030262"/>
            <a:chOff x="3448503" y="1374053"/>
            <a:chExt cx="1466033" cy="1423800"/>
          </a:xfrm>
        </p:grpSpPr>
        <p:sp>
          <p:nvSpPr>
            <p:cNvPr id="192" name="Google Shape;192;p17"/>
            <p:cNvSpPr/>
            <p:nvPr/>
          </p:nvSpPr>
          <p:spPr>
            <a:xfrm>
              <a:off x="3490737" y="1374053"/>
              <a:ext cx="1423800" cy="1423800"/>
            </a:xfrm>
            <a:prstGeom prst="ellipse">
              <a:avLst/>
            </a:prstGeom>
            <a:solidFill>
              <a:srgbClr val="1D7E7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txBox="1"/>
            <p:nvPr/>
          </p:nvSpPr>
          <p:spPr>
            <a:xfrm>
              <a:off x="3448503" y="1508288"/>
              <a:ext cx="1423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Running Applications</a:t>
              </a:r>
              <a:endParaRPr sz="1200">
                <a:solidFill>
                  <a:srgbClr val="FFFFFF"/>
                </a:solidFill>
                <a:latin typeface="Roboto"/>
                <a:ea typeface="Roboto"/>
                <a:cs typeface="Roboto"/>
                <a:sym typeface="Roboto"/>
              </a:endParaRPr>
            </a:p>
          </p:txBody>
        </p:sp>
      </p:grpSp>
      <p:sp>
        <p:nvSpPr>
          <p:cNvPr id="194" name="Google Shape;194;p17"/>
          <p:cNvSpPr txBox="1"/>
          <p:nvPr/>
        </p:nvSpPr>
        <p:spPr>
          <a:xfrm>
            <a:off x="6061450" y="87775"/>
            <a:ext cx="2897100" cy="207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7000">
                <a:solidFill>
                  <a:srgbClr val="00FFFF"/>
                </a:solidFill>
                <a:latin typeface="Lato"/>
                <a:ea typeface="Lato"/>
                <a:cs typeface="Lato"/>
                <a:sym typeface="Lato"/>
              </a:rPr>
              <a:t>OS</a:t>
            </a:r>
            <a:endParaRPr b="1" sz="7000">
              <a:solidFill>
                <a:srgbClr val="00FFFF"/>
              </a:solidFill>
              <a:latin typeface="Lato"/>
              <a:ea typeface="Lato"/>
              <a:cs typeface="Lato"/>
              <a:sym typeface="Lato"/>
            </a:endParaRPr>
          </a:p>
          <a:p>
            <a:pPr indent="0" lvl="0" marL="0" rtl="0" algn="r">
              <a:spcBef>
                <a:spcPts val="0"/>
              </a:spcBef>
              <a:spcAft>
                <a:spcPts val="0"/>
              </a:spcAft>
              <a:buNone/>
            </a:pPr>
            <a:r>
              <a:rPr b="1" lang="en" sz="4600">
                <a:solidFill>
                  <a:srgbClr val="00FFFF"/>
                </a:solidFill>
                <a:latin typeface="Lato"/>
                <a:ea typeface="Lato"/>
                <a:cs typeface="Lato"/>
                <a:sym typeface="Lato"/>
              </a:rPr>
              <a:t>Functions</a:t>
            </a:r>
            <a:r>
              <a:rPr b="1" lang="en" sz="5300">
                <a:solidFill>
                  <a:srgbClr val="00FFFF"/>
                </a:solidFill>
                <a:latin typeface="Lato"/>
                <a:ea typeface="Lato"/>
                <a:cs typeface="Lato"/>
                <a:sym typeface="Lato"/>
              </a:rPr>
              <a:t> </a:t>
            </a:r>
            <a:endParaRPr b="1" sz="7000">
              <a:solidFill>
                <a:srgbClr val="00FFFF"/>
              </a:solidFill>
              <a:latin typeface="Lato"/>
              <a:ea typeface="Lato"/>
              <a:cs typeface="Lato"/>
              <a:sym typeface="Lato"/>
            </a:endParaRPr>
          </a:p>
        </p:txBody>
      </p:sp>
      <p:sp>
        <p:nvSpPr>
          <p:cNvPr id="195" name="Google Shape;195;p17"/>
          <p:cNvSpPr txBox="1"/>
          <p:nvPr/>
        </p:nvSpPr>
        <p:spPr>
          <a:xfrm>
            <a:off x="6812600" y="4472975"/>
            <a:ext cx="166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FFFF"/>
                </a:solidFill>
                <a:latin typeface="Lato"/>
                <a:ea typeface="Lato"/>
                <a:cs typeface="Lato"/>
                <a:sym typeface="Lato"/>
              </a:rPr>
              <a:t>And few more…</a:t>
            </a:r>
            <a:endParaRPr sz="1600">
              <a:solidFill>
                <a:srgbClr val="00FFFF"/>
              </a:solidFill>
              <a:latin typeface="Lato"/>
              <a:ea typeface="Lato"/>
              <a:cs typeface="Lato"/>
              <a:sym typeface="Lato"/>
            </a:endParaRPr>
          </a:p>
        </p:txBody>
      </p:sp>
      <p:sp>
        <p:nvSpPr>
          <p:cNvPr id="196" name="Google Shape;196;p17"/>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3391700" y="275850"/>
            <a:ext cx="54756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6200">
                <a:solidFill>
                  <a:srgbClr val="00FFFF"/>
                </a:solidFill>
              </a:rPr>
              <a:t>OS-</a:t>
            </a:r>
            <a:r>
              <a:rPr b="1" lang="en" sz="6200">
                <a:solidFill>
                  <a:srgbClr val="00FFFF"/>
                </a:solidFill>
              </a:rPr>
              <a:t>Services</a:t>
            </a:r>
            <a:endParaRPr b="1" sz="6200">
              <a:solidFill>
                <a:srgbClr val="00FFFF"/>
              </a:solidFill>
            </a:endParaRPr>
          </a:p>
          <a:p>
            <a:pPr indent="0" lvl="0" marL="0" rtl="0" algn="r">
              <a:spcBef>
                <a:spcPts val="0"/>
              </a:spcBef>
              <a:spcAft>
                <a:spcPts val="0"/>
              </a:spcAft>
              <a:buNone/>
            </a:pPr>
            <a:r>
              <a:rPr b="1" lang="en" sz="1600">
                <a:solidFill>
                  <a:srgbClr val="00FFFF"/>
                </a:solidFill>
              </a:rPr>
              <a:t>/Components</a:t>
            </a:r>
            <a:endParaRPr b="1" sz="1600">
              <a:solidFill>
                <a:srgbClr val="00FFFF"/>
              </a:solidFill>
            </a:endParaRPr>
          </a:p>
        </p:txBody>
      </p:sp>
      <p:sp>
        <p:nvSpPr>
          <p:cNvPr id="202" name="Google Shape;202;p18"/>
          <p:cNvSpPr txBox="1"/>
          <p:nvPr/>
        </p:nvSpPr>
        <p:spPr>
          <a:xfrm>
            <a:off x="495906" y="1467575"/>
            <a:ext cx="7151400" cy="3047700"/>
          </a:xfrm>
          <a:prstGeom prst="rect">
            <a:avLst/>
          </a:prstGeom>
          <a:noFill/>
          <a:ln>
            <a:noFill/>
          </a:ln>
        </p:spPr>
        <p:txBody>
          <a:bodyPr anchorCtr="0" anchor="t" bIns="91425" lIns="91425" spcFirstLastPara="1" rIns="91425" wrap="square" tIns="91425">
            <a:spAutoFit/>
          </a:bodyPr>
          <a:lstStyle/>
          <a:p>
            <a:pPr indent="-425450" lvl="0" marL="457200" rtl="0" algn="l">
              <a:spcBef>
                <a:spcPts val="0"/>
              </a:spcBef>
              <a:spcAft>
                <a:spcPts val="0"/>
              </a:spcAft>
              <a:buClr>
                <a:schemeClr val="lt1"/>
              </a:buClr>
              <a:buSzPts val="3100"/>
              <a:buFont typeface="Lato"/>
              <a:buChar char="●"/>
            </a:pPr>
            <a:r>
              <a:rPr lang="en" sz="3100">
                <a:solidFill>
                  <a:schemeClr val="lt1"/>
                </a:solidFill>
                <a:latin typeface="Lato"/>
                <a:ea typeface="Lato"/>
                <a:cs typeface="Lato"/>
                <a:sym typeface="Lato"/>
              </a:rPr>
              <a:t>Program Execution</a:t>
            </a:r>
            <a:endParaRPr sz="3100">
              <a:solidFill>
                <a:schemeClr val="lt1"/>
              </a:solidFill>
              <a:latin typeface="Lato"/>
              <a:ea typeface="Lato"/>
              <a:cs typeface="Lato"/>
              <a:sym typeface="Lato"/>
            </a:endParaRPr>
          </a:p>
          <a:p>
            <a:pPr indent="-425450" lvl="0" marL="457200" rtl="0" algn="l">
              <a:spcBef>
                <a:spcPts val="0"/>
              </a:spcBef>
              <a:spcAft>
                <a:spcPts val="0"/>
              </a:spcAft>
              <a:buClr>
                <a:schemeClr val="lt1"/>
              </a:buClr>
              <a:buSzPts val="3100"/>
              <a:buFont typeface="Lato"/>
              <a:buChar char="●"/>
            </a:pPr>
            <a:r>
              <a:rPr lang="en" sz="3100">
                <a:solidFill>
                  <a:schemeClr val="lt1"/>
                </a:solidFill>
                <a:latin typeface="Lato"/>
                <a:ea typeface="Lato"/>
                <a:cs typeface="Lato"/>
                <a:sym typeface="Lato"/>
              </a:rPr>
              <a:t>I/O Operations</a:t>
            </a:r>
            <a:endParaRPr sz="3100">
              <a:solidFill>
                <a:schemeClr val="lt1"/>
              </a:solidFill>
              <a:latin typeface="Lato"/>
              <a:ea typeface="Lato"/>
              <a:cs typeface="Lato"/>
              <a:sym typeface="Lato"/>
            </a:endParaRPr>
          </a:p>
          <a:p>
            <a:pPr indent="-425450" lvl="0" marL="457200" rtl="0" algn="l">
              <a:spcBef>
                <a:spcPts val="0"/>
              </a:spcBef>
              <a:spcAft>
                <a:spcPts val="0"/>
              </a:spcAft>
              <a:buClr>
                <a:schemeClr val="lt1"/>
              </a:buClr>
              <a:buSzPts val="3100"/>
              <a:buFont typeface="Lato"/>
              <a:buChar char="●"/>
            </a:pPr>
            <a:r>
              <a:rPr lang="en" sz="3100">
                <a:solidFill>
                  <a:schemeClr val="lt1"/>
                </a:solidFill>
                <a:latin typeface="Lato"/>
                <a:ea typeface="Lato"/>
                <a:cs typeface="Lato"/>
                <a:sym typeface="Lato"/>
              </a:rPr>
              <a:t>File Management</a:t>
            </a:r>
            <a:endParaRPr sz="3100">
              <a:solidFill>
                <a:schemeClr val="lt1"/>
              </a:solidFill>
              <a:latin typeface="Lato"/>
              <a:ea typeface="Lato"/>
              <a:cs typeface="Lato"/>
              <a:sym typeface="Lato"/>
            </a:endParaRPr>
          </a:p>
          <a:p>
            <a:pPr indent="-425450" lvl="0" marL="457200" rtl="0" algn="l">
              <a:spcBef>
                <a:spcPts val="0"/>
              </a:spcBef>
              <a:spcAft>
                <a:spcPts val="0"/>
              </a:spcAft>
              <a:buClr>
                <a:schemeClr val="lt1"/>
              </a:buClr>
              <a:buSzPts val="3100"/>
              <a:buFont typeface="Lato"/>
              <a:buChar char="●"/>
            </a:pPr>
            <a:r>
              <a:rPr lang="en" sz="3100">
                <a:solidFill>
                  <a:schemeClr val="lt1"/>
                </a:solidFill>
                <a:latin typeface="Lato"/>
                <a:ea typeface="Lato"/>
                <a:cs typeface="Lato"/>
                <a:sym typeface="Lato"/>
              </a:rPr>
              <a:t>Error Handling</a:t>
            </a:r>
            <a:endParaRPr sz="3100">
              <a:solidFill>
                <a:schemeClr val="lt1"/>
              </a:solidFill>
              <a:latin typeface="Lato"/>
              <a:ea typeface="Lato"/>
              <a:cs typeface="Lato"/>
              <a:sym typeface="Lato"/>
            </a:endParaRPr>
          </a:p>
          <a:p>
            <a:pPr indent="-425450" lvl="0" marL="457200" rtl="0" algn="l">
              <a:spcBef>
                <a:spcPts val="0"/>
              </a:spcBef>
              <a:spcAft>
                <a:spcPts val="0"/>
              </a:spcAft>
              <a:buClr>
                <a:schemeClr val="lt1"/>
              </a:buClr>
              <a:buSzPts val="3100"/>
              <a:buFont typeface="Lato"/>
              <a:buChar char="●"/>
            </a:pPr>
            <a:r>
              <a:rPr lang="en" sz="3100">
                <a:solidFill>
                  <a:schemeClr val="lt1"/>
                </a:solidFill>
                <a:latin typeface="Lato"/>
                <a:ea typeface="Lato"/>
                <a:cs typeface="Lato"/>
                <a:sym typeface="Lato"/>
              </a:rPr>
              <a:t>Resource Management</a:t>
            </a:r>
            <a:endParaRPr sz="3100">
              <a:solidFill>
                <a:schemeClr val="lt1"/>
              </a:solidFill>
              <a:latin typeface="Lato"/>
              <a:ea typeface="Lato"/>
              <a:cs typeface="Lato"/>
              <a:sym typeface="Lato"/>
            </a:endParaRPr>
          </a:p>
          <a:p>
            <a:pPr indent="-425450" lvl="0" marL="457200" rtl="0" algn="l">
              <a:spcBef>
                <a:spcPts val="0"/>
              </a:spcBef>
              <a:spcAft>
                <a:spcPts val="0"/>
              </a:spcAft>
              <a:buClr>
                <a:schemeClr val="lt1"/>
              </a:buClr>
              <a:buSzPts val="3100"/>
              <a:buFont typeface="Lato"/>
              <a:buChar char="●"/>
            </a:pPr>
            <a:r>
              <a:rPr lang="en" sz="3100">
                <a:solidFill>
                  <a:schemeClr val="lt1"/>
                </a:solidFill>
                <a:latin typeface="Lato"/>
                <a:ea typeface="Lato"/>
                <a:cs typeface="Lato"/>
                <a:sym typeface="Lato"/>
              </a:rPr>
              <a:t>Communication Between Processes</a:t>
            </a:r>
            <a:endParaRPr sz="3100">
              <a:solidFill>
                <a:schemeClr val="lt1"/>
              </a:solidFill>
              <a:latin typeface="Lato"/>
              <a:ea typeface="Lato"/>
              <a:cs typeface="Lato"/>
              <a:sym typeface="Lato"/>
            </a:endParaRPr>
          </a:p>
        </p:txBody>
      </p:sp>
      <p:sp>
        <p:nvSpPr>
          <p:cNvPr id="203" name="Google Shape;203;p18"/>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1114000" y="737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900">
                <a:solidFill>
                  <a:srgbClr val="00FFFF"/>
                </a:solidFill>
              </a:rPr>
              <a:t>Applications of OS</a:t>
            </a:r>
            <a:endParaRPr b="1" sz="3900">
              <a:solidFill>
                <a:srgbClr val="00FFFF"/>
              </a:solidFill>
            </a:endParaRPr>
          </a:p>
        </p:txBody>
      </p:sp>
      <p:sp>
        <p:nvSpPr>
          <p:cNvPr id="209" name="Google Shape;209;p19"/>
          <p:cNvSpPr txBox="1"/>
          <p:nvPr>
            <p:ph idx="1" type="body"/>
          </p:nvPr>
        </p:nvSpPr>
        <p:spPr>
          <a:xfrm>
            <a:off x="0" y="1567550"/>
            <a:ext cx="9095700" cy="2911200"/>
          </a:xfrm>
          <a:prstGeom prst="rect">
            <a:avLst/>
          </a:prstGeom>
        </p:spPr>
        <p:txBody>
          <a:bodyPr anchorCtr="0" anchor="t" bIns="91425" lIns="91425" spcFirstLastPara="1" rIns="91425" wrap="square" tIns="91425">
            <a:noAutofit/>
          </a:bodyPr>
          <a:lstStyle/>
          <a:p>
            <a:pPr indent="-148986" lvl="0" marL="171450" rtl="0" algn="l">
              <a:lnSpc>
                <a:spcPct val="151429"/>
              </a:lnSpc>
              <a:spcBef>
                <a:spcPts val="0"/>
              </a:spcBef>
              <a:spcAft>
                <a:spcPts val="0"/>
              </a:spcAft>
              <a:buClr>
                <a:srgbClr val="444444"/>
              </a:buClr>
              <a:buSzPts val="1446"/>
              <a:buFont typeface="Roboto"/>
              <a:buAutoNum type="arabicPeriod"/>
            </a:pPr>
            <a:r>
              <a:rPr b="1" lang="en" sz="1446">
                <a:solidFill>
                  <a:srgbClr val="444444"/>
                </a:solidFill>
                <a:highlight>
                  <a:srgbClr val="FFFFFF"/>
                </a:highlight>
                <a:latin typeface="Roboto"/>
                <a:ea typeface="Roboto"/>
                <a:cs typeface="Roboto"/>
                <a:sym typeface="Roboto"/>
              </a:rPr>
              <a:t>Managing Input-Output unit :</a:t>
            </a:r>
            <a:r>
              <a:rPr lang="en" sz="1446">
                <a:solidFill>
                  <a:srgbClr val="444444"/>
                </a:solidFill>
                <a:highlight>
                  <a:srgbClr val="FFFFFF"/>
                </a:highlight>
                <a:latin typeface="Roboto"/>
                <a:ea typeface="Roboto"/>
                <a:cs typeface="Roboto"/>
                <a:sym typeface="Roboto"/>
              </a:rPr>
              <a:t> manage its own resources such as memory, monitor, keyboard, printer etc.</a:t>
            </a:r>
            <a:endParaRPr sz="1446">
              <a:solidFill>
                <a:srgbClr val="444444"/>
              </a:solidFill>
              <a:highlight>
                <a:srgbClr val="FFFFFF"/>
              </a:highlight>
              <a:latin typeface="Roboto"/>
              <a:ea typeface="Roboto"/>
              <a:cs typeface="Roboto"/>
              <a:sym typeface="Roboto"/>
            </a:endParaRPr>
          </a:p>
          <a:p>
            <a:pPr indent="-148986" lvl="0" marL="171450" rtl="0" algn="l">
              <a:lnSpc>
                <a:spcPct val="151429"/>
              </a:lnSpc>
              <a:spcBef>
                <a:spcPts val="0"/>
              </a:spcBef>
              <a:spcAft>
                <a:spcPts val="0"/>
              </a:spcAft>
              <a:buClr>
                <a:srgbClr val="444444"/>
              </a:buClr>
              <a:buSzPts val="1446"/>
              <a:buFont typeface="Roboto"/>
              <a:buAutoNum type="arabicPeriod"/>
            </a:pPr>
            <a:r>
              <a:rPr b="1" lang="en" sz="1446">
                <a:solidFill>
                  <a:srgbClr val="444444"/>
                </a:solidFill>
                <a:highlight>
                  <a:srgbClr val="FFFFFF"/>
                </a:highlight>
                <a:latin typeface="Roboto"/>
                <a:ea typeface="Roboto"/>
                <a:cs typeface="Roboto"/>
                <a:sym typeface="Roboto"/>
              </a:rPr>
              <a:t>Consistent user interface :</a:t>
            </a:r>
            <a:r>
              <a:rPr lang="en" sz="1446">
                <a:solidFill>
                  <a:srgbClr val="444444"/>
                </a:solidFill>
                <a:highlight>
                  <a:srgbClr val="FFFFFF"/>
                </a:highlight>
                <a:latin typeface="Roboto"/>
                <a:ea typeface="Roboto"/>
                <a:cs typeface="Roboto"/>
                <a:sym typeface="Roboto"/>
              </a:rPr>
              <a:t>provides templates, UI components for the working of a computer, easy for user.</a:t>
            </a:r>
            <a:endParaRPr sz="1446">
              <a:solidFill>
                <a:srgbClr val="444444"/>
              </a:solidFill>
              <a:highlight>
                <a:srgbClr val="FFFFFF"/>
              </a:highlight>
              <a:latin typeface="Roboto"/>
              <a:ea typeface="Roboto"/>
              <a:cs typeface="Roboto"/>
              <a:sym typeface="Roboto"/>
            </a:endParaRPr>
          </a:p>
          <a:p>
            <a:pPr indent="-148986" lvl="0" marL="171450" rtl="0" algn="l">
              <a:lnSpc>
                <a:spcPct val="151429"/>
              </a:lnSpc>
              <a:spcBef>
                <a:spcPts val="0"/>
              </a:spcBef>
              <a:spcAft>
                <a:spcPts val="0"/>
              </a:spcAft>
              <a:buClr>
                <a:srgbClr val="444444"/>
              </a:buClr>
              <a:buSzPts val="1446"/>
              <a:buFont typeface="Roboto"/>
              <a:buAutoNum type="arabicPeriod"/>
            </a:pPr>
            <a:r>
              <a:rPr b="1" lang="en" sz="1446">
                <a:solidFill>
                  <a:srgbClr val="444444"/>
                </a:solidFill>
                <a:highlight>
                  <a:srgbClr val="FFFFFF"/>
                </a:highlight>
                <a:latin typeface="Roboto"/>
                <a:ea typeface="Roboto"/>
                <a:cs typeface="Roboto"/>
                <a:sym typeface="Roboto"/>
              </a:rPr>
              <a:t>Multitasking :</a:t>
            </a:r>
            <a:r>
              <a:rPr lang="en" sz="1446">
                <a:solidFill>
                  <a:srgbClr val="444444"/>
                </a:solidFill>
                <a:highlight>
                  <a:srgbClr val="FFFFFF"/>
                </a:highlight>
                <a:latin typeface="Roboto"/>
                <a:ea typeface="Roboto"/>
                <a:cs typeface="Roboto"/>
                <a:sym typeface="Roboto"/>
              </a:rPr>
              <a:t> good experience as they can perform several tasks on a computer at a time.</a:t>
            </a:r>
            <a:endParaRPr sz="1446">
              <a:solidFill>
                <a:srgbClr val="444444"/>
              </a:solidFill>
              <a:highlight>
                <a:srgbClr val="FFFFFF"/>
              </a:highlight>
              <a:latin typeface="Roboto"/>
              <a:ea typeface="Roboto"/>
              <a:cs typeface="Roboto"/>
              <a:sym typeface="Roboto"/>
            </a:endParaRPr>
          </a:p>
          <a:p>
            <a:pPr indent="-148986" lvl="0" marL="171450" rtl="0" algn="l">
              <a:lnSpc>
                <a:spcPct val="151429"/>
              </a:lnSpc>
              <a:spcBef>
                <a:spcPts val="0"/>
              </a:spcBef>
              <a:spcAft>
                <a:spcPts val="0"/>
              </a:spcAft>
              <a:buClr>
                <a:srgbClr val="444444"/>
              </a:buClr>
              <a:buSzPts val="1446"/>
              <a:buFont typeface="Roboto"/>
              <a:buAutoNum type="arabicPeriod"/>
            </a:pPr>
            <a:r>
              <a:rPr b="1" lang="en" sz="1446">
                <a:solidFill>
                  <a:srgbClr val="444444"/>
                </a:solidFill>
                <a:highlight>
                  <a:srgbClr val="FFFFFF"/>
                </a:highlight>
                <a:latin typeface="Roboto"/>
                <a:ea typeface="Roboto"/>
                <a:cs typeface="Roboto"/>
                <a:sym typeface="Roboto"/>
              </a:rPr>
              <a:t>Platform for Application programs :</a:t>
            </a:r>
            <a:r>
              <a:rPr lang="en" sz="1446">
                <a:solidFill>
                  <a:srgbClr val="444444"/>
                </a:solidFill>
                <a:highlight>
                  <a:srgbClr val="FFFFFF"/>
                </a:highlight>
                <a:latin typeface="Roboto"/>
                <a:ea typeface="Roboto"/>
                <a:cs typeface="Roboto"/>
                <a:sym typeface="Roboto"/>
              </a:rPr>
              <a:t> help the users to perform a specific task easily.</a:t>
            </a:r>
            <a:endParaRPr sz="1446">
              <a:solidFill>
                <a:srgbClr val="444444"/>
              </a:solidFill>
              <a:highlight>
                <a:srgbClr val="FFFFFF"/>
              </a:highlight>
              <a:latin typeface="Roboto"/>
              <a:ea typeface="Roboto"/>
              <a:cs typeface="Roboto"/>
              <a:sym typeface="Roboto"/>
            </a:endParaRPr>
          </a:p>
          <a:p>
            <a:pPr indent="-148986" lvl="0" marL="171450" rtl="0" algn="l">
              <a:lnSpc>
                <a:spcPct val="151429"/>
              </a:lnSpc>
              <a:spcBef>
                <a:spcPts val="0"/>
              </a:spcBef>
              <a:spcAft>
                <a:spcPts val="0"/>
              </a:spcAft>
              <a:buClr>
                <a:srgbClr val="444444"/>
              </a:buClr>
              <a:buSzPts val="1446"/>
              <a:buFont typeface="Roboto"/>
              <a:buAutoNum type="arabicPeriod"/>
            </a:pPr>
            <a:r>
              <a:rPr b="1" lang="en" sz="1446">
                <a:solidFill>
                  <a:srgbClr val="444444"/>
                </a:solidFill>
                <a:highlight>
                  <a:srgbClr val="FFFFFF"/>
                </a:highlight>
                <a:latin typeface="Roboto"/>
                <a:ea typeface="Roboto"/>
                <a:cs typeface="Roboto"/>
                <a:sym typeface="Roboto"/>
              </a:rPr>
              <a:t>Security :</a:t>
            </a:r>
            <a:r>
              <a:rPr lang="en" sz="1446">
                <a:solidFill>
                  <a:srgbClr val="444444"/>
                </a:solidFill>
                <a:highlight>
                  <a:srgbClr val="FFFFFF"/>
                </a:highlight>
                <a:latin typeface="Roboto"/>
                <a:ea typeface="Roboto"/>
                <a:cs typeface="Roboto"/>
                <a:sym typeface="Roboto"/>
              </a:rPr>
              <a:t> prevents unauthorized access to programs and data.</a:t>
            </a:r>
            <a:endParaRPr sz="1446">
              <a:solidFill>
                <a:srgbClr val="444444"/>
              </a:solidFill>
              <a:highlight>
                <a:srgbClr val="FFFFFF"/>
              </a:highlight>
              <a:latin typeface="Roboto"/>
              <a:ea typeface="Roboto"/>
              <a:cs typeface="Roboto"/>
              <a:sym typeface="Roboto"/>
            </a:endParaRPr>
          </a:p>
          <a:p>
            <a:pPr indent="-148986" lvl="0" marL="171450" rtl="0" algn="l">
              <a:lnSpc>
                <a:spcPct val="151429"/>
              </a:lnSpc>
              <a:spcBef>
                <a:spcPts val="0"/>
              </a:spcBef>
              <a:spcAft>
                <a:spcPts val="0"/>
              </a:spcAft>
              <a:buClr>
                <a:srgbClr val="444444"/>
              </a:buClr>
              <a:buSzPts val="1446"/>
              <a:buFont typeface="Roboto"/>
              <a:buAutoNum type="arabicPeriod"/>
            </a:pPr>
            <a:r>
              <a:rPr b="1" lang="en" sz="1446">
                <a:solidFill>
                  <a:srgbClr val="444444"/>
                </a:solidFill>
                <a:highlight>
                  <a:srgbClr val="FFFFFF"/>
                </a:highlight>
                <a:latin typeface="Roboto"/>
                <a:ea typeface="Roboto"/>
                <a:cs typeface="Roboto"/>
                <a:sym typeface="Roboto"/>
              </a:rPr>
              <a:t>Error detecting :</a:t>
            </a:r>
            <a:r>
              <a:rPr lang="en" sz="1446">
                <a:solidFill>
                  <a:srgbClr val="444444"/>
                </a:solidFill>
                <a:highlight>
                  <a:srgbClr val="FFFFFF"/>
                </a:highlight>
                <a:latin typeface="Roboto"/>
                <a:ea typeface="Roboto"/>
                <a:cs typeface="Roboto"/>
                <a:sym typeface="Roboto"/>
              </a:rPr>
              <a:t> various errors during running of processes.</a:t>
            </a:r>
            <a:endParaRPr sz="1446">
              <a:solidFill>
                <a:srgbClr val="444444"/>
              </a:solidFill>
              <a:highlight>
                <a:srgbClr val="FFFFFF"/>
              </a:highlight>
              <a:latin typeface="Roboto"/>
              <a:ea typeface="Roboto"/>
              <a:cs typeface="Roboto"/>
              <a:sym typeface="Roboto"/>
            </a:endParaRPr>
          </a:p>
          <a:p>
            <a:pPr indent="-148986" lvl="0" marL="171450" rtl="0" algn="l">
              <a:lnSpc>
                <a:spcPct val="151429"/>
              </a:lnSpc>
              <a:spcBef>
                <a:spcPts val="0"/>
              </a:spcBef>
              <a:spcAft>
                <a:spcPts val="0"/>
              </a:spcAft>
              <a:buClr>
                <a:srgbClr val="444444"/>
              </a:buClr>
              <a:buSzPts val="1446"/>
              <a:buFont typeface="Roboto"/>
              <a:buAutoNum type="arabicPeriod"/>
            </a:pPr>
            <a:r>
              <a:rPr b="1" lang="en" sz="1446">
                <a:solidFill>
                  <a:srgbClr val="444444"/>
                </a:solidFill>
                <a:highlight>
                  <a:srgbClr val="FFFFFF"/>
                </a:highlight>
                <a:latin typeface="Roboto"/>
                <a:ea typeface="Roboto"/>
                <a:cs typeface="Roboto"/>
                <a:sym typeface="Roboto"/>
              </a:rPr>
              <a:t>Cont</a:t>
            </a:r>
            <a:r>
              <a:rPr b="1" lang="en" sz="1446">
                <a:solidFill>
                  <a:srgbClr val="444444"/>
                </a:solidFill>
                <a:highlight>
                  <a:srgbClr val="FFFFFF"/>
                </a:highlight>
                <a:latin typeface="Roboto"/>
                <a:ea typeface="Roboto"/>
                <a:cs typeface="Roboto"/>
                <a:sym typeface="Roboto"/>
              </a:rPr>
              <a:t>r</a:t>
            </a:r>
            <a:r>
              <a:rPr b="1" lang="en" sz="1446">
                <a:solidFill>
                  <a:srgbClr val="444444"/>
                </a:solidFill>
                <a:highlight>
                  <a:srgbClr val="FFFFFF"/>
                </a:highlight>
                <a:latin typeface="Roboto"/>
                <a:ea typeface="Roboto"/>
                <a:cs typeface="Roboto"/>
                <a:sym typeface="Roboto"/>
              </a:rPr>
              <a:t>ol over system performance :</a:t>
            </a:r>
            <a:r>
              <a:rPr lang="en" sz="1446">
                <a:solidFill>
                  <a:srgbClr val="444444"/>
                </a:solidFill>
                <a:highlight>
                  <a:srgbClr val="FFFFFF"/>
                </a:highlight>
                <a:latin typeface="Roboto"/>
                <a:ea typeface="Roboto"/>
                <a:cs typeface="Roboto"/>
                <a:sym typeface="Roboto"/>
              </a:rPr>
              <a:t> records delays of requests for service and response from the system.</a:t>
            </a:r>
            <a:endParaRPr sz="1517"/>
          </a:p>
        </p:txBody>
      </p:sp>
      <p:sp>
        <p:nvSpPr>
          <p:cNvPr id="210" name="Google Shape;210;p19"/>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p:nvPr/>
        </p:nvSpPr>
        <p:spPr>
          <a:xfrm>
            <a:off x="286108" y="645326"/>
            <a:ext cx="4741200" cy="4418400"/>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20"/>
          <p:cNvGrpSpPr/>
          <p:nvPr/>
        </p:nvGrpSpPr>
        <p:grpSpPr>
          <a:xfrm>
            <a:off x="1362250" y="449803"/>
            <a:ext cx="2601366" cy="2424187"/>
            <a:chOff x="3619861" y="407378"/>
            <a:chExt cx="2166000" cy="2166000"/>
          </a:xfrm>
        </p:grpSpPr>
        <p:sp>
          <p:nvSpPr>
            <p:cNvPr id="217" name="Google Shape;217;p20"/>
            <p:cNvSpPr/>
            <p:nvPr/>
          </p:nvSpPr>
          <p:spPr>
            <a:xfrm>
              <a:off x="3619861" y="407378"/>
              <a:ext cx="2166000" cy="2166000"/>
            </a:xfrm>
            <a:prstGeom prst="ellipse">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txBox="1"/>
            <p:nvPr/>
          </p:nvSpPr>
          <p:spPr>
            <a:xfrm>
              <a:off x="4024522" y="707737"/>
              <a:ext cx="1328400" cy="66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Process Control</a:t>
              </a:r>
              <a:endParaRPr sz="1000">
                <a:solidFill>
                  <a:srgbClr val="FFFFFF"/>
                </a:solidFill>
                <a:latin typeface="Roboto"/>
                <a:ea typeface="Roboto"/>
                <a:cs typeface="Roboto"/>
                <a:sym typeface="Roboto"/>
              </a:endParaRPr>
            </a:p>
          </p:txBody>
        </p:sp>
      </p:grpSp>
      <p:grpSp>
        <p:nvGrpSpPr>
          <p:cNvPr id="219" name="Google Shape;219;p20"/>
          <p:cNvGrpSpPr/>
          <p:nvPr/>
        </p:nvGrpSpPr>
        <p:grpSpPr>
          <a:xfrm>
            <a:off x="2597178" y="1273159"/>
            <a:ext cx="2601366" cy="2424187"/>
            <a:chOff x="4648111" y="1143043"/>
            <a:chExt cx="2166000" cy="2166000"/>
          </a:xfrm>
        </p:grpSpPr>
        <p:sp>
          <p:nvSpPr>
            <p:cNvPr id="220" name="Google Shape;220;p20"/>
            <p:cNvSpPr/>
            <p:nvPr/>
          </p:nvSpPr>
          <p:spPr>
            <a:xfrm>
              <a:off x="4648111" y="1143043"/>
              <a:ext cx="2166000" cy="2166000"/>
            </a:xfrm>
            <a:prstGeom prst="ellips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txBox="1"/>
            <p:nvPr/>
          </p:nvSpPr>
          <p:spPr>
            <a:xfrm>
              <a:off x="5431956" y="1669515"/>
              <a:ext cx="1328400" cy="66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File Management</a:t>
              </a:r>
              <a:endParaRPr sz="1000">
                <a:solidFill>
                  <a:srgbClr val="FFFFFF"/>
                </a:solidFill>
                <a:latin typeface="Roboto"/>
                <a:ea typeface="Roboto"/>
                <a:cs typeface="Roboto"/>
                <a:sym typeface="Roboto"/>
              </a:endParaRPr>
            </a:p>
          </p:txBody>
        </p:sp>
      </p:grpSp>
      <p:grpSp>
        <p:nvGrpSpPr>
          <p:cNvPr id="222" name="Google Shape;222;p20"/>
          <p:cNvGrpSpPr/>
          <p:nvPr/>
        </p:nvGrpSpPr>
        <p:grpSpPr>
          <a:xfrm>
            <a:off x="2105610" y="2632591"/>
            <a:ext cx="2601366" cy="2424187"/>
            <a:chOff x="4238812" y="2357689"/>
            <a:chExt cx="2166000" cy="2166000"/>
          </a:xfrm>
        </p:grpSpPr>
        <p:sp>
          <p:nvSpPr>
            <p:cNvPr id="223" name="Google Shape;223;p20"/>
            <p:cNvSpPr/>
            <p:nvPr/>
          </p:nvSpPr>
          <p:spPr>
            <a:xfrm>
              <a:off x="4238812" y="2357689"/>
              <a:ext cx="2166000" cy="21660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txBox="1"/>
            <p:nvPr/>
          </p:nvSpPr>
          <p:spPr>
            <a:xfrm>
              <a:off x="5047891" y="3185187"/>
              <a:ext cx="1328400" cy="66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Device Management</a:t>
              </a:r>
              <a:endParaRPr sz="1000">
                <a:solidFill>
                  <a:srgbClr val="FFFFFF"/>
                </a:solidFill>
                <a:latin typeface="Roboto"/>
                <a:ea typeface="Roboto"/>
                <a:cs typeface="Roboto"/>
                <a:sym typeface="Roboto"/>
              </a:endParaRPr>
            </a:p>
          </p:txBody>
        </p:sp>
      </p:grpSp>
      <p:grpSp>
        <p:nvGrpSpPr>
          <p:cNvPr id="225" name="Google Shape;225;p20"/>
          <p:cNvGrpSpPr/>
          <p:nvPr/>
        </p:nvGrpSpPr>
        <p:grpSpPr>
          <a:xfrm>
            <a:off x="597621" y="2632703"/>
            <a:ext cx="2601366" cy="2424187"/>
            <a:chOff x="2983201" y="2357790"/>
            <a:chExt cx="2166000" cy="2166000"/>
          </a:xfrm>
        </p:grpSpPr>
        <p:sp>
          <p:nvSpPr>
            <p:cNvPr id="226" name="Google Shape;226;p20"/>
            <p:cNvSpPr/>
            <p:nvPr/>
          </p:nvSpPr>
          <p:spPr>
            <a:xfrm>
              <a:off x="2983201" y="2357790"/>
              <a:ext cx="2166000" cy="2166000"/>
            </a:xfrm>
            <a:prstGeom prst="ellipse">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txBox="1"/>
            <p:nvPr/>
          </p:nvSpPr>
          <p:spPr>
            <a:xfrm>
              <a:off x="3059406" y="3168962"/>
              <a:ext cx="1328400" cy="66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Information Managment</a:t>
              </a:r>
              <a:endParaRPr sz="1000">
                <a:solidFill>
                  <a:srgbClr val="FFFFFF"/>
                </a:solidFill>
                <a:latin typeface="Roboto"/>
                <a:ea typeface="Roboto"/>
                <a:cs typeface="Roboto"/>
                <a:sym typeface="Roboto"/>
              </a:endParaRPr>
            </a:p>
          </p:txBody>
        </p:sp>
      </p:grpSp>
      <p:grpSp>
        <p:nvGrpSpPr>
          <p:cNvPr id="228" name="Google Shape;228;p20"/>
          <p:cNvGrpSpPr/>
          <p:nvPr/>
        </p:nvGrpSpPr>
        <p:grpSpPr>
          <a:xfrm>
            <a:off x="127461" y="1273124"/>
            <a:ext cx="2601366" cy="2424187"/>
            <a:chOff x="2591728" y="1143012"/>
            <a:chExt cx="2166000" cy="2166000"/>
          </a:xfrm>
        </p:grpSpPr>
        <p:sp>
          <p:nvSpPr>
            <p:cNvPr id="229" name="Google Shape;229;p20"/>
            <p:cNvSpPr/>
            <p:nvPr/>
          </p:nvSpPr>
          <p:spPr>
            <a:xfrm>
              <a:off x="2591728" y="1143012"/>
              <a:ext cx="2166000" cy="2166000"/>
            </a:xfrm>
            <a:prstGeom prst="ellipse">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txBox="1"/>
            <p:nvPr/>
          </p:nvSpPr>
          <p:spPr>
            <a:xfrm>
              <a:off x="2830556" y="1666262"/>
              <a:ext cx="1328400" cy="66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Communication</a:t>
              </a:r>
              <a:endParaRPr sz="1000">
                <a:solidFill>
                  <a:srgbClr val="FFFFFF"/>
                </a:solidFill>
                <a:latin typeface="Roboto"/>
                <a:ea typeface="Roboto"/>
                <a:cs typeface="Roboto"/>
                <a:sym typeface="Roboto"/>
              </a:endParaRPr>
            </a:p>
          </p:txBody>
        </p:sp>
      </p:grpSp>
      <p:sp>
        <p:nvSpPr>
          <p:cNvPr id="231" name="Google Shape;231;p20"/>
          <p:cNvSpPr/>
          <p:nvPr/>
        </p:nvSpPr>
        <p:spPr>
          <a:xfrm>
            <a:off x="1920752" y="2168623"/>
            <a:ext cx="1472400" cy="1371900"/>
          </a:xfrm>
          <a:prstGeom prst="ellips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txBox="1"/>
          <p:nvPr/>
        </p:nvSpPr>
        <p:spPr>
          <a:xfrm>
            <a:off x="4645644" y="334800"/>
            <a:ext cx="4296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rgbClr val="00FFFF"/>
                </a:solidFill>
                <a:latin typeface="Lato"/>
                <a:ea typeface="Lato"/>
                <a:cs typeface="Lato"/>
                <a:sym typeface="Lato"/>
              </a:rPr>
              <a:t>System Calls</a:t>
            </a:r>
            <a:endParaRPr b="1" sz="4500">
              <a:solidFill>
                <a:srgbClr val="00FFFF"/>
              </a:solidFill>
              <a:latin typeface="Lato"/>
              <a:ea typeface="Lato"/>
              <a:cs typeface="Lato"/>
              <a:sym typeface="Lato"/>
            </a:endParaRPr>
          </a:p>
        </p:txBody>
      </p:sp>
      <p:sp>
        <p:nvSpPr>
          <p:cNvPr id="233" name="Google Shape;233;p20"/>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1106052" y="331300"/>
            <a:ext cx="5979600" cy="1473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4900">
                <a:solidFill>
                  <a:srgbClr val="00FFFF"/>
                </a:solidFill>
              </a:rPr>
              <a:t>Evolution of OS</a:t>
            </a:r>
            <a:endParaRPr b="1" sz="4900">
              <a:solidFill>
                <a:srgbClr val="00FFFF"/>
              </a:solidFill>
            </a:endParaRPr>
          </a:p>
        </p:txBody>
      </p:sp>
      <p:grpSp>
        <p:nvGrpSpPr>
          <p:cNvPr id="239" name="Google Shape;239;p21"/>
          <p:cNvGrpSpPr/>
          <p:nvPr/>
        </p:nvGrpSpPr>
        <p:grpSpPr>
          <a:xfrm>
            <a:off x="194864" y="1990048"/>
            <a:ext cx="1797107" cy="1255630"/>
            <a:chOff x="3386760" y="2233850"/>
            <a:chExt cx="1683000" cy="979125"/>
          </a:xfrm>
        </p:grpSpPr>
        <p:sp>
          <p:nvSpPr>
            <p:cNvPr id="240" name="Google Shape;240;p21"/>
            <p:cNvSpPr/>
            <p:nvPr/>
          </p:nvSpPr>
          <p:spPr>
            <a:xfrm>
              <a:off x="3485717" y="3079475"/>
              <a:ext cx="1294800" cy="133500"/>
            </a:xfrm>
            <a:prstGeom prst="rect">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txBox="1"/>
            <p:nvPr/>
          </p:nvSpPr>
          <p:spPr>
            <a:xfrm>
              <a:off x="3386760" y="2233850"/>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rgbClr val="00FFFF"/>
                  </a:solidFill>
                  <a:latin typeface="Roboto"/>
                  <a:ea typeface="Roboto"/>
                  <a:cs typeface="Roboto"/>
                  <a:sym typeface="Roboto"/>
                </a:rPr>
                <a:t>SERIAL PROCESSING </a:t>
              </a:r>
              <a:endParaRPr b="1" sz="1500">
                <a:solidFill>
                  <a:srgbClr val="00FFFF"/>
                </a:solidFill>
                <a:latin typeface="Roboto"/>
                <a:ea typeface="Roboto"/>
                <a:cs typeface="Roboto"/>
                <a:sym typeface="Roboto"/>
              </a:endParaRPr>
            </a:p>
          </p:txBody>
        </p:sp>
        <p:grpSp>
          <p:nvGrpSpPr>
            <p:cNvPr id="242" name="Google Shape;242;p21"/>
            <p:cNvGrpSpPr/>
            <p:nvPr/>
          </p:nvGrpSpPr>
          <p:grpSpPr>
            <a:xfrm>
              <a:off x="3435870" y="2800065"/>
              <a:ext cx="92400" cy="411825"/>
              <a:chOff x="845575" y="2563700"/>
              <a:chExt cx="92400" cy="411825"/>
            </a:xfrm>
          </p:grpSpPr>
          <p:sp>
            <p:nvSpPr>
              <p:cNvPr id="243" name="Google Shape;243;p2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2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245" name="Google Shape;245;p21"/>
          <p:cNvGrpSpPr/>
          <p:nvPr/>
        </p:nvGrpSpPr>
        <p:grpSpPr>
          <a:xfrm>
            <a:off x="1557645" y="3074468"/>
            <a:ext cx="1797107" cy="1655751"/>
            <a:chOff x="2073401" y="3079467"/>
            <a:chExt cx="1683000" cy="1291135"/>
          </a:xfrm>
        </p:grpSpPr>
        <p:sp>
          <p:nvSpPr>
            <p:cNvPr id="246" name="Google Shape;246;p21"/>
            <p:cNvSpPr/>
            <p:nvPr/>
          </p:nvSpPr>
          <p:spPr>
            <a:xfrm>
              <a:off x="2191011" y="3079475"/>
              <a:ext cx="1294800" cy="133500"/>
            </a:xfrm>
            <a:prstGeom prst="rect">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txBox="1"/>
            <p:nvPr/>
          </p:nvSpPr>
          <p:spPr>
            <a:xfrm>
              <a:off x="2073401" y="3426802"/>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rgbClr val="00FFFF"/>
                  </a:solidFill>
                  <a:latin typeface="Roboto"/>
                  <a:ea typeface="Roboto"/>
                  <a:cs typeface="Roboto"/>
                  <a:sym typeface="Roboto"/>
                </a:rPr>
                <a:t>BATCH PROCESSING</a:t>
              </a:r>
              <a:endParaRPr b="1" sz="1500">
                <a:solidFill>
                  <a:srgbClr val="00FFFF"/>
                </a:solidFill>
                <a:latin typeface="Roboto"/>
                <a:ea typeface="Roboto"/>
                <a:cs typeface="Roboto"/>
                <a:sym typeface="Roboto"/>
              </a:endParaRPr>
            </a:p>
          </p:txBody>
        </p:sp>
        <p:grpSp>
          <p:nvGrpSpPr>
            <p:cNvPr id="248" name="Google Shape;248;p21"/>
            <p:cNvGrpSpPr/>
            <p:nvPr/>
          </p:nvGrpSpPr>
          <p:grpSpPr>
            <a:xfrm rot="10800000">
              <a:off x="2149293" y="3079467"/>
              <a:ext cx="92400" cy="411825"/>
              <a:chOff x="2072481" y="2563700"/>
              <a:chExt cx="92400" cy="411825"/>
            </a:xfrm>
          </p:grpSpPr>
          <p:cxnSp>
            <p:nvCxnSpPr>
              <p:cNvPr id="249" name="Google Shape;249;p21"/>
              <p:cNvCxnSpPr/>
              <p:nvPr/>
            </p:nvCxnSpPr>
            <p:spPr>
              <a:xfrm>
                <a:off x="2118681"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50" name="Google Shape;250;p21"/>
              <p:cNvSpPr/>
              <p:nvPr/>
            </p:nvSpPr>
            <p:spPr>
              <a:xfrm>
                <a:off x="2072481"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1" name="Google Shape;251;p21"/>
          <p:cNvGrpSpPr/>
          <p:nvPr/>
        </p:nvGrpSpPr>
        <p:grpSpPr>
          <a:xfrm>
            <a:off x="2711757" y="2185486"/>
            <a:ext cx="2863269" cy="1541124"/>
            <a:chOff x="3154233" y="2386250"/>
            <a:chExt cx="2681465" cy="1201750"/>
          </a:xfrm>
        </p:grpSpPr>
        <p:sp>
          <p:nvSpPr>
            <p:cNvPr id="252" name="Google Shape;252;p21"/>
            <p:cNvSpPr/>
            <p:nvPr/>
          </p:nvSpPr>
          <p:spPr>
            <a:xfrm>
              <a:off x="3485717" y="3079475"/>
              <a:ext cx="1294800" cy="133500"/>
            </a:xfrm>
            <a:prstGeom prst="rect">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sp>
          <p:nvSpPr>
            <p:cNvPr id="254" name="Google Shape;254;p21"/>
            <p:cNvSpPr txBox="1"/>
            <p:nvPr/>
          </p:nvSpPr>
          <p:spPr>
            <a:xfrm>
              <a:off x="3207699" y="2386250"/>
              <a:ext cx="2628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rgbClr val="00FFFF"/>
                  </a:solidFill>
                  <a:latin typeface="Roboto"/>
                  <a:ea typeface="Roboto"/>
                  <a:cs typeface="Roboto"/>
                  <a:sym typeface="Roboto"/>
                </a:rPr>
                <a:t>MULTIPROGRAMMING</a:t>
              </a:r>
              <a:endParaRPr b="1" sz="1500">
                <a:solidFill>
                  <a:srgbClr val="00FFFF"/>
                </a:solidFill>
                <a:latin typeface="Roboto"/>
                <a:ea typeface="Roboto"/>
                <a:cs typeface="Roboto"/>
                <a:sym typeface="Roboto"/>
              </a:endParaRPr>
            </a:p>
          </p:txBody>
        </p:sp>
        <p:grpSp>
          <p:nvGrpSpPr>
            <p:cNvPr id="255" name="Google Shape;255;p21"/>
            <p:cNvGrpSpPr/>
            <p:nvPr/>
          </p:nvGrpSpPr>
          <p:grpSpPr>
            <a:xfrm>
              <a:off x="3435870" y="2800065"/>
              <a:ext cx="92400" cy="411825"/>
              <a:chOff x="845575" y="2563700"/>
              <a:chExt cx="92400" cy="411825"/>
            </a:xfrm>
          </p:grpSpPr>
          <p:sp>
            <p:nvSpPr>
              <p:cNvPr id="256" name="Google Shape;256;p2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2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258" name="Google Shape;258;p21"/>
          <p:cNvGrpSpPr/>
          <p:nvPr/>
        </p:nvGrpSpPr>
        <p:grpSpPr>
          <a:xfrm>
            <a:off x="4056068" y="2591169"/>
            <a:ext cx="2066204" cy="2236770"/>
            <a:chOff x="4413187" y="2702596"/>
            <a:chExt cx="1935010" cy="1744206"/>
          </a:xfrm>
        </p:grpSpPr>
        <p:sp>
          <p:nvSpPr>
            <p:cNvPr id="259" name="Google Shape;259;p21"/>
            <p:cNvSpPr/>
            <p:nvPr/>
          </p:nvSpPr>
          <p:spPr>
            <a:xfrm>
              <a:off x="4780421" y="3079475"/>
              <a:ext cx="1294800" cy="133500"/>
            </a:xfrm>
            <a:prstGeom prst="rect">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21"/>
            <p:cNvGrpSpPr/>
            <p:nvPr/>
          </p:nvGrpSpPr>
          <p:grpSpPr>
            <a:xfrm rot="10800000">
              <a:off x="4737413" y="3079467"/>
              <a:ext cx="92400" cy="411825"/>
              <a:chOff x="2070100" y="2563700"/>
              <a:chExt cx="92400" cy="411825"/>
            </a:xfrm>
          </p:grpSpPr>
          <p:cxnSp>
            <p:nvCxnSpPr>
              <p:cNvPr id="261" name="Google Shape;261;p2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62" name="Google Shape;262;p21"/>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1"/>
            <p:cNvSpPr txBox="1"/>
            <p:nvPr/>
          </p:nvSpPr>
          <p:spPr>
            <a:xfrm>
              <a:off x="4413187"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sp>
          <p:nvSpPr>
            <p:cNvPr id="264" name="Google Shape;264;p21"/>
            <p:cNvSpPr txBox="1"/>
            <p:nvPr/>
          </p:nvSpPr>
          <p:spPr>
            <a:xfrm>
              <a:off x="4665197" y="3503002"/>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rgbClr val="00FFFF"/>
                  </a:solidFill>
                  <a:latin typeface="Roboto"/>
                  <a:ea typeface="Roboto"/>
                  <a:cs typeface="Roboto"/>
                  <a:sym typeface="Roboto"/>
                </a:rPr>
                <a:t>TIME SHARING </a:t>
              </a:r>
              <a:endParaRPr b="1" sz="1500">
                <a:solidFill>
                  <a:srgbClr val="00FFFF"/>
                </a:solidFill>
                <a:latin typeface="Roboto"/>
                <a:ea typeface="Roboto"/>
                <a:cs typeface="Roboto"/>
                <a:sym typeface="Roboto"/>
              </a:endParaRPr>
            </a:p>
          </p:txBody>
        </p:sp>
      </p:grpSp>
      <p:grpSp>
        <p:nvGrpSpPr>
          <p:cNvPr id="265" name="Google Shape;265;p21"/>
          <p:cNvGrpSpPr/>
          <p:nvPr/>
        </p:nvGrpSpPr>
        <p:grpSpPr>
          <a:xfrm>
            <a:off x="5438410" y="1990048"/>
            <a:ext cx="2086238" cy="1736562"/>
            <a:chOff x="5707757" y="2233850"/>
            <a:chExt cx="1953773" cy="1354150"/>
          </a:xfrm>
        </p:grpSpPr>
        <p:sp>
          <p:nvSpPr>
            <p:cNvPr id="266" name="Google Shape;266;p21"/>
            <p:cNvSpPr/>
            <p:nvPr/>
          </p:nvSpPr>
          <p:spPr>
            <a:xfrm>
              <a:off x="6075125" y="3079475"/>
              <a:ext cx="1294800" cy="133500"/>
            </a:xfrm>
            <a:prstGeom prst="rect">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21"/>
            <p:cNvGrpSpPr/>
            <p:nvPr/>
          </p:nvGrpSpPr>
          <p:grpSpPr>
            <a:xfrm>
              <a:off x="6031394" y="2800065"/>
              <a:ext cx="92400" cy="411825"/>
              <a:chOff x="845575" y="2563700"/>
              <a:chExt cx="92400" cy="411825"/>
            </a:xfrm>
          </p:grpSpPr>
          <p:cxnSp>
            <p:nvCxnSpPr>
              <p:cNvPr id="268" name="Google Shape;268;p2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69" name="Google Shape;269;p2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21"/>
            <p:cNvSpPr txBox="1"/>
            <p:nvPr/>
          </p:nvSpPr>
          <p:spPr>
            <a:xfrm>
              <a:off x="5707757" y="3216600"/>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sp>
          <p:nvSpPr>
            <p:cNvPr id="271" name="Google Shape;271;p21"/>
            <p:cNvSpPr txBox="1"/>
            <p:nvPr/>
          </p:nvSpPr>
          <p:spPr>
            <a:xfrm>
              <a:off x="5978530" y="2233850"/>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rgbClr val="00FFFF"/>
                  </a:solidFill>
                  <a:latin typeface="Roboto"/>
                  <a:ea typeface="Roboto"/>
                  <a:cs typeface="Roboto"/>
                  <a:sym typeface="Roboto"/>
                </a:rPr>
                <a:t>PARALLEL PROCESSING</a:t>
              </a:r>
              <a:endParaRPr b="1" sz="1500">
                <a:solidFill>
                  <a:srgbClr val="00FFFF"/>
                </a:solidFill>
                <a:latin typeface="Roboto"/>
                <a:ea typeface="Roboto"/>
                <a:cs typeface="Roboto"/>
                <a:sym typeface="Roboto"/>
              </a:endParaRPr>
            </a:p>
          </p:txBody>
        </p:sp>
      </p:grpSp>
      <p:grpSp>
        <p:nvGrpSpPr>
          <p:cNvPr id="272" name="Google Shape;272;p21"/>
          <p:cNvGrpSpPr/>
          <p:nvPr/>
        </p:nvGrpSpPr>
        <p:grpSpPr>
          <a:xfrm>
            <a:off x="6822055" y="2591185"/>
            <a:ext cx="2143457" cy="2236783"/>
            <a:chOff x="7003996" y="2702596"/>
            <a:chExt cx="2442964" cy="1744216"/>
          </a:xfrm>
        </p:grpSpPr>
        <p:sp>
          <p:nvSpPr>
            <p:cNvPr id="273" name="Google Shape;273;p21"/>
            <p:cNvSpPr/>
            <p:nvPr/>
          </p:nvSpPr>
          <p:spPr>
            <a:xfrm>
              <a:off x="7369837" y="3079475"/>
              <a:ext cx="1776600" cy="133500"/>
            </a:xfrm>
            <a:prstGeom prst="rect">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21"/>
            <p:cNvGrpSpPr/>
            <p:nvPr/>
          </p:nvGrpSpPr>
          <p:grpSpPr>
            <a:xfrm rot="10800000">
              <a:off x="7328221" y="3079467"/>
              <a:ext cx="92400" cy="411825"/>
              <a:chOff x="2070100" y="2563700"/>
              <a:chExt cx="92400" cy="411825"/>
            </a:xfrm>
          </p:grpSpPr>
          <p:cxnSp>
            <p:nvCxnSpPr>
              <p:cNvPr id="275" name="Google Shape;275;p2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76" name="Google Shape;276;p21"/>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21"/>
            <p:cNvSpPr txBox="1"/>
            <p:nvPr/>
          </p:nvSpPr>
          <p:spPr>
            <a:xfrm>
              <a:off x="7003996"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sp>
          <p:nvSpPr>
            <p:cNvPr id="278" name="Google Shape;278;p21"/>
            <p:cNvSpPr txBox="1"/>
            <p:nvPr/>
          </p:nvSpPr>
          <p:spPr>
            <a:xfrm>
              <a:off x="7256960" y="3503012"/>
              <a:ext cx="2190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rgbClr val="00FFFF"/>
                  </a:solidFill>
                  <a:latin typeface="Roboto"/>
                  <a:ea typeface="Roboto"/>
                  <a:cs typeface="Roboto"/>
                  <a:sym typeface="Roboto"/>
                </a:rPr>
                <a:t>DISTRIBUTED SYSTEM</a:t>
              </a:r>
              <a:endParaRPr b="1" sz="1500">
                <a:solidFill>
                  <a:srgbClr val="00FFFF"/>
                </a:solidFill>
                <a:latin typeface="Roboto"/>
                <a:ea typeface="Roboto"/>
                <a:cs typeface="Roboto"/>
                <a:sym typeface="Roboto"/>
              </a:endParaRPr>
            </a:p>
          </p:txBody>
        </p:sp>
      </p:grpSp>
      <p:sp>
        <p:nvSpPr>
          <p:cNvPr id="279" name="Google Shape;279;p21"/>
          <p:cNvSpPr txBox="1"/>
          <p:nvPr>
            <p:ph idx="4294967295" type="subTitle"/>
          </p:nvPr>
        </p:nvSpPr>
        <p:spPr>
          <a:xfrm>
            <a:off x="4998300" y="4830800"/>
            <a:ext cx="4145700" cy="302700"/>
          </a:xfrm>
          <a:prstGeom prst="rect">
            <a:avLst/>
          </a:prstGeom>
        </p:spPr>
        <p:txBody>
          <a:bodyPr anchorCtr="0" anchor="t" bIns="91425" lIns="91425" spcFirstLastPara="1" rIns="91425" wrap="square" tIns="91425">
            <a:noAutofit/>
          </a:bodyPr>
          <a:lstStyle/>
          <a:p>
            <a:pPr indent="0" lvl="0" marL="0" rtl="0" algn="r">
              <a:lnSpc>
                <a:spcPct val="95000"/>
              </a:lnSpc>
              <a:spcBef>
                <a:spcPts val="0"/>
              </a:spcBef>
              <a:spcAft>
                <a:spcPts val="1200"/>
              </a:spcAft>
              <a:buSzPts val="523"/>
              <a:buNone/>
            </a:pPr>
            <a:r>
              <a:rPr lang="en" sz="770">
                <a:solidFill>
                  <a:srgbClr val="3D85C6"/>
                </a:solidFill>
              </a:rPr>
              <a:t>Kunal Yadav	</a:t>
            </a:r>
            <a:r>
              <a:rPr lang="en" sz="770"/>
              <a:t>A7605221184	B.Tech. CSE [Section -D][2021-2025]</a:t>
            </a:r>
            <a:endParaRPr sz="77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