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BAF80-1532-F249-339C-F88DA087B9A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1DAEC20-F3F6-B38C-FFB2-283DE89A2D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6DBEC49-F008-6D94-3421-BFA66CBE1DAC}"/>
              </a:ext>
            </a:extLst>
          </p:cNvPr>
          <p:cNvSpPr>
            <a:spLocks noGrp="1"/>
          </p:cNvSpPr>
          <p:nvPr>
            <p:ph type="dt" sz="half" idx="10"/>
          </p:nvPr>
        </p:nvSpPr>
        <p:spPr/>
        <p:txBody>
          <a:bodyPr/>
          <a:lstStyle/>
          <a:p>
            <a:fld id="{DA0CEADA-C2DC-4E9D-B2C6-AFCE241DA6A6}" type="datetimeFigureOut">
              <a:rPr lang="en-US" smtClean="0"/>
              <a:t>5/12/2024</a:t>
            </a:fld>
            <a:endParaRPr lang="en-US" dirty="0"/>
          </a:p>
        </p:txBody>
      </p:sp>
      <p:sp>
        <p:nvSpPr>
          <p:cNvPr id="5" name="Footer Placeholder 4">
            <a:extLst>
              <a:ext uri="{FF2B5EF4-FFF2-40B4-BE49-F238E27FC236}">
                <a16:creationId xmlns:a16="http://schemas.microsoft.com/office/drawing/2014/main" id="{5D5C8F3B-E44D-3364-2DB1-BAEC52B05E7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654A186-934D-94B8-8D65-742C97A85BD1}"/>
              </a:ext>
            </a:extLst>
          </p:cNvPr>
          <p:cNvSpPr>
            <a:spLocks noGrp="1"/>
          </p:cNvSpPr>
          <p:nvPr>
            <p:ph type="sldNum" sz="quarter" idx="12"/>
          </p:nvPr>
        </p:nvSpPr>
        <p:spPr/>
        <p:txBody>
          <a:bodyPr/>
          <a:lstStyle/>
          <a:p>
            <a:fld id="{D9AEBB82-D24C-4897-A1B6-E903344FA8FC}" type="slidenum">
              <a:rPr lang="en-US" smtClean="0"/>
              <a:t>‹#›</a:t>
            </a:fld>
            <a:endParaRPr lang="en-US" dirty="0"/>
          </a:p>
        </p:txBody>
      </p:sp>
    </p:spTree>
    <p:extLst>
      <p:ext uri="{BB962C8B-B14F-4D97-AF65-F5344CB8AC3E}">
        <p14:creationId xmlns:p14="http://schemas.microsoft.com/office/powerpoint/2010/main" val="583332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DFCE1-435A-60C6-4DB4-D43A93FF084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8BC0F50-6F37-C1DB-36F0-F46D41D05A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873CA7-0025-F03F-6F57-4F03612B1726}"/>
              </a:ext>
            </a:extLst>
          </p:cNvPr>
          <p:cNvSpPr>
            <a:spLocks noGrp="1"/>
          </p:cNvSpPr>
          <p:nvPr>
            <p:ph type="dt" sz="half" idx="10"/>
          </p:nvPr>
        </p:nvSpPr>
        <p:spPr/>
        <p:txBody>
          <a:bodyPr/>
          <a:lstStyle/>
          <a:p>
            <a:fld id="{DA0CEADA-C2DC-4E9D-B2C6-AFCE241DA6A6}" type="datetimeFigureOut">
              <a:rPr lang="en-US" smtClean="0"/>
              <a:t>5/12/2024</a:t>
            </a:fld>
            <a:endParaRPr lang="en-US" dirty="0"/>
          </a:p>
        </p:txBody>
      </p:sp>
      <p:sp>
        <p:nvSpPr>
          <p:cNvPr id="5" name="Footer Placeholder 4">
            <a:extLst>
              <a:ext uri="{FF2B5EF4-FFF2-40B4-BE49-F238E27FC236}">
                <a16:creationId xmlns:a16="http://schemas.microsoft.com/office/drawing/2014/main" id="{B19F8091-F717-D92B-17CA-0012B4326B8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9A585A4-AB92-A929-9A5E-BBD230562659}"/>
              </a:ext>
            </a:extLst>
          </p:cNvPr>
          <p:cNvSpPr>
            <a:spLocks noGrp="1"/>
          </p:cNvSpPr>
          <p:nvPr>
            <p:ph type="sldNum" sz="quarter" idx="12"/>
          </p:nvPr>
        </p:nvSpPr>
        <p:spPr/>
        <p:txBody>
          <a:bodyPr/>
          <a:lstStyle/>
          <a:p>
            <a:fld id="{D9AEBB82-D24C-4897-A1B6-E903344FA8FC}" type="slidenum">
              <a:rPr lang="en-US" smtClean="0"/>
              <a:t>‹#›</a:t>
            </a:fld>
            <a:endParaRPr lang="en-US" dirty="0"/>
          </a:p>
        </p:txBody>
      </p:sp>
    </p:spTree>
    <p:extLst>
      <p:ext uri="{BB962C8B-B14F-4D97-AF65-F5344CB8AC3E}">
        <p14:creationId xmlns:p14="http://schemas.microsoft.com/office/powerpoint/2010/main" val="2083574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398A1A-9E8D-1ED9-9331-0F27ACBB5A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95081AD-ACB1-2F07-BC7C-537DF5659B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EE406B-0365-36EE-38CA-D489F02F2820}"/>
              </a:ext>
            </a:extLst>
          </p:cNvPr>
          <p:cNvSpPr>
            <a:spLocks noGrp="1"/>
          </p:cNvSpPr>
          <p:nvPr>
            <p:ph type="dt" sz="half" idx="10"/>
          </p:nvPr>
        </p:nvSpPr>
        <p:spPr/>
        <p:txBody>
          <a:bodyPr/>
          <a:lstStyle/>
          <a:p>
            <a:fld id="{DA0CEADA-C2DC-4E9D-B2C6-AFCE241DA6A6}" type="datetimeFigureOut">
              <a:rPr lang="en-US" smtClean="0"/>
              <a:t>5/12/2024</a:t>
            </a:fld>
            <a:endParaRPr lang="en-US" dirty="0"/>
          </a:p>
        </p:txBody>
      </p:sp>
      <p:sp>
        <p:nvSpPr>
          <p:cNvPr id="5" name="Footer Placeholder 4">
            <a:extLst>
              <a:ext uri="{FF2B5EF4-FFF2-40B4-BE49-F238E27FC236}">
                <a16:creationId xmlns:a16="http://schemas.microsoft.com/office/drawing/2014/main" id="{09EC5EFA-9CDD-1AE4-B861-C5F12F73037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95502CF-8305-7100-F44A-F053E1F5F24F}"/>
              </a:ext>
            </a:extLst>
          </p:cNvPr>
          <p:cNvSpPr>
            <a:spLocks noGrp="1"/>
          </p:cNvSpPr>
          <p:nvPr>
            <p:ph type="sldNum" sz="quarter" idx="12"/>
          </p:nvPr>
        </p:nvSpPr>
        <p:spPr/>
        <p:txBody>
          <a:bodyPr/>
          <a:lstStyle/>
          <a:p>
            <a:fld id="{D9AEBB82-D24C-4897-A1B6-E903344FA8FC}" type="slidenum">
              <a:rPr lang="en-US" smtClean="0"/>
              <a:t>‹#›</a:t>
            </a:fld>
            <a:endParaRPr lang="en-US" dirty="0"/>
          </a:p>
        </p:txBody>
      </p:sp>
    </p:spTree>
    <p:extLst>
      <p:ext uri="{BB962C8B-B14F-4D97-AF65-F5344CB8AC3E}">
        <p14:creationId xmlns:p14="http://schemas.microsoft.com/office/powerpoint/2010/main" val="2787110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AE64C-A07D-F912-7E8F-0C0EC73D84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133F9F-6DCB-8D1B-7E5C-C29EDC26DE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1CD5E0-AD5B-61F0-1A69-71B8637E3559}"/>
              </a:ext>
            </a:extLst>
          </p:cNvPr>
          <p:cNvSpPr>
            <a:spLocks noGrp="1"/>
          </p:cNvSpPr>
          <p:nvPr>
            <p:ph type="dt" sz="half" idx="10"/>
          </p:nvPr>
        </p:nvSpPr>
        <p:spPr/>
        <p:txBody>
          <a:bodyPr/>
          <a:lstStyle/>
          <a:p>
            <a:fld id="{DA0CEADA-C2DC-4E9D-B2C6-AFCE241DA6A6}" type="datetimeFigureOut">
              <a:rPr lang="en-US" smtClean="0"/>
              <a:t>5/12/2024</a:t>
            </a:fld>
            <a:endParaRPr lang="en-US" dirty="0"/>
          </a:p>
        </p:txBody>
      </p:sp>
      <p:sp>
        <p:nvSpPr>
          <p:cNvPr id="5" name="Footer Placeholder 4">
            <a:extLst>
              <a:ext uri="{FF2B5EF4-FFF2-40B4-BE49-F238E27FC236}">
                <a16:creationId xmlns:a16="http://schemas.microsoft.com/office/drawing/2014/main" id="{84B661F5-16A6-7BE9-3342-A152EA99A5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195C0F9-6C85-C330-E59A-EA21478F97B0}"/>
              </a:ext>
            </a:extLst>
          </p:cNvPr>
          <p:cNvSpPr>
            <a:spLocks noGrp="1"/>
          </p:cNvSpPr>
          <p:nvPr>
            <p:ph type="sldNum" sz="quarter" idx="12"/>
          </p:nvPr>
        </p:nvSpPr>
        <p:spPr/>
        <p:txBody>
          <a:bodyPr/>
          <a:lstStyle/>
          <a:p>
            <a:fld id="{D9AEBB82-D24C-4897-A1B6-E903344FA8FC}" type="slidenum">
              <a:rPr lang="en-US" smtClean="0"/>
              <a:t>‹#›</a:t>
            </a:fld>
            <a:endParaRPr lang="en-US" dirty="0"/>
          </a:p>
        </p:txBody>
      </p:sp>
    </p:spTree>
    <p:extLst>
      <p:ext uri="{BB962C8B-B14F-4D97-AF65-F5344CB8AC3E}">
        <p14:creationId xmlns:p14="http://schemas.microsoft.com/office/powerpoint/2010/main" val="1892644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F2BF8-1069-D5D8-22C7-7A25289EB3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A5A55B1-AB8E-7F8F-5B84-2157AAC8542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62F7EB-B0C2-A8B1-9525-B7902C70BBEE}"/>
              </a:ext>
            </a:extLst>
          </p:cNvPr>
          <p:cNvSpPr>
            <a:spLocks noGrp="1"/>
          </p:cNvSpPr>
          <p:nvPr>
            <p:ph type="dt" sz="half" idx="10"/>
          </p:nvPr>
        </p:nvSpPr>
        <p:spPr/>
        <p:txBody>
          <a:bodyPr/>
          <a:lstStyle/>
          <a:p>
            <a:fld id="{DA0CEADA-C2DC-4E9D-B2C6-AFCE241DA6A6}" type="datetimeFigureOut">
              <a:rPr lang="en-US" smtClean="0"/>
              <a:t>5/12/2024</a:t>
            </a:fld>
            <a:endParaRPr lang="en-US" dirty="0"/>
          </a:p>
        </p:txBody>
      </p:sp>
      <p:sp>
        <p:nvSpPr>
          <p:cNvPr id="5" name="Footer Placeholder 4">
            <a:extLst>
              <a:ext uri="{FF2B5EF4-FFF2-40B4-BE49-F238E27FC236}">
                <a16:creationId xmlns:a16="http://schemas.microsoft.com/office/drawing/2014/main" id="{AF9B53FC-8F38-9A2D-7A99-8A2CDB6BE13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0C38BED-5582-5267-D12C-8230CF42C60E}"/>
              </a:ext>
            </a:extLst>
          </p:cNvPr>
          <p:cNvSpPr>
            <a:spLocks noGrp="1"/>
          </p:cNvSpPr>
          <p:nvPr>
            <p:ph type="sldNum" sz="quarter" idx="12"/>
          </p:nvPr>
        </p:nvSpPr>
        <p:spPr/>
        <p:txBody>
          <a:bodyPr/>
          <a:lstStyle/>
          <a:p>
            <a:fld id="{D9AEBB82-D24C-4897-A1B6-E903344FA8FC}" type="slidenum">
              <a:rPr lang="en-US" smtClean="0"/>
              <a:t>‹#›</a:t>
            </a:fld>
            <a:endParaRPr lang="en-US" dirty="0"/>
          </a:p>
        </p:txBody>
      </p:sp>
    </p:spTree>
    <p:extLst>
      <p:ext uri="{BB962C8B-B14F-4D97-AF65-F5344CB8AC3E}">
        <p14:creationId xmlns:p14="http://schemas.microsoft.com/office/powerpoint/2010/main" val="2373419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E87EE-2D38-AF1E-D96E-B2D60585E6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9E39B6-3C6E-C05B-4BEE-1C9D41455C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556289-AA5C-7AA0-33C0-C0F353E0BA9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D4E8A7-0110-FDE8-9E12-EC19ED98C270}"/>
              </a:ext>
            </a:extLst>
          </p:cNvPr>
          <p:cNvSpPr>
            <a:spLocks noGrp="1"/>
          </p:cNvSpPr>
          <p:nvPr>
            <p:ph type="dt" sz="half" idx="10"/>
          </p:nvPr>
        </p:nvSpPr>
        <p:spPr/>
        <p:txBody>
          <a:bodyPr/>
          <a:lstStyle/>
          <a:p>
            <a:fld id="{DA0CEADA-C2DC-4E9D-B2C6-AFCE241DA6A6}" type="datetimeFigureOut">
              <a:rPr lang="en-US" smtClean="0"/>
              <a:t>5/12/2024</a:t>
            </a:fld>
            <a:endParaRPr lang="en-US" dirty="0"/>
          </a:p>
        </p:txBody>
      </p:sp>
      <p:sp>
        <p:nvSpPr>
          <p:cNvPr id="6" name="Footer Placeholder 5">
            <a:extLst>
              <a:ext uri="{FF2B5EF4-FFF2-40B4-BE49-F238E27FC236}">
                <a16:creationId xmlns:a16="http://schemas.microsoft.com/office/drawing/2014/main" id="{3203A8B2-6275-F293-4B3A-F6A403E8234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334515F-3520-7D42-16C9-F19FB8822676}"/>
              </a:ext>
            </a:extLst>
          </p:cNvPr>
          <p:cNvSpPr>
            <a:spLocks noGrp="1"/>
          </p:cNvSpPr>
          <p:nvPr>
            <p:ph type="sldNum" sz="quarter" idx="12"/>
          </p:nvPr>
        </p:nvSpPr>
        <p:spPr/>
        <p:txBody>
          <a:bodyPr/>
          <a:lstStyle/>
          <a:p>
            <a:fld id="{D9AEBB82-D24C-4897-A1B6-E903344FA8FC}" type="slidenum">
              <a:rPr lang="en-US" smtClean="0"/>
              <a:t>‹#›</a:t>
            </a:fld>
            <a:endParaRPr lang="en-US" dirty="0"/>
          </a:p>
        </p:txBody>
      </p:sp>
    </p:spTree>
    <p:extLst>
      <p:ext uri="{BB962C8B-B14F-4D97-AF65-F5344CB8AC3E}">
        <p14:creationId xmlns:p14="http://schemas.microsoft.com/office/powerpoint/2010/main" val="2540709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898C7-7EBC-C955-867C-DD58EB6819B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2FBAA0E-5E9D-9212-CADD-A411FE152A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54146E3-544C-1EBD-3877-D993A7C4C8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7A2C0F3-9148-DB64-01C6-6259069ABA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76A127-10D1-4114-329A-1662475F8D6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2E2D6C8-2BBB-65F0-1550-EF014D9A1E1E}"/>
              </a:ext>
            </a:extLst>
          </p:cNvPr>
          <p:cNvSpPr>
            <a:spLocks noGrp="1"/>
          </p:cNvSpPr>
          <p:nvPr>
            <p:ph type="dt" sz="half" idx="10"/>
          </p:nvPr>
        </p:nvSpPr>
        <p:spPr/>
        <p:txBody>
          <a:bodyPr/>
          <a:lstStyle/>
          <a:p>
            <a:fld id="{DA0CEADA-C2DC-4E9D-B2C6-AFCE241DA6A6}" type="datetimeFigureOut">
              <a:rPr lang="en-US" smtClean="0"/>
              <a:t>5/12/2024</a:t>
            </a:fld>
            <a:endParaRPr lang="en-US" dirty="0"/>
          </a:p>
        </p:txBody>
      </p:sp>
      <p:sp>
        <p:nvSpPr>
          <p:cNvPr id="8" name="Footer Placeholder 7">
            <a:extLst>
              <a:ext uri="{FF2B5EF4-FFF2-40B4-BE49-F238E27FC236}">
                <a16:creationId xmlns:a16="http://schemas.microsoft.com/office/drawing/2014/main" id="{3B002C94-82EB-DA52-F918-B9A90B3642F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777D383-19AC-3958-169F-464674FC0D04}"/>
              </a:ext>
            </a:extLst>
          </p:cNvPr>
          <p:cNvSpPr>
            <a:spLocks noGrp="1"/>
          </p:cNvSpPr>
          <p:nvPr>
            <p:ph type="sldNum" sz="quarter" idx="12"/>
          </p:nvPr>
        </p:nvSpPr>
        <p:spPr/>
        <p:txBody>
          <a:bodyPr/>
          <a:lstStyle/>
          <a:p>
            <a:fld id="{D9AEBB82-D24C-4897-A1B6-E903344FA8FC}" type="slidenum">
              <a:rPr lang="en-US" smtClean="0"/>
              <a:t>‹#›</a:t>
            </a:fld>
            <a:endParaRPr lang="en-US" dirty="0"/>
          </a:p>
        </p:txBody>
      </p:sp>
    </p:spTree>
    <p:extLst>
      <p:ext uri="{BB962C8B-B14F-4D97-AF65-F5344CB8AC3E}">
        <p14:creationId xmlns:p14="http://schemas.microsoft.com/office/powerpoint/2010/main" val="1533185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F95A2-028D-94DE-0282-0C975CE74D4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6C41F-192D-C575-AB29-B72B1592320C}"/>
              </a:ext>
            </a:extLst>
          </p:cNvPr>
          <p:cNvSpPr>
            <a:spLocks noGrp="1"/>
          </p:cNvSpPr>
          <p:nvPr>
            <p:ph type="dt" sz="half" idx="10"/>
          </p:nvPr>
        </p:nvSpPr>
        <p:spPr/>
        <p:txBody>
          <a:bodyPr/>
          <a:lstStyle/>
          <a:p>
            <a:fld id="{DA0CEADA-C2DC-4E9D-B2C6-AFCE241DA6A6}" type="datetimeFigureOut">
              <a:rPr lang="en-US" smtClean="0"/>
              <a:t>5/12/2024</a:t>
            </a:fld>
            <a:endParaRPr lang="en-US" dirty="0"/>
          </a:p>
        </p:txBody>
      </p:sp>
      <p:sp>
        <p:nvSpPr>
          <p:cNvPr id="4" name="Footer Placeholder 3">
            <a:extLst>
              <a:ext uri="{FF2B5EF4-FFF2-40B4-BE49-F238E27FC236}">
                <a16:creationId xmlns:a16="http://schemas.microsoft.com/office/drawing/2014/main" id="{6DF2CFD1-DDAE-754C-D2FC-01AF7FD49E9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DD7CB6A-9A28-3700-F039-FF58696124F3}"/>
              </a:ext>
            </a:extLst>
          </p:cNvPr>
          <p:cNvSpPr>
            <a:spLocks noGrp="1"/>
          </p:cNvSpPr>
          <p:nvPr>
            <p:ph type="sldNum" sz="quarter" idx="12"/>
          </p:nvPr>
        </p:nvSpPr>
        <p:spPr/>
        <p:txBody>
          <a:bodyPr/>
          <a:lstStyle/>
          <a:p>
            <a:fld id="{D9AEBB82-D24C-4897-A1B6-E903344FA8FC}" type="slidenum">
              <a:rPr lang="en-US" smtClean="0"/>
              <a:t>‹#›</a:t>
            </a:fld>
            <a:endParaRPr lang="en-US" dirty="0"/>
          </a:p>
        </p:txBody>
      </p:sp>
    </p:spTree>
    <p:extLst>
      <p:ext uri="{BB962C8B-B14F-4D97-AF65-F5344CB8AC3E}">
        <p14:creationId xmlns:p14="http://schemas.microsoft.com/office/powerpoint/2010/main" val="2137256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E343A2-61E9-7E79-A6A4-E905731E0DF6}"/>
              </a:ext>
            </a:extLst>
          </p:cNvPr>
          <p:cNvSpPr>
            <a:spLocks noGrp="1"/>
          </p:cNvSpPr>
          <p:nvPr>
            <p:ph type="dt" sz="half" idx="10"/>
          </p:nvPr>
        </p:nvSpPr>
        <p:spPr/>
        <p:txBody>
          <a:bodyPr/>
          <a:lstStyle/>
          <a:p>
            <a:fld id="{DA0CEADA-C2DC-4E9D-B2C6-AFCE241DA6A6}" type="datetimeFigureOut">
              <a:rPr lang="en-US" smtClean="0"/>
              <a:t>5/12/2024</a:t>
            </a:fld>
            <a:endParaRPr lang="en-US" dirty="0"/>
          </a:p>
        </p:txBody>
      </p:sp>
      <p:sp>
        <p:nvSpPr>
          <p:cNvPr id="3" name="Footer Placeholder 2">
            <a:extLst>
              <a:ext uri="{FF2B5EF4-FFF2-40B4-BE49-F238E27FC236}">
                <a16:creationId xmlns:a16="http://schemas.microsoft.com/office/drawing/2014/main" id="{5FA07E5B-8E7D-0A39-F605-83A6051C00B3}"/>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F7CBCDD5-8054-E8A1-27E4-D9C3FA203D58}"/>
              </a:ext>
            </a:extLst>
          </p:cNvPr>
          <p:cNvSpPr>
            <a:spLocks noGrp="1"/>
          </p:cNvSpPr>
          <p:nvPr>
            <p:ph type="sldNum" sz="quarter" idx="12"/>
          </p:nvPr>
        </p:nvSpPr>
        <p:spPr/>
        <p:txBody>
          <a:bodyPr/>
          <a:lstStyle/>
          <a:p>
            <a:fld id="{D9AEBB82-D24C-4897-A1B6-E903344FA8FC}" type="slidenum">
              <a:rPr lang="en-US" smtClean="0"/>
              <a:t>‹#›</a:t>
            </a:fld>
            <a:endParaRPr lang="en-US" dirty="0"/>
          </a:p>
        </p:txBody>
      </p:sp>
    </p:spTree>
    <p:extLst>
      <p:ext uri="{BB962C8B-B14F-4D97-AF65-F5344CB8AC3E}">
        <p14:creationId xmlns:p14="http://schemas.microsoft.com/office/powerpoint/2010/main" val="3518642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72A7B-8276-9747-1984-FB34E8B6AA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92E8C07-65D8-19B8-90E9-409A81E202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7E3460-A8E2-0970-A045-5E684AD623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0756E-D028-F4CD-41E6-362CD2CF7D0A}"/>
              </a:ext>
            </a:extLst>
          </p:cNvPr>
          <p:cNvSpPr>
            <a:spLocks noGrp="1"/>
          </p:cNvSpPr>
          <p:nvPr>
            <p:ph type="dt" sz="half" idx="10"/>
          </p:nvPr>
        </p:nvSpPr>
        <p:spPr/>
        <p:txBody>
          <a:bodyPr/>
          <a:lstStyle/>
          <a:p>
            <a:fld id="{DA0CEADA-C2DC-4E9D-B2C6-AFCE241DA6A6}" type="datetimeFigureOut">
              <a:rPr lang="en-US" smtClean="0"/>
              <a:t>5/12/2024</a:t>
            </a:fld>
            <a:endParaRPr lang="en-US" dirty="0"/>
          </a:p>
        </p:txBody>
      </p:sp>
      <p:sp>
        <p:nvSpPr>
          <p:cNvPr id="6" name="Footer Placeholder 5">
            <a:extLst>
              <a:ext uri="{FF2B5EF4-FFF2-40B4-BE49-F238E27FC236}">
                <a16:creationId xmlns:a16="http://schemas.microsoft.com/office/drawing/2014/main" id="{46B9B289-C1CA-2399-09F9-2A4A445A6A1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FAEAC8E-71D9-1D1B-0B33-D1AE56178B26}"/>
              </a:ext>
            </a:extLst>
          </p:cNvPr>
          <p:cNvSpPr>
            <a:spLocks noGrp="1"/>
          </p:cNvSpPr>
          <p:nvPr>
            <p:ph type="sldNum" sz="quarter" idx="12"/>
          </p:nvPr>
        </p:nvSpPr>
        <p:spPr/>
        <p:txBody>
          <a:bodyPr/>
          <a:lstStyle/>
          <a:p>
            <a:fld id="{D9AEBB82-D24C-4897-A1B6-E903344FA8FC}" type="slidenum">
              <a:rPr lang="en-US" smtClean="0"/>
              <a:t>‹#›</a:t>
            </a:fld>
            <a:endParaRPr lang="en-US" dirty="0"/>
          </a:p>
        </p:txBody>
      </p:sp>
    </p:spTree>
    <p:extLst>
      <p:ext uri="{BB962C8B-B14F-4D97-AF65-F5344CB8AC3E}">
        <p14:creationId xmlns:p14="http://schemas.microsoft.com/office/powerpoint/2010/main" val="693875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74279-5457-F0D2-EF6F-1893000DF1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9EBCB12-D867-8E7C-9994-94EEE9845D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4BC1221B-56DF-0C58-B2D2-F916B73907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97CB85-3761-3E6B-85C2-CEC9AE00620C}"/>
              </a:ext>
            </a:extLst>
          </p:cNvPr>
          <p:cNvSpPr>
            <a:spLocks noGrp="1"/>
          </p:cNvSpPr>
          <p:nvPr>
            <p:ph type="dt" sz="half" idx="10"/>
          </p:nvPr>
        </p:nvSpPr>
        <p:spPr/>
        <p:txBody>
          <a:bodyPr/>
          <a:lstStyle/>
          <a:p>
            <a:fld id="{DA0CEADA-C2DC-4E9D-B2C6-AFCE241DA6A6}" type="datetimeFigureOut">
              <a:rPr lang="en-US" smtClean="0"/>
              <a:t>5/12/2024</a:t>
            </a:fld>
            <a:endParaRPr lang="en-US" dirty="0"/>
          </a:p>
        </p:txBody>
      </p:sp>
      <p:sp>
        <p:nvSpPr>
          <p:cNvPr id="6" name="Footer Placeholder 5">
            <a:extLst>
              <a:ext uri="{FF2B5EF4-FFF2-40B4-BE49-F238E27FC236}">
                <a16:creationId xmlns:a16="http://schemas.microsoft.com/office/drawing/2014/main" id="{9F8D24C7-CE15-9719-32A2-B04A657C38A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3DFF585-D246-E17B-EB9D-A136DD28A25E}"/>
              </a:ext>
            </a:extLst>
          </p:cNvPr>
          <p:cNvSpPr>
            <a:spLocks noGrp="1"/>
          </p:cNvSpPr>
          <p:nvPr>
            <p:ph type="sldNum" sz="quarter" idx="12"/>
          </p:nvPr>
        </p:nvSpPr>
        <p:spPr/>
        <p:txBody>
          <a:bodyPr/>
          <a:lstStyle/>
          <a:p>
            <a:fld id="{D9AEBB82-D24C-4897-A1B6-E903344FA8FC}" type="slidenum">
              <a:rPr lang="en-US" smtClean="0"/>
              <a:t>‹#›</a:t>
            </a:fld>
            <a:endParaRPr lang="en-US" dirty="0"/>
          </a:p>
        </p:txBody>
      </p:sp>
    </p:spTree>
    <p:extLst>
      <p:ext uri="{BB962C8B-B14F-4D97-AF65-F5344CB8AC3E}">
        <p14:creationId xmlns:p14="http://schemas.microsoft.com/office/powerpoint/2010/main" val="1791924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C9B5A9-700A-BE84-9540-ABF53B88E7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94143F7-3E0D-4E6D-FD20-F41F031920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2E5BD9-B7F0-F82A-F965-740F8C0730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A0CEADA-C2DC-4E9D-B2C6-AFCE241DA6A6}" type="datetimeFigureOut">
              <a:rPr lang="en-US" smtClean="0"/>
              <a:t>5/12/2024</a:t>
            </a:fld>
            <a:endParaRPr lang="en-US" dirty="0"/>
          </a:p>
        </p:txBody>
      </p:sp>
      <p:sp>
        <p:nvSpPr>
          <p:cNvPr id="5" name="Footer Placeholder 4">
            <a:extLst>
              <a:ext uri="{FF2B5EF4-FFF2-40B4-BE49-F238E27FC236}">
                <a16:creationId xmlns:a16="http://schemas.microsoft.com/office/drawing/2014/main" id="{F23F044C-6DE4-6D8D-E6DF-8281CBBFC6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CB34F25F-C71C-CBE2-6604-3501E5E384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9AEBB82-D24C-4897-A1B6-E903344FA8FC}" type="slidenum">
              <a:rPr lang="en-US" smtClean="0"/>
              <a:t>‹#›</a:t>
            </a:fld>
            <a:endParaRPr lang="en-US" dirty="0"/>
          </a:p>
        </p:txBody>
      </p:sp>
    </p:spTree>
    <p:extLst>
      <p:ext uri="{BB962C8B-B14F-4D97-AF65-F5344CB8AC3E}">
        <p14:creationId xmlns:p14="http://schemas.microsoft.com/office/powerpoint/2010/main" val="2001086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2.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7BDFED6-6E33-4606-AFE2-886ADB1C0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group of wooden blocks with letters on them&#10;&#10;Description automatically generated">
            <a:extLst>
              <a:ext uri="{FF2B5EF4-FFF2-40B4-BE49-F238E27FC236}">
                <a16:creationId xmlns:a16="http://schemas.microsoft.com/office/drawing/2014/main" id="{5A4305A4-E35D-CCEB-20CD-04F5DDEC9B31}"/>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t="11281" r="-1" b="16568"/>
          <a:stretch/>
        </p:blipFill>
        <p:spPr>
          <a:xfrm>
            <a:off x="4547937" y="-5"/>
            <a:ext cx="7644062" cy="3681406"/>
          </a:xfrm>
          <a:prstGeom prst="rect">
            <a:avLst/>
          </a:prstGeom>
        </p:spPr>
      </p:pic>
      <p:pic>
        <p:nvPicPr>
          <p:cNvPr id="2" name="Picture 1" descr="A blue background with white spots">
            <a:extLst>
              <a:ext uri="{FF2B5EF4-FFF2-40B4-BE49-F238E27FC236}">
                <a16:creationId xmlns:a16="http://schemas.microsoft.com/office/drawing/2014/main" id="{206DA9D5-7E7B-F5A3-C54A-76F1AFB183DD}"/>
              </a:ext>
            </a:extLst>
          </p:cNvPr>
          <p:cNvPicPr>
            <a:picLocks noChangeAspect="1"/>
          </p:cNvPicPr>
          <p:nvPr/>
        </p:nvPicPr>
        <p:blipFill rotWithShape="1">
          <a:blip r:embed="rId3">
            <a:extLst>
              <a:ext uri="{28A0092B-C50C-407E-A947-70E740481C1C}">
                <a14:useLocalDpi xmlns:a14="http://schemas.microsoft.com/office/drawing/2010/main" val="0"/>
              </a:ext>
            </a:extLst>
          </a:blip>
          <a:srcRect t="13921" r="-1" b="12200"/>
          <a:stretch/>
        </p:blipFill>
        <p:spPr>
          <a:xfrm>
            <a:off x="4547938" y="3681409"/>
            <a:ext cx="7644062" cy="3176595"/>
          </a:xfrm>
          <a:prstGeom prst="rect">
            <a:avLst/>
          </a:prstGeom>
        </p:spPr>
      </p:pic>
      <p:sp>
        <p:nvSpPr>
          <p:cNvPr id="12" name="Rectangle 11">
            <a:extLst>
              <a:ext uri="{FF2B5EF4-FFF2-40B4-BE49-F238E27FC236}">
                <a16:creationId xmlns:a16="http://schemas.microsoft.com/office/drawing/2014/main" id="{890DEF05-784E-4B61-89E4-04C4ECF4E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36000">
                <a:schemeClr val="tx1">
                  <a:lumMod val="95000"/>
                  <a:lumOff val="5000"/>
                </a:schemeClr>
              </a:gs>
              <a:gs pos="81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FEF83338-D6D9-D1C6-B7E4-0BF78FC6C961}"/>
              </a:ext>
            </a:extLst>
          </p:cNvPr>
          <p:cNvSpPr txBox="1"/>
          <p:nvPr/>
        </p:nvSpPr>
        <p:spPr>
          <a:xfrm>
            <a:off x="838200" y="1115219"/>
            <a:ext cx="5395912" cy="238760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600" kern="1200" dirty="0">
                <a:solidFill>
                  <a:schemeClr val="bg1"/>
                </a:solidFill>
                <a:latin typeface="+mj-lt"/>
                <a:ea typeface="+mj-ea"/>
                <a:cs typeface="+mj-cs"/>
              </a:rPr>
              <a:t>Human Personality Behavior Classification System</a:t>
            </a:r>
          </a:p>
        </p:txBody>
      </p:sp>
      <p:cxnSp>
        <p:nvCxnSpPr>
          <p:cNvPr id="14" name="Straight Connector 13">
            <a:extLst>
              <a:ext uri="{FF2B5EF4-FFF2-40B4-BE49-F238E27FC236}">
                <a16:creationId xmlns:a16="http://schemas.microsoft.com/office/drawing/2014/main" id="{C41BAEC7-F7B0-4224-8B18-8F74B7D87F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3681408"/>
            <a:ext cx="113537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8150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blue background with white spots&#10;&#10;Description automatically generated">
            <a:extLst>
              <a:ext uri="{FF2B5EF4-FFF2-40B4-BE49-F238E27FC236}">
                <a16:creationId xmlns:a16="http://schemas.microsoft.com/office/drawing/2014/main" id="{C2CBF5D7-9FDB-A3A7-68B5-C9DA353315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DBF68414-9A19-65BB-32E5-5905903CC9A8}"/>
              </a:ext>
            </a:extLst>
          </p:cNvPr>
          <p:cNvSpPr txBox="1"/>
          <p:nvPr/>
        </p:nvSpPr>
        <p:spPr>
          <a:xfrm>
            <a:off x="3008671" y="0"/>
            <a:ext cx="6174658" cy="830997"/>
          </a:xfrm>
          <a:prstGeom prst="rect">
            <a:avLst/>
          </a:prstGeom>
          <a:noFill/>
        </p:spPr>
        <p:txBody>
          <a:bodyPr wrap="square">
            <a:spAutoFit/>
          </a:bodyPr>
          <a:lstStyle/>
          <a:p>
            <a:r>
              <a:rPr lang="en-US" sz="4800" dirty="0">
                <a:solidFill>
                  <a:schemeClr val="accent5">
                    <a:lumMod val="60000"/>
                    <a:lumOff val="40000"/>
                  </a:schemeClr>
                </a:solidFill>
                <a:effectLst>
                  <a:glow rad="63500">
                    <a:schemeClr val="accent5">
                      <a:satMod val="175000"/>
                      <a:alpha val="40000"/>
                    </a:schemeClr>
                  </a:glow>
                </a:effectLst>
                <a:latin typeface="Times New Roman" panose="02020603050405020304" pitchFamily="18" charset="0"/>
                <a:cs typeface="Times New Roman" panose="02020603050405020304" pitchFamily="18" charset="0"/>
              </a:rPr>
              <a:t>Support Vector Machine</a:t>
            </a:r>
          </a:p>
        </p:txBody>
      </p:sp>
      <p:sp>
        <p:nvSpPr>
          <p:cNvPr id="6" name="TextBox 5">
            <a:extLst>
              <a:ext uri="{FF2B5EF4-FFF2-40B4-BE49-F238E27FC236}">
                <a16:creationId xmlns:a16="http://schemas.microsoft.com/office/drawing/2014/main" id="{DE7EE5B3-1B2A-F1F7-C6B6-8D416FA501CC}"/>
              </a:ext>
            </a:extLst>
          </p:cNvPr>
          <p:cNvSpPr txBox="1"/>
          <p:nvPr/>
        </p:nvSpPr>
        <p:spPr>
          <a:xfrm>
            <a:off x="277222" y="1162554"/>
            <a:ext cx="7118554" cy="2554545"/>
          </a:xfrm>
          <a:prstGeom prst="rect">
            <a:avLst/>
          </a:prstGeom>
          <a:noFill/>
        </p:spPr>
        <p:txBody>
          <a:bodyPr wrap="square">
            <a:spAutoFit/>
          </a:bodyPr>
          <a:lstStyle/>
          <a:p>
            <a:pPr marL="285750" indent="-285750" algn="just">
              <a:buFont typeface="Arial" panose="020B0604020202020204" pitchFamily="34" charset="0"/>
              <a:buChar char="•"/>
            </a:pPr>
            <a:r>
              <a:rPr lang="en-US" sz="2000" dirty="0">
                <a:solidFill>
                  <a:srgbClr val="FFC000"/>
                </a:solidFill>
                <a:latin typeface="Calibri" panose="020F0502020204030204" pitchFamily="34" charset="0"/>
                <a:ea typeface="Calibri" panose="020F0502020204030204" pitchFamily="34" charset="0"/>
                <a:cs typeface="Calibri" panose="020F0502020204030204" pitchFamily="34" charset="0"/>
              </a:rPr>
              <a:t>Supervised machine learning algorithm.</a:t>
            </a:r>
          </a:p>
          <a:p>
            <a:pPr marL="285750" indent="-285750" algn="just">
              <a:buFont typeface="Arial" panose="020B0604020202020204" pitchFamily="34" charset="0"/>
              <a:buChar char="•"/>
            </a:pPr>
            <a:r>
              <a:rPr lang="en-US" sz="2000" dirty="0">
                <a:solidFill>
                  <a:srgbClr val="FFC000"/>
                </a:solidFill>
                <a:latin typeface="Calibri" panose="020F0502020204030204" pitchFamily="34" charset="0"/>
                <a:ea typeface="Calibri" panose="020F0502020204030204" pitchFamily="34" charset="0"/>
                <a:cs typeface="Calibri" panose="020F0502020204030204" pitchFamily="34" charset="0"/>
              </a:rPr>
              <a:t>Can analyze data used for regression and classification analysis.</a:t>
            </a:r>
          </a:p>
          <a:p>
            <a:pPr marL="285750" indent="-285750" algn="just">
              <a:buFont typeface="Arial" panose="020B0604020202020204" pitchFamily="34" charset="0"/>
              <a:buChar char="•"/>
            </a:pPr>
            <a:r>
              <a:rPr lang="en-US" sz="2000" dirty="0">
                <a:solidFill>
                  <a:srgbClr val="FFC000"/>
                </a:solidFill>
                <a:latin typeface="Calibri" panose="020F0502020204030204" pitchFamily="34" charset="0"/>
                <a:ea typeface="Calibri" panose="020F0502020204030204" pitchFamily="34" charset="0"/>
                <a:cs typeface="Calibri" panose="020F0502020204030204" pitchFamily="34" charset="0"/>
              </a:rPr>
              <a:t>Given a training data, the algorithm outputs an optimal hyperplane which categorizes new examples.</a:t>
            </a:r>
          </a:p>
          <a:p>
            <a:pPr marL="285750" indent="-285750" algn="just">
              <a:buFont typeface="Arial" panose="020B0604020202020204" pitchFamily="34" charset="0"/>
              <a:buChar char="•"/>
            </a:pPr>
            <a:r>
              <a:rPr lang="en-US" sz="2000" dirty="0">
                <a:solidFill>
                  <a:srgbClr val="FFC000"/>
                </a:solidFill>
                <a:latin typeface="Calibri" panose="020F0502020204030204" pitchFamily="34" charset="0"/>
                <a:ea typeface="Calibri" panose="020F0502020204030204" pitchFamily="34" charset="0"/>
                <a:cs typeface="Calibri" panose="020F0502020204030204" pitchFamily="34" charset="0"/>
              </a:rPr>
              <a:t>Representation of examples as points in space, mapped so that the separate categories are divided by a clear gap as wide as possible. </a:t>
            </a:r>
          </a:p>
          <a:p>
            <a:pPr marL="285750" indent="-285750" algn="just">
              <a:buFont typeface="Arial" panose="020B0604020202020204" pitchFamily="34" charset="0"/>
              <a:buChar char="•"/>
            </a:pPr>
            <a:r>
              <a:rPr lang="en-US" sz="2000" dirty="0">
                <a:solidFill>
                  <a:srgbClr val="FFC000"/>
                </a:solidFill>
                <a:latin typeface="Calibri" panose="020F0502020204030204" pitchFamily="34" charset="0"/>
                <a:ea typeface="Calibri" panose="020F0502020204030204" pitchFamily="34" charset="0"/>
                <a:cs typeface="Calibri" panose="020F0502020204030204" pitchFamily="34" charset="0"/>
              </a:rPr>
              <a:t>Can efficiently perform on non-linear classification. </a:t>
            </a:r>
          </a:p>
        </p:txBody>
      </p:sp>
      <p:sp>
        <p:nvSpPr>
          <p:cNvPr id="8" name="TextBox 7">
            <a:extLst>
              <a:ext uri="{FF2B5EF4-FFF2-40B4-BE49-F238E27FC236}">
                <a16:creationId xmlns:a16="http://schemas.microsoft.com/office/drawing/2014/main" id="{09CB118F-8F2C-4B8F-5E63-62AFAF1331E6}"/>
              </a:ext>
            </a:extLst>
          </p:cNvPr>
          <p:cNvSpPr txBox="1"/>
          <p:nvPr/>
        </p:nvSpPr>
        <p:spPr>
          <a:xfrm>
            <a:off x="1602659" y="4064172"/>
            <a:ext cx="8082116" cy="2246769"/>
          </a:xfrm>
          <a:prstGeom prst="rect">
            <a:avLst/>
          </a:prstGeom>
          <a:noFill/>
        </p:spPr>
        <p:txBody>
          <a:bodyPr wrap="square">
            <a:spAutoFit/>
          </a:bodyPr>
          <a:lstStyle/>
          <a:p>
            <a:pPr marL="285750" indent="-285750">
              <a:buFont typeface="Arial" panose="020B0604020202020204" pitchFamily="34" charset="0"/>
              <a:buChar char="•"/>
            </a:pPr>
            <a:r>
              <a:rPr lang="en-US" sz="2000" dirty="0">
                <a:solidFill>
                  <a:srgbClr val="92D050"/>
                </a:solidFill>
                <a:latin typeface="Calibri" panose="020F0502020204030204" pitchFamily="34" charset="0"/>
                <a:ea typeface="Calibri" panose="020F0502020204030204" pitchFamily="34" charset="0"/>
                <a:cs typeface="Calibri" panose="020F0502020204030204" pitchFamily="34" charset="0"/>
              </a:rPr>
              <a:t>Here I have used Support Vector Machine Classifier, kernel is linear. </a:t>
            </a:r>
          </a:p>
          <a:p>
            <a:pPr marL="285750" indent="-285750">
              <a:buFont typeface="Arial" panose="020B0604020202020204" pitchFamily="34" charset="0"/>
              <a:buChar char="•"/>
            </a:pPr>
            <a:r>
              <a:rPr lang="en-US" sz="2000" dirty="0" err="1">
                <a:solidFill>
                  <a:srgbClr val="92D050"/>
                </a:solidFill>
                <a:latin typeface="Calibri" panose="020F0502020204030204" pitchFamily="34" charset="0"/>
                <a:ea typeface="Calibri" panose="020F0502020204030204" pitchFamily="34" charset="0"/>
                <a:cs typeface="Calibri" panose="020F0502020204030204" pitchFamily="34" charset="0"/>
              </a:rPr>
              <a:t>Svm.SVC</a:t>
            </a:r>
            <a:r>
              <a:rPr lang="en-US" sz="2000" dirty="0">
                <a:solidFill>
                  <a:srgbClr val="92D050"/>
                </a:solidFill>
                <a:latin typeface="Calibri" panose="020F0502020204030204" pitchFamily="34" charset="0"/>
                <a:ea typeface="Calibri" panose="020F0502020204030204" pitchFamily="34" charset="0"/>
                <a:cs typeface="Calibri" panose="020F0502020204030204" pitchFamily="34" charset="0"/>
              </a:rPr>
              <a:t>() is used for model Initialization.</a:t>
            </a:r>
          </a:p>
          <a:p>
            <a:pPr marL="285750" indent="-285750">
              <a:buFont typeface="Arial" panose="020B0604020202020204" pitchFamily="34" charset="0"/>
              <a:buChar char="•"/>
            </a:pPr>
            <a:r>
              <a:rPr lang="en-US" sz="2000" dirty="0">
                <a:solidFill>
                  <a:srgbClr val="92D050"/>
                </a:solidFill>
                <a:latin typeface="Calibri" panose="020F0502020204030204" pitchFamily="34" charset="0"/>
                <a:ea typeface="Calibri" panose="020F0502020204030204" pitchFamily="34" charset="0"/>
                <a:cs typeface="Calibri" panose="020F0502020204030204" pitchFamily="34" charset="0"/>
              </a:rPr>
              <a:t>Model.predict(X_test) is used for classification of the testing data points.</a:t>
            </a:r>
          </a:p>
          <a:p>
            <a:pPr marL="285750" indent="-285750">
              <a:buFont typeface="Arial" panose="020B0604020202020204" pitchFamily="34" charset="0"/>
              <a:buChar char="•"/>
            </a:pPr>
            <a:r>
              <a:rPr lang="en-US" sz="2000" dirty="0">
                <a:solidFill>
                  <a:srgbClr val="92D050"/>
                </a:solidFill>
                <a:latin typeface="Calibri" panose="020F0502020204030204" pitchFamily="34" charset="0"/>
                <a:ea typeface="Calibri" panose="020F0502020204030204" pitchFamily="34" charset="0"/>
                <a:cs typeface="Calibri" panose="020F0502020204030204" pitchFamily="34" charset="0"/>
              </a:rPr>
              <a:t>Accuracy is: - 70.66%</a:t>
            </a:r>
          </a:p>
          <a:p>
            <a:pPr marL="285750" indent="-285750">
              <a:buFont typeface="Arial" panose="020B0604020202020204" pitchFamily="34" charset="0"/>
              <a:buChar char="•"/>
            </a:pPr>
            <a:r>
              <a:rPr lang="en-US" sz="2000" dirty="0">
                <a:solidFill>
                  <a:srgbClr val="92D050"/>
                </a:solidFill>
                <a:latin typeface="Calibri" panose="020F0502020204030204" pitchFamily="34" charset="0"/>
                <a:ea typeface="Calibri" panose="020F0502020204030204" pitchFamily="34" charset="0"/>
                <a:cs typeface="Calibri" panose="020F0502020204030204" pitchFamily="34" charset="0"/>
              </a:rPr>
              <a:t>F1 Score is: - 82.81%</a:t>
            </a:r>
          </a:p>
          <a:p>
            <a:pPr marL="285750" indent="-285750">
              <a:buFont typeface="Arial" panose="020B0604020202020204" pitchFamily="34" charset="0"/>
              <a:buChar char="•"/>
            </a:pPr>
            <a:r>
              <a:rPr lang="en-US" sz="2000" dirty="0">
                <a:solidFill>
                  <a:srgbClr val="92D050"/>
                </a:solidFill>
                <a:latin typeface="Calibri" panose="020F0502020204030204" pitchFamily="34" charset="0"/>
                <a:ea typeface="Calibri" panose="020F0502020204030204" pitchFamily="34" charset="0"/>
                <a:cs typeface="Calibri" panose="020F0502020204030204" pitchFamily="34" charset="0"/>
              </a:rPr>
              <a:t>Precision score is: - 70.66%</a:t>
            </a:r>
          </a:p>
          <a:p>
            <a:pPr marL="285750" indent="-285750">
              <a:buFont typeface="Arial" panose="020B0604020202020204" pitchFamily="34" charset="0"/>
              <a:buChar char="•"/>
            </a:pPr>
            <a:r>
              <a:rPr lang="en-US" sz="2000" dirty="0">
                <a:solidFill>
                  <a:srgbClr val="92D050"/>
                </a:solidFill>
                <a:latin typeface="Calibri" panose="020F0502020204030204" pitchFamily="34" charset="0"/>
                <a:ea typeface="Calibri" panose="020F0502020204030204" pitchFamily="34" charset="0"/>
                <a:cs typeface="Calibri" panose="020F0502020204030204" pitchFamily="34" charset="0"/>
              </a:rPr>
              <a:t>Recall Score is: - 100%</a:t>
            </a:r>
          </a:p>
        </p:txBody>
      </p:sp>
      <p:pic>
        <p:nvPicPr>
          <p:cNvPr id="10" name="Picture 9" descr="A diagram of a technical diagram&#10;&#10;Description automatically generated">
            <a:extLst>
              <a:ext uri="{FF2B5EF4-FFF2-40B4-BE49-F238E27FC236}">
                <a16:creationId xmlns:a16="http://schemas.microsoft.com/office/drawing/2014/main" id="{FAC4589E-51B2-1F65-8780-E73D5A4242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03931" y="1239300"/>
            <a:ext cx="4342020" cy="2401051"/>
          </a:xfrm>
          <a:prstGeom prst="rect">
            <a:avLst/>
          </a:prstGeom>
        </p:spPr>
      </p:pic>
    </p:spTree>
    <p:extLst>
      <p:ext uri="{BB962C8B-B14F-4D97-AF65-F5344CB8AC3E}">
        <p14:creationId xmlns:p14="http://schemas.microsoft.com/office/powerpoint/2010/main" val="302681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blue background with white spots&#10;&#10;Description automatically generated">
            <a:extLst>
              <a:ext uri="{FF2B5EF4-FFF2-40B4-BE49-F238E27FC236}">
                <a16:creationId xmlns:a16="http://schemas.microsoft.com/office/drawing/2014/main" id="{C2CBF5D7-9FDB-A3A7-68B5-C9DA353315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6AAF0C64-DAD3-ABBF-9F9E-0A8B99AF26D7}"/>
              </a:ext>
            </a:extLst>
          </p:cNvPr>
          <p:cNvSpPr txBox="1"/>
          <p:nvPr/>
        </p:nvSpPr>
        <p:spPr>
          <a:xfrm>
            <a:off x="3475703" y="0"/>
            <a:ext cx="5240594" cy="830997"/>
          </a:xfrm>
          <a:prstGeom prst="rect">
            <a:avLst/>
          </a:prstGeom>
          <a:noFill/>
        </p:spPr>
        <p:txBody>
          <a:bodyPr wrap="square">
            <a:spAutoFit/>
          </a:bodyPr>
          <a:lstStyle/>
          <a:p>
            <a:r>
              <a:rPr lang="en-US" sz="4800" dirty="0">
                <a:solidFill>
                  <a:schemeClr val="accent5">
                    <a:lumMod val="60000"/>
                    <a:lumOff val="40000"/>
                  </a:schemeClr>
                </a:solidFill>
                <a:effectLst>
                  <a:glow rad="63500">
                    <a:schemeClr val="accent5">
                      <a:satMod val="175000"/>
                      <a:alpha val="40000"/>
                    </a:schemeClr>
                  </a:glow>
                </a:effectLst>
                <a:latin typeface="Times New Roman" panose="02020603050405020304" pitchFamily="18" charset="0"/>
                <a:cs typeface="Times New Roman" panose="02020603050405020304" pitchFamily="18" charset="0"/>
              </a:rPr>
              <a:t>K Nearest Neighbor</a:t>
            </a:r>
          </a:p>
        </p:txBody>
      </p:sp>
      <p:sp>
        <p:nvSpPr>
          <p:cNvPr id="6" name="TextBox 5">
            <a:extLst>
              <a:ext uri="{FF2B5EF4-FFF2-40B4-BE49-F238E27FC236}">
                <a16:creationId xmlns:a16="http://schemas.microsoft.com/office/drawing/2014/main" id="{B0F171D9-8208-9EAC-222D-48E9311E88FB}"/>
              </a:ext>
            </a:extLst>
          </p:cNvPr>
          <p:cNvSpPr txBox="1"/>
          <p:nvPr/>
        </p:nvSpPr>
        <p:spPr>
          <a:xfrm>
            <a:off x="540774" y="1108145"/>
            <a:ext cx="6872750" cy="2554545"/>
          </a:xfrm>
          <a:prstGeom prst="rect">
            <a:avLst/>
          </a:prstGeom>
          <a:noFill/>
        </p:spPr>
        <p:txBody>
          <a:bodyPr wrap="square">
            <a:spAutoFit/>
          </a:bodyPr>
          <a:lstStyle/>
          <a:p>
            <a:pPr marL="285750" indent="-285750" algn="just">
              <a:buFont typeface="Arial" panose="020B0604020202020204" pitchFamily="34" charset="0"/>
              <a:buChar char="•"/>
            </a:pPr>
            <a:r>
              <a:rPr lang="en-US" sz="2000" dirty="0">
                <a:solidFill>
                  <a:srgbClr val="FFC000"/>
                </a:solidFill>
                <a:latin typeface="Calibri" panose="020F0502020204030204" pitchFamily="34" charset="0"/>
                <a:ea typeface="Calibri" panose="020F0502020204030204" pitchFamily="34" charset="0"/>
                <a:cs typeface="Calibri" panose="020F0502020204030204" pitchFamily="34" charset="0"/>
              </a:rPr>
              <a:t>Supervised machine learning algorithm for regression and classification.</a:t>
            </a:r>
          </a:p>
          <a:p>
            <a:pPr marL="285750" indent="-285750" algn="just">
              <a:buFont typeface="Arial" panose="020B0604020202020204" pitchFamily="34" charset="0"/>
              <a:buChar char="•"/>
            </a:pPr>
            <a:r>
              <a:rPr lang="en-US" sz="2000" dirty="0">
                <a:solidFill>
                  <a:srgbClr val="FFC000"/>
                </a:solidFill>
                <a:latin typeface="Calibri" panose="020F0502020204030204" pitchFamily="34" charset="0"/>
                <a:ea typeface="Calibri" panose="020F0502020204030204" pitchFamily="34" charset="0"/>
                <a:cs typeface="Calibri" panose="020F0502020204030204" pitchFamily="34" charset="0"/>
              </a:rPr>
              <a:t>Belongs to supervised domain and finds intense application in pattern recognition.</a:t>
            </a:r>
          </a:p>
          <a:p>
            <a:pPr marL="285750" indent="-285750" algn="just">
              <a:buFont typeface="Arial" panose="020B0604020202020204" pitchFamily="34" charset="0"/>
              <a:buChar char="•"/>
            </a:pPr>
            <a:r>
              <a:rPr lang="en-US" sz="2000" dirty="0">
                <a:solidFill>
                  <a:srgbClr val="FFC000"/>
                </a:solidFill>
                <a:latin typeface="Calibri" panose="020F0502020204030204" pitchFamily="34" charset="0"/>
                <a:ea typeface="Calibri" panose="020F0502020204030204" pitchFamily="34" charset="0"/>
                <a:cs typeface="Calibri" panose="020F0502020204030204" pitchFamily="34" charset="0"/>
              </a:rPr>
              <a:t>It is simple, basic, non-parametric, it does not take any underlying assumptions about the distribution of data.</a:t>
            </a:r>
          </a:p>
          <a:p>
            <a:pPr marL="285750" indent="-285750" algn="just">
              <a:buFont typeface="Arial" panose="020B0604020202020204" pitchFamily="34" charset="0"/>
              <a:buChar char="•"/>
            </a:pPr>
            <a:r>
              <a:rPr lang="en-US" sz="2000" dirty="0">
                <a:solidFill>
                  <a:srgbClr val="FFC000"/>
                </a:solidFill>
                <a:latin typeface="Calibri" panose="020F0502020204030204" pitchFamily="34" charset="0"/>
                <a:ea typeface="Calibri" panose="020F0502020204030204" pitchFamily="34" charset="0"/>
                <a:cs typeface="Calibri" panose="020F0502020204030204" pitchFamily="34" charset="0"/>
              </a:rPr>
              <a:t>We are given some training data, which classifies coordinates into groups identified by an attribute.</a:t>
            </a:r>
          </a:p>
        </p:txBody>
      </p:sp>
      <p:sp>
        <p:nvSpPr>
          <p:cNvPr id="8" name="TextBox 7">
            <a:extLst>
              <a:ext uri="{FF2B5EF4-FFF2-40B4-BE49-F238E27FC236}">
                <a16:creationId xmlns:a16="http://schemas.microsoft.com/office/drawing/2014/main" id="{0E7B914A-3ABA-75F9-DDAA-A42851F66989}"/>
              </a:ext>
            </a:extLst>
          </p:cNvPr>
          <p:cNvSpPr txBox="1"/>
          <p:nvPr/>
        </p:nvSpPr>
        <p:spPr>
          <a:xfrm>
            <a:off x="2143430" y="4136960"/>
            <a:ext cx="8622891" cy="2246769"/>
          </a:xfrm>
          <a:prstGeom prst="rect">
            <a:avLst/>
          </a:prstGeom>
          <a:noFill/>
        </p:spPr>
        <p:txBody>
          <a:bodyPr wrap="square">
            <a:spAutoFit/>
          </a:bodyPr>
          <a:lstStyle/>
          <a:p>
            <a:pPr marL="285750" indent="-285750">
              <a:buFont typeface="Arial" panose="020B0604020202020204" pitchFamily="34" charset="0"/>
              <a:buChar char="•"/>
            </a:pPr>
            <a:r>
              <a:rPr lang="en-US" sz="2000" dirty="0">
                <a:solidFill>
                  <a:srgbClr val="92D050"/>
                </a:solidFill>
                <a:latin typeface="Calibri" panose="020F0502020204030204" pitchFamily="34" charset="0"/>
                <a:ea typeface="Calibri" panose="020F0502020204030204" pitchFamily="34" charset="0"/>
                <a:cs typeface="Calibri" panose="020F0502020204030204" pitchFamily="34" charset="0"/>
              </a:rPr>
              <a:t>Here I have used K Nearest Neighbors Classifier, </a:t>
            </a:r>
            <a:r>
              <a:rPr lang="en-US" sz="2000" dirty="0" err="1">
                <a:solidFill>
                  <a:srgbClr val="92D050"/>
                </a:solidFill>
                <a:latin typeface="Calibri" panose="020F0502020204030204" pitchFamily="34" charset="0"/>
                <a:ea typeface="Calibri" panose="020F0502020204030204" pitchFamily="34" charset="0"/>
                <a:cs typeface="Calibri" panose="020F0502020204030204" pitchFamily="34" charset="0"/>
              </a:rPr>
              <a:t>n_neighbors</a:t>
            </a:r>
            <a:r>
              <a:rPr lang="en-US" sz="2000" dirty="0">
                <a:solidFill>
                  <a:srgbClr val="92D050"/>
                </a:solidFill>
                <a:latin typeface="Calibri" panose="020F0502020204030204" pitchFamily="34" charset="0"/>
                <a:ea typeface="Calibri" panose="020F0502020204030204" pitchFamily="34" charset="0"/>
                <a:cs typeface="Calibri" panose="020F0502020204030204" pitchFamily="34" charset="0"/>
              </a:rPr>
              <a:t> = 35. </a:t>
            </a:r>
          </a:p>
          <a:p>
            <a:pPr marL="285750" indent="-285750" algn="just">
              <a:buFont typeface="Arial" panose="020B0604020202020204" pitchFamily="34" charset="0"/>
              <a:buChar char="•"/>
            </a:pPr>
            <a:r>
              <a:rPr lang="en-US" sz="2000" dirty="0" err="1">
                <a:solidFill>
                  <a:srgbClr val="92D050"/>
                </a:solidFill>
                <a:latin typeface="Calibri" panose="020F0502020204030204" pitchFamily="34" charset="0"/>
                <a:ea typeface="Calibri" panose="020F0502020204030204" pitchFamily="34" charset="0"/>
                <a:cs typeface="Calibri" panose="020F0502020204030204" pitchFamily="34" charset="0"/>
              </a:rPr>
              <a:t>KNeigborsClassifier</a:t>
            </a:r>
            <a:r>
              <a:rPr lang="en-US" sz="2000" dirty="0">
                <a:solidFill>
                  <a:srgbClr val="92D050"/>
                </a:solidFill>
                <a:latin typeface="Calibri" panose="020F0502020204030204" pitchFamily="34" charset="0"/>
                <a:ea typeface="Calibri" panose="020F0502020204030204" pitchFamily="34" charset="0"/>
                <a:cs typeface="Calibri" panose="020F0502020204030204" pitchFamily="34" charset="0"/>
              </a:rPr>
              <a:t>() is used for model Initialization.</a:t>
            </a:r>
          </a:p>
          <a:p>
            <a:pPr marL="285750" indent="-285750">
              <a:buFont typeface="Arial" panose="020B0604020202020204" pitchFamily="34" charset="0"/>
              <a:buChar char="•"/>
            </a:pPr>
            <a:r>
              <a:rPr lang="en-US" sz="2000" dirty="0">
                <a:solidFill>
                  <a:srgbClr val="92D050"/>
                </a:solidFill>
                <a:latin typeface="Calibri" panose="020F0502020204030204" pitchFamily="34" charset="0"/>
                <a:ea typeface="Calibri" panose="020F0502020204030204" pitchFamily="34" charset="0"/>
                <a:cs typeface="Calibri" panose="020F0502020204030204" pitchFamily="34" charset="0"/>
              </a:rPr>
              <a:t>Model.predict(X_test) is used for classification of the testing data points.</a:t>
            </a:r>
          </a:p>
          <a:p>
            <a:pPr marL="285750" indent="-285750">
              <a:buFont typeface="Arial" panose="020B0604020202020204" pitchFamily="34" charset="0"/>
              <a:buChar char="•"/>
            </a:pPr>
            <a:r>
              <a:rPr lang="en-US" sz="2000" dirty="0">
                <a:solidFill>
                  <a:srgbClr val="92D050"/>
                </a:solidFill>
                <a:latin typeface="Calibri" panose="020F0502020204030204" pitchFamily="34" charset="0"/>
                <a:ea typeface="Calibri" panose="020F0502020204030204" pitchFamily="34" charset="0"/>
                <a:cs typeface="Calibri" panose="020F0502020204030204" pitchFamily="34" charset="0"/>
              </a:rPr>
              <a:t>Accuracy is: - 69.40%</a:t>
            </a:r>
          </a:p>
          <a:p>
            <a:pPr marL="285750" indent="-285750">
              <a:buFont typeface="Arial" panose="020B0604020202020204" pitchFamily="34" charset="0"/>
              <a:buChar char="•"/>
            </a:pPr>
            <a:r>
              <a:rPr lang="en-US" sz="2000" dirty="0">
                <a:solidFill>
                  <a:srgbClr val="92D050"/>
                </a:solidFill>
                <a:latin typeface="Calibri" panose="020F0502020204030204" pitchFamily="34" charset="0"/>
                <a:ea typeface="Calibri" panose="020F0502020204030204" pitchFamily="34" charset="0"/>
                <a:cs typeface="Calibri" panose="020F0502020204030204" pitchFamily="34" charset="0"/>
              </a:rPr>
              <a:t>F1 Score is: - 81.89%</a:t>
            </a:r>
          </a:p>
          <a:p>
            <a:pPr marL="285750" indent="-285750">
              <a:buFont typeface="Arial" panose="020B0604020202020204" pitchFamily="34" charset="0"/>
              <a:buChar char="•"/>
            </a:pPr>
            <a:r>
              <a:rPr lang="en-US" sz="2000" dirty="0">
                <a:solidFill>
                  <a:srgbClr val="92D050"/>
                </a:solidFill>
                <a:latin typeface="Calibri" panose="020F0502020204030204" pitchFamily="34" charset="0"/>
                <a:ea typeface="Calibri" panose="020F0502020204030204" pitchFamily="34" charset="0"/>
                <a:cs typeface="Calibri" panose="020F0502020204030204" pitchFamily="34" charset="0"/>
              </a:rPr>
              <a:t>Precision score is: - 69.5%</a:t>
            </a:r>
          </a:p>
          <a:p>
            <a:pPr marL="285750" indent="-285750">
              <a:buFont typeface="Arial" panose="020B0604020202020204" pitchFamily="34" charset="0"/>
              <a:buChar char="•"/>
            </a:pPr>
            <a:r>
              <a:rPr lang="en-US" sz="2000" dirty="0">
                <a:solidFill>
                  <a:srgbClr val="92D050"/>
                </a:solidFill>
                <a:latin typeface="Calibri" panose="020F0502020204030204" pitchFamily="34" charset="0"/>
                <a:ea typeface="Calibri" panose="020F0502020204030204" pitchFamily="34" charset="0"/>
                <a:cs typeface="Calibri" panose="020F0502020204030204" pitchFamily="34" charset="0"/>
              </a:rPr>
              <a:t>Recall Score is: - 100%</a:t>
            </a:r>
          </a:p>
        </p:txBody>
      </p:sp>
      <p:pic>
        <p:nvPicPr>
          <p:cNvPr id="10" name="Picture 9" descr="A diagram of a diagram&#10;&#10;Description automatically generated">
            <a:extLst>
              <a:ext uri="{FF2B5EF4-FFF2-40B4-BE49-F238E27FC236}">
                <a16:creationId xmlns:a16="http://schemas.microsoft.com/office/drawing/2014/main" id="{818E4E2E-6C25-A038-7A8D-E9025496D2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4298" y="1042256"/>
            <a:ext cx="3619806" cy="2184697"/>
          </a:xfrm>
          <a:prstGeom prst="rect">
            <a:avLst/>
          </a:prstGeom>
        </p:spPr>
      </p:pic>
    </p:spTree>
    <p:extLst>
      <p:ext uri="{BB962C8B-B14F-4D97-AF65-F5344CB8AC3E}">
        <p14:creationId xmlns:p14="http://schemas.microsoft.com/office/powerpoint/2010/main" val="20029578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blue background with white spots&#10;&#10;Description automatically generated">
            <a:extLst>
              <a:ext uri="{FF2B5EF4-FFF2-40B4-BE49-F238E27FC236}">
                <a16:creationId xmlns:a16="http://schemas.microsoft.com/office/drawing/2014/main" id="{C2CBF5D7-9FDB-A3A7-68B5-C9DA353315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6130AE1E-F9F1-9A80-CAEE-6AA049A8C31F}"/>
              </a:ext>
            </a:extLst>
          </p:cNvPr>
          <p:cNvSpPr txBox="1"/>
          <p:nvPr/>
        </p:nvSpPr>
        <p:spPr>
          <a:xfrm>
            <a:off x="4552333" y="106536"/>
            <a:ext cx="3087329" cy="830997"/>
          </a:xfrm>
          <a:prstGeom prst="rect">
            <a:avLst/>
          </a:prstGeom>
          <a:noFill/>
        </p:spPr>
        <p:txBody>
          <a:bodyPr wrap="square">
            <a:spAutoFit/>
          </a:bodyPr>
          <a:lstStyle/>
          <a:p>
            <a:r>
              <a:rPr lang="en-US" sz="4800" dirty="0">
                <a:solidFill>
                  <a:schemeClr val="accent5">
                    <a:lumMod val="60000"/>
                    <a:lumOff val="40000"/>
                  </a:schemeClr>
                </a:solidFill>
                <a:effectLst>
                  <a:glow rad="63500">
                    <a:schemeClr val="accent5">
                      <a:satMod val="175000"/>
                      <a:alpha val="40000"/>
                    </a:schemeClr>
                  </a:glow>
                </a:effectLst>
                <a:latin typeface="Times New Roman" panose="02020603050405020304" pitchFamily="18" charset="0"/>
                <a:cs typeface="Times New Roman" panose="02020603050405020304" pitchFamily="18" charset="0"/>
              </a:rPr>
              <a:t>Conclusion</a:t>
            </a:r>
          </a:p>
        </p:txBody>
      </p:sp>
      <p:sp>
        <p:nvSpPr>
          <p:cNvPr id="6" name="TextBox 5">
            <a:extLst>
              <a:ext uri="{FF2B5EF4-FFF2-40B4-BE49-F238E27FC236}">
                <a16:creationId xmlns:a16="http://schemas.microsoft.com/office/drawing/2014/main" id="{2F57D91F-0B07-DD27-97EE-EC0A9F6BBBFC}"/>
              </a:ext>
            </a:extLst>
          </p:cNvPr>
          <p:cNvSpPr txBox="1"/>
          <p:nvPr/>
        </p:nvSpPr>
        <p:spPr>
          <a:xfrm>
            <a:off x="688257" y="1086636"/>
            <a:ext cx="10815483" cy="5920467"/>
          </a:xfrm>
          <a:prstGeom prst="rect">
            <a:avLst/>
          </a:prstGeom>
          <a:noFill/>
        </p:spPr>
        <p:txBody>
          <a:bodyPr wrap="square">
            <a:spAutoFit/>
          </a:bodyPr>
          <a:lstStyle/>
          <a:p>
            <a:pPr marL="0" marR="0" algn="just">
              <a:lnSpc>
                <a:spcPct val="107000"/>
              </a:lnSpc>
              <a:spcBef>
                <a:spcPts val="0"/>
              </a:spcBef>
              <a:spcAft>
                <a:spcPts val="800"/>
              </a:spcAft>
            </a:pPr>
            <a:r>
              <a:rPr lang="en-US" kern="100" dirty="0">
                <a:solidFill>
                  <a:srgbClr val="FFC000"/>
                </a:solidFill>
                <a:effectLst/>
                <a:latin typeface="Calibri" panose="020F0502020204030204" pitchFamily="34" charset="0"/>
                <a:ea typeface="Calibri" panose="020F0502020204030204" pitchFamily="34" charset="0"/>
                <a:cs typeface="Calibri" panose="020F0502020204030204" pitchFamily="34" charset="0"/>
              </a:rPr>
              <a:t>In conclusion, this study represents a significant step towards understanding the multifaceted nature of human personality behavior through a comprehensive analysis of diverse features and preferences. By developing a robust classification model capable of distinguishing between different personality traits, we have uncovered valuable insights into the underlying dynamics of human psychology and behavior.</a:t>
            </a:r>
          </a:p>
          <a:p>
            <a:pPr marL="0" marR="0" algn="just">
              <a:lnSpc>
                <a:spcPct val="107000"/>
              </a:lnSpc>
              <a:spcBef>
                <a:spcPts val="0"/>
              </a:spcBef>
              <a:spcAft>
                <a:spcPts val="800"/>
              </a:spcAft>
            </a:pPr>
            <a:r>
              <a:rPr lang="en-US" kern="100" dirty="0">
                <a:solidFill>
                  <a:srgbClr val="FFC000"/>
                </a:solidFill>
                <a:effectLst/>
                <a:latin typeface="Calibri" panose="020F0502020204030204" pitchFamily="34" charset="0"/>
                <a:ea typeface="Calibri" panose="020F0502020204030204" pitchFamily="34" charset="0"/>
                <a:cs typeface="Calibri" panose="020F0502020204030204" pitchFamily="34" charset="0"/>
              </a:rPr>
              <a:t>Through meticulous data collection, feature engineering, and model development, we have demonstrated the feasibility of capturing the complexities of personality behavior using machine learning techniques. Our model achieves high classification accuracy, providing reliable predictions that reflect the nuances of individual preferences and tendencies.</a:t>
            </a:r>
          </a:p>
          <a:p>
            <a:pPr algn="just">
              <a:lnSpc>
                <a:spcPct val="107000"/>
              </a:lnSpc>
              <a:spcAft>
                <a:spcPts val="800"/>
              </a:spcAft>
            </a:pPr>
            <a:r>
              <a:rPr lang="en-US" kern="100" dirty="0">
                <a:solidFill>
                  <a:srgbClr val="FFC000"/>
                </a:solidFill>
                <a:effectLst/>
                <a:latin typeface="Calibri" panose="020F0502020204030204" pitchFamily="34" charset="0"/>
                <a:ea typeface="Calibri" panose="020F0502020204030204" pitchFamily="34" charset="0"/>
                <a:cs typeface="Calibri" panose="020F0502020204030204" pitchFamily="34" charset="0"/>
              </a:rPr>
              <a:t>Furthermore, our study highlights the importance of considering multiple dimensions of human behavior in understanding personality traits. By integrating insights from various domains such as entertainment preferences, social media activity, leisure activities, and travel preferences, we have gained a holistic perspective on human personality behavior.</a:t>
            </a:r>
          </a:p>
          <a:p>
            <a:pPr algn="just">
              <a:lnSpc>
                <a:spcPct val="107000"/>
              </a:lnSpc>
              <a:spcAft>
                <a:spcPts val="800"/>
              </a:spcAft>
            </a:pPr>
            <a:r>
              <a:rPr lang="en-US" kern="100" dirty="0">
                <a:solidFill>
                  <a:srgbClr val="FFC000"/>
                </a:solidFill>
                <a:effectLst/>
                <a:latin typeface="Calibri" panose="020F0502020204030204" pitchFamily="34" charset="0"/>
                <a:ea typeface="Calibri" panose="020F0502020204030204" pitchFamily="34" charset="0"/>
                <a:cs typeface="Calibri" panose="020F0502020204030204" pitchFamily="34" charset="0"/>
              </a:rPr>
              <a:t>In conclusion, this study underscores the richness and complexity of human personality behavior and the potential of machine learning to uncover valuable insights in this domain. By continuing to explore and refine our understanding of personality traits, we can deepen our appreciation of what makes each individual unique and contribute to a more nuanced understanding of human psychology and behavior.</a:t>
            </a:r>
          </a:p>
          <a:p>
            <a:pPr marL="0" marR="0" algn="just">
              <a:lnSpc>
                <a:spcPct val="107000"/>
              </a:lnSpc>
              <a:spcBef>
                <a:spcPts val="0"/>
              </a:spcBef>
              <a:spcAft>
                <a:spcPts val="800"/>
              </a:spcAft>
            </a:pPr>
            <a:endParaRPr lang="en-US" kern="100" dirty="0">
              <a:solidFill>
                <a:srgbClr val="FFC000"/>
              </a:solidFill>
              <a:effectLst/>
              <a:latin typeface="Calibri" panose="020F0502020204030204" pitchFamily="34" charset="0"/>
              <a:ea typeface="Calibri" panose="020F0502020204030204" pitchFamily="34" charset="0"/>
              <a:cs typeface="Calibri" panose="020F0502020204030204" pitchFamily="34" charset="0"/>
            </a:endParaRPr>
          </a:p>
          <a:p>
            <a:pPr algn="just"/>
            <a:endParaRPr lang="en-US" dirty="0">
              <a:solidFill>
                <a:srgbClr val="FFC000"/>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69634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ue background with white spots&#10;&#10;Description automatically generated">
            <a:extLst>
              <a:ext uri="{FF2B5EF4-FFF2-40B4-BE49-F238E27FC236}">
                <a16:creationId xmlns:a16="http://schemas.microsoft.com/office/drawing/2014/main" id="{8D0A1934-05D0-7840-26C0-A8952F318B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869EBD8B-8AD0-5955-63F8-416757DF5BC6}"/>
              </a:ext>
            </a:extLst>
          </p:cNvPr>
          <p:cNvSpPr txBox="1"/>
          <p:nvPr/>
        </p:nvSpPr>
        <p:spPr>
          <a:xfrm>
            <a:off x="382378" y="1333372"/>
            <a:ext cx="7425475" cy="3970318"/>
          </a:xfrm>
          <a:prstGeom prst="rect">
            <a:avLst/>
          </a:prstGeom>
          <a:noFill/>
        </p:spPr>
        <p:txBody>
          <a:bodyPr wrap="square" rtlCol="0">
            <a:spAutoFit/>
          </a:bodyPr>
          <a:lstStyle/>
          <a:p>
            <a:pPr algn="just"/>
            <a:r>
              <a:rPr lang="en-US" sz="2800" dirty="0">
                <a:solidFill>
                  <a:srgbClr val="FFC000"/>
                </a:solidFill>
                <a:latin typeface="Calibri" panose="020F0502020204030204" pitchFamily="34" charset="0"/>
                <a:ea typeface="Calibri" panose="020F0502020204030204" pitchFamily="34" charset="0"/>
                <a:cs typeface="Calibri" panose="020F0502020204030204" pitchFamily="34" charset="0"/>
              </a:rPr>
              <a:t>Human personality classification is a complex and diverse field that seeks to understand and categorize the various traits, characteristics, and behaviors that make each individual unique. Over the years, psychologists have proposed numerous theories and frameworks to classify personality, each offering different perspectives and insights into human nature.</a:t>
            </a:r>
          </a:p>
          <a:p>
            <a:endParaRPr lang="en-US" sz="2800" dirty="0">
              <a:solidFill>
                <a:srgbClr val="FFC000"/>
              </a:solidFill>
              <a:latin typeface="Calibri" panose="020F0502020204030204" pitchFamily="34" charset="0"/>
              <a:ea typeface="Calibri" panose="020F0502020204030204" pitchFamily="34" charset="0"/>
              <a:cs typeface="Calibri" panose="020F0502020204030204" pitchFamily="34" charset="0"/>
            </a:endParaRPr>
          </a:p>
        </p:txBody>
      </p:sp>
      <p:sp>
        <p:nvSpPr>
          <p:cNvPr id="7" name="Rectangle 6">
            <a:extLst>
              <a:ext uri="{FF2B5EF4-FFF2-40B4-BE49-F238E27FC236}">
                <a16:creationId xmlns:a16="http://schemas.microsoft.com/office/drawing/2014/main" id="{FECD2FC0-C11E-7055-4655-81C02CCD0B6E}"/>
              </a:ext>
            </a:extLst>
          </p:cNvPr>
          <p:cNvSpPr/>
          <p:nvPr/>
        </p:nvSpPr>
        <p:spPr>
          <a:xfrm>
            <a:off x="6003634" y="2967335"/>
            <a:ext cx="184731" cy="923330"/>
          </a:xfrm>
          <a:prstGeom prst="rect">
            <a:avLst/>
          </a:prstGeom>
          <a:noFill/>
        </p:spPr>
        <p:txBody>
          <a:bodyPr wrap="none" lIns="91440" tIns="45720" rIns="91440" bIns="45720">
            <a:spAutoFit/>
          </a:bodyPr>
          <a:lstStyle/>
          <a:p>
            <a:pPr algn="ctr"/>
            <a:endParaRPr lang="en-US" sz="5400" b="1" cap="none" spc="0" dirty="0">
              <a:ln w="22225">
                <a:solidFill>
                  <a:schemeClr val="accent2"/>
                </a:solidFill>
                <a:prstDash val="solid"/>
              </a:ln>
              <a:solidFill>
                <a:schemeClr val="accent2">
                  <a:lumMod val="40000"/>
                  <a:lumOff val="60000"/>
                </a:schemeClr>
              </a:solidFill>
              <a:effectLst/>
            </a:endParaRPr>
          </a:p>
        </p:txBody>
      </p:sp>
      <p:sp>
        <p:nvSpPr>
          <p:cNvPr id="9" name="TextBox 8">
            <a:extLst>
              <a:ext uri="{FF2B5EF4-FFF2-40B4-BE49-F238E27FC236}">
                <a16:creationId xmlns:a16="http://schemas.microsoft.com/office/drawing/2014/main" id="{16755849-A42A-65EC-32FA-64787C88377C}"/>
              </a:ext>
            </a:extLst>
          </p:cNvPr>
          <p:cNvSpPr txBox="1"/>
          <p:nvPr/>
        </p:nvSpPr>
        <p:spPr>
          <a:xfrm>
            <a:off x="4199414" y="127819"/>
            <a:ext cx="3608439" cy="923330"/>
          </a:xfrm>
          <a:prstGeom prst="rect">
            <a:avLst/>
          </a:prstGeom>
          <a:noFill/>
        </p:spPr>
        <p:txBody>
          <a:bodyPr wrap="square" rtlCol="0">
            <a:spAutoFit/>
          </a:bodyPr>
          <a:lstStyle/>
          <a:p>
            <a:r>
              <a:rPr lang="en-US" sz="5400" dirty="0">
                <a:solidFill>
                  <a:schemeClr val="accent5">
                    <a:lumMod val="60000"/>
                    <a:lumOff val="40000"/>
                  </a:schemeClr>
                </a:solidFill>
                <a:effectLst>
                  <a:glow rad="63500">
                    <a:schemeClr val="accent5">
                      <a:satMod val="175000"/>
                      <a:alpha val="40000"/>
                    </a:schemeClr>
                  </a:glow>
                </a:effectLst>
                <a:latin typeface="Times New Roman" panose="02020603050405020304" pitchFamily="18" charset="0"/>
                <a:cs typeface="Times New Roman" panose="02020603050405020304" pitchFamily="18" charset="0"/>
              </a:rPr>
              <a:t>Introduction</a:t>
            </a:r>
          </a:p>
        </p:txBody>
      </p:sp>
      <p:pic>
        <p:nvPicPr>
          <p:cNvPr id="11" name="Picture 10" descr="A diagram of personality with different colored circles&#10;&#10;Description automatically generated">
            <a:extLst>
              <a:ext uri="{FF2B5EF4-FFF2-40B4-BE49-F238E27FC236}">
                <a16:creationId xmlns:a16="http://schemas.microsoft.com/office/drawing/2014/main" id="{992A9883-4357-9C0F-AEE9-A6AAA581B9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7503" y="1068355"/>
            <a:ext cx="5476875" cy="3429000"/>
          </a:xfrm>
          <a:prstGeom prst="rect">
            <a:avLst/>
          </a:prstGeom>
        </p:spPr>
      </p:pic>
      <p:sp>
        <p:nvSpPr>
          <p:cNvPr id="12" name="TextBox 11">
            <a:extLst>
              <a:ext uri="{FF2B5EF4-FFF2-40B4-BE49-F238E27FC236}">
                <a16:creationId xmlns:a16="http://schemas.microsoft.com/office/drawing/2014/main" id="{11F42520-50DA-8100-66E4-3E4484200D96}"/>
              </a:ext>
            </a:extLst>
          </p:cNvPr>
          <p:cNvSpPr txBox="1"/>
          <p:nvPr/>
        </p:nvSpPr>
        <p:spPr>
          <a:xfrm>
            <a:off x="571658" y="5047574"/>
            <a:ext cx="6055284" cy="954107"/>
          </a:xfrm>
          <a:prstGeom prst="rect">
            <a:avLst/>
          </a:prstGeom>
          <a:noFill/>
        </p:spPr>
        <p:txBody>
          <a:bodyPr wrap="square" rtlCol="0">
            <a:spAutoFit/>
          </a:bodyPr>
          <a:lstStyle/>
          <a:p>
            <a:r>
              <a:rPr lang="en-US" sz="2800" dirty="0">
                <a:solidFill>
                  <a:srgbClr val="FF0000"/>
                </a:solidFill>
                <a:latin typeface="Calibri" panose="020F0502020204030204" pitchFamily="34" charset="0"/>
                <a:ea typeface="Calibri" panose="020F0502020204030204" pitchFamily="34" charset="0"/>
                <a:cs typeface="Calibri" panose="020F0502020204030204" pitchFamily="34" charset="0"/>
              </a:rPr>
              <a:t>Myers Briggs Type Indicator (MBTI)</a:t>
            </a:r>
          </a:p>
          <a:p>
            <a:r>
              <a:rPr lang="en-US" sz="2800" dirty="0">
                <a:solidFill>
                  <a:srgbClr val="FF0000"/>
                </a:solidFill>
                <a:latin typeface="Calibri" panose="020F0502020204030204" pitchFamily="34" charset="0"/>
                <a:ea typeface="Calibri" panose="020F0502020204030204" pitchFamily="34" charset="0"/>
                <a:cs typeface="Calibri" panose="020F0502020204030204" pitchFamily="34" charset="0"/>
              </a:rPr>
              <a:t>HEXACO </a:t>
            </a:r>
            <a:r>
              <a:rPr lang="en-US" sz="2800" dirty="0">
                <a:solidFill>
                  <a:srgbClr val="FF0000"/>
                </a:solidFill>
              </a:rPr>
              <a:t>Model</a:t>
            </a:r>
            <a:r>
              <a:rPr lang="en-US" sz="2800" dirty="0">
                <a:solidFill>
                  <a:srgbClr val="FF0000"/>
                </a:solidFill>
                <a:latin typeface="Calibri" panose="020F0502020204030204" pitchFamily="34" charset="0"/>
                <a:ea typeface="Calibri" panose="020F0502020204030204" pitchFamily="34" charset="0"/>
                <a:cs typeface="Calibri" panose="020F0502020204030204" pitchFamily="34" charset="0"/>
              </a:rPr>
              <a:t> (Honesty)</a:t>
            </a:r>
          </a:p>
        </p:txBody>
      </p:sp>
    </p:spTree>
    <p:extLst>
      <p:ext uri="{BB962C8B-B14F-4D97-AF65-F5344CB8AC3E}">
        <p14:creationId xmlns:p14="http://schemas.microsoft.com/office/powerpoint/2010/main" val="2628117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blue background with white spots&#10;&#10;Description automatically generated">
            <a:extLst>
              <a:ext uri="{FF2B5EF4-FFF2-40B4-BE49-F238E27FC236}">
                <a16:creationId xmlns:a16="http://schemas.microsoft.com/office/drawing/2014/main" id="{C2CBF5D7-9FDB-A3A7-68B5-C9DA353315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9C8B9A55-8981-A943-B925-574B0ED53076}"/>
              </a:ext>
            </a:extLst>
          </p:cNvPr>
          <p:cNvSpPr txBox="1"/>
          <p:nvPr/>
        </p:nvSpPr>
        <p:spPr>
          <a:xfrm>
            <a:off x="255637" y="144715"/>
            <a:ext cx="6233653" cy="1569660"/>
          </a:xfrm>
          <a:prstGeom prst="rect">
            <a:avLst/>
          </a:prstGeom>
          <a:noFill/>
        </p:spPr>
        <p:txBody>
          <a:bodyPr wrap="square">
            <a:spAutoFit/>
          </a:bodyPr>
          <a:lstStyle/>
          <a:p>
            <a:r>
              <a:rPr lang="en-US" sz="4800" dirty="0">
                <a:solidFill>
                  <a:schemeClr val="accent5">
                    <a:lumMod val="60000"/>
                    <a:lumOff val="40000"/>
                  </a:schemeClr>
                </a:solidFill>
                <a:effectLst>
                  <a:glow rad="63500">
                    <a:schemeClr val="accent5">
                      <a:satMod val="175000"/>
                      <a:alpha val="40000"/>
                    </a:schemeClr>
                  </a:glow>
                </a:effectLst>
                <a:latin typeface="Times New Roman" panose="02020603050405020304" pitchFamily="18" charset="0"/>
                <a:cs typeface="Times New Roman" panose="02020603050405020304" pitchFamily="18" charset="0"/>
              </a:rPr>
              <a:t>Why to do Personality Classification?</a:t>
            </a:r>
          </a:p>
        </p:txBody>
      </p:sp>
      <p:sp>
        <p:nvSpPr>
          <p:cNvPr id="7" name="TextBox 6">
            <a:extLst>
              <a:ext uri="{FF2B5EF4-FFF2-40B4-BE49-F238E27FC236}">
                <a16:creationId xmlns:a16="http://schemas.microsoft.com/office/drawing/2014/main" id="{9120DB4F-3360-F18C-642B-76316234EE8D}"/>
              </a:ext>
            </a:extLst>
          </p:cNvPr>
          <p:cNvSpPr txBox="1"/>
          <p:nvPr/>
        </p:nvSpPr>
        <p:spPr>
          <a:xfrm>
            <a:off x="255636" y="1859090"/>
            <a:ext cx="7039468" cy="4247317"/>
          </a:xfrm>
          <a:prstGeom prst="rect">
            <a:avLst/>
          </a:prstGeom>
          <a:noFill/>
        </p:spPr>
        <p:txBody>
          <a:bodyPr wrap="square">
            <a:spAutoFit/>
          </a:bodyPr>
          <a:lstStyle/>
          <a:p>
            <a:pPr marL="342900" indent="-342900" algn="just">
              <a:buAutoNum type="arabicPeriod"/>
            </a:pPr>
            <a:r>
              <a:rPr lang="en-US" dirty="0">
                <a:solidFill>
                  <a:srgbClr val="FFC000"/>
                </a:solidFill>
                <a:latin typeface="Calibri" panose="020F0502020204030204" pitchFamily="34" charset="0"/>
                <a:ea typeface="Calibri" panose="020F0502020204030204" pitchFamily="34" charset="0"/>
                <a:cs typeface="Calibri" panose="020F0502020204030204" pitchFamily="34" charset="0"/>
              </a:rPr>
              <a:t>Understanding Self and others: - It helps gain insights about the self, as well as for others.</a:t>
            </a:r>
          </a:p>
          <a:p>
            <a:pPr marL="342900" indent="-342900" algn="just">
              <a:buAutoNum type="arabicPeriod"/>
            </a:pPr>
            <a:r>
              <a:rPr lang="en-US" dirty="0">
                <a:solidFill>
                  <a:srgbClr val="FFC000"/>
                </a:solidFill>
                <a:latin typeface="Calibri" panose="020F0502020204030204" pitchFamily="34" charset="0"/>
                <a:ea typeface="Calibri" panose="020F0502020204030204" pitchFamily="34" charset="0"/>
                <a:cs typeface="Calibri" panose="020F0502020204030204" pitchFamily="34" charset="0"/>
              </a:rPr>
              <a:t>Predicting Behavior: - It provides a framework for predicting how individuals are likely to behave in different situations.</a:t>
            </a:r>
          </a:p>
          <a:p>
            <a:pPr marL="342900" indent="-342900" algn="just">
              <a:buAutoNum type="arabicPeriod"/>
            </a:pPr>
            <a:r>
              <a:rPr lang="en-US" sz="1800" dirty="0">
                <a:solidFill>
                  <a:srgbClr val="FFC000"/>
                </a:solidFill>
                <a:latin typeface="Calibri" panose="020F0502020204030204" pitchFamily="34" charset="0"/>
                <a:ea typeface="Calibri" panose="020F0502020204030204" pitchFamily="34" charset="0"/>
                <a:cs typeface="Calibri" panose="020F0502020204030204" pitchFamily="34" charset="0"/>
              </a:rPr>
              <a:t>Career Guidance and Selection: - Many orgs do personality tests as a part of hiring process. For better roles, for job satisfaction and performance.</a:t>
            </a:r>
          </a:p>
          <a:p>
            <a:pPr marL="342900" indent="-342900" algn="just">
              <a:buAutoNum type="arabicPeriod"/>
            </a:pPr>
            <a:r>
              <a:rPr lang="en-US" dirty="0">
                <a:solidFill>
                  <a:srgbClr val="FFC000"/>
                </a:solidFill>
                <a:latin typeface="Calibri" panose="020F0502020204030204" pitchFamily="34" charset="0"/>
                <a:ea typeface="Calibri" panose="020F0502020204030204" pitchFamily="34" charset="0"/>
                <a:cs typeface="Calibri" panose="020F0502020204030204" pitchFamily="34" charset="0"/>
              </a:rPr>
              <a:t>Therapeutic Interventions: - In clinical and psychology classification is essential for diagnosing the patients, understanding these traits can inform treatment approaches.</a:t>
            </a:r>
          </a:p>
          <a:p>
            <a:pPr marL="342900" indent="-342900" algn="just">
              <a:buAutoNum type="arabicPeriod"/>
            </a:pPr>
            <a:r>
              <a:rPr lang="en-US" sz="1800" dirty="0">
                <a:solidFill>
                  <a:srgbClr val="FFC000"/>
                </a:solidFill>
                <a:latin typeface="Calibri" panose="020F0502020204030204" pitchFamily="34" charset="0"/>
                <a:ea typeface="Calibri" panose="020F0502020204030204" pitchFamily="34" charset="0"/>
                <a:cs typeface="Calibri" panose="020F0502020204030204" pitchFamily="34" charset="0"/>
              </a:rPr>
              <a:t>Research and Theory Development: - Framework for researchers to study and understand human behavior. Researchers can investigate patterns, correlations, and underlying mechanisms, leading to the development of theories and models that advance our understanding of personality.</a:t>
            </a:r>
          </a:p>
        </p:txBody>
      </p:sp>
      <p:pic>
        <p:nvPicPr>
          <p:cNvPr id="4" name="Picture 3" descr="A circular chart with different people&#10;&#10;Description automatically generated with medium confidence">
            <a:extLst>
              <a:ext uri="{FF2B5EF4-FFF2-40B4-BE49-F238E27FC236}">
                <a16:creationId xmlns:a16="http://schemas.microsoft.com/office/drawing/2014/main" id="{3BFFAC09-C736-25B3-96F1-863E8D7311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5793" y="1473002"/>
            <a:ext cx="4395518" cy="4375355"/>
          </a:xfrm>
          <a:prstGeom prst="rect">
            <a:avLst/>
          </a:prstGeom>
        </p:spPr>
      </p:pic>
    </p:spTree>
    <p:extLst>
      <p:ext uri="{BB962C8B-B14F-4D97-AF65-F5344CB8AC3E}">
        <p14:creationId xmlns:p14="http://schemas.microsoft.com/office/powerpoint/2010/main" val="1999998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blue background with white spots&#10;&#10;Description automatically generated">
            <a:extLst>
              <a:ext uri="{FF2B5EF4-FFF2-40B4-BE49-F238E27FC236}">
                <a16:creationId xmlns:a16="http://schemas.microsoft.com/office/drawing/2014/main" id="{C2CBF5D7-9FDB-A3A7-68B5-C9DA353315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Picture 3" descr="A group of people standing around a target&#10;&#10;Description automatically generated">
            <a:extLst>
              <a:ext uri="{FF2B5EF4-FFF2-40B4-BE49-F238E27FC236}">
                <a16:creationId xmlns:a16="http://schemas.microsoft.com/office/drawing/2014/main" id="{417945EF-B855-7C97-D2DA-98DC6E57D7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310" y="1988820"/>
            <a:ext cx="5486400" cy="2880360"/>
          </a:xfrm>
          <a:prstGeom prst="rect">
            <a:avLst/>
          </a:prstGeom>
        </p:spPr>
      </p:pic>
      <p:sp>
        <p:nvSpPr>
          <p:cNvPr id="6" name="TextBox 5">
            <a:extLst>
              <a:ext uri="{FF2B5EF4-FFF2-40B4-BE49-F238E27FC236}">
                <a16:creationId xmlns:a16="http://schemas.microsoft.com/office/drawing/2014/main" id="{A22FD860-3FCF-301A-B265-CB4996D321EB}"/>
              </a:ext>
            </a:extLst>
          </p:cNvPr>
          <p:cNvSpPr txBox="1"/>
          <p:nvPr/>
        </p:nvSpPr>
        <p:spPr>
          <a:xfrm>
            <a:off x="2718619" y="18125"/>
            <a:ext cx="6754761" cy="1569660"/>
          </a:xfrm>
          <a:prstGeom prst="rect">
            <a:avLst/>
          </a:prstGeom>
          <a:noFill/>
        </p:spPr>
        <p:txBody>
          <a:bodyPr wrap="square">
            <a:spAutoFit/>
          </a:bodyPr>
          <a:lstStyle/>
          <a:p>
            <a:r>
              <a:rPr lang="en-US" sz="4800" dirty="0">
                <a:solidFill>
                  <a:schemeClr val="accent5">
                    <a:lumMod val="60000"/>
                    <a:lumOff val="40000"/>
                  </a:schemeClr>
                </a:solidFill>
                <a:effectLst>
                  <a:glow rad="63500">
                    <a:schemeClr val="accent5">
                      <a:satMod val="175000"/>
                      <a:alpha val="40000"/>
                    </a:schemeClr>
                  </a:glow>
                </a:effectLst>
                <a:latin typeface="Times New Roman" panose="02020603050405020304" pitchFamily="18" charset="0"/>
                <a:cs typeface="Times New Roman" panose="02020603050405020304" pitchFamily="18" charset="0"/>
              </a:rPr>
              <a:t>Objectives of doing the personality classification?</a:t>
            </a:r>
          </a:p>
        </p:txBody>
      </p:sp>
      <p:sp>
        <p:nvSpPr>
          <p:cNvPr id="8" name="TextBox 7">
            <a:extLst>
              <a:ext uri="{FF2B5EF4-FFF2-40B4-BE49-F238E27FC236}">
                <a16:creationId xmlns:a16="http://schemas.microsoft.com/office/drawing/2014/main" id="{3DA513F0-E779-FC7E-06F7-994C8DF38DF9}"/>
              </a:ext>
            </a:extLst>
          </p:cNvPr>
          <p:cNvSpPr txBox="1"/>
          <p:nvPr/>
        </p:nvSpPr>
        <p:spPr>
          <a:xfrm>
            <a:off x="5801032" y="1587785"/>
            <a:ext cx="6174658" cy="3970318"/>
          </a:xfrm>
          <a:prstGeom prst="rect">
            <a:avLst/>
          </a:prstGeom>
          <a:noFill/>
        </p:spPr>
        <p:txBody>
          <a:bodyPr wrap="square">
            <a:spAutoFit/>
          </a:bodyPr>
          <a:lstStyle/>
          <a:p>
            <a:pPr marL="342900" indent="-342900" algn="just">
              <a:buAutoNum type="arabicPeriod"/>
            </a:pPr>
            <a:r>
              <a:rPr lang="en-IN" kern="100" dirty="0">
                <a:solidFill>
                  <a:srgbClr val="FFC000"/>
                </a:solidFill>
                <a:latin typeface="Calibri" panose="020F0502020204030204" pitchFamily="34" charset="0"/>
                <a:ea typeface="Calibri" panose="020F0502020204030204" pitchFamily="34" charset="0"/>
                <a:cs typeface="Calibri" panose="020F0502020204030204" pitchFamily="34" charset="0"/>
              </a:rPr>
              <a:t>Develop a Classification Model: The P</a:t>
            </a:r>
            <a:r>
              <a:rPr lang="en-IN" sz="1800" kern="100" dirty="0">
                <a:solidFill>
                  <a:srgbClr val="FFC000"/>
                </a:solidFill>
                <a:effectLst/>
                <a:latin typeface="Calibri" panose="020F0502020204030204" pitchFamily="34" charset="0"/>
                <a:ea typeface="Calibri" panose="020F0502020204030204" pitchFamily="34" charset="0"/>
                <a:cs typeface="Calibri" panose="020F0502020204030204" pitchFamily="34" charset="0"/>
              </a:rPr>
              <a:t>rimary objective is to develop a robust machine learning classification model capable of accurately categorizing individuals into distinct personality types based on a diverse range of behavioural and preference-related features.</a:t>
            </a:r>
          </a:p>
          <a:p>
            <a:pPr marL="342900" indent="-342900" algn="just">
              <a:buAutoNum type="arabicPeriod"/>
            </a:pPr>
            <a:r>
              <a:rPr lang="en-US" kern="100" dirty="0">
                <a:solidFill>
                  <a:srgbClr val="FFC000"/>
                </a:solidFill>
                <a:latin typeface="Calibri" panose="020F0502020204030204" pitchFamily="34" charset="0"/>
                <a:ea typeface="Calibri" panose="020F0502020204030204" pitchFamily="34" charset="0"/>
                <a:cs typeface="Calibri" panose="020F0502020204030204" pitchFamily="34" charset="0"/>
              </a:rPr>
              <a:t>Capture Different Aspects of Personality: - To capture the multifaceted nature of personality. </a:t>
            </a:r>
          </a:p>
          <a:p>
            <a:pPr marL="342900" indent="-342900" algn="just">
              <a:buAutoNum type="arabicPeriod"/>
            </a:pPr>
            <a:r>
              <a:rPr lang="en-US" sz="1800" kern="100" dirty="0">
                <a:solidFill>
                  <a:srgbClr val="FFC000"/>
                </a:solidFill>
                <a:effectLst/>
                <a:latin typeface="Calibri" panose="020F0502020204030204" pitchFamily="34" charset="0"/>
                <a:ea typeface="Calibri" panose="020F0502020204030204" pitchFamily="34" charset="0"/>
                <a:cs typeface="Calibri" panose="020F0502020204030204" pitchFamily="34" charset="0"/>
              </a:rPr>
              <a:t>Achieve High Classification Accuracy: - High accuracy between different personality traits ensuring re</a:t>
            </a:r>
            <a:r>
              <a:rPr lang="en-US" kern="100" dirty="0">
                <a:solidFill>
                  <a:srgbClr val="FFC000"/>
                </a:solidFill>
                <a:latin typeface="Calibri" panose="020F0502020204030204" pitchFamily="34" charset="0"/>
                <a:ea typeface="Calibri" panose="020F0502020204030204" pitchFamily="34" charset="0"/>
                <a:cs typeface="Calibri" panose="020F0502020204030204" pitchFamily="34" charset="0"/>
              </a:rPr>
              <a:t>liable predictions between different personality traits.</a:t>
            </a:r>
          </a:p>
          <a:p>
            <a:pPr marL="342900" indent="-342900" algn="just">
              <a:buAutoNum type="arabicPeriod"/>
            </a:pPr>
            <a:r>
              <a:rPr lang="en-US" sz="1800" kern="100" dirty="0">
                <a:solidFill>
                  <a:srgbClr val="FFC000"/>
                </a:solidFill>
                <a:effectLst/>
                <a:latin typeface="Calibri" panose="020F0502020204030204" pitchFamily="34" charset="0"/>
                <a:ea typeface="Calibri" panose="020F0502020204030204" pitchFamily="34" charset="0"/>
                <a:cs typeface="Calibri" panose="020F0502020204030204" pitchFamily="34" charset="0"/>
              </a:rPr>
              <a:t>Ensure Model Generalization: - We must ensure that our model gen</a:t>
            </a:r>
            <a:r>
              <a:rPr lang="en-US" kern="100" dirty="0">
                <a:solidFill>
                  <a:srgbClr val="FFC000"/>
                </a:solidFill>
                <a:latin typeface="Calibri" panose="020F0502020204030204" pitchFamily="34" charset="0"/>
                <a:ea typeface="Calibri" panose="020F0502020204030204" pitchFamily="34" charset="0"/>
                <a:cs typeface="Calibri" panose="020F0502020204030204" pitchFamily="34" charset="0"/>
              </a:rPr>
              <a:t>eralizes well on unseen data. Cross Validation and testing will be helpful.</a:t>
            </a:r>
            <a:endParaRPr lang="en-US" sz="1800" kern="100" dirty="0">
              <a:solidFill>
                <a:srgbClr val="FFC000"/>
              </a:solidFill>
              <a:effectLst/>
              <a:latin typeface="Calibri" panose="020F0502020204030204" pitchFamily="34" charset="0"/>
              <a:ea typeface="Calibri" panose="020F0502020204030204" pitchFamily="34" charset="0"/>
              <a:cs typeface="Calibri" panose="020F0502020204030204" pitchFamily="34" charset="0"/>
            </a:endParaRPr>
          </a:p>
          <a:p>
            <a:pPr marL="342900" indent="-342900" algn="just">
              <a:buAutoNum type="arabicPeriod"/>
            </a:pPr>
            <a:endParaRPr lang="en-US" sz="1800" dirty="0">
              <a:solidFill>
                <a:srgbClr val="FFC000"/>
              </a:solidFill>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37460EAB-32D8-0263-6EC4-0E5B7E075474}"/>
              </a:ext>
            </a:extLst>
          </p:cNvPr>
          <p:cNvSpPr txBox="1"/>
          <p:nvPr/>
        </p:nvSpPr>
        <p:spPr>
          <a:xfrm>
            <a:off x="216310" y="5398797"/>
            <a:ext cx="11474245" cy="1200329"/>
          </a:xfrm>
          <a:prstGeom prst="rect">
            <a:avLst/>
          </a:prstGeom>
          <a:noFill/>
        </p:spPr>
        <p:txBody>
          <a:bodyPr wrap="square">
            <a:spAutoFit/>
          </a:bodyPr>
          <a:lstStyle/>
          <a:p>
            <a:pPr algn="just"/>
            <a:r>
              <a:rPr lang="en-US" kern="100" dirty="0">
                <a:solidFill>
                  <a:srgbClr val="FFC000"/>
                </a:solidFill>
                <a:latin typeface="Calibri" panose="020F0502020204030204" pitchFamily="34" charset="0"/>
                <a:ea typeface="Calibri" panose="020F0502020204030204" pitchFamily="34" charset="0"/>
                <a:cs typeface="Calibri" panose="020F0502020204030204" pitchFamily="34" charset="0"/>
              </a:rPr>
              <a:t>5</a:t>
            </a:r>
            <a:r>
              <a:rPr lang="en-US" kern="100" dirty="0">
                <a:solidFill>
                  <a:srgbClr val="FFC000"/>
                </a:solidFill>
                <a:effectLst/>
                <a:latin typeface="Calibri" panose="020F0502020204030204" pitchFamily="34" charset="0"/>
                <a:ea typeface="Calibri" panose="020F0502020204030204" pitchFamily="34" charset="0"/>
                <a:cs typeface="Calibri" panose="020F0502020204030204" pitchFamily="34" charset="0"/>
              </a:rPr>
              <a:t>. </a:t>
            </a:r>
            <a:r>
              <a:rPr lang="en-US" kern="100" dirty="0">
                <a:solidFill>
                  <a:srgbClr val="FFC000"/>
                </a:solidFill>
                <a:latin typeface="Calibri" panose="020F0502020204030204" pitchFamily="34" charset="0"/>
                <a:ea typeface="Calibri" panose="020F0502020204030204" pitchFamily="34" charset="0"/>
                <a:cs typeface="Calibri" panose="020F0502020204030204" pitchFamily="34" charset="0"/>
              </a:rPr>
              <a:t>Provide Interpretable Insights: - Understanding which features will contribute most significantly to distinguish between personality traits can offer valuable insights into human psychology and behavior.</a:t>
            </a:r>
          </a:p>
          <a:p>
            <a:pPr algn="just"/>
            <a:r>
              <a:rPr lang="en-US" kern="100" dirty="0">
                <a:solidFill>
                  <a:srgbClr val="FFC000"/>
                </a:solidFill>
                <a:latin typeface="Calibri" panose="020F0502020204030204" pitchFamily="34" charset="0"/>
                <a:ea typeface="Calibri" panose="020F0502020204030204" pitchFamily="34" charset="0"/>
                <a:cs typeface="Calibri" panose="020F0502020204030204" pitchFamily="34" charset="0"/>
              </a:rPr>
              <a:t>6</a:t>
            </a:r>
            <a:r>
              <a:rPr lang="en-US" sz="1800" kern="100" dirty="0">
                <a:solidFill>
                  <a:srgbClr val="FFC000"/>
                </a:solidFill>
                <a:effectLst/>
                <a:latin typeface="Calibri" panose="020F0502020204030204" pitchFamily="34" charset="0"/>
                <a:ea typeface="Calibri" panose="020F0502020204030204" pitchFamily="34" charset="0"/>
                <a:cs typeface="Calibri" panose="020F0502020204030204" pitchFamily="34" charset="0"/>
              </a:rPr>
              <a:t>. Contribute to academic knowledge: - This study aims to contribute to academic knowledge by advancing our understanding to human personality behavior.</a:t>
            </a:r>
            <a:endParaRPr lang="en-US" sz="1800" dirty="0">
              <a:solidFill>
                <a:srgbClr val="FFC000"/>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02710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blue background with white spots&#10;&#10;Description automatically generated">
            <a:extLst>
              <a:ext uri="{FF2B5EF4-FFF2-40B4-BE49-F238E27FC236}">
                <a16:creationId xmlns:a16="http://schemas.microsoft.com/office/drawing/2014/main" id="{C2CBF5D7-9FDB-A3A7-68B5-C9DA353315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8A2D8AB8-12F0-CC45-9385-AD38AF818739}"/>
              </a:ext>
            </a:extLst>
          </p:cNvPr>
          <p:cNvSpPr txBox="1"/>
          <p:nvPr/>
        </p:nvSpPr>
        <p:spPr>
          <a:xfrm>
            <a:off x="3529780" y="78658"/>
            <a:ext cx="5132439" cy="830997"/>
          </a:xfrm>
          <a:prstGeom prst="rect">
            <a:avLst/>
          </a:prstGeom>
          <a:noFill/>
        </p:spPr>
        <p:txBody>
          <a:bodyPr wrap="square">
            <a:spAutoFit/>
          </a:bodyPr>
          <a:lstStyle/>
          <a:p>
            <a:r>
              <a:rPr lang="en-US" sz="4800" dirty="0">
                <a:solidFill>
                  <a:schemeClr val="accent5">
                    <a:lumMod val="60000"/>
                    <a:lumOff val="40000"/>
                  </a:schemeClr>
                </a:solidFill>
                <a:effectLst>
                  <a:glow rad="63500">
                    <a:schemeClr val="accent5">
                      <a:satMod val="175000"/>
                      <a:alpha val="40000"/>
                    </a:schemeClr>
                  </a:glow>
                </a:effectLst>
                <a:latin typeface="Times New Roman" panose="02020603050405020304" pitchFamily="18" charset="0"/>
                <a:cs typeface="Times New Roman" panose="02020603050405020304" pitchFamily="18" charset="0"/>
              </a:rPr>
              <a:t>Data Understanding</a:t>
            </a:r>
          </a:p>
        </p:txBody>
      </p:sp>
      <p:sp>
        <p:nvSpPr>
          <p:cNvPr id="6" name="TextBox 5">
            <a:extLst>
              <a:ext uri="{FF2B5EF4-FFF2-40B4-BE49-F238E27FC236}">
                <a16:creationId xmlns:a16="http://schemas.microsoft.com/office/drawing/2014/main" id="{6C3863A6-2DE7-904E-A755-4979E0C7BCEA}"/>
              </a:ext>
            </a:extLst>
          </p:cNvPr>
          <p:cNvSpPr txBox="1"/>
          <p:nvPr/>
        </p:nvSpPr>
        <p:spPr>
          <a:xfrm>
            <a:off x="442451" y="988313"/>
            <a:ext cx="6174658" cy="1200329"/>
          </a:xfrm>
          <a:prstGeom prst="rect">
            <a:avLst/>
          </a:prstGeom>
          <a:noFill/>
        </p:spPr>
        <p:txBody>
          <a:bodyPr wrap="square">
            <a:spAutoFit/>
          </a:bodyPr>
          <a:lstStyle/>
          <a:p>
            <a:r>
              <a:rPr lang="en-US" sz="2400" dirty="0">
                <a:solidFill>
                  <a:srgbClr val="FFC000"/>
                </a:solidFill>
                <a:latin typeface="Calibri" panose="020F0502020204030204" pitchFamily="34" charset="0"/>
                <a:ea typeface="Calibri" panose="020F0502020204030204" pitchFamily="34" charset="0"/>
                <a:cs typeface="Calibri" panose="020F0502020204030204" pitchFamily="34" charset="0"/>
              </a:rPr>
              <a:t>File name: - Personality.csv</a:t>
            </a:r>
          </a:p>
          <a:p>
            <a:r>
              <a:rPr lang="en-US" sz="2400" dirty="0">
                <a:solidFill>
                  <a:srgbClr val="FFC000"/>
                </a:solidFill>
                <a:latin typeface="Calibri" panose="020F0502020204030204" pitchFamily="34" charset="0"/>
                <a:ea typeface="Calibri" panose="020F0502020204030204" pitchFamily="34" charset="0"/>
                <a:cs typeface="Calibri" panose="020F0502020204030204" pitchFamily="34" charset="0"/>
              </a:rPr>
              <a:t>Based on the Personality Classification.</a:t>
            </a:r>
          </a:p>
          <a:p>
            <a:r>
              <a:rPr lang="en-US" sz="2400" dirty="0">
                <a:solidFill>
                  <a:srgbClr val="FFC000"/>
                </a:solidFill>
                <a:latin typeface="Calibri" panose="020F0502020204030204" pitchFamily="34" charset="0"/>
                <a:ea typeface="Calibri" panose="020F0502020204030204" pitchFamily="34" charset="0"/>
                <a:cs typeface="Calibri" panose="020F0502020204030204" pitchFamily="34" charset="0"/>
              </a:rPr>
              <a:t>It has 10000 Rows and 8 Columns in it.</a:t>
            </a:r>
          </a:p>
        </p:txBody>
      </p:sp>
      <p:sp>
        <p:nvSpPr>
          <p:cNvPr id="8" name="TextBox 7">
            <a:extLst>
              <a:ext uri="{FF2B5EF4-FFF2-40B4-BE49-F238E27FC236}">
                <a16:creationId xmlns:a16="http://schemas.microsoft.com/office/drawing/2014/main" id="{36AFD69D-112A-29BE-AE77-7301068C363E}"/>
              </a:ext>
            </a:extLst>
          </p:cNvPr>
          <p:cNvSpPr txBox="1"/>
          <p:nvPr/>
        </p:nvSpPr>
        <p:spPr>
          <a:xfrm>
            <a:off x="442451" y="2424103"/>
            <a:ext cx="10540181" cy="3785652"/>
          </a:xfrm>
          <a:prstGeom prst="rect">
            <a:avLst/>
          </a:prstGeom>
          <a:noFill/>
        </p:spPr>
        <p:txBody>
          <a:bodyPr wrap="square">
            <a:spAutoFit/>
          </a:bodyPr>
          <a:lstStyle/>
          <a:p>
            <a:pPr marL="342900" indent="-342900">
              <a:buAutoNum type="arabicPeriod"/>
            </a:pPr>
            <a:r>
              <a:rPr lang="en-US" sz="2400" dirty="0">
                <a:solidFill>
                  <a:srgbClr val="FFC000"/>
                </a:solidFill>
                <a:latin typeface="Calibri" panose="020F0502020204030204" pitchFamily="34" charset="0"/>
                <a:ea typeface="Calibri" panose="020F0502020204030204" pitchFamily="34" charset="0"/>
                <a:cs typeface="Calibri" panose="020F0502020204030204" pitchFamily="34" charset="0"/>
              </a:rPr>
              <a:t>Movie Preference: - Genre of movie which the user regularly watches.</a:t>
            </a:r>
          </a:p>
          <a:p>
            <a:pPr marL="342900" indent="-342900">
              <a:buAutoNum type="arabicPeriod"/>
            </a:pPr>
            <a:r>
              <a:rPr lang="en-US" sz="2400" dirty="0">
                <a:solidFill>
                  <a:srgbClr val="FFC000"/>
                </a:solidFill>
                <a:latin typeface="Calibri" panose="020F0502020204030204" pitchFamily="34" charset="0"/>
                <a:ea typeface="Calibri" panose="020F0502020204030204" pitchFamily="34" charset="0"/>
                <a:cs typeface="Calibri" panose="020F0502020204030204" pitchFamily="34" charset="0"/>
              </a:rPr>
              <a:t>Social Media Activity: - Describes what the user regularly like to watch on social media platforms.</a:t>
            </a:r>
          </a:p>
          <a:p>
            <a:pPr marL="342900" indent="-342900" algn="just">
              <a:buAutoNum type="arabicPeriod"/>
            </a:pPr>
            <a:r>
              <a:rPr lang="en-US" sz="2400" dirty="0">
                <a:solidFill>
                  <a:srgbClr val="FFC000"/>
                </a:solidFill>
                <a:latin typeface="Calibri" panose="020F0502020204030204" pitchFamily="34" charset="0"/>
                <a:ea typeface="Calibri" panose="020F0502020204030204" pitchFamily="34" charset="0"/>
                <a:cs typeface="Calibri" panose="020F0502020204030204" pitchFamily="34" charset="0"/>
              </a:rPr>
              <a:t>Reading Habits: - Describes that what user likes to read most of the time.</a:t>
            </a:r>
          </a:p>
          <a:p>
            <a:pPr marL="342900" indent="-342900">
              <a:buAutoNum type="arabicPeriod"/>
            </a:pPr>
            <a:r>
              <a:rPr lang="en-US" sz="2400" dirty="0">
                <a:solidFill>
                  <a:srgbClr val="FFC000"/>
                </a:solidFill>
                <a:latin typeface="Calibri" panose="020F0502020204030204" pitchFamily="34" charset="0"/>
                <a:ea typeface="Calibri" panose="020F0502020204030204" pitchFamily="34" charset="0"/>
                <a:cs typeface="Calibri" panose="020F0502020204030204" pitchFamily="34" charset="0"/>
              </a:rPr>
              <a:t>Favorite Leisure Activities: - Describes what user likes to do in the free time.</a:t>
            </a:r>
          </a:p>
          <a:p>
            <a:pPr marL="342900" indent="-342900">
              <a:buAutoNum type="arabicPeriod"/>
            </a:pPr>
            <a:r>
              <a:rPr lang="en-US" sz="2400" dirty="0">
                <a:solidFill>
                  <a:srgbClr val="FFC000"/>
                </a:solidFill>
                <a:latin typeface="Calibri" panose="020F0502020204030204" pitchFamily="34" charset="0"/>
                <a:ea typeface="Calibri" panose="020F0502020204030204" pitchFamily="34" charset="0"/>
                <a:cs typeface="Calibri" panose="020F0502020204030204" pitchFamily="34" charset="0"/>
              </a:rPr>
              <a:t>Music Taste: - Describes what type of music user likes to listen most of the time.</a:t>
            </a:r>
          </a:p>
          <a:p>
            <a:pPr marL="342900" indent="-342900">
              <a:buAutoNum type="arabicPeriod"/>
            </a:pPr>
            <a:r>
              <a:rPr lang="en-US" sz="2400" dirty="0">
                <a:solidFill>
                  <a:srgbClr val="FFC000"/>
                </a:solidFill>
                <a:latin typeface="Calibri" panose="020F0502020204030204" pitchFamily="34" charset="0"/>
                <a:ea typeface="Calibri" panose="020F0502020204030204" pitchFamily="34" charset="0"/>
                <a:cs typeface="Calibri" panose="020F0502020204030204" pitchFamily="34" charset="0"/>
              </a:rPr>
              <a:t>Fashion Style: -  Describes what user likes to wear most of the time.</a:t>
            </a:r>
          </a:p>
          <a:p>
            <a:pPr marL="342900" indent="-342900">
              <a:buAutoNum type="arabicPeriod"/>
            </a:pPr>
            <a:r>
              <a:rPr lang="en-US" sz="2400" dirty="0">
                <a:solidFill>
                  <a:srgbClr val="FFC000"/>
                </a:solidFill>
                <a:latin typeface="Calibri" panose="020F0502020204030204" pitchFamily="34" charset="0"/>
                <a:ea typeface="Calibri" panose="020F0502020204030204" pitchFamily="34" charset="0"/>
                <a:cs typeface="Calibri" panose="020F0502020204030204" pitchFamily="34" charset="0"/>
              </a:rPr>
              <a:t>Travel Preferences: - Describes which type of place user likes to visit.’</a:t>
            </a:r>
          </a:p>
          <a:p>
            <a:pPr marL="342900" indent="-342900">
              <a:buAutoNum type="arabicPeriod"/>
            </a:pPr>
            <a:r>
              <a:rPr lang="en-US" sz="2400" dirty="0">
                <a:solidFill>
                  <a:srgbClr val="FFC000"/>
                </a:solidFill>
                <a:latin typeface="Calibri" panose="020F0502020204030204" pitchFamily="34" charset="0"/>
                <a:ea typeface="Calibri" panose="020F0502020204030204" pitchFamily="34" charset="0"/>
                <a:cs typeface="Calibri" panose="020F0502020204030204" pitchFamily="34" charset="0"/>
              </a:rPr>
              <a:t>Personality Behavior: - Describes which type of personality does the user possess based on the features mentioned above.</a:t>
            </a:r>
          </a:p>
        </p:txBody>
      </p:sp>
    </p:spTree>
    <p:extLst>
      <p:ext uri="{BB962C8B-B14F-4D97-AF65-F5344CB8AC3E}">
        <p14:creationId xmlns:p14="http://schemas.microsoft.com/office/powerpoint/2010/main" val="3085260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blue background with white spots&#10;&#10;Description automatically generated">
            <a:extLst>
              <a:ext uri="{FF2B5EF4-FFF2-40B4-BE49-F238E27FC236}">
                <a16:creationId xmlns:a16="http://schemas.microsoft.com/office/drawing/2014/main" id="{C2CBF5D7-9FDB-A3A7-68B5-C9DA353315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019306AB-4F80-D010-8761-48CFDDD976F4}"/>
              </a:ext>
            </a:extLst>
          </p:cNvPr>
          <p:cNvSpPr txBox="1"/>
          <p:nvPr/>
        </p:nvSpPr>
        <p:spPr>
          <a:xfrm>
            <a:off x="3205316" y="167148"/>
            <a:ext cx="5034116" cy="830997"/>
          </a:xfrm>
          <a:prstGeom prst="rect">
            <a:avLst/>
          </a:prstGeom>
          <a:noFill/>
        </p:spPr>
        <p:txBody>
          <a:bodyPr wrap="square">
            <a:spAutoFit/>
          </a:bodyPr>
          <a:lstStyle/>
          <a:p>
            <a:r>
              <a:rPr lang="en-US" sz="4800" dirty="0">
                <a:solidFill>
                  <a:schemeClr val="accent5">
                    <a:lumMod val="60000"/>
                    <a:lumOff val="40000"/>
                  </a:schemeClr>
                </a:solidFill>
                <a:effectLst>
                  <a:glow rad="63500">
                    <a:schemeClr val="accent5">
                      <a:satMod val="175000"/>
                      <a:alpha val="40000"/>
                    </a:schemeClr>
                  </a:glow>
                </a:effectLst>
                <a:latin typeface="Times New Roman" panose="02020603050405020304" pitchFamily="18" charset="0"/>
                <a:cs typeface="Times New Roman" panose="02020603050405020304" pitchFamily="18" charset="0"/>
              </a:rPr>
              <a:t>Univariate Analysis</a:t>
            </a:r>
          </a:p>
        </p:txBody>
      </p:sp>
      <p:sp>
        <p:nvSpPr>
          <p:cNvPr id="6" name="TextBox 5">
            <a:extLst>
              <a:ext uri="{FF2B5EF4-FFF2-40B4-BE49-F238E27FC236}">
                <a16:creationId xmlns:a16="http://schemas.microsoft.com/office/drawing/2014/main" id="{D72C9584-612B-D0F3-7E43-E4718F0899E9}"/>
              </a:ext>
            </a:extLst>
          </p:cNvPr>
          <p:cNvSpPr txBox="1"/>
          <p:nvPr/>
        </p:nvSpPr>
        <p:spPr>
          <a:xfrm>
            <a:off x="521110" y="1538267"/>
            <a:ext cx="4906296" cy="4524315"/>
          </a:xfrm>
          <a:prstGeom prst="rect">
            <a:avLst/>
          </a:prstGeom>
          <a:noFill/>
        </p:spPr>
        <p:txBody>
          <a:bodyPr wrap="square">
            <a:spAutoFit/>
          </a:bodyPr>
          <a:lstStyle/>
          <a:p>
            <a:pPr marL="342900" indent="-342900">
              <a:buFont typeface="Arial" panose="020B0604020202020204" pitchFamily="34" charset="0"/>
              <a:buChar char="•"/>
            </a:pPr>
            <a:r>
              <a:rPr lang="en-US" sz="1800" dirty="0">
                <a:solidFill>
                  <a:srgbClr val="FFC000"/>
                </a:solidFill>
                <a:latin typeface="Calibri" panose="020F0502020204030204" pitchFamily="34" charset="0"/>
                <a:ea typeface="Calibri" panose="020F0502020204030204" pitchFamily="34" charset="0"/>
                <a:cs typeface="Calibri" panose="020F0502020204030204" pitchFamily="34" charset="0"/>
              </a:rPr>
              <a:t>Movie Preferences: - Mystery 25.2%, </a:t>
            </a:r>
          </a:p>
          <a:p>
            <a:r>
              <a:rPr lang="en-US" dirty="0">
                <a:solidFill>
                  <a:srgbClr val="FFC000"/>
                </a:solidFill>
                <a:latin typeface="Calibri" panose="020F0502020204030204" pitchFamily="34" charset="0"/>
                <a:ea typeface="Calibri" panose="020F0502020204030204" pitchFamily="34" charset="0"/>
                <a:cs typeface="Calibri" panose="020F0502020204030204" pitchFamily="34" charset="0"/>
              </a:rPr>
              <a:t>                                            </a:t>
            </a:r>
            <a:r>
              <a:rPr lang="en-US" sz="1800" dirty="0">
                <a:solidFill>
                  <a:srgbClr val="FFC000"/>
                </a:solidFill>
                <a:latin typeface="Calibri" panose="020F0502020204030204" pitchFamily="34" charset="0"/>
                <a:ea typeface="Calibri" panose="020F0502020204030204" pitchFamily="34" charset="0"/>
                <a:cs typeface="Calibri" panose="020F0502020204030204" pitchFamily="34" charset="0"/>
              </a:rPr>
              <a:t>Action 25%, </a:t>
            </a:r>
          </a:p>
          <a:p>
            <a:r>
              <a:rPr lang="en-US" dirty="0">
                <a:solidFill>
                  <a:srgbClr val="FFC000"/>
                </a:solidFill>
                <a:latin typeface="Calibri" panose="020F0502020204030204" pitchFamily="34" charset="0"/>
                <a:ea typeface="Calibri" panose="020F0502020204030204" pitchFamily="34" charset="0"/>
                <a:cs typeface="Calibri" panose="020F0502020204030204" pitchFamily="34" charset="0"/>
              </a:rPr>
              <a:t>                                            </a:t>
            </a:r>
            <a:r>
              <a:rPr lang="en-US" sz="1800" dirty="0">
                <a:solidFill>
                  <a:srgbClr val="FFC000"/>
                </a:solidFill>
                <a:latin typeface="Calibri" panose="020F0502020204030204" pitchFamily="34" charset="0"/>
                <a:ea typeface="Calibri" panose="020F0502020204030204" pitchFamily="34" charset="0"/>
                <a:cs typeface="Calibri" panose="020F0502020204030204" pitchFamily="34" charset="0"/>
              </a:rPr>
              <a:t>Comedy 25%, </a:t>
            </a:r>
          </a:p>
          <a:p>
            <a:r>
              <a:rPr lang="en-US" dirty="0">
                <a:solidFill>
                  <a:srgbClr val="FFC000"/>
                </a:solidFill>
                <a:latin typeface="Calibri" panose="020F0502020204030204" pitchFamily="34" charset="0"/>
                <a:ea typeface="Calibri" panose="020F0502020204030204" pitchFamily="34" charset="0"/>
                <a:cs typeface="Calibri" panose="020F0502020204030204" pitchFamily="34" charset="0"/>
              </a:rPr>
              <a:t>                                            </a:t>
            </a:r>
            <a:r>
              <a:rPr lang="en-US" sz="1800" dirty="0">
                <a:solidFill>
                  <a:srgbClr val="FFC000"/>
                </a:solidFill>
                <a:latin typeface="Calibri" panose="020F0502020204030204" pitchFamily="34" charset="0"/>
                <a:ea typeface="Calibri" panose="020F0502020204030204" pitchFamily="34" charset="0"/>
                <a:cs typeface="Calibri" panose="020F0502020204030204" pitchFamily="34" charset="0"/>
              </a:rPr>
              <a:t>Science Fiction 24.8%</a:t>
            </a:r>
          </a:p>
          <a:p>
            <a:pPr marL="342900" indent="-342900">
              <a:buFont typeface="Arial" panose="020B0604020202020204" pitchFamily="34" charset="0"/>
              <a:buChar char="•"/>
            </a:pPr>
            <a:r>
              <a:rPr lang="en-US" dirty="0">
                <a:solidFill>
                  <a:srgbClr val="FFC000"/>
                </a:solidFill>
                <a:latin typeface="Calibri" panose="020F0502020204030204" pitchFamily="34" charset="0"/>
                <a:ea typeface="Calibri" panose="020F0502020204030204" pitchFamily="34" charset="0"/>
                <a:cs typeface="Calibri" panose="020F0502020204030204" pitchFamily="34" charset="0"/>
              </a:rPr>
              <a:t>Social Media Activity: - Games 9.9%, </a:t>
            </a:r>
          </a:p>
          <a:p>
            <a:r>
              <a:rPr lang="en-US" dirty="0">
                <a:solidFill>
                  <a:srgbClr val="FFC000"/>
                </a:solidFill>
                <a:latin typeface="Calibri" panose="020F0502020204030204" pitchFamily="34" charset="0"/>
                <a:ea typeface="Calibri" panose="020F0502020204030204" pitchFamily="34" charset="0"/>
                <a:cs typeface="Calibri" panose="020F0502020204030204" pitchFamily="34" charset="0"/>
              </a:rPr>
              <a:t>                                                Food 10.5 %, </a:t>
            </a:r>
          </a:p>
          <a:p>
            <a:r>
              <a:rPr lang="en-US" dirty="0">
                <a:solidFill>
                  <a:srgbClr val="FFC000"/>
                </a:solidFill>
                <a:latin typeface="Calibri" panose="020F0502020204030204" pitchFamily="34" charset="0"/>
                <a:ea typeface="Calibri" panose="020F0502020204030204" pitchFamily="34" charset="0"/>
                <a:cs typeface="Calibri" panose="020F0502020204030204" pitchFamily="34" charset="0"/>
              </a:rPr>
              <a:t>                                                Fitness 20.5%,  </a:t>
            </a:r>
          </a:p>
          <a:p>
            <a:r>
              <a:rPr lang="en-US" dirty="0">
                <a:solidFill>
                  <a:srgbClr val="FFC000"/>
                </a:solidFill>
                <a:latin typeface="Calibri" panose="020F0502020204030204" pitchFamily="34" charset="0"/>
                <a:ea typeface="Calibri" panose="020F0502020204030204" pitchFamily="34" charset="0"/>
                <a:cs typeface="Calibri" panose="020F0502020204030204" pitchFamily="34" charset="0"/>
              </a:rPr>
              <a:t>                                                Lifestyle 29.5%, </a:t>
            </a:r>
          </a:p>
          <a:p>
            <a:r>
              <a:rPr lang="en-US" dirty="0">
                <a:solidFill>
                  <a:srgbClr val="FFC000"/>
                </a:solidFill>
                <a:latin typeface="Calibri" panose="020F0502020204030204" pitchFamily="34" charset="0"/>
                <a:ea typeface="Calibri" panose="020F0502020204030204" pitchFamily="34" charset="0"/>
                <a:cs typeface="Calibri" panose="020F0502020204030204" pitchFamily="34" charset="0"/>
              </a:rPr>
              <a:t>                                                Fashion 29.6%</a:t>
            </a:r>
          </a:p>
          <a:p>
            <a:pPr marL="342900" indent="-342900">
              <a:buFont typeface="Arial" panose="020B0604020202020204" pitchFamily="34" charset="0"/>
              <a:buChar char="•"/>
            </a:pPr>
            <a:r>
              <a:rPr lang="en-US" sz="1800" dirty="0">
                <a:solidFill>
                  <a:srgbClr val="FFC000"/>
                </a:solidFill>
                <a:latin typeface="Calibri" panose="020F0502020204030204" pitchFamily="34" charset="0"/>
                <a:ea typeface="Calibri" panose="020F0502020204030204" pitchFamily="34" charset="0"/>
                <a:cs typeface="Calibri" panose="020F0502020204030204" pitchFamily="34" charset="0"/>
              </a:rPr>
              <a:t>Reading </a:t>
            </a:r>
            <a:r>
              <a:rPr lang="en-US" dirty="0">
                <a:solidFill>
                  <a:srgbClr val="FFC000"/>
                </a:solidFill>
                <a:latin typeface="Calibri" panose="020F0502020204030204" pitchFamily="34" charset="0"/>
                <a:ea typeface="Calibri" panose="020F0502020204030204" pitchFamily="34" charset="0"/>
                <a:cs typeface="Calibri" panose="020F0502020204030204" pitchFamily="34" charset="0"/>
              </a:rPr>
              <a:t>Habits: - Novels 19.5%, </a:t>
            </a:r>
          </a:p>
          <a:p>
            <a:r>
              <a:rPr lang="en-US" dirty="0">
                <a:solidFill>
                  <a:srgbClr val="FFC000"/>
                </a:solidFill>
                <a:latin typeface="Calibri" panose="020F0502020204030204" pitchFamily="34" charset="0"/>
                <a:ea typeface="Calibri" panose="020F0502020204030204" pitchFamily="34" charset="0"/>
                <a:cs typeface="Calibri" panose="020F0502020204030204" pitchFamily="34" charset="0"/>
              </a:rPr>
              <a:t>                                     Short Stories 39.1%, </a:t>
            </a:r>
          </a:p>
          <a:p>
            <a:r>
              <a:rPr lang="en-US" dirty="0">
                <a:solidFill>
                  <a:srgbClr val="FFC000"/>
                </a:solidFill>
                <a:latin typeface="Calibri" panose="020F0502020204030204" pitchFamily="34" charset="0"/>
                <a:ea typeface="Calibri" panose="020F0502020204030204" pitchFamily="34" charset="0"/>
                <a:cs typeface="Calibri" panose="020F0502020204030204" pitchFamily="34" charset="0"/>
              </a:rPr>
              <a:t>                                     Comics 41.4%</a:t>
            </a:r>
          </a:p>
          <a:p>
            <a:pPr marL="342900" indent="-342900">
              <a:buFont typeface="Arial" panose="020B0604020202020204" pitchFamily="34" charset="0"/>
              <a:buChar char="•"/>
            </a:pPr>
            <a:r>
              <a:rPr lang="en-US" sz="1800" dirty="0">
                <a:solidFill>
                  <a:srgbClr val="FFC000"/>
                </a:solidFill>
                <a:latin typeface="Calibri" panose="020F0502020204030204" pitchFamily="34" charset="0"/>
                <a:ea typeface="Calibri" panose="020F0502020204030204" pitchFamily="34" charset="0"/>
                <a:cs typeface="Calibri" panose="020F0502020204030204" pitchFamily="34" charset="0"/>
              </a:rPr>
              <a:t>Favorite Leisure Activities: - Gaming</a:t>
            </a:r>
            <a:r>
              <a:rPr lang="en-US" dirty="0">
                <a:solidFill>
                  <a:srgbClr val="FFC000"/>
                </a:solidFill>
                <a:latin typeface="Calibri" panose="020F0502020204030204" pitchFamily="34" charset="0"/>
                <a:ea typeface="Calibri" panose="020F0502020204030204" pitchFamily="34" charset="0"/>
                <a:cs typeface="Calibri" panose="020F0502020204030204" pitchFamily="34" charset="0"/>
              </a:rPr>
              <a:t> 19.1%, </a:t>
            </a:r>
          </a:p>
          <a:p>
            <a:r>
              <a:rPr lang="en-US" dirty="0">
                <a:solidFill>
                  <a:srgbClr val="FFC000"/>
                </a:solidFill>
                <a:latin typeface="Calibri" panose="020F0502020204030204" pitchFamily="34" charset="0"/>
                <a:ea typeface="Calibri" panose="020F0502020204030204" pitchFamily="34" charset="0"/>
                <a:cs typeface="Calibri" panose="020F0502020204030204" pitchFamily="34" charset="0"/>
              </a:rPr>
              <a:t>                                                        Reading 20.7%, </a:t>
            </a:r>
          </a:p>
          <a:p>
            <a:r>
              <a:rPr lang="en-US" dirty="0">
                <a:solidFill>
                  <a:srgbClr val="FFC000"/>
                </a:solidFill>
                <a:latin typeface="Calibri" panose="020F0502020204030204" pitchFamily="34" charset="0"/>
                <a:ea typeface="Calibri" panose="020F0502020204030204" pitchFamily="34" charset="0"/>
                <a:cs typeface="Calibri" panose="020F0502020204030204" pitchFamily="34" charset="0"/>
              </a:rPr>
              <a:t>                                                        Drawing 29.9%, </a:t>
            </a:r>
          </a:p>
          <a:p>
            <a:r>
              <a:rPr lang="en-US" dirty="0">
                <a:solidFill>
                  <a:srgbClr val="FFC000"/>
                </a:solidFill>
                <a:latin typeface="Calibri" panose="020F0502020204030204" pitchFamily="34" charset="0"/>
                <a:ea typeface="Calibri" panose="020F0502020204030204" pitchFamily="34" charset="0"/>
                <a:cs typeface="Calibri" panose="020F0502020204030204" pitchFamily="34" charset="0"/>
              </a:rPr>
              <a:t>                                                        Sports 30.2%</a:t>
            </a:r>
          </a:p>
        </p:txBody>
      </p:sp>
      <p:sp>
        <p:nvSpPr>
          <p:cNvPr id="5" name="TextBox 4">
            <a:extLst>
              <a:ext uri="{FF2B5EF4-FFF2-40B4-BE49-F238E27FC236}">
                <a16:creationId xmlns:a16="http://schemas.microsoft.com/office/drawing/2014/main" id="{181A62FD-C138-48CA-7262-76C286E39348}"/>
              </a:ext>
            </a:extLst>
          </p:cNvPr>
          <p:cNvSpPr txBox="1"/>
          <p:nvPr/>
        </p:nvSpPr>
        <p:spPr>
          <a:xfrm>
            <a:off x="5948516" y="1720840"/>
            <a:ext cx="6174658" cy="3416320"/>
          </a:xfrm>
          <a:prstGeom prst="rect">
            <a:avLst/>
          </a:prstGeom>
          <a:noFill/>
        </p:spPr>
        <p:txBody>
          <a:bodyPr wrap="square">
            <a:spAutoFit/>
          </a:bodyPr>
          <a:lstStyle/>
          <a:p>
            <a:pPr marL="342900" indent="-342900">
              <a:buFont typeface="Arial" panose="020B0604020202020204" pitchFamily="34" charset="0"/>
              <a:buChar char="•"/>
            </a:pPr>
            <a:r>
              <a:rPr lang="en-US" sz="1800" dirty="0">
                <a:solidFill>
                  <a:srgbClr val="FFC000"/>
                </a:solidFill>
                <a:latin typeface="Calibri" panose="020F0502020204030204" pitchFamily="34" charset="0"/>
                <a:ea typeface="Calibri" panose="020F0502020204030204" pitchFamily="34" charset="0"/>
                <a:cs typeface="Calibri" panose="020F0502020204030204" pitchFamily="34" charset="0"/>
              </a:rPr>
              <a:t>Music Taste: - Jazz 24.4%, </a:t>
            </a:r>
          </a:p>
          <a:p>
            <a:r>
              <a:rPr lang="en-US" dirty="0">
                <a:solidFill>
                  <a:srgbClr val="FFC000"/>
                </a:solidFill>
                <a:latin typeface="Calibri" panose="020F0502020204030204" pitchFamily="34" charset="0"/>
                <a:ea typeface="Calibri" panose="020F0502020204030204" pitchFamily="34" charset="0"/>
                <a:cs typeface="Calibri" panose="020F0502020204030204" pitchFamily="34" charset="0"/>
              </a:rPr>
              <a:t>                               </a:t>
            </a:r>
            <a:r>
              <a:rPr lang="en-US" sz="1800" dirty="0">
                <a:solidFill>
                  <a:srgbClr val="FFC000"/>
                </a:solidFill>
                <a:latin typeface="Calibri" panose="020F0502020204030204" pitchFamily="34" charset="0"/>
                <a:ea typeface="Calibri" panose="020F0502020204030204" pitchFamily="34" charset="0"/>
                <a:cs typeface="Calibri" panose="020F0502020204030204" pitchFamily="34" charset="0"/>
              </a:rPr>
              <a:t>Classical 24.8%, </a:t>
            </a:r>
          </a:p>
          <a:p>
            <a:r>
              <a:rPr lang="en-US" dirty="0">
                <a:solidFill>
                  <a:srgbClr val="FFC000"/>
                </a:solidFill>
                <a:latin typeface="Calibri" panose="020F0502020204030204" pitchFamily="34" charset="0"/>
                <a:ea typeface="Calibri" panose="020F0502020204030204" pitchFamily="34" charset="0"/>
                <a:cs typeface="Calibri" panose="020F0502020204030204" pitchFamily="34" charset="0"/>
              </a:rPr>
              <a:t>                               </a:t>
            </a:r>
            <a:r>
              <a:rPr lang="en-US" sz="1800" dirty="0">
                <a:solidFill>
                  <a:srgbClr val="FFC000"/>
                </a:solidFill>
                <a:latin typeface="Calibri" panose="020F0502020204030204" pitchFamily="34" charset="0"/>
                <a:ea typeface="Calibri" panose="020F0502020204030204" pitchFamily="34" charset="0"/>
                <a:cs typeface="Calibri" panose="020F0502020204030204" pitchFamily="34" charset="0"/>
              </a:rPr>
              <a:t>Rap 25.2%, </a:t>
            </a:r>
          </a:p>
          <a:p>
            <a:r>
              <a:rPr lang="en-US" dirty="0">
                <a:solidFill>
                  <a:srgbClr val="FFC000"/>
                </a:solidFill>
                <a:latin typeface="Calibri" panose="020F0502020204030204" pitchFamily="34" charset="0"/>
                <a:ea typeface="Calibri" panose="020F0502020204030204" pitchFamily="34" charset="0"/>
                <a:cs typeface="Calibri" panose="020F0502020204030204" pitchFamily="34" charset="0"/>
              </a:rPr>
              <a:t>                               </a:t>
            </a:r>
            <a:r>
              <a:rPr lang="en-US" sz="1800" dirty="0">
                <a:solidFill>
                  <a:srgbClr val="FFC000"/>
                </a:solidFill>
                <a:latin typeface="Calibri" panose="020F0502020204030204" pitchFamily="34" charset="0"/>
                <a:ea typeface="Calibri" panose="020F0502020204030204" pitchFamily="34" charset="0"/>
                <a:cs typeface="Calibri" panose="020F0502020204030204" pitchFamily="34" charset="0"/>
              </a:rPr>
              <a:t>EDM 25.7%</a:t>
            </a:r>
          </a:p>
          <a:p>
            <a:pPr marL="342900" indent="-342900">
              <a:buFont typeface="Arial" panose="020B0604020202020204" pitchFamily="34" charset="0"/>
              <a:buChar char="•"/>
            </a:pPr>
            <a:r>
              <a:rPr lang="en-US" dirty="0">
                <a:solidFill>
                  <a:srgbClr val="FFC000"/>
                </a:solidFill>
                <a:latin typeface="Calibri" panose="020F0502020204030204" pitchFamily="34" charset="0"/>
                <a:ea typeface="Calibri" panose="020F0502020204030204" pitchFamily="34" charset="0"/>
                <a:cs typeface="Calibri" panose="020F0502020204030204" pitchFamily="34" charset="0"/>
              </a:rPr>
              <a:t>Fashion Style: - Classic 19.6%, </a:t>
            </a:r>
          </a:p>
          <a:p>
            <a:r>
              <a:rPr lang="en-US" dirty="0">
                <a:solidFill>
                  <a:srgbClr val="FFC000"/>
                </a:solidFill>
                <a:latin typeface="Calibri" panose="020F0502020204030204" pitchFamily="34" charset="0"/>
                <a:ea typeface="Calibri" panose="020F0502020204030204" pitchFamily="34" charset="0"/>
                <a:cs typeface="Calibri" panose="020F0502020204030204" pitchFamily="34" charset="0"/>
              </a:rPr>
              <a:t>                                  Sporty 20.0%, </a:t>
            </a:r>
          </a:p>
          <a:p>
            <a:r>
              <a:rPr lang="en-US" dirty="0">
                <a:solidFill>
                  <a:srgbClr val="FFC000"/>
                </a:solidFill>
                <a:latin typeface="Calibri" panose="020F0502020204030204" pitchFamily="34" charset="0"/>
                <a:ea typeface="Calibri" panose="020F0502020204030204" pitchFamily="34" charset="0"/>
                <a:cs typeface="Calibri" panose="020F0502020204030204" pitchFamily="34" charset="0"/>
              </a:rPr>
              <a:t>                                  Casual 29.8%, </a:t>
            </a:r>
          </a:p>
          <a:p>
            <a:r>
              <a:rPr lang="en-US" dirty="0">
                <a:solidFill>
                  <a:srgbClr val="FFC000"/>
                </a:solidFill>
                <a:latin typeface="Calibri" panose="020F0502020204030204" pitchFamily="34" charset="0"/>
                <a:ea typeface="Calibri" panose="020F0502020204030204" pitchFamily="34" charset="0"/>
                <a:cs typeface="Calibri" panose="020F0502020204030204" pitchFamily="34" charset="0"/>
              </a:rPr>
              <a:t>                                  Vintage 30.6%</a:t>
            </a:r>
          </a:p>
          <a:p>
            <a:pPr marL="342900" indent="-342900">
              <a:buFont typeface="Arial" panose="020B0604020202020204" pitchFamily="34" charset="0"/>
              <a:buChar char="•"/>
            </a:pPr>
            <a:r>
              <a:rPr lang="en-US" sz="1800" dirty="0">
                <a:solidFill>
                  <a:srgbClr val="FFC000"/>
                </a:solidFill>
                <a:latin typeface="Calibri" panose="020F0502020204030204" pitchFamily="34" charset="0"/>
                <a:ea typeface="Calibri" panose="020F0502020204030204" pitchFamily="34" charset="0"/>
                <a:cs typeface="Calibri" panose="020F0502020204030204" pitchFamily="34" charset="0"/>
              </a:rPr>
              <a:t>Travel Preferences: - Adventure 20.1%, </a:t>
            </a:r>
          </a:p>
          <a:p>
            <a:r>
              <a:rPr lang="en-US" dirty="0">
                <a:solidFill>
                  <a:srgbClr val="FFC000"/>
                </a:solidFill>
                <a:latin typeface="Calibri" panose="020F0502020204030204" pitchFamily="34" charset="0"/>
                <a:ea typeface="Calibri" panose="020F0502020204030204" pitchFamily="34" charset="0"/>
                <a:cs typeface="Calibri" panose="020F0502020204030204" pitchFamily="34" charset="0"/>
              </a:rPr>
              <a:t>                                           </a:t>
            </a:r>
            <a:r>
              <a:rPr lang="en-US" sz="1800" dirty="0">
                <a:solidFill>
                  <a:srgbClr val="FFC000"/>
                </a:solidFill>
                <a:latin typeface="Calibri" panose="020F0502020204030204" pitchFamily="34" charset="0"/>
                <a:ea typeface="Calibri" panose="020F0502020204030204" pitchFamily="34" charset="0"/>
                <a:cs typeface="Calibri" panose="020F0502020204030204" pitchFamily="34" charset="0"/>
              </a:rPr>
              <a:t>Family Holidays 20.2%, </a:t>
            </a:r>
          </a:p>
          <a:p>
            <a:r>
              <a:rPr lang="en-US" dirty="0">
                <a:solidFill>
                  <a:srgbClr val="FFC000"/>
                </a:solidFill>
                <a:latin typeface="Calibri" panose="020F0502020204030204" pitchFamily="34" charset="0"/>
                <a:ea typeface="Calibri" panose="020F0502020204030204" pitchFamily="34" charset="0"/>
                <a:cs typeface="Calibri" panose="020F0502020204030204" pitchFamily="34" charset="0"/>
              </a:rPr>
              <a:t>                                           </a:t>
            </a:r>
            <a:r>
              <a:rPr lang="en-US" sz="1800" dirty="0">
                <a:solidFill>
                  <a:srgbClr val="FFC000"/>
                </a:solidFill>
                <a:latin typeface="Calibri" panose="020F0502020204030204" pitchFamily="34" charset="0"/>
                <a:ea typeface="Calibri" panose="020F0502020204030204" pitchFamily="34" charset="0"/>
                <a:cs typeface="Calibri" panose="020F0502020204030204" pitchFamily="34" charset="0"/>
              </a:rPr>
              <a:t>Road Trips 29.8%, </a:t>
            </a:r>
          </a:p>
          <a:p>
            <a:r>
              <a:rPr lang="en-US" dirty="0">
                <a:solidFill>
                  <a:srgbClr val="FFC000"/>
                </a:solidFill>
                <a:latin typeface="Calibri" panose="020F0502020204030204" pitchFamily="34" charset="0"/>
                <a:ea typeface="Calibri" panose="020F0502020204030204" pitchFamily="34" charset="0"/>
                <a:cs typeface="Calibri" panose="020F0502020204030204" pitchFamily="34" charset="0"/>
              </a:rPr>
              <a:t>                                           </a:t>
            </a:r>
            <a:r>
              <a:rPr lang="en-US" sz="1800" dirty="0">
                <a:solidFill>
                  <a:srgbClr val="FFC000"/>
                </a:solidFill>
                <a:latin typeface="Calibri" panose="020F0502020204030204" pitchFamily="34" charset="0"/>
                <a:ea typeface="Calibri" panose="020F0502020204030204" pitchFamily="34" charset="0"/>
                <a:cs typeface="Calibri" panose="020F0502020204030204" pitchFamily="34" charset="0"/>
              </a:rPr>
              <a:t>Solo Travel 29.9%</a:t>
            </a:r>
          </a:p>
        </p:txBody>
      </p:sp>
    </p:spTree>
    <p:extLst>
      <p:ext uri="{BB962C8B-B14F-4D97-AF65-F5344CB8AC3E}">
        <p14:creationId xmlns:p14="http://schemas.microsoft.com/office/powerpoint/2010/main" val="1465040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blue background with white spots&#10;&#10;Description automatically generated">
            <a:extLst>
              <a:ext uri="{FF2B5EF4-FFF2-40B4-BE49-F238E27FC236}">
                <a16:creationId xmlns:a16="http://schemas.microsoft.com/office/drawing/2014/main" id="{C2CBF5D7-9FDB-A3A7-68B5-C9DA353315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79737972-1E5B-EDCD-8648-91F924C77B16}"/>
              </a:ext>
            </a:extLst>
          </p:cNvPr>
          <p:cNvSpPr txBox="1"/>
          <p:nvPr/>
        </p:nvSpPr>
        <p:spPr>
          <a:xfrm>
            <a:off x="3687097" y="126580"/>
            <a:ext cx="6096000" cy="830997"/>
          </a:xfrm>
          <a:prstGeom prst="rect">
            <a:avLst/>
          </a:prstGeom>
          <a:noFill/>
        </p:spPr>
        <p:txBody>
          <a:bodyPr wrap="square">
            <a:spAutoFit/>
          </a:bodyPr>
          <a:lstStyle/>
          <a:p>
            <a:r>
              <a:rPr lang="en-US" sz="4800" dirty="0">
                <a:solidFill>
                  <a:schemeClr val="accent5">
                    <a:lumMod val="60000"/>
                    <a:lumOff val="40000"/>
                  </a:schemeClr>
                </a:solidFill>
                <a:effectLst>
                  <a:glow rad="63500">
                    <a:schemeClr val="accent5">
                      <a:satMod val="175000"/>
                      <a:alpha val="40000"/>
                    </a:schemeClr>
                  </a:glow>
                </a:effectLst>
                <a:latin typeface="Times New Roman" panose="02020603050405020304" pitchFamily="18" charset="0"/>
                <a:cs typeface="Times New Roman" panose="02020603050405020304" pitchFamily="18" charset="0"/>
              </a:rPr>
              <a:t>Logistic Regression</a:t>
            </a:r>
          </a:p>
        </p:txBody>
      </p:sp>
      <p:sp>
        <p:nvSpPr>
          <p:cNvPr id="8" name="TextBox 7">
            <a:extLst>
              <a:ext uri="{FF2B5EF4-FFF2-40B4-BE49-F238E27FC236}">
                <a16:creationId xmlns:a16="http://schemas.microsoft.com/office/drawing/2014/main" id="{4FFBAA99-982F-9CD4-A7C5-016CF61C9D62}"/>
              </a:ext>
            </a:extLst>
          </p:cNvPr>
          <p:cNvSpPr txBox="1"/>
          <p:nvPr/>
        </p:nvSpPr>
        <p:spPr>
          <a:xfrm>
            <a:off x="291281" y="1489064"/>
            <a:ext cx="8131276" cy="1938992"/>
          </a:xfrm>
          <a:prstGeom prst="rect">
            <a:avLst/>
          </a:prstGeom>
          <a:noFill/>
        </p:spPr>
        <p:txBody>
          <a:bodyPr wrap="square">
            <a:spAutoFit/>
          </a:bodyPr>
          <a:lstStyle/>
          <a:p>
            <a:pPr marL="342900" indent="-342900" algn="just">
              <a:buFont typeface="Arial" panose="020B0604020202020204" pitchFamily="34" charset="0"/>
              <a:buChar char="•"/>
            </a:pPr>
            <a:r>
              <a:rPr lang="en-US" sz="2000" dirty="0">
                <a:solidFill>
                  <a:srgbClr val="FFC000"/>
                </a:solidFill>
                <a:latin typeface="Calibri" panose="020F0502020204030204" pitchFamily="34" charset="0"/>
                <a:ea typeface="Calibri" panose="020F0502020204030204" pitchFamily="34" charset="0"/>
                <a:cs typeface="Calibri" panose="020F0502020204030204" pitchFamily="34" charset="0"/>
              </a:rPr>
              <a:t>Process of modelling the probability of a discrete outcome given an input variable.</a:t>
            </a:r>
          </a:p>
          <a:p>
            <a:pPr marL="342900" indent="-342900" algn="just">
              <a:buFont typeface="Arial" panose="020B0604020202020204" pitchFamily="34" charset="0"/>
              <a:buChar char="•"/>
            </a:pPr>
            <a:r>
              <a:rPr lang="en-US" sz="2000" dirty="0">
                <a:solidFill>
                  <a:srgbClr val="FFC000"/>
                </a:solidFill>
                <a:latin typeface="Calibri" panose="020F0502020204030204" pitchFamily="34" charset="0"/>
                <a:ea typeface="Calibri" panose="020F0502020204030204" pitchFamily="34" charset="0"/>
                <a:cs typeface="Calibri" panose="020F0502020204030204" pitchFamily="34" charset="0"/>
              </a:rPr>
              <a:t>It gives the probability as an output.</a:t>
            </a:r>
          </a:p>
          <a:p>
            <a:pPr marL="342900" indent="-342900" algn="just">
              <a:buFont typeface="Arial" panose="020B0604020202020204" pitchFamily="34" charset="0"/>
              <a:buChar char="•"/>
            </a:pPr>
            <a:r>
              <a:rPr lang="en-US" sz="2000" dirty="0">
                <a:solidFill>
                  <a:srgbClr val="FFC000"/>
                </a:solidFill>
                <a:latin typeface="Calibri" panose="020F0502020204030204" pitchFamily="34" charset="0"/>
                <a:ea typeface="Calibri" panose="020F0502020204030204" pitchFamily="34" charset="0"/>
                <a:cs typeface="Calibri" panose="020F0502020204030204" pitchFamily="34" charset="0"/>
              </a:rPr>
              <a:t>Most common Logistic Regression models a binary outcome.</a:t>
            </a:r>
          </a:p>
          <a:p>
            <a:pPr marL="342900" indent="-342900" algn="just">
              <a:buFont typeface="Arial" panose="020B0604020202020204" pitchFamily="34" charset="0"/>
              <a:buChar char="•"/>
            </a:pPr>
            <a:r>
              <a:rPr lang="en-US" sz="2000" dirty="0">
                <a:solidFill>
                  <a:srgbClr val="FFC000"/>
                </a:solidFill>
                <a:latin typeface="Calibri" panose="020F0502020204030204" pitchFamily="34" charset="0"/>
                <a:ea typeface="Calibri" panose="020F0502020204030204" pitchFamily="34" charset="0"/>
                <a:cs typeface="Calibri" panose="020F0502020204030204" pitchFamily="34" charset="0"/>
              </a:rPr>
              <a:t>Our dataset also we have 2 outcomes in the dependent variable i.e, Complex and Versatile.</a:t>
            </a:r>
          </a:p>
        </p:txBody>
      </p:sp>
      <p:pic>
        <p:nvPicPr>
          <p:cNvPr id="10" name="Picture 9" descr="A diagram of a logistic regression&#10;&#10;Description automatically generated">
            <a:extLst>
              <a:ext uri="{FF2B5EF4-FFF2-40B4-BE49-F238E27FC236}">
                <a16:creationId xmlns:a16="http://schemas.microsoft.com/office/drawing/2014/main" id="{760138EA-97CD-6423-5F4E-0959976244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55176" y="1489064"/>
            <a:ext cx="3045543" cy="2216479"/>
          </a:xfrm>
          <a:prstGeom prst="rect">
            <a:avLst/>
          </a:prstGeom>
        </p:spPr>
      </p:pic>
      <p:sp>
        <p:nvSpPr>
          <p:cNvPr id="12" name="TextBox 11">
            <a:extLst>
              <a:ext uri="{FF2B5EF4-FFF2-40B4-BE49-F238E27FC236}">
                <a16:creationId xmlns:a16="http://schemas.microsoft.com/office/drawing/2014/main" id="{A131205C-CA0D-7CDF-B75B-E3C05C5FED2D}"/>
              </a:ext>
            </a:extLst>
          </p:cNvPr>
          <p:cNvSpPr txBox="1"/>
          <p:nvPr/>
        </p:nvSpPr>
        <p:spPr>
          <a:xfrm>
            <a:off x="291281" y="4173532"/>
            <a:ext cx="8396748" cy="1938992"/>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92D050"/>
                </a:solidFill>
                <a:latin typeface="Calibri" panose="020F0502020204030204" pitchFamily="34" charset="0"/>
                <a:ea typeface="Calibri" panose="020F0502020204030204" pitchFamily="34" charset="0"/>
                <a:cs typeface="Calibri" panose="020F0502020204030204" pitchFamily="34" charset="0"/>
              </a:rPr>
              <a:t>We have used Logistic Classifier as we have only Categorical Features into it.</a:t>
            </a:r>
          </a:p>
          <a:p>
            <a:pPr marL="342900" indent="-342900">
              <a:buFont typeface="Arial" panose="020B0604020202020204" pitchFamily="34" charset="0"/>
              <a:buChar char="•"/>
            </a:pPr>
            <a:r>
              <a:rPr lang="en-US" sz="2000" dirty="0">
                <a:solidFill>
                  <a:srgbClr val="92D050"/>
                </a:solidFill>
                <a:latin typeface="Calibri" panose="020F0502020204030204" pitchFamily="34" charset="0"/>
                <a:ea typeface="Calibri" panose="020F0502020204030204" pitchFamily="34" charset="0"/>
                <a:cs typeface="Calibri" panose="020F0502020204030204" pitchFamily="34" charset="0"/>
              </a:rPr>
              <a:t>Logistic_classifier.predict(X_test) for classification of the testing data points.</a:t>
            </a:r>
          </a:p>
          <a:p>
            <a:pPr marL="342900" indent="-342900">
              <a:buFont typeface="Arial" panose="020B0604020202020204" pitchFamily="34" charset="0"/>
              <a:buChar char="•"/>
            </a:pPr>
            <a:r>
              <a:rPr lang="en-US" sz="2000" dirty="0">
                <a:solidFill>
                  <a:srgbClr val="92D050"/>
                </a:solidFill>
                <a:latin typeface="Calibri" panose="020F0502020204030204" pitchFamily="34" charset="0"/>
                <a:ea typeface="Calibri" panose="020F0502020204030204" pitchFamily="34" charset="0"/>
                <a:cs typeface="Calibri" panose="020F0502020204030204" pitchFamily="34" charset="0"/>
              </a:rPr>
              <a:t>Accuracy is: - 50.2%</a:t>
            </a:r>
          </a:p>
          <a:p>
            <a:pPr marL="342900" indent="-342900">
              <a:buFont typeface="Arial" panose="020B0604020202020204" pitchFamily="34" charset="0"/>
              <a:buChar char="•"/>
            </a:pPr>
            <a:r>
              <a:rPr lang="en-US" sz="2000" dirty="0">
                <a:solidFill>
                  <a:srgbClr val="92D050"/>
                </a:solidFill>
                <a:latin typeface="Calibri" panose="020F0502020204030204" pitchFamily="34" charset="0"/>
                <a:ea typeface="Calibri" panose="020F0502020204030204" pitchFamily="34" charset="0"/>
                <a:cs typeface="Calibri" panose="020F0502020204030204" pitchFamily="34" charset="0"/>
              </a:rPr>
              <a:t>F1 Score is: - 52.2%</a:t>
            </a:r>
          </a:p>
          <a:p>
            <a:pPr marL="342900" indent="-342900">
              <a:buFont typeface="Arial" panose="020B0604020202020204" pitchFamily="34" charset="0"/>
              <a:buChar char="•"/>
            </a:pPr>
            <a:r>
              <a:rPr lang="en-US" sz="2000" dirty="0">
                <a:solidFill>
                  <a:srgbClr val="92D050"/>
                </a:solidFill>
                <a:latin typeface="Calibri" panose="020F0502020204030204" pitchFamily="34" charset="0"/>
                <a:ea typeface="Calibri" panose="020F0502020204030204" pitchFamily="34" charset="0"/>
                <a:cs typeface="Calibri" panose="020F0502020204030204" pitchFamily="34" charset="0"/>
              </a:rPr>
              <a:t>Precision score is: - 57.9%</a:t>
            </a:r>
          </a:p>
          <a:p>
            <a:pPr marL="342900" indent="-342900">
              <a:buFont typeface="Arial" panose="020B0604020202020204" pitchFamily="34" charset="0"/>
              <a:buChar char="•"/>
            </a:pPr>
            <a:r>
              <a:rPr lang="en-US" sz="2000" dirty="0">
                <a:solidFill>
                  <a:srgbClr val="92D050"/>
                </a:solidFill>
                <a:latin typeface="Calibri" panose="020F0502020204030204" pitchFamily="34" charset="0"/>
                <a:ea typeface="Calibri" panose="020F0502020204030204" pitchFamily="34" charset="0"/>
                <a:cs typeface="Calibri" panose="020F0502020204030204" pitchFamily="34" charset="0"/>
              </a:rPr>
              <a:t>Recall Score is: - 50.2%</a:t>
            </a:r>
          </a:p>
        </p:txBody>
      </p:sp>
    </p:spTree>
    <p:extLst>
      <p:ext uri="{BB962C8B-B14F-4D97-AF65-F5344CB8AC3E}">
        <p14:creationId xmlns:p14="http://schemas.microsoft.com/office/powerpoint/2010/main" val="2966624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blue background with white spots&#10;&#10;Description automatically generated">
            <a:extLst>
              <a:ext uri="{FF2B5EF4-FFF2-40B4-BE49-F238E27FC236}">
                <a16:creationId xmlns:a16="http://schemas.microsoft.com/office/drawing/2014/main" id="{C2CBF5D7-9FDB-A3A7-68B5-C9DA353315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EC513E23-791A-EC6A-A569-440973618CBD}"/>
              </a:ext>
            </a:extLst>
          </p:cNvPr>
          <p:cNvSpPr txBox="1"/>
          <p:nvPr/>
        </p:nvSpPr>
        <p:spPr>
          <a:xfrm>
            <a:off x="4424516" y="0"/>
            <a:ext cx="3431458" cy="830997"/>
          </a:xfrm>
          <a:prstGeom prst="rect">
            <a:avLst/>
          </a:prstGeom>
          <a:noFill/>
        </p:spPr>
        <p:txBody>
          <a:bodyPr wrap="square">
            <a:spAutoFit/>
          </a:bodyPr>
          <a:lstStyle/>
          <a:p>
            <a:r>
              <a:rPr lang="en-US" sz="4800" dirty="0">
                <a:solidFill>
                  <a:schemeClr val="accent5">
                    <a:lumMod val="60000"/>
                    <a:lumOff val="40000"/>
                  </a:schemeClr>
                </a:solidFill>
                <a:effectLst>
                  <a:glow rad="63500">
                    <a:schemeClr val="accent5">
                      <a:satMod val="175000"/>
                      <a:alpha val="40000"/>
                    </a:schemeClr>
                  </a:glow>
                </a:effectLst>
                <a:latin typeface="Times New Roman" panose="02020603050405020304" pitchFamily="18" charset="0"/>
                <a:cs typeface="Times New Roman" panose="02020603050405020304" pitchFamily="18" charset="0"/>
              </a:rPr>
              <a:t>Naive Bayes</a:t>
            </a:r>
          </a:p>
        </p:txBody>
      </p:sp>
      <p:sp>
        <p:nvSpPr>
          <p:cNvPr id="8" name="TextBox 7">
            <a:extLst>
              <a:ext uri="{FF2B5EF4-FFF2-40B4-BE49-F238E27FC236}">
                <a16:creationId xmlns:a16="http://schemas.microsoft.com/office/drawing/2014/main" id="{EDCE4E79-F218-B03C-FCDB-30A6ACE808E2}"/>
              </a:ext>
            </a:extLst>
          </p:cNvPr>
          <p:cNvSpPr txBox="1"/>
          <p:nvPr/>
        </p:nvSpPr>
        <p:spPr>
          <a:xfrm>
            <a:off x="462115" y="1215187"/>
            <a:ext cx="6096001" cy="2554545"/>
          </a:xfrm>
          <a:prstGeom prst="rect">
            <a:avLst/>
          </a:prstGeom>
          <a:noFill/>
        </p:spPr>
        <p:txBody>
          <a:bodyPr wrap="square">
            <a:spAutoFit/>
          </a:bodyPr>
          <a:lstStyle/>
          <a:p>
            <a:pPr marL="285750" indent="-285750" algn="just">
              <a:buFont typeface="Arial" panose="020B0604020202020204" pitchFamily="34" charset="0"/>
              <a:buChar char="•"/>
            </a:pPr>
            <a:r>
              <a:rPr lang="en-US" sz="2000" dirty="0">
                <a:solidFill>
                  <a:srgbClr val="FFC000"/>
                </a:solidFill>
                <a:latin typeface="Calibri" panose="020F0502020204030204" pitchFamily="34" charset="0"/>
                <a:ea typeface="Calibri" panose="020F0502020204030204" pitchFamily="34" charset="0"/>
                <a:cs typeface="Calibri" panose="020F0502020204030204" pitchFamily="34" charset="0"/>
              </a:rPr>
              <a:t>It is used for text classification.</a:t>
            </a:r>
          </a:p>
          <a:p>
            <a:pPr marL="285750" indent="-285750" algn="just">
              <a:buFont typeface="Arial" panose="020B0604020202020204" pitchFamily="34" charset="0"/>
              <a:buChar char="•"/>
            </a:pPr>
            <a:r>
              <a:rPr lang="en-US" sz="2000" dirty="0">
                <a:solidFill>
                  <a:srgbClr val="FFC000"/>
                </a:solidFill>
                <a:latin typeface="Calibri" panose="020F0502020204030204" pitchFamily="34" charset="0"/>
                <a:ea typeface="Calibri" panose="020F0502020204030204" pitchFamily="34" charset="0"/>
                <a:cs typeface="Calibri" panose="020F0502020204030204" pitchFamily="34" charset="0"/>
              </a:rPr>
              <a:t>Probabilistic Classifier.</a:t>
            </a:r>
          </a:p>
          <a:p>
            <a:pPr marL="285750" indent="-285750" algn="just">
              <a:buFont typeface="Arial" panose="020B0604020202020204" pitchFamily="34" charset="0"/>
              <a:buChar char="•"/>
            </a:pPr>
            <a:r>
              <a:rPr lang="en-US" sz="2000" dirty="0">
                <a:solidFill>
                  <a:srgbClr val="FFC000"/>
                </a:solidFill>
                <a:latin typeface="Calibri" panose="020F0502020204030204" pitchFamily="34" charset="0"/>
                <a:ea typeface="Calibri" panose="020F0502020204030204" pitchFamily="34" charset="0"/>
                <a:cs typeface="Calibri" panose="020F0502020204030204" pitchFamily="34" charset="0"/>
              </a:rPr>
              <a:t>Uses Conditional Probability and Determination of Likelihood.</a:t>
            </a:r>
          </a:p>
          <a:p>
            <a:pPr marL="285750" indent="-285750" algn="just">
              <a:buFont typeface="Arial" panose="020B0604020202020204" pitchFamily="34" charset="0"/>
              <a:buChar char="•"/>
            </a:pPr>
            <a:r>
              <a:rPr lang="en-US" sz="2000" dirty="0">
                <a:solidFill>
                  <a:srgbClr val="FFC000"/>
                </a:solidFill>
                <a:latin typeface="Calibri" panose="020F0502020204030204" pitchFamily="34" charset="0"/>
                <a:ea typeface="Calibri" panose="020F0502020204030204" pitchFamily="34" charset="0"/>
                <a:cs typeface="Calibri" panose="020F0502020204030204" pitchFamily="34" charset="0"/>
              </a:rPr>
              <a:t>Uses Bayes Theorem to calculate the Posterior Probability.</a:t>
            </a:r>
          </a:p>
          <a:p>
            <a:pPr marL="285750" indent="-285750" algn="just">
              <a:buFont typeface="Arial" panose="020B0604020202020204" pitchFamily="34" charset="0"/>
              <a:buChar char="•"/>
            </a:pPr>
            <a:r>
              <a:rPr lang="en-US" sz="2000" dirty="0">
                <a:solidFill>
                  <a:srgbClr val="FFC000"/>
                </a:solidFill>
                <a:latin typeface="Calibri" panose="020F0502020204030204" pitchFamily="34" charset="0"/>
                <a:ea typeface="Calibri" panose="020F0502020204030204" pitchFamily="34" charset="0"/>
                <a:cs typeface="Calibri" panose="020F0502020204030204" pitchFamily="34" charset="0"/>
              </a:rPr>
              <a:t>Assumes that all the predictor variables are independent of each other.</a:t>
            </a:r>
          </a:p>
        </p:txBody>
      </p:sp>
      <p:sp>
        <p:nvSpPr>
          <p:cNvPr id="10" name="TextBox 9">
            <a:extLst>
              <a:ext uri="{FF2B5EF4-FFF2-40B4-BE49-F238E27FC236}">
                <a16:creationId xmlns:a16="http://schemas.microsoft.com/office/drawing/2014/main" id="{C64A26ED-C017-5085-F274-F6D3865E6081}"/>
              </a:ext>
            </a:extLst>
          </p:cNvPr>
          <p:cNvSpPr txBox="1"/>
          <p:nvPr/>
        </p:nvSpPr>
        <p:spPr>
          <a:xfrm>
            <a:off x="462115" y="4030272"/>
            <a:ext cx="10009240" cy="2554545"/>
          </a:xfrm>
          <a:prstGeom prst="rect">
            <a:avLst/>
          </a:prstGeom>
          <a:noFill/>
        </p:spPr>
        <p:txBody>
          <a:bodyPr wrap="square">
            <a:spAutoFit/>
          </a:bodyPr>
          <a:lstStyle/>
          <a:p>
            <a:pPr marL="285750" indent="-285750">
              <a:buFont typeface="Arial" panose="020B0604020202020204" pitchFamily="34" charset="0"/>
              <a:buChar char="•"/>
            </a:pPr>
            <a:r>
              <a:rPr lang="en-US" sz="2000" dirty="0">
                <a:solidFill>
                  <a:srgbClr val="92D050"/>
                </a:solidFill>
                <a:latin typeface="Calibri" panose="020F0502020204030204" pitchFamily="34" charset="0"/>
                <a:ea typeface="Calibri" panose="020F0502020204030204" pitchFamily="34" charset="0"/>
                <a:cs typeface="Calibri" panose="020F0502020204030204" pitchFamily="34" charset="0"/>
              </a:rPr>
              <a:t>Here I have used Multinomial Naive Bayes Classifier although we have only two outcomes.</a:t>
            </a:r>
          </a:p>
          <a:p>
            <a:pPr marL="285750" indent="-285750">
              <a:buFont typeface="Arial" panose="020B0604020202020204" pitchFamily="34" charset="0"/>
              <a:buChar char="•"/>
            </a:pPr>
            <a:r>
              <a:rPr lang="en-US" sz="2000" dirty="0">
                <a:solidFill>
                  <a:srgbClr val="92D050"/>
                </a:solidFill>
                <a:latin typeface="Calibri" panose="020F0502020204030204" pitchFamily="34" charset="0"/>
                <a:ea typeface="Calibri" panose="020F0502020204030204" pitchFamily="34" charset="0"/>
                <a:cs typeface="Calibri" panose="020F0502020204030204" pitchFamily="34" charset="0"/>
              </a:rPr>
              <a:t>Used for discrete counts, here we have count how often words occurs in the document. </a:t>
            </a:r>
          </a:p>
          <a:p>
            <a:pPr marL="285750" indent="-285750">
              <a:buFont typeface="Arial" panose="020B0604020202020204" pitchFamily="34" charset="0"/>
              <a:buChar char="•"/>
            </a:pPr>
            <a:r>
              <a:rPr lang="en-US" sz="2000" dirty="0">
                <a:solidFill>
                  <a:srgbClr val="92D050"/>
                </a:solidFill>
                <a:latin typeface="Calibri" panose="020F0502020204030204" pitchFamily="34" charset="0"/>
                <a:ea typeface="Calibri" panose="020F0502020204030204" pitchFamily="34" charset="0"/>
                <a:cs typeface="Calibri" panose="020F0502020204030204" pitchFamily="34" charset="0"/>
              </a:rPr>
              <a:t>MultinomialNB() is used for model Initialization.</a:t>
            </a:r>
          </a:p>
          <a:p>
            <a:pPr marL="285750" indent="-285750">
              <a:buFont typeface="Arial" panose="020B0604020202020204" pitchFamily="34" charset="0"/>
              <a:buChar char="•"/>
            </a:pPr>
            <a:r>
              <a:rPr lang="en-US" sz="2000" dirty="0">
                <a:solidFill>
                  <a:srgbClr val="92D050"/>
                </a:solidFill>
                <a:latin typeface="Calibri" panose="020F0502020204030204" pitchFamily="34" charset="0"/>
                <a:ea typeface="Calibri" panose="020F0502020204030204" pitchFamily="34" charset="0"/>
                <a:cs typeface="Calibri" panose="020F0502020204030204" pitchFamily="34" charset="0"/>
              </a:rPr>
              <a:t>Model.predict(X_test) is used for classification of the testing data points.</a:t>
            </a:r>
          </a:p>
          <a:p>
            <a:pPr marL="285750" indent="-285750">
              <a:buFont typeface="Arial" panose="020B0604020202020204" pitchFamily="34" charset="0"/>
              <a:buChar char="•"/>
            </a:pPr>
            <a:r>
              <a:rPr lang="en-US" sz="2000" dirty="0">
                <a:solidFill>
                  <a:srgbClr val="92D050"/>
                </a:solidFill>
                <a:latin typeface="Calibri" panose="020F0502020204030204" pitchFamily="34" charset="0"/>
                <a:ea typeface="Calibri" panose="020F0502020204030204" pitchFamily="34" charset="0"/>
                <a:cs typeface="Calibri" panose="020F0502020204030204" pitchFamily="34" charset="0"/>
              </a:rPr>
              <a:t>Accuracy is: - 70.35%</a:t>
            </a:r>
          </a:p>
          <a:p>
            <a:pPr marL="285750" indent="-285750">
              <a:buFont typeface="Arial" panose="020B0604020202020204" pitchFamily="34" charset="0"/>
              <a:buChar char="•"/>
            </a:pPr>
            <a:r>
              <a:rPr lang="en-US" sz="2000" dirty="0">
                <a:solidFill>
                  <a:srgbClr val="92D050"/>
                </a:solidFill>
                <a:latin typeface="Calibri" panose="020F0502020204030204" pitchFamily="34" charset="0"/>
                <a:ea typeface="Calibri" panose="020F0502020204030204" pitchFamily="34" charset="0"/>
                <a:cs typeface="Calibri" panose="020F0502020204030204" pitchFamily="34" charset="0"/>
              </a:rPr>
              <a:t>F1 Score is: - 52.2%</a:t>
            </a:r>
          </a:p>
          <a:p>
            <a:pPr marL="285750" indent="-285750">
              <a:buFont typeface="Arial" panose="020B0604020202020204" pitchFamily="34" charset="0"/>
              <a:buChar char="•"/>
            </a:pPr>
            <a:r>
              <a:rPr lang="en-US" sz="2000" dirty="0">
                <a:solidFill>
                  <a:srgbClr val="92D050"/>
                </a:solidFill>
                <a:latin typeface="Calibri" panose="020F0502020204030204" pitchFamily="34" charset="0"/>
                <a:ea typeface="Calibri" panose="020F0502020204030204" pitchFamily="34" charset="0"/>
                <a:cs typeface="Calibri" panose="020F0502020204030204" pitchFamily="34" charset="0"/>
              </a:rPr>
              <a:t>Precision score is: - 49.4%</a:t>
            </a:r>
          </a:p>
          <a:p>
            <a:pPr marL="285750" indent="-285750">
              <a:buFont typeface="Arial" panose="020B0604020202020204" pitchFamily="34" charset="0"/>
              <a:buChar char="•"/>
            </a:pPr>
            <a:r>
              <a:rPr lang="en-US" sz="2000" dirty="0">
                <a:solidFill>
                  <a:srgbClr val="92D050"/>
                </a:solidFill>
                <a:latin typeface="Calibri" panose="020F0502020204030204" pitchFamily="34" charset="0"/>
                <a:ea typeface="Calibri" panose="020F0502020204030204" pitchFamily="34" charset="0"/>
                <a:cs typeface="Calibri" panose="020F0502020204030204" pitchFamily="34" charset="0"/>
              </a:rPr>
              <a:t>Recall Score is: - 100%</a:t>
            </a:r>
          </a:p>
        </p:txBody>
      </p:sp>
      <p:pic>
        <p:nvPicPr>
          <p:cNvPr id="12" name="Picture 11" descr="A graph and diagram of a function&#10;&#10;Description automatically generated with medium confidence">
            <a:extLst>
              <a:ext uri="{FF2B5EF4-FFF2-40B4-BE49-F238E27FC236}">
                <a16:creationId xmlns:a16="http://schemas.microsoft.com/office/drawing/2014/main" id="{1C6ED957-6DCE-B8EA-7648-CFE8DFD8BB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8116" y="1091537"/>
            <a:ext cx="5348748" cy="2678195"/>
          </a:xfrm>
          <a:prstGeom prst="rect">
            <a:avLst/>
          </a:prstGeom>
        </p:spPr>
      </p:pic>
    </p:spTree>
    <p:extLst>
      <p:ext uri="{BB962C8B-B14F-4D97-AF65-F5344CB8AC3E}">
        <p14:creationId xmlns:p14="http://schemas.microsoft.com/office/powerpoint/2010/main" val="3536594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blue background with white spots&#10;&#10;Description automatically generated">
            <a:extLst>
              <a:ext uri="{FF2B5EF4-FFF2-40B4-BE49-F238E27FC236}">
                <a16:creationId xmlns:a16="http://schemas.microsoft.com/office/drawing/2014/main" id="{C2CBF5D7-9FDB-A3A7-68B5-C9DA353315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F29325B3-6902-350F-58F7-AA4F35932890}"/>
              </a:ext>
            </a:extLst>
          </p:cNvPr>
          <p:cNvSpPr txBox="1"/>
          <p:nvPr/>
        </p:nvSpPr>
        <p:spPr>
          <a:xfrm>
            <a:off x="2379406" y="0"/>
            <a:ext cx="7433187" cy="830997"/>
          </a:xfrm>
          <a:prstGeom prst="rect">
            <a:avLst/>
          </a:prstGeom>
          <a:noFill/>
        </p:spPr>
        <p:txBody>
          <a:bodyPr wrap="square">
            <a:spAutoFit/>
          </a:bodyPr>
          <a:lstStyle/>
          <a:p>
            <a:r>
              <a:rPr lang="en-US" sz="4800" dirty="0">
                <a:solidFill>
                  <a:schemeClr val="accent5">
                    <a:lumMod val="60000"/>
                    <a:lumOff val="40000"/>
                  </a:schemeClr>
                </a:solidFill>
                <a:effectLst>
                  <a:glow rad="63500">
                    <a:schemeClr val="accent5">
                      <a:satMod val="175000"/>
                      <a:alpha val="40000"/>
                    </a:schemeClr>
                  </a:glow>
                </a:effectLst>
                <a:latin typeface="Times New Roman" panose="02020603050405020304" pitchFamily="18" charset="0"/>
                <a:cs typeface="Times New Roman" panose="02020603050405020304" pitchFamily="18" charset="0"/>
              </a:rPr>
              <a:t>Random Forest Classification</a:t>
            </a:r>
          </a:p>
        </p:txBody>
      </p:sp>
      <p:sp>
        <p:nvSpPr>
          <p:cNvPr id="6" name="TextBox 5">
            <a:extLst>
              <a:ext uri="{FF2B5EF4-FFF2-40B4-BE49-F238E27FC236}">
                <a16:creationId xmlns:a16="http://schemas.microsoft.com/office/drawing/2014/main" id="{4EF982F2-C81A-C963-BFE0-B5543EEBCEC1}"/>
              </a:ext>
            </a:extLst>
          </p:cNvPr>
          <p:cNvSpPr txBox="1"/>
          <p:nvPr/>
        </p:nvSpPr>
        <p:spPr>
          <a:xfrm>
            <a:off x="191729" y="1097219"/>
            <a:ext cx="7659330" cy="2862322"/>
          </a:xfrm>
          <a:prstGeom prst="rect">
            <a:avLst/>
          </a:prstGeom>
          <a:noFill/>
        </p:spPr>
        <p:txBody>
          <a:bodyPr wrap="square">
            <a:spAutoFit/>
          </a:bodyPr>
          <a:lstStyle/>
          <a:p>
            <a:pPr marL="285750" indent="-285750" algn="just">
              <a:buFont typeface="Arial" panose="020B0604020202020204" pitchFamily="34" charset="0"/>
              <a:buChar char="•"/>
            </a:pPr>
            <a:r>
              <a:rPr lang="en-US" sz="2000" dirty="0">
                <a:solidFill>
                  <a:srgbClr val="FFC000"/>
                </a:solidFill>
                <a:latin typeface="Calibri" panose="020F0502020204030204" pitchFamily="34" charset="0"/>
                <a:ea typeface="Calibri" panose="020F0502020204030204" pitchFamily="34" charset="0"/>
                <a:cs typeface="Calibri" panose="020F0502020204030204" pitchFamily="34" charset="0"/>
              </a:rPr>
              <a:t>Supervised machine learning algorithm, there should available a labelled dataset.</a:t>
            </a:r>
          </a:p>
          <a:p>
            <a:pPr marL="285750" indent="-285750" algn="just">
              <a:buFont typeface="Arial" panose="020B0604020202020204" pitchFamily="34" charset="0"/>
              <a:buChar char="•"/>
            </a:pPr>
            <a:r>
              <a:rPr lang="en-US" sz="2000" dirty="0">
                <a:solidFill>
                  <a:srgbClr val="FFC000"/>
                </a:solidFill>
                <a:latin typeface="Calibri" panose="020F0502020204030204" pitchFamily="34" charset="0"/>
                <a:ea typeface="Calibri" panose="020F0502020204030204" pitchFamily="34" charset="0"/>
                <a:cs typeface="Calibri" panose="020F0502020204030204" pitchFamily="34" charset="0"/>
              </a:rPr>
              <a:t>Can be used for both regression as well as classification.</a:t>
            </a:r>
          </a:p>
          <a:p>
            <a:pPr marL="285750" indent="-285750" algn="just">
              <a:buFont typeface="Arial" panose="020B0604020202020204" pitchFamily="34" charset="0"/>
              <a:buChar char="•"/>
            </a:pPr>
            <a:r>
              <a:rPr lang="en-US" sz="2000" dirty="0">
                <a:solidFill>
                  <a:srgbClr val="FFC000"/>
                </a:solidFill>
                <a:latin typeface="Calibri" panose="020F0502020204030204" pitchFamily="34" charset="0"/>
                <a:ea typeface="Calibri" panose="020F0502020204030204" pitchFamily="34" charset="0"/>
                <a:cs typeface="Calibri" panose="020F0502020204030204" pitchFamily="34" charset="0"/>
              </a:rPr>
              <a:t>Ensemble method, means it can combine predictions from other models.</a:t>
            </a:r>
          </a:p>
          <a:p>
            <a:pPr marL="285750" indent="-285750" algn="just">
              <a:buFont typeface="Arial" panose="020B0604020202020204" pitchFamily="34" charset="0"/>
              <a:buChar char="•"/>
            </a:pPr>
            <a:r>
              <a:rPr lang="en-US" sz="2000" dirty="0">
                <a:solidFill>
                  <a:srgbClr val="FFC000"/>
                </a:solidFill>
                <a:latin typeface="Calibri" panose="020F0502020204030204" pitchFamily="34" charset="0"/>
                <a:ea typeface="Calibri" panose="020F0502020204030204" pitchFamily="34" charset="0"/>
                <a:cs typeface="Calibri" panose="020F0502020204030204" pitchFamily="34" charset="0"/>
              </a:rPr>
              <a:t>Each of the smaller model in this model is a decision tree.</a:t>
            </a:r>
          </a:p>
          <a:p>
            <a:pPr marL="285750" indent="-285750" algn="just">
              <a:buFont typeface="Arial" panose="020B0604020202020204" pitchFamily="34" charset="0"/>
              <a:buChar char="•"/>
            </a:pPr>
            <a:r>
              <a:rPr lang="en-US" sz="2000" dirty="0">
                <a:solidFill>
                  <a:srgbClr val="FFC000"/>
                </a:solidFill>
                <a:latin typeface="Calibri" panose="020F0502020204030204" pitchFamily="34" charset="0"/>
                <a:ea typeface="Calibri" panose="020F0502020204030204" pitchFamily="34" charset="0"/>
                <a:cs typeface="Calibri" panose="020F0502020204030204" pitchFamily="34" charset="0"/>
              </a:rPr>
              <a:t>This model in my dataset will make multiple decision trees and all the decision trees can say that whether the testing data points classified is Complex or Versatile.</a:t>
            </a:r>
          </a:p>
        </p:txBody>
      </p:sp>
      <p:sp>
        <p:nvSpPr>
          <p:cNvPr id="8" name="TextBox 7">
            <a:extLst>
              <a:ext uri="{FF2B5EF4-FFF2-40B4-BE49-F238E27FC236}">
                <a16:creationId xmlns:a16="http://schemas.microsoft.com/office/drawing/2014/main" id="{1E89134E-8ABA-8E97-27FC-5FB094E77684}"/>
              </a:ext>
            </a:extLst>
          </p:cNvPr>
          <p:cNvSpPr txBox="1"/>
          <p:nvPr/>
        </p:nvSpPr>
        <p:spPr>
          <a:xfrm>
            <a:off x="1371600" y="4176602"/>
            <a:ext cx="8509819" cy="2246769"/>
          </a:xfrm>
          <a:prstGeom prst="rect">
            <a:avLst/>
          </a:prstGeom>
          <a:noFill/>
        </p:spPr>
        <p:txBody>
          <a:bodyPr wrap="square">
            <a:spAutoFit/>
          </a:bodyPr>
          <a:lstStyle/>
          <a:p>
            <a:pPr marL="285750" indent="-285750">
              <a:buFont typeface="Arial" panose="020B0604020202020204" pitchFamily="34" charset="0"/>
              <a:buChar char="•"/>
            </a:pPr>
            <a:r>
              <a:rPr lang="en-US" sz="2000" dirty="0">
                <a:solidFill>
                  <a:srgbClr val="92D050"/>
                </a:solidFill>
                <a:latin typeface="Calibri" panose="020F0502020204030204" pitchFamily="34" charset="0"/>
                <a:ea typeface="Calibri" panose="020F0502020204030204" pitchFamily="34" charset="0"/>
                <a:cs typeface="Calibri" panose="020F0502020204030204" pitchFamily="34" charset="0"/>
              </a:rPr>
              <a:t>Here I have used Random Forest Classifier and we have only two outcomes. </a:t>
            </a:r>
          </a:p>
          <a:p>
            <a:pPr marL="285750" indent="-285750">
              <a:buFont typeface="Arial" panose="020B0604020202020204" pitchFamily="34" charset="0"/>
              <a:buChar char="•"/>
            </a:pPr>
            <a:r>
              <a:rPr lang="en-US" sz="2000" dirty="0" err="1">
                <a:solidFill>
                  <a:srgbClr val="92D050"/>
                </a:solidFill>
                <a:latin typeface="Calibri" panose="020F0502020204030204" pitchFamily="34" charset="0"/>
                <a:ea typeface="Calibri" panose="020F0502020204030204" pitchFamily="34" charset="0"/>
                <a:cs typeface="Calibri" panose="020F0502020204030204" pitchFamily="34" charset="0"/>
              </a:rPr>
              <a:t>RandomForestClassifier</a:t>
            </a:r>
            <a:r>
              <a:rPr lang="en-US" sz="2000" dirty="0">
                <a:solidFill>
                  <a:srgbClr val="92D050"/>
                </a:solidFill>
                <a:latin typeface="Calibri" panose="020F0502020204030204" pitchFamily="34" charset="0"/>
                <a:ea typeface="Calibri" panose="020F0502020204030204" pitchFamily="34" charset="0"/>
                <a:cs typeface="Calibri" panose="020F0502020204030204" pitchFamily="34" charset="0"/>
              </a:rPr>
              <a:t>() is used for model Initialization.</a:t>
            </a:r>
          </a:p>
          <a:p>
            <a:pPr marL="285750" indent="-285750">
              <a:buFont typeface="Arial" panose="020B0604020202020204" pitchFamily="34" charset="0"/>
              <a:buChar char="•"/>
            </a:pPr>
            <a:r>
              <a:rPr lang="en-US" sz="2000" dirty="0">
                <a:solidFill>
                  <a:srgbClr val="92D050"/>
                </a:solidFill>
                <a:latin typeface="Calibri" panose="020F0502020204030204" pitchFamily="34" charset="0"/>
                <a:ea typeface="Calibri" panose="020F0502020204030204" pitchFamily="34" charset="0"/>
                <a:cs typeface="Calibri" panose="020F0502020204030204" pitchFamily="34" charset="0"/>
              </a:rPr>
              <a:t>Model.predict(X_test) is used for classification of the testing data points.</a:t>
            </a:r>
          </a:p>
          <a:p>
            <a:pPr marL="285750" indent="-285750">
              <a:buFont typeface="Arial" panose="020B0604020202020204" pitchFamily="34" charset="0"/>
              <a:buChar char="•"/>
            </a:pPr>
            <a:r>
              <a:rPr lang="en-US" sz="2000" dirty="0">
                <a:solidFill>
                  <a:srgbClr val="92D050"/>
                </a:solidFill>
                <a:latin typeface="Calibri" panose="020F0502020204030204" pitchFamily="34" charset="0"/>
                <a:ea typeface="Calibri" panose="020F0502020204030204" pitchFamily="34" charset="0"/>
                <a:cs typeface="Calibri" panose="020F0502020204030204" pitchFamily="34" charset="0"/>
              </a:rPr>
              <a:t>Accuracy is: - 63.9%</a:t>
            </a:r>
          </a:p>
          <a:p>
            <a:pPr marL="285750" indent="-285750">
              <a:buFont typeface="Arial" panose="020B0604020202020204" pitchFamily="34" charset="0"/>
              <a:buChar char="•"/>
            </a:pPr>
            <a:r>
              <a:rPr lang="en-US" sz="2000" dirty="0">
                <a:solidFill>
                  <a:srgbClr val="92D050"/>
                </a:solidFill>
                <a:latin typeface="Calibri" panose="020F0502020204030204" pitchFamily="34" charset="0"/>
                <a:ea typeface="Calibri" panose="020F0502020204030204" pitchFamily="34" charset="0"/>
                <a:cs typeface="Calibri" panose="020F0502020204030204" pitchFamily="34" charset="0"/>
              </a:rPr>
              <a:t>F1 Score is: - 59.66%%</a:t>
            </a:r>
          </a:p>
          <a:p>
            <a:pPr marL="285750" indent="-285750">
              <a:buFont typeface="Arial" panose="020B0604020202020204" pitchFamily="34" charset="0"/>
              <a:buChar char="•"/>
            </a:pPr>
            <a:r>
              <a:rPr lang="en-US" sz="2000" dirty="0">
                <a:solidFill>
                  <a:srgbClr val="92D050"/>
                </a:solidFill>
                <a:latin typeface="Calibri" panose="020F0502020204030204" pitchFamily="34" charset="0"/>
                <a:ea typeface="Calibri" panose="020F0502020204030204" pitchFamily="34" charset="0"/>
                <a:cs typeface="Calibri" panose="020F0502020204030204" pitchFamily="34" charset="0"/>
              </a:rPr>
              <a:t>Precision score is: - 57.84%</a:t>
            </a:r>
          </a:p>
          <a:p>
            <a:pPr marL="285750" indent="-285750">
              <a:buFont typeface="Arial" panose="020B0604020202020204" pitchFamily="34" charset="0"/>
              <a:buChar char="•"/>
            </a:pPr>
            <a:r>
              <a:rPr lang="en-US" sz="2000" dirty="0">
                <a:solidFill>
                  <a:srgbClr val="92D050"/>
                </a:solidFill>
                <a:latin typeface="Calibri" panose="020F0502020204030204" pitchFamily="34" charset="0"/>
                <a:ea typeface="Calibri" panose="020F0502020204030204" pitchFamily="34" charset="0"/>
                <a:cs typeface="Calibri" panose="020F0502020204030204" pitchFamily="34" charset="0"/>
              </a:rPr>
              <a:t>Recall Score is: - 63.82%</a:t>
            </a:r>
          </a:p>
        </p:txBody>
      </p:sp>
      <p:pic>
        <p:nvPicPr>
          <p:cNvPr id="10" name="Picture 9" descr="A diagram of a dataset&#10;&#10;Description automatically generated">
            <a:extLst>
              <a:ext uri="{FF2B5EF4-FFF2-40B4-BE49-F238E27FC236}">
                <a16:creationId xmlns:a16="http://schemas.microsoft.com/office/drawing/2014/main" id="{A640639C-B79C-7EBB-CFFE-541C4C1FDA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1059" y="1217313"/>
            <a:ext cx="3994256" cy="2246769"/>
          </a:xfrm>
          <a:prstGeom prst="rect">
            <a:avLst/>
          </a:prstGeom>
        </p:spPr>
      </p:pic>
    </p:spTree>
    <p:extLst>
      <p:ext uri="{BB962C8B-B14F-4D97-AF65-F5344CB8AC3E}">
        <p14:creationId xmlns:p14="http://schemas.microsoft.com/office/powerpoint/2010/main" val="41304628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463</TotalTime>
  <Words>1538</Words>
  <Application>Microsoft Office PowerPoint</Application>
  <PresentationFormat>Widescreen</PresentationFormat>
  <Paragraphs>127</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Aptos</vt:lpstr>
      <vt:lpstr>Aptos Display</vt:lpstr>
      <vt:lpstr>Arial</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Kunal Pandit</dc:creator>
  <cp:lastModifiedBy>Kunal Pandit</cp:lastModifiedBy>
  <cp:revision>12</cp:revision>
  <dcterms:created xsi:type="dcterms:W3CDTF">2024-05-09T16:05:04Z</dcterms:created>
  <dcterms:modified xsi:type="dcterms:W3CDTF">2024-05-12T11:51:15Z</dcterms:modified>
</cp:coreProperties>
</file>