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73" r:id="rId5"/>
    <p:sldId id="267" r:id="rId6"/>
    <p:sldId id="266" r:id="rId7"/>
    <p:sldId id="265" r:id="rId8"/>
    <p:sldId id="264" r:id="rId9"/>
    <p:sldId id="262" r:id="rId10"/>
    <p:sldId id="263" r:id="rId11"/>
    <p:sldId id="260" r:id="rId12"/>
    <p:sldId id="258" r:id="rId13"/>
    <p:sldId id="259" r:id="rId14"/>
    <p:sldId id="274" r:id="rId15"/>
    <p:sldId id="27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diabetespredictionswebapp.streamlit.app/" TargetMode="Externa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B5D2EC">
                <a:alpha val="100000"/>
              </a:srgbClr>
            </a:gs>
            <a:gs pos="45000">
              <a:srgbClr val="C6DCF1">
                <a:alpha val="100000"/>
              </a:srgbClr>
            </a:gs>
            <a:gs pos="19000">
              <a:srgbClr val="D6E6F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GB" dirty="0"/>
              <a:t>Diabetes Prediction using Machine Learning </a:t>
            </a:r>
            <a:r>
              <a:rPr lang="en-US" altLang="en-GB" sz="3600" b="1" dirty="0"/>
              <a:t>(</a:t>
            </a:r>
            <a:r>
              <a:rPr lang="en-US" altLang="en-GB" sz="3600" b="1" dirty="0">
                <a:sym typeface="+mn-ea"/>
              </a:rPr>
              <a:t>15,000 records)</a:t>
            </a:r>
            <a:endParaRPr lang="en-US" altLang="en-GB" sz="3600" b="1" dirty="0"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165" y="4496435"/>
            <a:ext cx="9144000" cy="1219200"/>
          </a:xfrm>
        </p:spPr>
        <p:txBody>
          <a:bodyPr/>
          <a:lstStyle/>
          <a:p>
            <a:pPr algn="l"/>
            <a:r>
              <a:rPr lang="en-US"/>
              <a:t>Kunal (CSC-21F-057)</a:t>
            </a:r>
            <a:endParaRPr lang="en-US"/>
          </a:p>
          <a:p>
            <a:pPr algn="l"/>
            <a:r>
              <a:rPr lang="en-US"/>
              <a:t>Subject: Machine Learning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B5D2EC">
                <a:alpha val="100000"/>
              </a:srgbClr>
            </a:gs>
            <a:gs pos="45000">
              <a:srgbClr val="C6DCF1">
                <a:alpha val="100000"/>
              </a:srgbClr>
            </a:gs>
            <a:gs pos="19000">
              <a:srgbClr val="D6E6F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91540"/>
          </a:xfrm>
        </p:spPr>
        <p:txBody>
          <a:bodyPr>
            <a:normAutofit fontScale="90000"/>
          </a:bodyPr>
          <a:lstStyle/>
          <a:p>
            <a:r>
              <a:rPr lang="en-US" altLang="en-GB" dirty="0"/>
              <a:t>Data Splitting &amp; Scaling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940" y="1946910"/>
            <a:ext cx="9144000" cy="110807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Stratified split for balanced target distribution.</a:t>
            </a:r>
            <a:endParaRPr lang="en-US" altLang="en-GB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StandardScaler improves model convergence.</a:t>
            </a:r>
            <a:endParaRPr lang="en-US" altLang="en-GB"/>
          </a:p>
          <a:p>
            <a:pPr algn="l">
              <a:buFont typeface="Arial" panose="020B0604020202020204" pitchFamily="34" charset="0"/>
            </a:pP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3340735"/>
            <a:ext cx="1167765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B5D2EC">
                <a:alpha val="100000"/>
              </a:srgbClr>
            </a:gs>
            <a:gs pos="45000">
              <a:srgbClr val="C6DCF1">
                <a:alpha val="100000"/>
              </a:srgbClr>
            </a:gs>
            <a:gs pos="19000">
              <a:srgbClr val="D6E6F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537210"/>
          </a:xfrm>
        </p:spPr>
        <p:txBody>
          <a:bodyPr>
            <a:normAutofit fontScale="90000"/>
          </a:bodyPr>
          <a:lstStyle/>
          <a:p>
            <a:r>
              <a:rPr lang="en-US" altLang="en-GB" dirty="0"/>
              <a:t>Feature Engineering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115" y="1957070"/>
            <a:ext cx="10321290" cy="901700"/>
          </a:xfrm>
        </p:spPr>
        <p:txBody>
          <a:bodyPr/>
          <a:lstStyle/>
          <a:p>
            <a:pPr algn="l"/>
            <a:endParaRPr lang="en-US" altLang="en-GB"/>
          </a:p>
          <a:p>
            <a:pPr algn="l"/>
            <a:endParaRPr lang="en-US" alt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" y="2077085"/>
            <a:ext cx="10267315" cy="45027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B5D2EC">
                <a:alpha val="100000"/>
              </a:srgbClr>
            </a:gs>
            <a:gs pos="45000">
              <a:srgbClr val="C6DCF1">
                <a:alpha val="100000"/>
              </a:srgbClr>
            </a:gs>
            <a:gs pos="19000">
              <a:srgbClr val="D6E6F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1150"/>
            <a:ext cx="9144000" cy="890905"/>
          </a:xfrm>
        </p:spPr>
        <p:txBody>
          <a:bodyPr>
            <a:normAutofit fontScale="90000"/>
          </a:bodyPr>
          <a:lstStyle/>
          <a:p>
            <a:r>
              <a:rPr lang="en-US" altLang="en-GB" dirty="0"/>
              <a:t>Model Training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043305"/>
            <a:ext cx="9144000" cy="592455"/>
          </a:xfrm>
        </p:spPr>
        <p:txBody>
          <a:bodyPr/>
          <a:lstStyle/>
          <a:p>
            <a:pPr algn="ctr"/>
            <a:r>
              <a:rPr lang="en-US" altLang="en-GB"/>
              <a:t>Trained 5 ML models for comparison.</a:t>
            </a:r>
            <a:endParaRPr lang="en-US" alt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1811020"/>
            <a:ext cx="1029652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B5D2EC">
                <a:alpha val="100000"/>
              </a:srgbClr>
            </a:gs>
            <a:gs pos="45000">
              <a:srgbClr val="C6DCF1">
                <a:alpha val="100000"/>
              </a:srgbClr>
            </a:gs>
            <a:gs pos="19000">
              <a:srgbClr val="D6E6F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1150"/>
            <a:ext cx="9144000" cy="890905"/>
          </a:xfrm>
        </p:spPr>
        <p:txBody>
          <a:bodyPr>
            <a:normAutofit fontScale="90000"/>
          </a:bodyPr>
          <a:lstStyle/>
          <a:p>
            <a:r>
              <a:rPr lang="en-US" altLang="en-GB" dirty="0"/>
              <a:t>Model Evaluation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043305"/>
            <a:ext cx="9144000" cy="592455"/>
          </a:xfrm>
        </p:spPr>
        <p:txBody>
          <a:bodyPr>
            <a:normAutofit fontScale="70000"/>
          </a:bodyPr>
          <a:lstStyle/>
          <a:p>
            <a:pPr algn="just"/>
            <a:r>
              <a:rPr lang="en-US" altLang="en-GB"/>
              <a:t>Evaluate the performance of each trained model on the validation set and identify the best-performing one based on accuracy.</a:t>
            </a:r>
            <a:endParaRPr lang="en-US" altLang="en-GB"/>
          </a:p>
          <a:p>
            <a:pPr algn="just"/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" y="1754505"/>
            <a:ext cx="10711815" cy="4959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B5D2EC">
                <a:alpha val="100000"/>
              </a:srgbClr>
            </a:gs>
            <a:gs pos="45000">
              <a:srgbClr val="C6DCF1">
                <a:alpha val="100000"/>
              </a:srgbClr>
            </a:gs>
            <a:gs pos="19000">
              <a:srgbClr val="D6E6F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30935"/>
          </a:xfrm>
        </p:spPr>
        <p:txBody>
          <a:bodyPr>
            <a:normAutofit fontScale="90000"/>
          </a:bodyPr>
          <a:lstStyle/>
          <a:p>
            <a:r>
              <a:rPr lang="en-US" altLang="en-GB" dirty="0"/>
              <a:t>Model Optimization</a:t>
            </a:r>
            <a:br>
              <a:rPr lang="en-US" altLang="en-GB" dirty="0"/>
            </a:b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645" y="1480820"/>
            <a:ext cx="10336530" cy="77279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Optimize the hyperparameters of the RandomForestClassifier and KNeighborsClassifier models.</a:t>
            </a:r>
            <a:endParaRPr lang="en-US" altLang="en-GB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GB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465" y="2253615"/>
            <a:ext cx="11065510" cy="39452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B5D2EC">
                <a:alpha val="100000"/>
              </a:srgbClr>
            </a:gs>
            <a:gs pos="45000">
              <a:srgbClr val="C6DCF1">
                <a:alpha val="100000"/>
              </a:srgbClr>
            </a:gs>
            <a:gs pos="19000">
              <a:srgbClr val="D6E6F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30935"/>
          </a:xfrm>
        </p:spPr>
        <p:txBody>
          <a:bodyPr>
            <a:normAutofit fontScale="90000"/>
          </a:bodyPr>
          <a:lstStyle/>
          <a:p>
            <a:r>
              <a:rPr lang="en-US" altLang="en-GB" dirty="0"/>
              <a:t>Model Evaluation</a:t>
            </a:r>
            <a:br>
              <a:rPr lang="en-US" altLang="en-GB" dirty="0"/>
            </a:b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645" y="1480820"/>
            <a:ext cx="10336530" cy="7727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Evaluate the best performing model (KNN) on the test set.</a:t>
            </a:r>
            <a:endParaRPr lang="en-US" altLang="en-GB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15" y="2010410"/>
            <a:ext cx="10613390" cy="4207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B5D2EC">
                <a:alpha val="100000"/>
              </a:srgbClr>
            </a:gs>
            <a:gs pos="45000">
              <a:srgbClr val="C6DCF1">
                <a:alpha val="100000"/>
              </a:srgbClr>
            </a:gs>
            <a:gs pos="19000">
              <a:srgbClr val="D6E6F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90220"/>
          </a:xfrm>
        </p:spPr>
        <p:txBody>
          <a:bodyPr>
            <a:normAutofit fontScale="90000"/>
          </a:bodyPr>
          <a:lstStyle/>
          <a:p>
            <a:r>
              <a:rPr lang="en-US" altLang="en-GB" dirty="0"/>
              <a:t>Overview</a:t>
            </a:r>
            <a:endParaRPr lang="en-US" altLang="en-GB" dirty="0"/>
          </a:p>
        </p:txBody>
      </p:sp>
      <p:pic>
        <p:nvPicPr>
          <p:cNvPr id="4" name="Picture 3" descr="website"/>
          <p:cNvPicPr>
            <a:picLocks noChangeAspect="1"/>
          </p:cNvPicPr>
          <p:nvPr/>
        </p:nvPicPr>
        <p:blipFill>
          <a:blip r:embed="rId1"/>
          <a:srcRect l="34897" t="15238"/>
          <a:stretch>
            <a:fillRect/>
          </a:stretch>
        </p:blipFill>
        <p:spPr>
          <a:xfrm>
            <a:off x="1159510" y="1612900"/>
            <a:ext cx="10744200" cy="44253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75055" y="6284595"/>
            <a:ext cx="799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>
                <a:solidFill>
                  <a:srgbClr val="FF0000"/>
                </a:solidFill>
              </a:rPr>
              <a:t>Please Visit: </a:t>
            </a:r>
            <a:r>
              <a:rPr lang="en-US" altLang="en-GB">
                <a:solidFill>
                  <a:srgbClr val="FF0000"/>
                </a:solidFill>
                <a:hlinkClick r:id="rId2" tooltip="" action="ppaction://hlinkfile"/>
              </a:rPr>
              <a:t>https://diabetespredictionswebapp.streamlit.app/</a:t>
            </a:r>
            <a:endParaRPr lang="en-US" altLang="en-GB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B5D2EC">
                <a:alpha val="100000"/>
              </a:srgbClr>
            </a:gs>
            <a:gs pos="45000">
              <a:srgbClr val="C6DCF1">
                <a:alpha val="100000"/>
              </a:srgbClr>
            </a:gs>
            <a:gs pos="19000">
              <a:srgbClr val="D6E6F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30935"/>
          </a:xfrm>
        </p:spPr>
        <p:txBody>
          <a:bodyPr>
            <a:normAutofit/>
          </a:bodyPr>
          <a:lstStyle/>
          <a:p>
            <a:r>
              <a:rPr lang="en-US" altLang="en-GB" dirty="0">
                <a:sym typeface="+mn-ea"/>
              </a:rPr>
              <a:t>Introduction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645" y="2463165"/>
            <a:ext cx="10336530" cy="343408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GB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 dirty="0">
                <a:sym typeface="+mn-ea"/>
              </a:rPr>
              <a:t>Diabetes is a chronic condition affecting over 537 million people globally, with early detection being crucial for effective management.</a:t>
            </a:r>
            <a:endParaRPr lang="en-US" altLang="en-GB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 dirty="0">
                <a:sym typeface="+mn-ea"/>
              </a:rPr>
              <a:t>We developed a diabetes prediction system using a K-Nearest Neighbors model trained on a dataset of 15,000 patient records, achieving 98.6% test accuracy. </a:t>
            </a:r>
            <a:r>
              <a:rPr lang="en-US" altLang="en-GB" dirty="0">
                <a:sym typeface="+mn-ea"/>
              </a:rPr>
              <a:t>We used the Diabetes Dataset for analysis.</a:t>
            </a:r>
            <a:endParaRPr lang="en-US" altLang="en-GB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 dirty="0">
                <a:sym typeface="+mn-ea"/>
              </a:rPr>
              <a:t> The Streamlit application enables real-time predictions based on user inputs for Pregnancies, Glucose, BMI, Age, and Diabetes Pedigree Function</a:t>
            </a:r>
            <a:r>
              <a:rPr lang="en-US" altLang="en-GB" dirty="0">
                <a:sym typeface="+mn-ea"/>
              </a:rPr>
              <a:t>.</a:t>
            </a:r>
            <a:br>
              <a:rPr lang="en-US" altLang="en-GB" dirty="0">
                <a:sym typeface="+mn-ea"/>
              </a:rPr>
            </a:br>
            <a:endParaRPr lang="en-US" altLang="en-GB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B5D2EC">
                <a:alpha val="100000"/>
              </a:srgbClr>
            </a:gs>
            <a:gs pos="45000">
              <a:srgbClr val="C6DCF1">
                <a:alpha val="100000"/>
              </a:srgbClr>
            </a:gs>
            <a:gs pos="19000">
              <a:srgbClr val="D6E6F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206500"/>
          </a:xfrm>
        </p:spPr>
        <p:txBody>
          <a:bodyPr/>
          <a:lstStyle/>
          <a:p>
            <a:r>
              <a:rPr lang="en-US" altLang="en-GB" dirty="0"/>
              <a:t>Problem Statement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9250"/>
            <a:ext cx="9144000" cy="301752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Problem: Can we accurately predict diabetes using patient health data?</a:t>
            </a:r>
            <a:endParaRPr lang="en-US" altLang="en-GB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Target </a:t>
            </a:r>
            <a:r>
              <a:rPr lang="en-US" altLang="en-GB"/>
              <a:t>Variable: Outcome (1 = Diabetes, 0 = No Diabetes)</a:t>
            </a:r>
            <a:endParaRPr lang="en-US" altLang="en-GB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Features: Glucose, BMI, Insulin, Age, etc.</a:t>
            </a:r>
            <a:endParaRPr lang="en-US" altLang="en-GB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Aim: Help in early diagnosis using predictive analytics.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B5D2EC">
                <a:alpha val="100000"/>
              </a:srgbClr>
            </a:gs>
            <a:gs pos="45000">
              <a:srgbClr val="C6DCF1">
                <a:alpha val="100000"/>
              </a:srgbClr>
            </a:gs>
            <a:gs pos="19000">
              <a:srgbClr val="D6E6F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12165"/>
          </a:xfrm>
        </p:spPr>
        <p:txBody>
          <a:bodyPr>
            <a:normAutofit fontScale="90000"/>
          </a:bodyPr>
          <a:lstStyle/>
          <a:p>
            <a:r>
              <a:rPr lang="en-US" altLang="en-GB" dirty="0"/>
              <a:t>Methodology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05330"/>
            <a:ext cx="9144000" cy="4029075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en-GB" sz="3200" b="1"/>
              <a:t>Steps Followed:</a:t>
            </a:r>
            <a:endParaRPr lang="en-US" altLang="en-GB" sz="3200" b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Data Loading &amp; Understanding</a:t>
            </a:r>
            <a:endParaRPr lang="en-US" altLang="en-GB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Data Exploration</a:t>
            </a:r>
            <a:endParaRPr lang="en-US" altLang="en-GB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Data Cleaning (Missing values, Outliers)</a:t>
            </a:r>
            <a:endParaRPr lang="en-US" altLang="en-GB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Data Preparation (Train-test split, Scaling)</a:t>
            </a:r>
            <a:endParaRPr lang="en-US" altLang="en-GB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Model Training (5 ML Algorithms)</a:t>
            </a:r>
            <a:endParaRPr lang="en-US" altLang="en-GB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Evaluation using metrics</a:t>
            </a:r>
            <a:endParaRPr lang="en-US" altLang="en-GB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GB"/>
              <a:t>Model Optimization</a:t>
            </a:r>
            <a:endParaRPr lang="en-US" altLang="en-GB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GB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7847330" y="54940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B5D2EC">
                <a:alpha val="100000"/>
              </a:srgbClr>
            </a:gs>
            <a:gs pos="45000">
              <a:srgbClr val="C6DCF1">
                <a:alpha val="100000"/>
              </a:srgbClr>
            </a:gs>
            <a:gs pos="19000">
              <a:srgbClr val="D6E6F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76200"/>
          </a:xfrm>
        </p:spPr>
        <p:txBody>
          <a:bodyPr/>
          <a:lstStyle/>
          <a:p>
            <a:r>
              <a:rPr lang="en-US" altLang="en-GB" dirty="0"/>
              <a:t>Data Loading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Kunal (CSC-21F-057)</a:t>
            </a:r>
            <a:endParaRPr lang="en-US"/>
          </a:p>
          <a:p>
            <a:r>
              <a:rPr lang="en-US"/>
              <a:t>subject: Machine Learning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78155" y="1526540"/>
            <a:ext cx="9069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2400"/>
              <a:t>Loaded diabetes dataset using pandas.</a:t>
            </a:r>
            <a:endParaRPr lang="en-US" altLang="en-GB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2400"/>
              <a:t>Shows first five rows of data.</a:t>
            </a:r>
            <a:endParaRPr lang="en-US" altLang="en-GB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" y="3032125"/>
            <a:ext cx="11285220" cy="3201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B5D2EC">
                <a:alpha val="100000"/>
              </a:srgbClr>
            </a:gs>
            <a:gs pos="45000">
              <a:srgbClr val="C6DCF1">
                <a:alpha val="100000"/>
              </a:srgbClr>
            </a:gs>
            <a:gs pos="19000">
              <a:srgbClr val="D6E6F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550" y="642620"/>
            <a:ext cx="9144000" cy="913765"/>
          </a:xfrm>
        </p:spPr>
        <p:txBody>
          <a:bodyPr>
            <a:normAutofit fontScale="90000"/>
          </a:bodyPr>
          <a:lstStyle/>
          <a:p>
            <a:r>
              <a:rPr lang="en-US" altLang="en-GB" dirty="0"/>
              <a:t> Data Exploration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225" y="1842453"/>
            <a:ext cx="9144000" cy="16557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GB"/>
              <a:t>Identified 0s in columns like Insulin and BMI as missing values.</a:t>
            </a:r>
            <a:endParaRPr lang="en-US" altLang="en-GB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GB"/>
              <a:t>Class distribution is imbalanced: More 0s (non-diabetic) than 1s.</a:t>
            </a:r>
            <a:endParaRPr lang="en-US" altLang="en-GB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GB"/>
              <a:t>Statistical overview helped in planning cleaning.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3646170"/>
            <a:ext cx="10407650" cy="2546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B5D2EC">
                <a:alpha val="100000"/>
              </a:srgbClr>
            </a:gs>
            <a:gs pos="45000">
              <a:srgbClr val="C6DCF1">
                <a:alpha val="100000"/>
              </a:srgbClr>
            </a:gs>
            <a:gs pos="19000">
              <a:srgbClr val="D6E6F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288290"/>
            <a:ext cx="9144000" cy="685165"/>
          </a:xfrm>
        </p:spPr>
        <p:txBody>
          <a:bodyPr>
            <a:normAutofit fontScale="90000"/>
          </a:bodyPr>
          <a:lstStyle/>
          <a:p>
            <a:r>
              <a:rPr lang="en-US" altLang="en-GB" dirty="0"/>
              <a:t>Correlation Matrix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803275"/>
            <a:ext cx="9144000" cy="535940"/>
          </a:xfrm>
        </p:spPr>
        <p:txBody>
          <a:bodyPr/>
          <a:lstStyle/>
          <a:p>
            <a:r>
              <a:rPr lang="en-US" altLang="en-GB"/>
              <a:t>Heatmap showed strong correlation of </a:t>
            </a:r>
            <a:r>
              <a:rPr lang="en-US" altLang="en-GB" b="1"/>
              <a:t>Glucose </a:t>
            </a:r>
            <a:r>
              <a:rPr lang="en-US" altLang="en-GB"/>
              <a:t>and </a:t>
            </a:r>
            <a:r>
              <a:rPr lang="en-US" altLang="en-GB" b="1"/>
              <a:t>BMI </a:t>
            </a:r>
            <a:r>
              <a:rPr lang="en-US" altLang="en-GB"/>
              <a:t>with </a:t>
            </a:r>
            <a:r>
              <a:rPr lang="en-US" altLang="en-GB" b="1"/>
              <a:t>Outcome</a:t>
            </a:r>
            <a:r>
              <a:rPr lang="en-US" altLang="en-GB"/>
              <a:t>.</a:t>
            </a:r>
            <a:endParaRPr lang="en-US" altLang="en-GB"/>
          </a:p>
          <a:p>
            <a:endParaRPr lang="en-US" altLang="en-GB"/>
          </a:p>
          <a:p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740" y="1429385"/>
            <a:ext cx="9773920" cy="5462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B5D2EC">
                <a:alpha val="100000"/>
              </a:srgbClr>
            </a:gs>
            <a:gs pos="45000">
              <a:srgbClr val="C6DCF1">
                <a:alpha val="100000"/>
              </a:srgbClr>
            </a:gs>
            <a:gs pos="19000">
              <a:srgbClr val="D6E6F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5420" y="2448560"/>
            <a:ext cx="9144000" cy="787400"/>
          </a:xfrm>
        </p:spPr>
        <p:txBody>
          <a:bodyPr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GB"/>
              <a:t>Replaced 0s with median values.</a:t>
            </a:r>
            <a:endParaRPr lang="en-US" altLang="en-GB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GB"/>
              <a:t>Median is robust to outliers.</a:t>
            </a:r>
            <a:endParaRPr lang="en-US" altLang="en-GB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en-GB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3429000"/>
            <a:ext cx="10217150" cy="29648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1322070"/>
            <a:ext cx="11649710" cy="5077460"/>
          </a:xfrm>
          <a:prstGeom prst="rect">
            <a:avLst/>
          </a:prstGeom>
        </p:spPr>
      </p:pic>
      <p:sp>
        <p:nvSpPr>
          <p:cNvPr id="6" name="Title 5"/>
          <p:cNvSpPr/>
          <p:nvPr>
            <p:ph type="ctrTitle"/>
          </p:nvPr>
        </p:nvSpPr>
        <p:spPr>
          <a:xfrm>
            <a:off x="1609090" y="375285"/>
            <a:ext cx="9144000" cy="946785"/>
          </a:xfrm>
        </p:spPr>
        <p:txBody>
          <a:bodyPr>
            <a:normAutofit fontScale="90000"/>
          </a:bodyPr>
          <a:p>
            <a:r>
              <a:rPr lang="en-US" altLang="en-GB"/>
              <a:t>Data Cleaning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2118</Words>
  <Application>WPS Presentation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Diabetes Prediction using Machine Learning</vt:lpstr>
      <vt:lpstr>Introduction</vt:lpstr>
      <vt:lpstr>Introduction</vt:lpstr>
      <vt:lpstr>Problem Statement</vt:lpstr>
      <vt:lpstr>Methodology</vt:lpstr>
      <vt:lpstr>Data Loading</vt:lpstr>
      <vt:lpstr> Data Exploration</vt:lpstr>
      <vt:lpstr>Correlation Matrix</vt:lpstr>
      <vt:lpstr>Handling Missing Values</vt:lpstr>
      <vt:lpstr>Data Splitting &amp; Scaling</vt:lpstr>
      <vt:lpstr>Model Evaluation</vt:lpstr>
      <vt:lpstr>Model Training</vt:lpstr>
      <vt:lpstr>Model Training</vt:lpstr>
      <vt:lpstr>Model Optimization </vt:lpstr>
      <vt:lpstr>Model Optimization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using Machine Learning</dc:title>
  <dc:creator/>
  <cp:lastModifiedBy>LENOVO</cp:lastModifiedBy>
  <cp:revision>3</cp:revision>
  <dcterms:created xsi:type="dcterms:W3CDTF">2025-06-03T08:28:00Z</dcterms:created>
  <dcterms:modified xsi:type="dcterms:W3CDTF">2025-06-06T13:10:26Z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46CAB30BE31A4782BD842CC2A0DAFC0E_11</vt:lpwstr>
  </property>
  <property fmtid="{D5CDD505-2E9C-101B-9397-08002B2CF9AE}" pid="3" name="KSOProductBuildVer">
    <vt:lpwstr>2057-12.2.0.21179</vt:lpwstr>
  </property>
</Properties>
</file>