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notesMasterIdLst>
    <p:notesMasterId r:id="rId27"/>
  </p:notesMasterIdLst>
  <p:sldIdLst>
    <p:sldId id="265" r:id="rId2"/>
    <p:sldId id="256" r:id="rId3"/>
    <p:sldId id="257" r:id="rId4"/>
    <p:sldId id="266" r:id="rId5"/>
    <p:sldId id="258" r:id="rId6"/>
    <p:sldId id="268" r:id="rId7"/>
    <p:sldId id="269" r:id="rId8"/>
    <p:sldId id="270" r:id="rId9"/>
    <p:sldId id="259" r:id="rId10"/>
    <p:sldId id="260" r:id="rId11"/>
    <p:sldId id="267" r:id="rId12"/>
    <p:sldId id="273" r:id="rId13"/>
    <p:sldId id="274" r:id="rId14"/>
    <p:sldId id="281" r:id="rId15"/>
    <p:sldId id="275" r:id="rId16"/>
    <p:sldId id="282" r:id="rId17"/>
    <p:sldId id="276" r:id="rId18"/>
    <p:sldId id="277" r:id="rId19"/>
    <p:sldId id="278" r:id="rId20"/>
    <p:sldId id="280" r:id="rId21"/>
    <p:sldId id="284" r:id="rId22"/>
    <p:sldId id="283" r:id="rId23"/>
    <p:sldId id="262" r:id="rId24"/>
    <p:sldId id="279" r:id="rId25"/>
    <p:sldId id="271" r:id="rId26"/>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718101-1699-48FE-84EE-3B475AFFAD7C}" v="65" dt="2025-06-05T18:22:31.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3847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0F971-322D-F96E-FEFE-9FD3559B75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4EBC0E-FA7E-ABC9-0E7F-E90FD82C6E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DF454E-43D8-2EDC-FB33-31E842AADF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E36D8D-F077-21AE-BD51-5DF460EBC5EE}"/>
              </a:ext>
            </a:extLst>
          </p:cNvPr>
          <p:cNvSpPr>
            <a:spLocks noGrp="1"/>
          </p:cNvSpPr>
          <p:nvPr>
            <p:ph type="sldNum" sz="quarter" idx="10"/>
          </p:nvPr>
        </p:nvSpPr>
        <p:spPr/>
        <p:txBody>
          <a:bodyPr/>
          <a:lstStyle/>
          <a:p>
            <a:fld id="{F7021451-1387-4CA6-816F-3879F97B5CBC}" type="slidenum">
              <a:rPr lang="en-US"/>
              <a:t>1</a:t>
            </a:fld>
            <a:endParaRPr lang="en-US" dirty="0"/>
          </a:p>
        </p:txBody>
      </p:sp>
    </p:spTree>
    <p:extLst>
      <p:ext uri="{BB962C8B-B14F-4D97-AF65-F5344CB8AC3E}">
        <p14:creationId xmlns:p14="http://schemas.microsoft.com/office/powerpoint/2010/main" val="15335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dirty="0"/>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dirty="0"/>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C51EE-70D5-FE3F-6FB8-D96CEDE76A1C}"/>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a:extLst>
              <a:ext uri="{FF2B5EF4-FFF2-40B4-BE49-F238E27FC236}">
                <a16:creationId xmlns:a16="http://schemas.microsoft.com/office/drawing/2014/main" id="{6996A697-DFC1-1814-D653-73971E06DFE2}"/>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2DEBD6-4592-9457-CE39-745B9ADB4A10}"/>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5" name="Footer Placeholder 4">
            <a:extLst>
              <a:ext uri="{FF2B5EF4-FFF2-40B4-BE49-F238E27FC236}">
                <a16:creationId xmlns:a16="http://schemas.microsoft.com/office/drawing/2014/main" id="{C2E076D7-B9DA-EBDC-1680-AA47B4BF3B6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4E7F098-B67E-7BEA-B028-1B51F3E421A8}"/>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174166972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0965F-ECDC-1043-8505-27F076A7E5D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011E12-B76F-88C1-0995-2AA897A532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87B6AB-6B22-CBDC-E8E6-27C3326A1C72}"/>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5" name="Footer Placeholder 4">
            <a:extLst>
              <a:ext uri="{FF2B5EF4-FFF2-40B4-BE49-F238E27FC236}">
                <a16:creationId xmlns:a16="http://schemas.microsoft.com/office/drawing/2014/main" id="{713D454E-30ED-C44F-6103-45603D99D91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28AE89-A1A1-9135-4B45-A556D568C6BE}"/>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15393759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451765-2082-FDDB-34EB-2E74F00B38AF}"/>
              </a:ext>
            </a:extLst>
          </p:cNvPr>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597CB3-CDF7-3E44-6838-54E115470EA5}"/>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1FF627-A84F-D240-589D-3A83CE8E38D4}"/>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5" name="Footer Placeholder 4">
            <a:extLst>
              <a:ext uri="{FF2B5EF4-FFF2-40B4-BE49-F238E27FC236}">
                <a16:creationId xmlns:a16="http://schemas.microsoft.com/office/drawing/2014/main" id="{945B7293-AD19-3C74-C5A9-E18EBF742CF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C104C06-C87C-CB32-AFB0-52225D8974A5}"/>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72295236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1057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91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90897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35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3256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57235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652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48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CD3E-EB4E-8EF0-F699-BEDEB3A66E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BB21ED-0783-A746-765E-1F96DAB8C9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80B2A1-1DD1-BC36-D2D8-7940E41E9AF2}"/>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5" name="Footer Placeholder 4">
            <a:extLst>
              <a:ext uri="{FF2B5EF4-FFF2-40B4-BE49-F238E27FC236}">
                <a16:creationId xmlns:a16="http://schemas.microsoft.com/office/drawing/2014/main" id="{FFFCA206-746F-68CC-FF58-58547F6780B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EB779D-647B-4A7C-FC77-14DE7FF038C3}"/>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273606615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D199D-3A8D-AD6F-AB33-DCC5E1DB78FE}"/>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D14FAF-8431-C8BE-A7C2-DFB1899869A2}"/>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4FD170-8A21-D18A-44FD-E85CB36AE097}"/>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5" name="Footer Placeholder 4">
            <a:extLst>
              <a:ext uri="{FF2B5EF4-FFF2-40B4-BE49-F238E27FC236}">
                <a16:creationId xmlns:a16="http://schemas.microsoft.com/office/drawing/2014/main" id="{68FBB23F-9EF1-DA4B-D40C-B986F0D3A1D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6D8DDD1-4948-C82B-8EFF-D89AD6FBBF09}"/>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34947235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E7ADA-9B63-2FD9-A4FC-E4A0A8305DE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66D8758-BCD9-16C0-DC05-34F862063670}"/>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8DC8F58-2DBF-619C-F934-9F3C427580E5}"/>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C7B03ED-4D80-FC04-50D0-FB281578DAE9}"/>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6" name="Footer Placeholder 5">
            <a:extLst>
              <a:ext uri="{FF2B5EF4-FFF2-40B4-BE49-F238E27FC236}">
                <a16:creationId xmlns:a16="http://schemas.microsoft.com/office/drawing/2014/main" id="{A8A1EBB3-3F97-970C-A99A-9C15DACD1B8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845AE45B-5C52-4889-E41B-856EB2A243EB}"/>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37203094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F7CBE-91F5-6120-C5B0-12E5A6F81C41}"/>
              </a:ext>
            </a:extLst>
          </p:cNvPr>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BD2E21-E639-2E30-7F87-227E662854C5}"/>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E349F9C4-3C80-CC80-5C29-3F0A3AEA2E61}"/>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8930B05-7EEE-16B6-CED3-080F75F0CA0E}"/>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FDC48ACD-7A0A-1A19-9368-85479A5FBCAF}"/>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06EE068-5091-5D82-B0CC-9D4E45621024}"/>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8" name="Footer Placeholder 7">
            <a:extLst>
              <a:ext uri="{FF2B5EF4-FFF2-40B4-BE49-F238E27FC236}">
                <a16:creationId xmlns:a16="http://schemas.microsoft.com/office/drawing/2014/main" id="{91BC8C42-0DDE-5F68-1877-CF17ACF4A463}"/>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CFDA31E3-CF4A-DDE4-1831-141B44CC981E}"/>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31776193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E644-BF33-3BBD-DE40-E30E5574C3C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8D394E-80BC-CAC7-136D-0E839EF1BAFB}"/>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4" name="Footer Placeholder 3">
            <a:extLst>
              <a:ext uri="{FF2B5EF4-FFF2-40B4-BE49-F238E27FC236}">
                <a16:creationId xmlns:a16="http://schemas.microsoft.com/office/drawing/2014/main" id="{12C33AF4-6D82-6D56-CEDE-3CDA689A361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8D06EF1-E977-796B-CF18-AC0142909FEC}"/>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390686693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B04F4-73A8-035E-3BD3-0684061AAD70}"/>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3" name="Footer Placeholder 2">
            <a:extLst>
              <a:ext uri="{FF2B5EF4-FFF2-40B4-BE49-F238E27FC236}">
                <a16:creationId xmlns:a16="http://schemas.microsoft.com/office/drawing/2014/main" id="{0E34A044-31F3-DD51-F57B-20BEDC1AA2CC}"/>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0B4A9CA6-9297-77D6-9EDA-E6A655355C63}"/>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4206192285"/>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4CAB-9755-47D0-3F13-3F6647A1DB09}"/>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C07861-652F-BCB7-E653-6D2937369173}"/>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B27308-ED69-E59B-CCCE-EA7AA51F4DD6}"/>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D3D65AFC-DF59-EDC1-E602-695DA1D464BB}"/>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6" name="Footer Placeholder 5">
            <a:extLst>
              <a:ext uri="{FF2B5EF4-FFF2-40B4-BE49-F238E27FC236}">
                <a16:creationId xmlns:a16="http://schemas.microsoft.com/office/drawing/2014/main" id="{55550C54-220A-0946-5A63-03B0524FD84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E3979E70-F4D0-30D9-575F-9DFE92773E05}"/>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4153795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63E4D-1802-2F2B-853D-948F001AFC2A}"/>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3CFE53-776C-4116-939A-C6BAACBB7071}"/>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dirty="0"/>
          </a:p>
        </p:txBody>
      </p:sp>
      <p:sp>
        <p:nvSpPr>
          <p:cNvPr id="4" name="Text Placeholder 3">
            <a:extLst>
              <a:ext uri="{FF2B5EF4-FFF2-40B4-BE49-F238E27FC236}">
                <a16:creationId xmlns:a16="http://schemas.microsoft.com/office/drawing/2014/main" id="{AE261537-CF80-0071-6A24-6E902175B269}"/>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B89EFB77-1E7C-255F-007D-A5377F1878DB}"/>
              </a:ext>
            </a:extLst>
          </p:cNvPr>
          <p:cNvSpPr>
            <a:spLocks noGrp="1"/>
          </p:cNvSpPr>
          <p:nvPr>
            <p:ph type="dt" sz="half" idx="10"/>
          </p:nvPr>
        </p:nvSpPr>
        <p:spPr/>
        <p:txBody>
          <a:bodyPr/>
          <a:lstStyle/>
          <a:p>
            <a:fld id="{D3F7F470-63CB-4FA6-BDF6-625039460EF5}" type="datetimeFigureOut">
              <a:rPr lang="en-IN" smtClean="0"/>
              <a:t>06-06-2025</a:t>
            </a:fld>
            <a:endParaRPr lang="en-IN" dirty="0"/>
          </a:p>
        </p:txBody>
      </p:sp>
      <p:sp>
        <p:nvSpPr>
          <p:cNvPr id="6" name="Footer Placeholder 5">
            <a:extLst>
              <a:ext uri="{FF2B5EF4-FFF2-40B4-BE49-F238E27FC236}">
                <a16:creationId xmlns:a16="http://schemas.microsoft.com/office/drawing/2014/main" id="{E7E67F41-FBD6-66E6-A487-E2F71AF4F691}"/>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A0DD7E21-9E08-2C4A-17F6-82747F0A03E4}"/>
              </a:ext>
            </a:extLst>
          </p:cNvPr>
          <p:cNvSpPr>
            <a:spLocks noGrp="1"/>
          </p:cNvSpPr>
          <p:nvPr>
            <p:ph type="sldNum" sz="quarter" idx="12"/>
          </p:nvPr>
        </p:nvSpPr>
        <p:spPr/>
        <p:txBody>
          <a:bodyPr/>
          <a:lstStyle/>
          <a:p>
            <a:fld id="{991F6672-1E49-4070-9C0D-F9FCED809F3D}" type="slidenum">
              <a:rPr lang="en-IN" smtClean="0"/>
              <a:t>‹#›</a:t>
            </a:fld>
            <a:endParaRPr lang="en-IN" dirty="0"/>
          </a:p>
        </p:txBody>
      </p:sp>
    </p:spTree>
    <p:extLst>
      <p:ext uri="{BB962C8B-B14F-4D97-AF65-F5344CB8AC3E}">
        <p14:creationId xmlns:p14="http://schemas.microsoft.com/office/powerpoint/2010/main" val="428006135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526B74-5B76-72D9-16CE-148CB0032BC9}"/>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F44DBC-9CE4-D981-75BF-1C1FCE560C7F}"/>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91219D-3572-92FD-BB3C-DBBCA9A6957B}"/>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D3F7F470-63CB-4FA6-BDF6-625039460EF5}" type="datetimeFigureOut">
              <a:rPr lang="en-IN" smtClean="0"/>
              <a:t>06-06-2025</a:t>
            </a:fld>
            <a:endParaRPr lang="en-IN" dirty="0"/>
          </a:p>
        </p:txBody>
      </p:sp>
      <p:sp>
        <p:nvSpPr>
          <p:cNvPr id="5" name="Footer Placeholder 4">
            <a:extLst>
              <a:ext uri="{FF2B5EF4-FFF2-40B4-BE49-F238E27FC236}">
                <a16:creationId xmlns:a16="http://schemas.microsoft.com/office/drawing/2014/main" id="{317EEE6C-C931-ABE0-A4EA-A9CF59E525FB}"/>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758995EC-8A5E-17B9-39E3-30E0C2E1D54D}"/>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991F6672-1E49-4070-9C0D-F9FCED809F3D}" type="slidenum">
              <a:rPr lang="en-IN" smtClean="0"/>
              <a:t>‹#›</a:t>
            </a:fld>
            <a:endParaRPr lang="en-IN" dirty="0"/>
          </a:p>
        </p:txBody>
      </p:sp>
    </p:spTree>
    <p:extLst>
      <p:ext uri="{BB962C8B-B14F-4D97-AF65-F5344CB8AC3E}">
        <p14:creationId xmlns:p14="http://schemas.microsoft.com/office/powerpoint/2010/main" val="221380412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6" r:id="rId17"/>
    <p:sldLayoutId id="2147483677" r:id="rId18"/>
    <p:sldLayoutId id="2147483678"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C33D8-66B9-27FA-081F-D08F316984E3}"/>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45B0CF62-070A-361C-37D8-C9B913C094E5}"/>
              </a:ext>
            </a:extLst>
          </p:cNvPr>
          <p:cNvSpPr/>
          <p:nvPr/>
        </p:nvSpPr>
        <p:spPr>
          <a:xfrm>
            <a:off x="-127323" y="769434"/>
            <a:ext cx="15226073" cy="1605780"/>
          </a:xfrm>
          <a:prstGeom prst="rect">
            <a:avLst/>
          </a:prstGeom>
          <a:noFill/>
          <a:ln/>
        </p:spPr>
        <p:txBody>
          <a:bodyPr wrap="square" lIns="0" tIns="0" rIns="0" bIns="0" rtlCol="0" anchor="t"/>
          <a:lstStyle/>
          <a:p>
            <a:pPr marL="0" indent="0" algn="ctr">
              <a:lnSpc>
                <a:spcPts val="5550"/>
              </a:lnSpc>
              <a:buNone/>
            </a:pPr>
            <a:r>
              <a:rPr lang="en-US" sz="6600" b="1" kern="0" spc="-134" dirty="0">
                <a:solidFill>
                  <a:srgbClr val="000000"/>
                </a:solidFill>
                <a:latin typeface="Arial" panose="020B0604020202020204" pitchFamily="34" charset="0"/>
                <a:ea typeface="Inter Bold" pitchFamily="34" charset="-122"/>
                <a:cs typeface="Arial" panose="020B0604020202020204" pitchFamily="34" charset="0"/>
              </a:rPr>
              <a:t>Fake Job Posting Detection</a:t>
            </a:r>
          </a:p>
          <a:p>
            <a:pPr marL="0" indent="0" algn="ctr">
              <a:lnSpc>
                <a:spcPts val="5550"/>
              </a:lnSpc>
              <a:buNone/>
            </a:pPr>
            <a:r>
              <a:rPr lang="en-IN" sz="1700" b="1" dirty="0">
                <a:solidFill>
                  <a:schemeClr val="tx1"/>
                </a:solidFill>
                <a:latin typeface="Arial" panose="020B0604020202020204" pitchFamily="34" charset="0"/>
                <a:cs typeface="Arial" panose="020B0604020202020204" pitchFamily="34" charset="0"/>
              </a:rPr>
              <a:t>INST</a:t>
            </a:r>
            <a:r>
              <a:rPr lang="en-IN" sz="1700" b="1" spc="-15" dirty="0">
                <a:solidFill>
                  <a:schemeClr val="tx1"/>
                </a:solidFill>
                <a:latin typeface="Arial" panose="020B0604020202020204" pitchFamily="34" charset="0"/>
                <a:cs typeface="Arial" panose="020B0604020202020204" pitchFamily="34" charset="0"/>
              </a:rPr>
              <a:t>I</a:t>
            </a:r>
            <a:r>
              <a:rPr lang="en-IN" sz="1700" b="1" dirty="0">
                <a:solidFill>
                  <a:schemeClr val="tx1"/>
                </a:solidFill>
                <a:latin typeface="Arial" panose="020B0604020202020204" pitchFamily="34" charset="0"/>
                <a:cs typeface="Arial" panose="020B0604020202020204" pitchFamily="34" charset="0"/>
              </a:rPr>
              <a:t>TUTE</a:t>
            </a:r>
            <a:r>
              <a:rPr lang="en-IN" sz="1700" b="1" spc="35" dirty="0">
                <a:solidFill>
                  <a:schemeClr val="tx1"/>
                </a:solidFill>
                <a:latin typeface="Arial" panose="020B0604020202020204" pitchFamily="34" charset="0"/>
                <a:cs typeface="Arial" panose="020B0604020202020204" pitchFamily="34" charset="0"/>
              </a:rPr>
              <a:t> </a:t>
            </a:r>
            <a:r>
              <a:rPr lang="en-IN" sz="1700" b="1" dirty="0">
                <a:solidFill>
                  <a:schemeClr val="tx1"/>
                </a:solidFill>
                <a:latin typeface="Arial" panose="020B0604020202020204" pitchFamily="34" charset="0"/>
                <a:cs typeface="Arial" panose="020B0604020202020204" pitchFamily="34" charset="0"/>
              </a:rPr>
              <a:t>OF</a:t>
            </a:r>
            <a:r>
              <a:rPr lang="en-IN" sz="1700" b="1" spc="55" dirty="0">
                <a:solidFill>
                  <a:schemeClr val="tx1"/>
                </a:solidFill>
                <a:latin typeface="Arial" panose="020B0604020202020204" pitchFamily="34" charset="0"/>
                <a:cs typeface="Arial" panose="020B0604020202020204" pitchFamily="34" charset="0"/>
              </a:rPr>
              <a:t> </a:t>
            </a:r>
            <a:r>
              <a:rPr lang="en-IN" sz="1700" b="1" spc="-10" dirty="0">
                <a:solidFill>
                  <a:schemeClr val="tx1"/>
                </a:solidFill>
                <a:latin typeface="Arial" panose="020B0604020202020204" pitchFamily="34" charset="0"/>
                <a:cs typeface="Arial" panose="020B0604020202020204" pitchFamily="34" charset="0"/>
              </a:rPr>
              <a:t>E</a:t>
            </a:r>
            <a:r>
              <a:rPr lang="en-IN" sz="1700" b="1" spc="-5" dirty="0">
                <a:solidFill>
                  <a:schemeClr val="tx1"/>
                </a:solidFill>
                <a:latin typeface="Arial" panose="020B0604020202020204" pitchFamily="34" charset="0"/>
                <a:cs typeface="Arial" panose="020B0604020202020204" pitchFamily="34" charset="0"/>
              </a:rPr>
              <a:t>NGIN</a:t>
            </a:r>
            <a:r>
              <a:rPr lang="en-IN" sz="1700" b="1" spc="-10" dirty="0">
                <a:solidFill>
                  <a:schemeClr val="tx1"/>
                </a:solidFill>
                <a:latin typeface="Arial" panose="020B0604020202020204" pitchFamily="34" charset="0"/>
                <a:cs typeface="Arial" panose="020B0604020202020204" pitchFamily="34" charset="0"/>
              </a:rPr>
              <a:t>E</a:t>
            </a:r>
            <a:r>
              <a:rPr lang="en-IN" sz="1700" b="1" dirty="0">
                <a:solidFill>
                  <a:schemeClr val="tx1"/>
                </a:solidFill>
                <a:latin typeface="Arial" panose="020B0604020202020204" pitchFamily="34" charset="0"/>
                <a:cs typeface="Arial" panose="020B0604020202020204" pitchFamily="34" charset="0"/>
              </a:rPr>
              <a:t>ERING</a:t>
            </a:r>
            <a:r>
              <a:rPr lang="en-IN" sz="1700" b="1" spc="55" dirty="0">
                <a:solidFill>
                  <a:schemeClr val="tx1"/>
                </a:solidFill>
                <a:latin typeface="Arial" panose="020B0604020202020204" pitchFamily="34" charset="0"/>
                <a:cs typeface="Arial" panose="020B0604020202020204" pitchFamily="34" charset="0"/>
              </a:rPr>
              <a:t> </a:t>
            </a:r>
            <a:r>
              <a:rPr lang="en-IN" sz="1700" b="1" spc="-15" dirty="0">
                <a:solidFill>
                  <a:schemeClr val="tx1"/>
                </a:solidFill>
                <a:latin typeface="Arial" panose="020B0604020202020204" pitchFamily="34" charset="0"/>
                <a:cs typeface="Arial" panose="020B0604020202020204" pitchFamily="34" charset="0"/>
              </a:rPr>
              <a:t>A</a:t>
            </a:r>
            <a:r>
              <a:rPr lang="en-IN" sz="1700" b="1" spc="-10" dirty="0">
                <a:solidFill>
                  <a:schemeClr val="tx1"/>
                </a:solidFill>
                <a:latin typeface="Arial" panose="020B0604020202020204" pitchFamily="34" charset="0"/>
                <a:cs typeface="Arial" panose="020B0604020202020204" pitchFamily="34" charset="0"/>
              </a:rPr>
              <a:t>N</a:t>
            </a:r>
            <a:r>
              <a:rPr lang="en-IN" sz="1700" b="1" dirty="0">
                <a:solidFill>
                  <a:schemeClr val="tx1"/>
                </a:solidFill>
                <a:latin typeface="Arial" panose="020B0604020202020204" pitchFamily="34" charset="0"/>
                <a:cs typeface="Arial" panose="020B0604020202020204" pitchFamily="34" charset="0"/>
              </a:rPr>
              <a:t>D</a:t>
            </a:r>
            <a:r>
              <a:rPr lang="en-IN" sz="1700" b="1" spc="55" dirty="0">
                <a:solidFill>
                  <a:schemeClr val="tx1"/>
                </a:solidFill>
                <a:latin typeface="Arial" panose="020B0604020202020204" pitchFamily="34" charset="0"/>
                <a:cs typeface="Arial" panose="020B0604020202020204" pitchFamily="34" charset="0"/>
              </a:rPr>
              <a:t> </a:t>
            </a:r>
            <a:r>
              <a:rPr lang="en-IN" sz="1700" b="1" dirty="0">
                <a:solidFill>
                  <a:schemeClr val="tx1"/>
                </a:solidFill>
                <a:latin typeface="Arial" panose="020B0604020202020204" pitchFamily="34" charset="0"/>
                <a:cs typeface="Arial" panose="020B0604020202020204" pitchFamily="34" charset="0"/>
              </a:rPr>
              <a:t>TEC</a:t>
            </a:r>
            <a:r>
              <a:rPr lang="en-IN" sz="1700" b="1" spc="-10" dirty="0">
                <a:solidFill>
                  <a:schemeClr val="tx1"/>
                </a:solidFill>
                <a:latin typeface="Arial" panose="020B0604020202020204" pitchFamily="34" charset="0"/>
                <a:cs typeface="Arial" panose="020B0604020202020204" pitchFamily="34" charset="0"/>
              </a:rPr>
              <a:t>H</a:t>
            </a:r>
            <a:r>
              <a:rPr lang="en-IN" sz="1700" b="1" spc="-5" dirty="0">
                <a:solidFill>
                  <a:schemeClr val="tx1"/>
                </a:solidFill>
                <a:latin typeface="Arial" panose="020B0604020202020204" pitchFamily="34" charset="0"/>
                <a:cs typeface="Arial" panose="020B0604020202020204" pitchFamily="34" charset="0"/>
              </a:rPr>
              <a:t>NOL</a:t>
            </a:r>
            <a:r>
              <a:rPr lang="en-IN" sz="1700" b="1" spc="-15" dirty="0">
                <a:solidFill>
                  <a:schemeClr val="tx1"/>
                </a:solidFill>
                <a:latin typeface="Arial" panose="020B0604020202020204" pitchFamily="34" charset="0"/>
                <a:cs typeface="Arial" panose="020B0604020202020204" pitchFamily="34" charset="0"/>
              </a:rPr>
              <a:t>O</a:t>
            </a:r>
            <a:r>
              <a:rPr lang="en-IN" sz="1700" b="1" dirty="0">
                <a:solidFill>
                  <a:schemeClr val="tx1"/>
                </a:solidFill>
                <a:latin typeface="Arial" panose="020B0604020202020204" pitchFamily="34" charset="0"/>
                <a:cs typeface="Arial" panose="020B0604020202020204" pitchFamily="34" charset="0"/>
              </a:rPr>
              <a:t>GY</a:t>
            </a:r>
          </a:p>
          <a:p>
            <a:pPr marL="0" indent="0" algn="ctr">
              <a:lnSpc>
                <a:spcPts val="5550"/>
              </a:lnSpc>
              <a:buNone/>
            </a:pPr>
            <a:r>
              <a:rPr lang="en-IN" sz="1700" dirty="0">
                <a:solidFill>
                  <a:schemeClr val="tx1"/>
                </a:solidFill>
                <a:latin typeface="Arial" panose="020B0604020202020204" pitchFamily="34" charset="0"/>
                <a:cs typeface="Arial" panose="020B0604020202020204" pitchFamily="34" charset="0"/>
              </a:rPr>
              <a:t> </a:t>
            </a:r>
            <a:r>
              <a:rPr lang="en-IN" sz="1700" b="1" spc="-15" dirty="0">
                <a:solidFill>
                  <a:schemeClr val="tx1"/>
                </a:solidFill>
                <a:latin typeface="Arial" panose="020B0604020202020204" pitchFamily="34" charset="0"/>
                <a:cs typeface="Arial" panose="020B0604020202020204" pitchFamily="34" charset="0"/>
              </a:rPr>
              <a:t>Lu</a:t>
            </a:r>
            <a:r>
              <a:rPr lang="en-IN" sz="1700" b="1" spc="-5" dirty="0">
                <a:solidFill>
                  <a:schemeClr val="tx1"/>
                </a:solidFill>
                <a:latin typeface="Arial" panose="020B0604020202020204" pitchFamily="34" charset="0"/>
                <a:cs typeface="Arial" panose="020B0604020202020204" pitchFamily="34" charset="0"/>
              </a:rPr>
              <a:t>c</a:t>
            </a:r>
            <a:r>
              <a:rPr lang="en-IN" sz="1700" b="1" spc="-10" dirty="0">
                <a:solidFill>
                  <a:schemeClr val="tx1"/>
                </a:solidFill>
                <a:latin typeface="Arial" panose="020B0604020202020204" pitchFamily="34" charset="0"/>
                <a:cs typeface="Arial" panose="020B0604020202020204" pitchFamily="34" charset="0"/>
              </a:rPr>
              <a:t>k</a:t>
            </a:r>
            <a:r>
              <a:rPr lang="en-IN" sz="1700" b="1" spc="-15" dirty="0">
                <a:solidFill>
                  <a:schemeClr val="tx1"/>
                </a:solidFill>
                <a:latin typeface="Arial" panose="020B0604020202020204" pitchFamily="34" charset="0"/>
                <a:cs typeface="Arial" panose="020B0604020202020204" pitchFamily="34" charset="0"/>
              </a:rPr>
              <a:t>no</a:t>
            </a:r>
            <a:r>
              <a:rPr lang="en-IN" sz="1700" b="1" spc="-30" dirty="0">
                <a:solidFill>
                  <a:schemeClr val="tx1"/>
                </a:solidFill>
                <a:latin typeface="Arial" panose="020B0604020202020204" pitchFamily="34" charset="0"/>
                <a:cs typeface="Arial" panose="020B0604020202020204" pitchFamily="34" charset="0"/>
              </a:rPr>
              <a:t>w</a:t>
            </a:r>
            <a:r>
              <a:rPr lang="en-IN" sz="1700" b="1" spc="-5" dirty="0">
                <a:solidFill>
                  <a:schemeClr val="tx1"/>
                </a:solidFill>
                <a:latin typeface="Arial" panose="020B0604020202020204" pitchFamily="34" charset="0"/>
                <a:cs typeface="Arial" panose="020B0604020202020204" pitchFamily="34" charset="0"/>
              </a:rPr>
              <a:t>,</a:t>
            </a:r>
            <a:r>
              <a:rPr lang="en-IN" sz="1700" b="1" spc="55" dirty="0">
                <a:solidFill>
                  <a:schemeClr val="tx1"/>
                </a:solidFill>
                <a:latin typeface="Arial" panose="020B0604020202020204" pitchFamily="34" charset="0"/>
                <a:cs typeface="Arial" panose="020B0604020202020204" pitchFamily="34" charset="0"/>
              </a:rPr>
              <a:t> </a:t>
            </a:r>
            <a:r>
              <a:rPr lang="en-IN" sz="1700" b="1" spc="-15" dirty="0">
                <a:solidFill>
                  <a:schemeClr val="tx1"/>
                </a:solidFill>
                <a:latin typeface="Arial" panose="020B0604020202020204" pitchFamily="34" charset="0"/>
                <a:cs typeface="Arial" panose="020B0604020202020204" pitchFamily="34" charset="0"/>
              </a:rPr>
              <a:t>Utta</a:t>
            </a:r>
            <a:r>
              <a:rPr lang="en-IN" sz="1700" b="1" spc="-10" dirty="0">
                <a:solidFill>
                  <a:schemeClr val="tx1"/>
                </a:solidFill>
                <a:latin typeface="Arial" panose="020B0604020202020204" pitchFamily="34" charset="0"/>
                <a:cs typeface="Arial" panose="020B0604020202020204" pitchFamily="34" charset="0"/>
              </a:rPr>
              <a:t>r</a:t>
            </a:r>
            <a:r>
              <a:rPr lang="en-IN" sz="1700" b="1" spc="45" dirty="0">
                <a:solidFill>
                  <a:schemeClr val="tx1"/>
                </a:solidFill>
                <a:latin typeface="Arial" panose="020B0604020202020204" pitchFamily="34" charset="0"/>
                <a:cs typeface="Arial" panose="020B0604020202020204" pitchFamily="34" charset="0"/>
              </a:rPr>
              <a:t> </a:t>
            </a:r>
            <a:r>
              <a:rPr lang="en-IN" sz="1700" b="1" spc="-5" dirty="0">
                <a:solidFill>
                  <a:schemeClr val="tx1"/>
                </a:solidFill>
                <a:latin typeface="Arial" panose="020B0604020202020204" pitchFamily="34" charset="0"/>
                <a:cs typeface="Arial" panose="020B0604020202020204" pitchFamily="34" charset="0"/>
              </a:rPr>
              <a:t>P</a:t>
            </a:r>
            <a:r>
              <a:rPr lang="en-IN" sz="1700" b="1" spc="-10" dirty="0">
                <a:solidFill>
                  <a:schemeClr val="tx1"/>
                </a:solidFill>
                <a:latin typeface="Arial" panose="020B0604020202020204" pitchFamily="34" charset="0"/>
                <a:cs typeface="Arial" panose="020B0604020202020204" pitchFamily="34" charset="0"/>
              </a:rPr>
              <a:t>radesh</a:t>
            </a:r>
            <a:r>
              <a:rPr lang="en-IN" sz="1700" b="1" spc="55" dirty="0">
                <a:solidFill>
                  <a:schemeClr val="tx1"/>
                </a:solidFill>
                <a:latin typeface="Arial" panose="020B0604020202020204" pitchFamily="34" charset="0"/>
                <a:cs typeface="Arial" panose="020B0604020202020204" pitchFamily="34" charset="0"/>
              </a:rPr>
              <a:t> </a:t>
            </a:r>
            <a:r>
              <a:rPr lang="en-IN" sz="1700" b="1" spc="-10" dirty="0">
                <a:solidFill>
                  <a:schemeClr val="tx1"/>
                </a:solidFill>
                <a:latin typeface="Arial" panose="020B0604020202020204" pitchFamily="34" charset="0"/>
                <a:cs typeface="Arial" panose="020B0604020202020204" pitchFamily="34" charset="0"/>
              </a:rPr>
              <a:t>–</a:t>
            </a:r>
            <a:r>
              <a:rPr lang="en-IN" sz="1700" b="1" spc="-5" dirty="0">
                <a:solidFill>
                  <a:schemeClr val="tx1"/>
                </a:solidFill>
                <a:latin typeface="Arial" panose="020B0604020202020204" pitchFamily="34" charset="0"/>
                <a:cs typeface="Arial" panose="020B0604020202020204" pitchFamily="34" charset="0"/>
              </a:rPr>
              <a:t> </a:t>
            </a:r>
            <a:r>
              <a:rPr lang="en-IN" sz="1700" b="1" spc="-15" dirty="0">
                <a:solidFill>
                  <a:schemeClr val="tx1"/>
                </a:solidFill>
                <a:latin typeface="Arial" panose="020B0604020202020204" pitchFamily="34" charset="0"/>
                <a:cs typeface="Arial" panose="020B0604020202020204" pitchFamily="34" charset="0"/>
              </a:rPr>
              <a:t>22</a:t>
            </a:r>
            <a:r>
              <a:rPr lang="en-IN" sz="1700" b="1" dirty="0">
                <a:solidFill>
                  <a:schemeClr val="tx1"/>
                </a:solidFill>
                <a:latin typeface="Arial" panose="020B0604020202020204" pitchFamily="34" charset="0"/>
                <a:cs typeface="Arial" panose="020B0604020202020204" pitchFamily="34" charset="0"/>
              </a:rPr>
              <a:t>6</a:t>
            </a:r>
            <a:r>
              <a:rPr lang="en-IN" sz="1700" b="1" spc="-15" dirty="0">
                <a:solidFill>
                  <a:schemeClr val="tx1"/>
                </a:solidFill>
                <a:latin typeface="Arial" panose="020B0604020202020204" pitchFamily="34" charset="0"/>
                <a:cs typeface="Arial" panose="020B0604020202020204" pitchFamily="34" charset="0"/>
              </a:rPr>
              <a:t>021</a:t>
            </a:r>
            <a:endParaRPr lang="en-US" sz="1700" b="1" kern="0" spc="-134" dirty="0">
              <a:solidFill>
                <a:srgbClr val="000000"/>
              </a:solidFill>
              <a:latin typeface="Arial" panose="020B0604020202020204" pitchFamily="34" charset="0"/>
              <a:ea typeface="Inter Bold" pitchFamily="34" charset="-122"/>
              <a:cs typeface="Arial" panose="020B0604020202020204" pitchFamily="34" charset="0"/>
            </a:endParaRPr>
          </a:p>
          <a:p>
            <a:pPr marL="0" indent="0" algn="ctr">
              <a:lnSpc>
                <a:spcPts val="5550"/>
              </a:lnSpc>
              <a:buNone/>
            </a:pPr>
            <a:endParaRPr lang="en-US" sz="6600" b="1" kern="0" spc="-134" dirty="0">
              <a:solidFill>
                <a:srgbClr val="000000"/>
              </a:solidFill>
              <a:latin typeface="Arial" panose="020B0604020202020204" pitchFamily="34" charset="0"/>
              <a:ea typeface="Inter Bold" pitchFamily="34" charset="-122"/>
              <a:cs typeface="Arial" panose="020B0604020202020204" pitchFamily="34" charset="0"/>
            </a:endParaRPr>
          </a:p>
          <a:p>
            <a:pPr marL="0" indent="0" algn="ctr">
              <a:lnSpc>
                <a:spcPts val="5550"/>
              </a:lnSpc>
              <a:buNone/>
            </a:pPr>
            <a:endParaRPr lang="en-US" sz="6600" b="1" kern="0" spc="-134" dirty="0">
              <a:solidFill>
                <a:srgbClr val="000000"/>
              </a:solidFill>
              <a:latin typeface="Arial" panose="020B0604020202020204" pitchFamily="34" charset="0"/>
              <a:ea typeface="Inter Bold" pitchFamily="34" charset="-122"/>
              <a:cs typeface="Arial" panose="020B0604020202020204" pitchFamily="34" charset="0"/>
            </a:endParaRPr>
          </a:p>
          <a:p>
            <a:pPr marL="0" indent="0">
              <a:lnSpc>
                <a:spcPts val="5550"/>
              </a:lnSpc>
              <a:buNone/>
            </a:pPr>
            <a:endParaRPr lang="en-US" sz="4450" b="1" kern="0" spc="-134" dirty="0">
              <a:ln w="28575">
                <a:solidFill>
                  <a:schemeClr val="tx1"/>
                </a:solidFill>
              </a:ln>
              <a:solidFill>
                <a:srgbClr val="000000"/>
              </a:solidFill>
              <a:latin typeface="Inter Bold" pitchFamily="34" charset="0"/>
              <a:ea typeface="Inter Bold" pitchFamily="34" charset="-122"/>
              <a:cs typeface="Inter Bold" pitchFamily="34" charset="-120"/>
            </a:endParaRPr>
          </a:p>
          <a:p>
            <a:pPr marL="0" indent="0">
              <a:lnSpc>
                <a:spcPts val="5550"/>
              </a:lnSpc>
              <a:buNone/>
            </a:pPr>
            <a:endParaRPr lang="en-US" sz="4450" dirty="0"/>
          </a:p>
        </p:txBody>
      </p:sp>
      <p:sp>
        <p:nvSpPr>
          <p:cNvPr id="4" name="Text 1">
            <a:extLst>
              <a:ext uri="{FF2B5EF4-FFF2-40B4-BE49-F238E27FC236}">
                <a16:creationId xmlns:a16="http://schemas.microsoft.com/office/drawing/2014/main" id="{E9F76557-791D-9628-0423-3D5EBBBF747B}"/>
              </a:ext>
            </a:extLst>
          </p:cNvPr>
          <p:cNvSpPr/>
          <p:nvPr/>
        </p:nvSpPr>
        <p:spPr>
          <a:xfrm>
            <a:off x="793790" y="3345987"/>
            <a:ext cx="7556421" cy="512955"/>
          </a:xfrm>
          <a:prstGeom prst="rect">
            <a:avLst/>
          </a:prstGeom>
          <a:noFill/>
          <a:ln/>
        </p:spPr>
        <p:txBody>
          <a:bodyPr wrap="none" lIns="0" tIns="0" rIns="0" bIns="0" rtlCol="0" anchor="t"/>
          <a:lstStyle/>
          <a:p>
            <a:pPr marL="342900" indent="-342900" algn="l">
              <a:lnSpc>
                <a:spcPts val="2850"/>
              </a:lnSpc>
              <a:buSzPct val="100000"/>
              <a:buChar char="•"/>
            </a:pPr>
            <a:endParaRPr lang="en-US" sz="2400" dirty="0">
              <a:latin typeface="Times New Roman" panose="02020603050405020304" pitchFamily="18" charset="0"/>
              <a:cs typeface="Times New Roman" panose="02020603050405020304" pitchFamily="18" charset="0"/>
            </a:endParaRPr>
          </a:p>
        </p:txBody>
      </p:sp>
      <p:sp>
        <p:nvSpPr>
          <p:cNvPr id="5" name="Text 2">
            <a:extLst>
              <a:ext uri="{FF2B5EF4-FFF2-40B4-BE49-F238E27FC236}">
                <a16:creationId xmlns:a16="http://schemas.microsoft.com/office/drawing/2014/main" id="{0401DB6C-3043-BA2A-21C3-B1619830D369}"/>
              </a:ext>
            </a:extLst>
          </p:cNvPr>
          <p:cNvSpPr/>
          <p:nvPr/>
        </p:nvSpPr>
        <p:spPr>
          <a:xfrm>
            <a:off x="793790" y="3858942"/>
            <a:ext cx="7556421" cy="970773"/>
          </a:xfrm>
          <a:prstGeom prst="rect">
            <a:avLst/>
          </a:prstGeom>
          <a:noFill/>
          <a:ln/>
        </p:spPr>
        <p:txBody>
          <a:bodyPr wrap="square" lIns="0" tIns="0" rIns="0" bIns="0" rtlCol="0" anchor="t"/>
          <a:lstStyle/>
          <a:p>
            <a:pPr marL="342900" indent="-342900" algn="l">
              <a:lnSpc>
                <a:spcPts val="2850"/>
              </a:lnSpc>
              <a:buSzPct val="100000"/>
              <a:buChar char="•"/>
            </a:pPr>
            <a:endParaRPr lang="en-US" sz="2400" dirty="0">
              <a:latin typeface="Times New Roman" panose="02020603050405020304" pitchFamily="18" charset="0"/>
              <a:cs typeface="Times New Roman" panose="02020603050405020304" pitchFamily="18" charset="0"/>
            </a:endParaRPr>
          </a:p>
        </p:txBody>
      </p:sp>
      <p:sp>
        <p:nvSpPr>
          <p:cNvPr id="6" name="Text 3">
            <a:extLst>
              <a:ext uri="{FF2B5EF4-FFF2-40B4-BE49-F238E27FC236}">
                <a16:creationId xmlns:a16="http://schemas.microsoft.com/office/drawing/2014/main" id="{9903B4A2-DD36-56D9-2D93-091448939B1B}"/>
              </a:ext>
            </a:extLst>
          </p:cNvPr>
          <p:cNvSpPr/>
          <p:nvPr/>
        </p:nvSpPr>
        <p:spPr>
          <a:xfrm>
            <a:off x="793790" y="4829716"/>
            <a:ext cx="7556421" cy="823952"/>
          </a:xfrm>
          <a:prstGeom prst="rect">
            <a:avLst/>
          </a:prstGeom>
          <a:noFill/>
          <a:ln/>
        </p:spPr>
        <p:txBody>
          <a:bodyPr wrap="square" lIns="0" tIns="0" rIns="0" bIns="0" rtlCol="0" anchor="t"/>
          <a:lstStyle/>
          <a:p>
            <a:pPr marL="342900" indent="-342900" algn="l">
              <a:lnSpc>
                <a:spcPts val="2850"/>
              </a:lnSpc>
              <a:buSzPct val="100000"/>
              <a:buChar char="•"/>
            </a:pPr>
            <a:endParaRPr lang="en-US" sz="2400" dirty="0">
              <a:latin typeface="Times New Roman" panose="02020603050405020304" pitchFamily="18" charset="0"/>
              <a:cs typeface="Times New Roman" panose="02020603050405020304" pitchFamily="18" charset="0"/>
            </a:endParaRPr>
          </a:p>
        </p:txBody>
      </p:sp>
      <p:sp>
        <p:nvSpPr>
          <p:cNvPr id="7" name="Text 4">
            <a:extLst>
              <a:ext uri="{FF2B5EF4-FFF2-40B4-BE49-F238E27FC236}">
                <a16:creationId xmlns:a16="http://schemas.microsoft.com/office/drawing/2014/main" id="{737944F8-CDD9-A111-E28B-A631E60B875F}"/>
              </a:ext>
            </a:extLst>
          </p:cNvPr>
          <p:cNvSpPr/>
          <p:nvPr/>
        </p:nvSpPr>
        <p:spPr>
          <a:xfrm>
            <a:off x="1130370" y="5711153"/>
            <a:ext cx="12710685" cy="2075943"/>
          </a:xfrm>
          <a:prstGeom prst="rect">
            <a:avLst/>
          </a:prstGeom>
          <a:noFill/>
          <a:ln/>
        </p:spPr>
        <p:txBody>
          <a:bodyPr wrap="square" lIns="0" tIns="0" rIns="0" bIns="0" rtlCol="0" anchor="t"/>
          <a:lstStyle/>
          <a:p>
            <a:pPr>
              <a:lnSpc>
                <a:spcPts val="2850"/>
              </a:lnSpc>
              <a:buSzPct val="100000"/>
            </a:pPr>
            <a:r>
              <a:rPr lang="en-US" sz="2400" b="1" dirty="0">
                <a:latin typeface="Arial" panose="020B0604020202020204" pitchFamily="34" charset="0"/>
                <a:cs typeface="Arial" panose="020B0604020202020204" pitchFamily="34" charset="0"/>
              </a:rPr>
              <a:t>Project Supervisor:                                                                                Submitted By:</a:t>
            </a:r>
          </a:p>
          <a:p>
            <a:pPr algn="l">
              <a:lnSpc>
                <a:spcPts val="2850"/>
              </a:lnSpc>
              <a:buSzPct val="100000"/>
            </a:pPr>
            <a:r>
              <a:rPr lang="en-US" sz="2000" b="1" dirty="0">
                <a:latin typeface="Arial" panose="020B0604020202020204" pitchFamily="34" charset="0"/>
                <a:cs typeface="Arial" panose="020B0604020202020204" pitchFamily="34" charset="0"/>
              </a:rPr>
              <a:t>Dr. Promila Bahadur                                                                                                      1. Kavya Agarwal</a:t>
            </a:r>
          </a:p>
          <a:p>
            <a:pPr algn="l">
              <a:lnSpc>
                <a:spcPts val="2850"/>
              </a:lnSpc>
              <a:buSzPct val="100000"/>
            </a:pPr>
            <a:r>
              <a:rPr lang="en-US" sz="2000" b="1" dirty="0">
                <a:latin typeface="Arial" panose="020B0604020202020204" pitchFamily="34" charset="0"/>
                <a:cs typeface="Arial" panose="020B0604020202020204" pitchFamily="34" charset="0"/>
              </a:rPr>
              <a:t>                                                                                                                                         2. Shambhavi Singh</a:t>
            </a:r>
          </a:p>
          <a:p>
            <a:pPr algn="l">
              <a:lnSpc>
                <a:spcPts val="2850"/>
              </a:lnSpc>
              <a:buSzPct val="100000"/>
            </a:pPr>
            <a:r>
              <a:rPr lang="en-US" sz="2000" b="1" dirty="0">
                <a:latin typeface="Arial" panose="020B0604020202020204" pitchFamily="34" charset="0"/>
                <a:cs typeface="Arial" panose="020B0604020202020204" pitchFamily="34" charset="0"/>
              </a:rPr>
              <a:t>                                                                                                                                         3. Shivani Kumari</a:t>
            </a:r>
          </a:p>
        </p:txBody>
      </p:sp>
      <p:pic>
        <p:nvPicPr>
          <p:cNvPr id="23" name="Picture 22">
            <a:extLst>
              <a:ext uri="{FF2B5EF4-FFF2-40B4-BE49-F238E27FC236}">
                <a16:creationId xmlns:a16="http://schemas.microsoft.com/office/drawing/2014/main" id="{BC1B1438-0DA3-571E-F79C-4E78916EC7FD}"/>
              </a:ext>
            </a:extLst>
          </p:cNvPr>
          <p:cNvPicPr>
            <a:picLocks noChangeAspect="1"/>
          </p:cNvPicPr>
          <p:nvPr/>
        </p:nvPicPr>
        <p:blipFill>
          <a:blip r:embed="rId3"/>
          <a:stretch>
            <a:fillRect/>
          </a:stretch>
        </p:blipFill>
        <p:spPr>
          <a:xfrm>
            <a:off x="6500966" y="3399884"/>
            <a:ext cx="2143125" cy="21431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a:extLst>
              <a:ext uri="{FF2B5EF4-FFF2-40B4-BE49-F238E27FC236}">
                <a16:creationId xmlns:a16="http://schemas.microsoft.com/office/drawing/2014/main" id="{524A9A3B-43B8-C77A-8C13-B24FC5004C0C}"/>
              </a:ext>
            </a:extLst>
          </p:cNvPr>
          <p:cNvSpPr/>
          <p:nvPr/>
        </p:nvSpPr>
        <p:spPr>
          <a:xfrm>
            <a:off x="200722" y="144967"/>
            <a:ext cx="14206654" cy="793823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089741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512683" y="402908"/>
            <a:ext cx="10367010" cy="631746"/>
          </a:xfrm>
          <a:prstGeom prst="rect">
            <a:avLst/>
          </a:prstGeom>
          <a:noFill/>
          <a:ln/>
        </p:spPr>
        <p:txBody>
          <a:bodyPr wrap="none" lIns="0" tIns="0" rIns="0" bIns="0" rtlCol="0" anchor="t"/>
          <a:lstStyle/>
          <a:p>
            <a:pPr marL="0" indent="0">
              <a:lnSpc>
                <a:spcPts val="4950"/>
              </a:lnSpc>
              <a:buNone/>
            </a:pPr>
            <a:r>
              <a:rPr lang="en-US" sz="4000" b="1" kern="0" spc="-119" dirty="0">
                <a:solidFill>
                  <a:srgbClr val="000000"/>
                </a:solidFill>
                <a:latin typeface="Times New Roman" panose="02020603050405020304" pitchFamily="18" charset="0"/>
                <a:ea typeface="Inter Bold" pitchFamily="34" charset="-122"/>
                <a:cs typeface="Times New Roman" panose="02020603050405020304" pitchFamily="18" charset="0"/>
              </a:rPr>
              <a:t>Our Methodology: A Step-by-Step Approach</a:t>
            </a:r>
            <a:endParaRPr lang="en-US" sz="4000" dirty="0">
              <a:latin typeface="Times New Roman" panose="02020603050405020304" pitchFamily="18" charset="0"/>
              <a:cs typeface="Times New Roman" panose="02020603050405020304" pitchFamily="18" charset="0"/>
            </a:endParaRPr>
          </a:p>
        </p:txBody>
      </p:sp>
      <p:sp>
        <p:nvSpPr>
          <p:cNvPr id="3" name="Shape 1"/>
          <p:cNvSpPr/>
          <p:nvPr/>
        </p:nvSpPr>
        <p:spPr>
          <a:xfrm>
            <a:off x="724733" y="1327666"/>
            <a:ext cx="15240" cy="6499741"/>
          </a:xfrm>
          <a:prstGeom prst="roundRect">
            <a:avLst>
              <a:gd name="adj" fmla="val 403774"/>
            </a:avLst>
          </a:prstGeom>
          <a:solidFill>
            <a:srgbClr val="C0C1D7"/>
          </a:solidFill>
          <a:ln/>
        </p:spPr>
      </p:sp>
      <p:sp>
        <p:nvSpPr>
          <p:cNvPr id="4" name="Shape 2"/>
          <p:cNvSpPr/>
          <p:nvPr/>
        </p:nvSpPr>
        <p:spPr>
          <a:xfrm>
            <a:off x="881896" y="1649611"/>
            <a:ext cx="512683" cy="15240"/>
          </a:xfrm>
          <a:prstGeom prst="roundRect">
            <a:avLst>
              <a:gd name="adj" fmla="val 403774"/>
            </a:avLst>
          </a:prstGeom>
          <a:solidFill>
            <a:srgbClr val="C0C1D7"/>
          </a:solidFill>
          <a:ln/>
        </p:spPr>
      </p:sp>
      <p:sp>
        <p:nvSpPr>
          <p:cNvPr id="5" name="Shape 3"/>
          <p:cNvSpPr/>
          <p:nvPr/>
        </p:nvSpPr>
        <p:spPr>
          <a:xfrm>
            <a:off x="567571" y="1492448"/>
            <a:ext cx="329565" cy="329565"/>
          </a:xfrm>
          <a:prstGeom prst="roundRect">
            <a:avLst>
              <a:gd name="adj" fmla="val 18672"/>
            </a:avLst>
          </a:prstGeom>
          <a:solidFill>
            <a:srgbClr val="DADBF1"/>
          </a:solidFill>
          <a:ln w="7620">
            <a:solidFill>
              <a:srgbClr val="C0C1D7"/>
            </a:solidFill>
            <a:prstDash val="solid"/>
          </a:ln>
        </p:spPr>
      </p:sp>
      <p:sp>
        <p:nvSpPr>
          <p:cNvPr id="6" name="Text 4"/>
          <p:cNvSpPr/>
          <p:nvPr/>
        </p:nvSpPr>
        <p:spPr>
          <a:xfrm>
            <a:off x="688181" y="1547336"/>
            <a:ext cx="88225" cy="219789"/>
          </a:xfrm>
          <a:prstGeom prst="rect">
            <a:avLst/>
          </a:prstGeom>
          <a:noFill/>
          <a:ln/>
        </p:spPr>
        <p:txBody>
          <a:bodyPr wrap="none" lIns="0" tIns="0" rIns="0" bIns="0" rtlCol="0" anchor="t"/>
          <a:lstStyle/>
          <a:p>
            <a:pPr marL="0" indent="0" algn="ctr">
              <a:lnSpc>
                <a:spcPts val="1700"/>
              </a:lnSpc>
              <a:buNone/>
            </a:pPr>
            <a:r>
              <a:rPr lang="en-US" sz="1700" b="1" kern="0" spc="-52" dirty="0">
                <a:solidFill>
                  <a:srgbClr val="272525"/>
                </a:solidFill>
                <a:latin typeface="Inter Bold" pitchFamily="34" charset="0"/>
                <a:ea typeface="Inter Bold" pitchFamily="34" charset="-122"/>
                <a:cs typeface="Inter Bold" pitchFamily="34" charset="-120"/>
              </a:rPr>
              <a:t>1</a:t>
            </a:r>
            <a:endParaRPr lang="en-US" sz="1700" dirty="0"/>
          </a:p>
        </p:txBody>
      </p:sp>
      <p:sp>
        <p:nvSpPr>
          <p:cNvPr id="7" name="Text 5"/>
          <p:cNvSpPr/>
          <p:nvPr/>
        </p:nvSpPr>
        <p:spPr>
          <a:xfrm>
            <a:off x="1538168" y="1351478"/>
            <a:ext cx="2330052" cy="673775"/>
          </a:xfrm>
          <a:prstGeom prst="rect">
            <a:avLst/>
          </a:prstGeom>
          <a:noFill/>
          <a:ln/>
        </p:spPr>
        <p:txBody>
          <a:bodyPr wrap="none" lIns="0" tIns="0" rIns="0" bIns="0" rtlCol="0" anchor="t"/>
          <a:lstStyle/>
          <a:p>
            <a:pPr marL="0" indent="0" algn="l">
              <a:lnSpc>
                <a:spcPts val="1800"/>
              </a:lnSpc>
              <a:buNone/>
            </a:pPr>
            <a:endPar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endParaRPr>
          </a:p>
          <a:p>
            <a:pPr marL="0" indent="0" algn="l">
              <a:lnSpc>
                <a:spcPts val="1800"/>
              </a:lnSpc>
              <a:buNone/>
            </a:pPr>
            <a:r>
              <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rPr>
              <a:t>Data Collection</a:t>
            </a:r>
            <a:endParaRPr lang="en-US" sz="2400" dirty="0">
              <a:latin typeface="Times New Roman" panose="02020603050405020304" pitchFamily="18" charset="0"/>
              <a:cs typeface="Times New Roman" panose="02020603050405020304" pitchFamily="18" charset="0"/>
            </a:endParaRPr>
          </a:p>
        </p:txBody>
      </p:sp>
      <p:sp>
        <p:nvSpPr>
          <p:cNvPr id="8" name="Text 6"/>
          <p:cNvSpPr/>
          <p:nvPr/>
        </p:nvSpPr>
        <p:spPr>
          <a:xfrm>
            <a:off x="1538168" y="1790819"/>
            <a:ext cx="12579548" cy="234434"/>
          </a:xfrm>
          <a:prstGeom prst="rect">
            <a:avLst/>
          </a:prstGeom>
          <a:noFill/>
          <a:ln/>
        </p:spPr>
        <p:txBody>
          <a:bodyPr wrap="none" lIns="0" tIns="0" rIns="0" bIns="0" rtlCol="0" anchor="t"/>
          <a:lstStyle/>
          <a:p>
            <a:pPr marL="0" indent="0" algn="l">
              <a:lnSpc>
                <a:spcPts val="1800"/>
              </a:lnSpc>
              <a:buNone/>
            </a:pPr>
            <a:r>
              <a:rPr lang="en-US" sz="1150" kern="0" spc="-23" dirty="0">
                <a:solidFill>
                  <a:srgbClr val="272525"/>
                </a:solidFill>
                <a:latin typeface="Inter" pitchFamily="34" charset="0"/>
                <a:ea typeface="Inter" pitchFamily="34" charset="-122"/>
                <a:cs typeface="Inter" pitchFamily="34" charset="-120"/>
              </a:rPr>
              <a:t>.</a:t>
            </a:r>
            <a:endParaRPr lang="en-US" sz="1150" dirty="0"/>
          </a:p>
        </p:txBody>
      </p:sp>
      <p:sp>
        <p:nvSpPr>
          <p:cNvPr id="9" name="Shape 7"/>
          <p:cNvSpPr/>
          <p:nvPr/>
        </p:nvSpPr>
        <p:spPr>
          <a:xfrm>
            <a:off x="881896" y="2640092"/>
            <a:ext cx="512683" cy="15240"/>
          </a:xfrm>
          <a:prstGeom prst="roundRect">
            <a:avLst>
              <a:gd name="adj" fmla="val 403774"/>
            </a:avLst>
          </a:prstGeom>
          <a:solidFill>
            <a:srgbClr val="C0C1D7"/>
          </a:solidFill>
          <a:ln/>
        </p:spPr>
      </p:sp>
      <p:sp>
        <p:nvSpPr>
          <p:cNvPr id="10" name="Shape 8"/>
          <p:cNvSpPr/>
          <p:nvPr/>
        </p:nvSpPr>
        <p:spPr>
          <a:xfrm>
            <a:off x="567571" y="2482929"/>
            <a:ext cx="329565" cy="329565"/>
          </a:xfrm>
          <a:prstGeom prst="roundRect">
            <a:avLst>
              <a:gd name="adj" fmla="val 18672"/>
            </a:avLst>
          </a:prstGeom>
          <a:solidFill>
            <a:srgbClr val="DADBF1"/>
          </a:solidFill>
          <a:ln w="7620">
            <a:solidFill>
              <a:srgbClr val="C0C1D7"/>
            </a:solidFill>
            <a:prstDash val="solid"/>
          </a:ln>
        </p:spPr>
      </p:sp>
      <p:sp>
        <p:nvSpPr>
          <p:cNvPr id="11" name="Text 9"/>
          <p:cNvSpPr/>
          <p:nvPr/>
        </p:nvSpPr>
        <p:spPr>
          <a:xfrm>
            <a:off x="666393" y="2537817"/>
            <a:ext cx="131802" cy="219789"/>
          </a:xfrm>
          <a:prstGeom prst="rect">
            <a:avLst/>
          </a:prstGeom>
          <a:noFill/>
          <a:ln/>
        </p:spPr>
        <p:txBody>
          <a:bodyPr wrap="none" lIns="0" tIns="0" rIns="0" bIns="0" rtlCol="0" anchor="t"/>
          <a:lstStyle/>
          <a:p>
            <a:pPr marL="0" indent="0" algn="ctr">
              <a:lnSpc>
                <a:spcPts val="1700"/>
              </a:lnSpc>
              <a:buNone/>
            </a:pPr>
            <a:r>
              <a:rPr lang="en-US" sz="1700" b="1" kern="0" spc="-52" dirty="0">
                <a:solidFill>
                  <a:srgbClr val="272525"/>
                </a:solidFill>
                <a:latin typeface="Inter Bold" pitchFamily="34" charset="0"/>
                <a:ea typeface="Inter Bold" pitchFamily="34" charset="-122"/>
                <a:cs typeface="Inter Bold" pitchFamily="34" charset="-120"/>
              </a:rPr>
              <a:t>2</a:t>
            </a:r>
            <a:endParaRPr lang="en-US" sz="1700" dirty="0"/>
          </a:p>
        </p:txBody>
      </p:sp>
      <p:sp>
        <p:nvSpPr>
          <p:cNvPr id="12" name="Text 10"/>
          <p:cNvSpPr/>
          <p:nvPr/>
        </p:nvSpPr>
        <p:spPr>
          <a:xfrm>
            <a:off x="1538168" y="2308979"/>
            <a:ext cx="2798921" cy="228838"/>
          </a:xfrm>
          <a:prstGeom prst="rect">
            <a:avLst/>
          </a:prstGeom>
          <a:noFill/>
          <a:ln/>
        </p:spPr>
        <p:txBody>
          <a:bodyPr wrap="none" lIns="0" tIns="0" rIns="0" bIns="0" rtlCol="0" anchor="t"/>
          <a:lstStyle/>
          <a:p>
            <a:pPr marL="0" indent="0" algn="l">
              <a:lnSpc>
                <a:spcPts val="1800"/>
              </a:lnSpc>
              <a:buNone/>
            </a:pPr>
            <a:endPar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endParaRPr>
          </a:p>
          <a:p>
            <a:pPr marL="0" indent="0" algn="l">
              <a:lnSpc>
                <a:spcPts val="1800"/>
              </a:lnSpc>
              <a:buNone/>
            </a:pPr>
            <a:r>
              <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rPr>
              <a:t>Data Cleaning and Preprocessing</a:t>
            </a:r>
            <a:endParaRPr lang="en-US" sz="2400" dirty="0">
              <a:latin typeface="Times New Roman" panose="02020603050405020304" pitchFamily="18" charset="0"/>
              <a:cs typeface="Times New Roman" panose="02020603050405020304" pitchFamily="18" charset="0"/>
            </a:endParaRPr>
          </a:p>
        </p:txBody>
      </p:sp>
      <p:sp>
        <p:nvSpPr>
          <p:cNvPr id="13" name="Text 11"/>
          <p:cNvSpPr/>
          <p:nvPr/>
        </p:nvSpPr>
        <p:spPr>
          <a:xfrm>
            <a:off x="1538168" y="2781300"/>
            <a:ext cx="12579548" cy="234434"/>
          </a:xfrm>
          <a:prstGeom prst="rect">
            <a:avLst/>
          </a:prstGeom>
          <a:noFill/>
          <a:ln/>
        </p:spPr>
        <p:txBody>
          <a:bodyPr wrap="none" lIns="0" tIns="0" rIns="0" bIns="0" rtlCol="0" anchor="t"/>
          <a:lstStyle/>
          <a:p>
            <a:pPr marL="0" indent="0" algn="l">
              <a:lnSpc>
                <a:spcPts val="1800"/>
              </a:lnSpc>
              <a:buNone/>
            </a:pPr>
            <a:endParaRPr lang="en-US" sz="1150" dirty="0"/>
          </a:p>
        </p:txBody>
      </p:sp>
      <p:sp>
        <p:nvSpPr>
          <p:cNvPr id="14" name="Shape 12"/>
          <p:cNvSpPr/>
          <p:nvPr/>
        </p:nvSpPr>
        <p:spPr>
          <a:xfrm>
            <a:off x="881896" y="3630573"/>
            <a:ext cx="512683" cy="15240"/>
          </a:xfrm>
          <a:prstGeom prst="roundRect">
            <a:avLst>
              <a:gd name="adj" fmla="val 403774"/>
            </a:avLst>
          </a:prstGeom>
          <a:solidFill>
            <a:srgbClr val="C0C1D7"/>
          </a:solidFill>
          <a:ln/>
        </p:spPr>
      </p:sp>
      <p:sp>
        <p:nvSpPr>
          <p:cNvPr id="15" name="Shape 13"/>
          <p:cNvSpPr/>
          <p:nvPr/>
        </p:nvSpPr>
        <p:spPr>
          <a:xfrm>
            <a:off x="567571" y="3473410"/>
            <a:ext cx="329565" cy="329565"/>
          </a:xfrm>
          <a:prstGeom prst="roundRect">
            <a:avLst>
              <a:gd name="adj" fmla="val 18672"/>
            </a:avLst>
          </a:prstGeom>
          <a:solidFill>
            <a:srgbClr val="DADBF1"/>
          </a:solidFill>
          <a:ln w="7620">
            <a:solidFill>
              <a:srgbClr val="C0C1D7"/>
            </a:solidFill>
            <a:prstDash val="solid"/>
          </a:ln>
        </p:spPr>
      </p:sp>
      <p:sp>
        <p:nvSpPr>
          <p:cNvPr id="16" name="Text 14"/>
          <p:cNvSpPr/>
          <p:nvPr/>
        </p:nvSpPr>
        <p:spPr>
          <a:xfrm>
            <a:off x="664726" y="3528298"/>
            <a:ext cx="135255" cy="219789"/>
          </a:xfrm>
          <a:prstGeom prst="rect">
            <a:avLst/>
          </a:prstGeom>
          <a:noFill/>
          <a:ln/>
        </p:spPr>
        <p:txBody>
          <a:bodyPr wrap="none" lIns="0" tIns="0" rIns="0" bIns="0" rtlCol="0" anchor="t"/>
          <a:lstStyle/>
          <a:p>
            <a:pPr marL="0" indent="0" algn="ctr">
              <a:lnSpc>
                <a:spcPts val="1700"/>
              </a:lnSpc>
              <a:buNone/>
            </a:pPr>
            <a:r>
              <a:rPr lang="en-US" sz="1700" b="1" kern="0" spc="-52" dirty="0">
                <a:solidFill>
                  <a:srgbClr val="272525"/>
                </a:solidFill>
                <a:latin typeface="Inter Bold" pitchFamily="34" charset="0"/>
                <a:ea typeface="Inter Bold" pitchFamily="34" charset="-122"/>
                <a:cs typeface="Inter Bold" pitchFamily="34" charset="-120"/>
              </a:rPr>
              <a:t>3</a:t>
            </a:r>
            <a:endParaRPr lang="en-US" sz="1700" dirty="0"/>
          </a:p>
        </p:txBody>
      </p:sp>
      <p:sp>
        <p:nvSpPr>
          <p:cNvPr id="17" name="Text 15"/>
          <p:cNvSpPr/>
          <p:nvPr/>
        </p:nvSpPr>
        <p:spPr>
          <a:xfrm>
            <a:off x="1538168" y="3332440"/>
            <a:ext cx="2862474" cy="470535"/>
          </a:xfrm>
          <a:prstGeom prst="rect">
            <a:avLst/>
          </a:prstGeom>
          <a:noFill/>
          <a:ln/>
        </p:spPr>
        <p:txBody>
          <a:bodyPr wrap="none" lIns="0" tIns="0" rIns="0" bIns="0" rtlCol="0" anchor="t"/>
          <a:lstStyle/>
          <a:p>
            <a:pPr marL="0" indent="0" algn="l">
              <a:lnSpc>
                <a:spcPts val="1800"/>
              </a:lnSpc>
              <a:buNone/>
            </a:pPr>
            <a:endPar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endParaRPr>
          </a:p>
          <a:p>
            <a:pPr marL="0" indent="0" algn="l">
              <a:lnSpc>
                <a:spcPts val="1800"/>
              </a:lnSpc>
              <a:buNone/>
            </a:pPr>
            <a:r>
              <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rPr>
              <a:t>Feature Extraction</a:t>
            </a:r>
            <a:endParaRPr lang="en-US" sz="2400" dirty="0">
              <a:latin typeface="Times New Roman" panose="02020603050405020304" pitchFamily="18" charset="0"/>
              <a:cs typeface="Times New Roman" panose="02020603050405020304" pitchFamily="18" charset="0"/>
            </a:endParaRPr>
          </a:p>
        </p:txBody>
      </p:sp>
      <p:sp>
        <p:nvSpPr>
          <p:cNvPr id="18" name="Text 16"/>
          <p:cNvSpPr/>
          <p:nvPr/>
        </p:nvSpPr>
        <p:spPr>
          <a:xfrm>
            <a:off x="1538168" y="3771781"/>
            <a:ext cx="12579548" cy="468868"/>
          </a:xfrm>
          <a:prstGeom prst="rect">
            <a:avLst/>
          </a:prstGeom>
          <a:noFill/>
          <a:ln/>
        </p:spPr>
        <p:txBody>
          <a:bodyPr wrap="square" lIns="0" tIns="0" rIns="0" bIns="0" rtlCol="0" anchor="t"/>
          <a:lstStyle/>
          <a:p>
            <a:pPr marL="0" indent="0" algn="l">
              <a:lnSpc>
                <a:spcPts val="1800"/>
              </a:lnSpc>
              <a:buNone/>
            </a:pPr>
            <a:endParaRPr lang="en-US" sz="1150" dirty="0"/>
          </a:p>
        </p:txBody>
      </p:sp>
      <p:sp>
        <p:nvSpPr>
          <p:cNvPr id="19" name="Shape 17"/>
          <p:cNvSpPr/>
          <p:nvPr/>
        </p:nvSpPr>
        <p:spPr>
          <a:xfrm>
            <a:off x="881896" y="4855488"/>
            <a:ext cx="512683" cy="15240"/>
          </a:xfrm>
          <a:prstGeom prst="roundRect">
            <a:avLst>
              <a:gd name="adj" fmla="val 403774"/>
            </a:avLst>
          </a:prstGeom>
          <a:solidFill>
            <a:srgbClr val="C0C1D7"/>
          </a:solidFill>
          <a:ln/>
        </p:spPr>
      </p:sp>
      <p:sp>
        <p:nvSpPr>
          <p:cNvPr id="20" name="Shape 18"/>
          <p:cNvSpPr/>
          <p:nvPr/>
        </p:nvSpPr>
        <p:spPr>
          <a:xfrm>
            <a:off x="567571" y="4698325"/>
            <a:ext cx="329565" cy="329565"/>
          </a:xfrm>
          <a:prstGeom prst="roundRect">
            <a:avLst>
              <a:gd name="adj" fmla="val 18672"/>
            </a:avLst>
          </a:prstGeom>
          <a:solidFill>
            <a:srgbClr val="DADBF1"/>
          </a:solidFill>
          <a:ln w="7620">
            <a:solidFill>
              <a:srgbClr val="C0C1D7"/>
            </a:solidFill>
            <a:prstDash val="solid"/>
          </a:ln>
        </p:spPr>
      </p:sp>
      <p:sp>
        <p:nvSpPr>
          <p:cNvPr id="21" name="Text 19"/>
          <p:cNvSpPr/>
          <p:nvPr/>
        </p:nvSpPr>
        <p:spPr>
          <a:xfrm>
            <a:off x="661273" y="4753213"/>
            <a:ext cx="142042" cy="219789"/>
          </a:xfrm>
          <a:prstGeom prst="rect">
            <a:avLst/>
          </a:prstGeom>
          <a:noFill/>
          <a:ln/>
        </p:spPr>
        <p:txBody>
          <a:bodyPr wrap="none" lIns="0" tIns="0" rIns="0" bIns="0" rtlCol="0" anchor="t"/>
          <a:lstStyle/>
          <a:p>
            <a:pPr marL="0" indent="0" algn="ctr">
              <a:lnSpc>
                <a:spcPts val="1700"/>
              </a:lnSpc>
              <a:buNone/>
            </a:pPr>
            <a:r>
              <a:rPr lang="en-US" sz="1700" b="1" kern="0" spc="-52" dirty="0">
                <a:solidFill>
                  <a:srgbClr val="272525"/>
                </a:solidFill>
                <a:latin typeface="Inter Bold" pitchFamily="34" charset="0"/>
                <a:ea typeface="Inter Bold" pitchFamily="34" charset="-122"/>
                <a:cs typeface="Inter Bold" pitchFamily="34" charset="-120"/>
              </a:rPr>
              <a:t>4</a:t>
            </a:r>
            <a:endParaRPr lang="en-US" sz="1700" dirty="0"/>
          </a:p>
        </p:txBody>
      </p:sp>
      <p:sp>
        <p:nvSpPr>
          <p:cNvPr id="22" name="Text 20"/>
          <p:cNvSpPr/>
          <p:nvPr/>
        </p:nvSpPr>
        <p:spPr>
          <a:xfrm>
            <a:off x="1429225" y="4723924"/>
            <a:ext cx="2438995" cy="228838"/>
          </a:xfrm>
          <a:prstGeom prst="rect">
            <a:avLst/>
          </a:prstGeom>
          <a:noFill/>
          <a:ln/>
        </p:spPr>
        <p:txBody>
          <a:bodyPr wrap="none" lIns="0" tIns="0" rIns="0" bIns="0" rtlCol="0" anchor="t"/>
          <a:lstStyle/>
          <a:p>
            <a:pPr marL="0" indent="0" algn="l">
              <a:lnSpc>
                <a:spcPts val="1800"/>
              </a:lnSpc>
              <a:buNone/>
            </a:pPr>
            <a:r>
              <a:rPr lang="en-US" sz="2400" b="1" dirty="0">
                <a:latin typeface="Times New Roman" panose="02020603050405020304" pitchFamily="18" charset="0"/>
                <a:cs typeface="Times New Roman" panose="02020603050405020304" pitchFamily="18" charset="0"/>
              </a:rPr>
              <a:t>Neural Network Design</a:t>
            </a:r>
          </a:p>
        </p:txBody>
      </p:sp>
      <p:sp>
        <p:nvSpPr>
          <p:cNvPr id="23" name="Text 21"/>
          <p:cNvSpPr/>
          <p:nvPr/>
        </p:nvSpPr>
        <p:spPr>
          <a:xfrm>
            <a:off x="1538168" y="4996696"/>
            <a:ext cx="12579548" cy="468868"/>
          </a:xfrm>
          <a:prstGeom prst="rect">
            <a:avLst/>
          </a:prstGeom>
          <a:noFill/>
          <a:ln/>
        </p:spPr>
        <p:txBody>
          <a:bodyPr wrap="square" lIns="0" tIns="0" rIns="0" bIns="0" rtlCol="0" anchor="t"/>
          <a:lstStyle/>
          <a:p>
            <a:pPr marL="0" indent="0" algn="l">
              <a:lnSpc>
                <a:spcPts val="1800"/>
              </a:lnSpc>
              <a:buNone/>
            </a:pPr>
            <a:endParaRPr lang="en-US" sz="1150" dirty="0"/>
          </a:p>
        </p:txBody>
      </p:sp>
      <p:sp>
        <p:nvSpPr>
          <p:cNvPr id="24" name="Shape 22"/>
          <p:cNvSpPr/>
          <p:nvPr/>
        </p:nvSpPr>
        <p:spPr>
          <a:xfrm>
            <a:off x="881896" y="6080403"/>
            <a:ext cx="512683" cy="15240"/>
          </a:xfrm>
          <a:prstGeom prst="roundRect">
            <a:avLst>
              <a:gd name="adj" fmla="val 403774"/>
            </a:avLst>
          </a:prstGeom>
          <a:solidFill>
            <a:srgbClr val="C0C1D7"/>
          </a:solidFill>
          <a:ln/>
        </p:spPr>
      </p:sp>
      <p:sp>
        <p:nvSpPr>
          <p:cNvPr id="25" name="Shape 23"/>
          <p:cNvSpPr/>
          <p:nvPr/>
        </p:nvSpPr>
        <p:spPr>
          <a:xfrm>
            <a:off x="567571" y="5923240"/>
            <a:ext cx="329565" cy="329565"/>
          </a:xfrm>
          <a:prstGeom prst="roundRect">
            <a:avLst>
              <a:gd name="adj" fmla="val 18672"/>
            </a:avLst>
          </a:prstGeom>
          <a:solidFill>
            <a:srgbClr val="DADBF1"/>
          </a:solidFill>
          <a:ln w="7620">
            <a:solidFill>
              <a:srgbClr val="C0C1D7"/>
            </a:solidFill>
            <a:prstDash val="solid"/>
          </a:ln>
        </p:spPr>
      </p:sp>
      <p:sp>
        <p:nvSpPr>
          <p:cNvPr id="26" name="Text 24"/>
          <p:cNvSpPr/>
          <p:nvPr/>
        </p:nvSpPr>
        <p:spPr>
          <a:xfrm>
            <a:off x="667226" y="5978128"/>
            <a:ext cx="130135" cy="219789"/>
          </a:xfrm>
          <a:prstGeom prst="rect">
            <a:avLst/>
          </a:prstGeom>
          <a:noFill/>
          <a:ln/>
        </p:spPr>
        <p:txBody>
          <a:bodyPr wrap="none" lIns="0" tIns="0" rIns="0" bIns="0" rtlCol="0" anchor="t"/>
          <a:lstStyle/>
          <a:p>
            <a:pPr marL="0" indent="0" algn="ctr">
              <a:lnSpc>
                <a:spcPts val="1700"/>
              </a:lnSpc>
              <a:buNone/>
            </a:pPr>
            <a:r>
              <a:rPr lang="en-US" sz="1700" b="1" kern="0" spc="-52" dirty="0">
                <a:solidFill>
                  <a:srgbClr val="272525"/>
                </a:solidFill>
                <a:latin typeface="Inter Bold" pitchFamily="34" charset="0"/>
                <a:ea typeface="Inter Bold" pitchFamily="34" charset="-122"/>
                <a:cs typeface="Inter Bold" pitchFamily="34" charset="-120"/>
              </a:rPr>
              <a:t>5</a:t>
            </a:r>
            <a:endParaRPr lang="en-US" sz="1700" dirty="0"/>
          </a:p>
        </p:txBody>
      </p:sp>
      <p:sp>
        <p:nvSpPr>
          <p:cNvPr id="27" name="Text 25"/>
          <p:cNvSpPr/>
          <p:nvPr/>
        </p:nvSpPr>
        <p:spPr>
          <a:xfrm>
            <a:off x="1538168" y="5904905"/>
            <a:ext cx="2427446" cy="228838"/>
          </a:xfrm>
          <a:prstGeom prst="rect">
            <a:avLst/>
          </a:prstGeom>
          <a:noFill/>
          <a:ln/>
        </p:spPr>
        <p:txBody>
          <a:bodyPr wrap="none" lIns="0" tIns="0" rIns="0" bIns="0" rtlCol="0" anchor="t"/>
          <a:lstStyle/>
          <a:p>
            <a:pPr marL="0" indent="0" algn="l">
              <a:lnSpc>
                <a:spcPts val="1800"/>
              </a:lnSpc>
              <a:buNone/>
            </a:pPr>
            <a:r>
              <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rPr>
              <a:t>Model Evaluation and Training</a:t>
            </a:r>
            <a:endParaRPr lang="en-US" sz="2400" dirty="0">
              <a:latin typeface="Times New Roman" panose="02020603050405020304" pitchFamily="18" charset="0"/>
              <a:cs typeface="Times New Roman" panose="02020603050405020304" pitchFamily="18" charset="0"/>
            </a:endParaRPr>
          </a:p>
        </p:txBody>
      </p:sp>
      <p:sp>
        <p:nvSpPr>
          <p:cNvPr id="28" name="Text 26"/>
          <p:cNvSpPr/>
          <p:nvPr/>
        </p:nvSpPr>
        <p:spPr>
          <a:xfrm>
            <a:off x="1538168" y="6221611"/>
            <a:ext cx="12579548" cy="234434"/>
          </a:xfrm>
          <a:prstGeom prst="rect">
            <a:avLst/>
          </a:prstGeom>
          <a:noFill/>
          <a:ln/>
        </p:spPr>
        <p:txBody>
          <a:bodyPr wrap="none" lIns="0" tIns="0" rIns="0" bIns="0" rtlCol="0" anchor="t"/>
          <a:lstStyle/>
          <a:p>
            <a:pPr marL="0" indent="0" algn="l">
              <a:lnSpc>
                <a:spcPts val="1800"/>
              </a:lnSpc>
              <a:buNone/>
            </a:pPr>
            <a:endParaRPr lang="en-US" sz="1150" dirty="0"/>
          </a:p>
        </p:txBody>
      </p:sp>
      <p:sp>
        <p:nvSpPr>
          <p:cNvPr id="29" name="Shape 27"/>
          <p:cNvSpPr/>
          <p:nvPr/>
        </p:nvSpPr>
        <p:spPr>
          <a:xfrm>
            <a:off x="881896" y="7070884"/>
            <a:ext cx="512683" cy="15240"/>
          </a:xfrm>
          <a:prstGeom prst="roundRect">
            <a:avLst>
              <a:gd name="adj" fmla="val 403774"/>
            </a:avLst>
          </a:prstGeom>
          <a:solidFill>
            <a:srgbClr val="C0C1D7"/>
          </a:solidFill>
          <a:ln/>
        </p:spPr>
      </p:sp>
      <p:sp>
        <p:nvSpPr>
          <p:cNvPr id="30" name="Shape 28"/>
          <p:cNvSpPr/>
          <p:nvPr/>
        </p:nvSpPr>
        <p:spPr>
          <a:xfrm>
            <a:off x="567571" y="6913721"/>
            <a:ext cx="329565" cy="329565"/>
          </a:xfrm>
          <a:prstGeom prst="roundRect">
            <a:avLst>
              <a:gd name="adj" fmla="val 18672"/>
            </a:avLst>
          </a:prstGeom>
          <a:solidFill>
            <a:srgbClr val="DADBF1"/>
          </a:solidFill>
          <a:ln w="7620">
            <a:solidFill>
              <a:srgbClr val="C0C1D7"/>
            </a:solidFill>
            <a:prstDash val="solid"/>
          </a:ln>
        </p:spPr>
      </p:sp>
      <p:sp>
        <p:nvSpPr>
          <p:cNvPr id="31" name="Text 29"/>
          <p:cNvSpPr/>
          <p:nvPr/>
        </p:nvSpPr>
        <p:spPr>
          <a:xfrm>
            <a:off x="664250" y="6968609"/>
            <a:ext cx="136088" cy="219789"/>
          </a:xfrm>
          <a:prstGeom prst="rect">
            <a:avLst/>
          </a:prstGeom>
          <a:noFill/>
          <a:ln/>
        </p:spPr>
        <p:txBody>
          <a:bodyPr wrap="none" lIns="0" tIns="0" rIns="0" bIns="0" rtlCol="0" anchor="t"/>
          <a:lstStyle/>
          <a:p>
            <a:pPr marL="0" indent="0" algn="ctr">
              <a:lnSpc>
                <a:spcPts val="1700"/>
              </a:lnSpc>
              <a:buNone/>
            </a:pPr>
            <a:r>
              <a:rPr lang="en-US" sz="1700" b="1" kern="0" spc="-52" dirty="0">
                <a:solidFill>
                  <a:srgbClr val="272525"/>
                </a:solidFill>
                <a:latin typeface="Inter Bold" pitchFamily="34" charset="0"/>
                <a:ea typeface="Inter Bold" pitchFamily="34" charset="-122"/>
                <a:cs typeface="Inter Bold" pitchFamily="34" charset="-120"/>
              </a:rPr>
              <a:t>6</a:t>
            </a:r>
            <a:endParaRPr lang="en-US" sz="1700" dirty="0"/>
          </a:p>
        </p:txBody>
      </p:sp>
      <p:sp>
        <p:nvSpPr>
          <p:cNvPr id="32" name="Text 30"/>
          <p:cNvSpPr/>
          <p:nvPr/>
        </p:nvSpPr>
        <p:spPr>
          <a:xfrm>
            <a:off x="1538168" y="6895386"/>
            <a:ext cx="2345293" cy="228838"/>
          </a:xfrm>
          <a:prstGeom prst="rect">
            <a:avLst/>
          </a:prstGeom>
          <a:noFill/>
          <a:ln/>
        </p:spPr>
        <p:txBody>
          <a:bodyPr wrap="none" lIns="0" tIns="0" rIns="0" bIns="0" rtlCol="0" anchor="t"/>
          <a:lstStyle/>
          <a:p>
            <a:pPr marL="0" indent="0" algn="l">
              <a:lnSpc>
                <a:spcPts val="1800"/>
              </a:lnSpc>
              <a:buNone/>
            </a:pPr>
            <a:r>
              <a:rPr lang="en-US" sz="2400" b="1" kern="0" spc="-43" dirty="0">
                <a:solidFill>
                  <a:srgbClr val="272525"/>
                </a:solidFill>
                <a:latin typeface="Times New Roman" panose="02020603050405020304" pitchFamily="18" charset="0"/>
                <a:ea typeface="Inter Bold" pitchFamily="34" charset="-122"/>
                <a:cs typeface="Times New Roman" panose="02020603050405020304" pitchFamily="18" charset="0"/>
              </a:rPr>
              <a:t>Deploying ML Model on a Web Interface</a:t>
            </a:r>
            <a:endParaRPr lang="en-US" sz="2400" dirty="0">
              <a:latin typeface="Times New Roman" panose="02020603050405020304" pitchFamily="18" charset="0"/>
              <a:cs typeface="Times New Roman" panose="02020603050405020304" pitchFamily="18" charset="0"/>
            </a:endParaRPr>
          </a:p>
        </p:txBody>
      </p:sp>
      <p:sp>
        <p:nvSpPr>
          <p:cNvPr id="33" name="Text 31"/>
          <p:cNvSpPr/>
          <p:nvPr/>
        </p:nvSpPr>
        <p:spPr>
          <a:xfrm>
            <a:off x="1538168" y="7212092"/>
            <a:ext cx="12579548" cy="468868"/>
          </a:xfrm>
          <a:prstGeom prst="rect">
            <a:avLst/>
          </a:prstGeom>
          <a:noFill/>
          <a:ln/>
        </p:spPr>
        <p:txBody>
          <a:bodyPr wrap="square" lIns="0" tIns="0" rIns="0" bIns="0" rtlCol="0" anchor="t"/>
          <a:lstStyle/>
          <a:p>
            <a:pPr marL="0" indent="0" algn="l">
              <a:lnSpc>
                <a:spcPts val="1800"/>
              </a:lnSpc>
              <a:buNone/>
            </a:pPr>
            <a:endParaRPr lang="en-US" sz="1150" dirty="0"/>
          </a:p>
        </p:txBody>
      </p:sp>
      <p:pic>
        <p:nvPicPr>
          <p:cNvPr id="35" name="Picture 34">
            <a:extLst>
              <a:ext uri="{FF2B5EF4-FFF2-40B4-BE49-F238E27FC236}">
                <a16:creationId xmlns:a16="http://schemas.microsoft.com/office/drawing/2014/main" id="{80E67EDE-29E4-4D24-10CF-701F9549E5A2}"/>
              </a:ext>
            </a:extLst>
          </p:cNvPr>
          <p:cNvPicPr>
            <a:picLocks noChangeAspect="1"/>
          </p:cNvPicPr>
          <p:nvPr/>
        </p:nvPicPr>
        <p:blipFill>
          <a:blip r:embed="rId3"/>
          <a:stretch>
            <a:fillRect/>
          </a:stretch>
        </p:blipFill>
        <p:spPr>
          <a:xfrm>
            <a:off x="10046824" y="6161477"/>
            <a:ext cx="4583575" cy="20538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D27D59-0E03-6EDD-5322-8FDB2B288AA5}"/>
              </a:ext>
            </a:extLst>
          </p:cNvPr>
          <p:cNvPicPr>
            <a:picLocks noChangeAspect="1"/>
          </p:cNvPicPr>
          <p:nvPr/>
        </p:nvPicPr>
        <p:blipFill>
          <a:blip r:embed="rId2"/>
          <a:stretch>
            <a:fillRect/>
          </a:stretch>
        </p:blipFill>
        <p:spPr>
          <a:xfrm>
            <a:off x="2614960" y="1628076"/>
            <a:ext cx="8753707" cy="6746489"/>
          </a:xfrm>
          <a:prstGeom prst="rect">
            <a:avLst/>
          </a:prstGeom>
          <a:ln>
            <a:noFill/>
          </a:ln>
          <a:effectLst>
            <a:softEdge rad="112500"/>
          </a:effectLst>
        </p:spPr>
      </p:pic>
      <p:sp>
        <p:nvSpPr>
          <p:cNvPr id="7" name="TextBox 6">
            <a:extLst>
              <a:ext uri="{FF2B5EF4-FFF2-40B4-BE49-F238E27FC236}">
                <a16:creationId xmlns:a16="http://schemas.microsoft.com/office/drawing/2014/main" id="{9CD87287-34F7-2F05-9966-F11B950710AD}"/>
              </a:ext>
            </a:extLst>
          </p:cNvPr>
          <p:cNvSpPr txBox="1"/>
          <p:nvPr/>
        </p:nvSpPr>
        <p:spPr>
          <a:xfrm>
            <a:off x="546409" y="401444"/>
            <a:ext cx="10721899" cy="777136"/>
          </a:xfrm>
          <a:prstGeom prst="rect">
            <a:avLst/>
          </a:prstGeom>
          <a:noFill/>
        </p:spPr>
        <p:txBody>
          <a:bodyPr wrap="square" rtlCol="0">
            <a:spAutoFit/>
          </a:bodyPr>
          <a:lstStyle/>
          <a:p>
            <a:r>
              <a:rPr lang="en-IN" sz="4450" b="1" dirty="0">
                <a:latin typeface="Times New Roman" panose="02020603050405020304" pitchFamily="18" charset="0"/>
                <a:cs typeface="Times New Roman" panose="02020603050405020304" pitchFamily="18" charset="0"/>
              </a:rPr>
              <a:t>Flowchart for Model Implementation :</a:t>
            </a:r>
          </a:p>
        </p:txBody>
      </p:sp>
    </p:spTree>
    <p:extLst>
      <p:ext uri="{BB962C8B-B14F-4D97-AF65-F5344CB8AC3E}">
        <p14:creationId xmlns:p14="http://schemas.microsoft.com/office/powerpoint/2010/main" val="19350637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B3A773-4682-3D82-0CF9-73BD8D51FA2E}"/>
              </a:ext>
            </a:extLst>
          </p:cNvPr>
          <p:cNvSpPr txBox="1"/>
          <p:nvPr/>
        </p:nvSpPr>
        <p:spPr>
          <a:xfrm>
            <a:off x="557560" y="587485"/>
            <a:ext cx="13359161" cy="1461939"/>
          </a:xfrm>
          <a:prstGeom prst="rect">
            <a:avLst/>
          </a:prstGeom>
          <a:noFill/>
        </p:spPr>
        <p:txBody>
          <a:bodyPr wrap="square" rtlCol="0">
            <a:spAutoFit/>
          </a:bodyPr>
          <a:lstStyle/>
          <a:p>
            <a:pPr algn="just"/>
            <a:r>
              <a:rPr lang="en-IN" sz="4450" b="1" dirty="0">
                <a:latin typeface="Inter Bold"/>
              </a:rPr>
              <a:t>How our model will be better than existing models ?</a:t>
            </a:r>
          </a:p>
        </p:txBody>
      </p:sp>
      <p:graphicFrame>
        <p:nvGraphicFramePr>
          <p:cNvPr id="3" name="Table 2">
            <a:extLst>
              <a:ext uri="{FF2B5EF4-FFF2-40B4-BE49-F238E27FC236}">
                <a16:creationId xmlns:a16="http://schemas.microsoft.com/office/drawing/2014/main" id="{D429B9F3-F959-A16E-F56E-A242F2F1F36B}"/>
              </a:ext>
            </a:extLst>
          </p:cNvPr>
          <p:cNvGraphicFramePr>
            <a:graphicFrameLocks noGrp="1"/>
          </p:cNvGraphicFramePr>
          <p:nvPr>
            <p:extLst>
              <p:ext uri="{D42A27DB-BD31-4B8C-83A1-F6EECF244321}">
                <p14:modId xmlns:p14="http://schemas.microsoft.com/office/powerpoint/2010/main" val="517246749"/>
              </p:ext>
            </p:extLst>
          </p:nvPr>
        </p:nvGraphicFramePr>
        <p:xfrm>
          <a:off x="1037063" y="2163337"/>
          <a:ext cx="12143679" cy="5341440"/>
        </p:xfrm>
        <a:graphic>
          <a:graphicData uri="http://schemas.openxmlformats.org/drawingml/2006/table">
            <a:tbl>
              <a:tblPr firstRow="1" bandRow="1">
                <a:tableStyleId>{5C22544A-7EE6-4342-B048-85BDC9FD1C3A}</a:tableStyleId>
              </a:tblPr>
              <a:tblGrid>
                <a:gridCol w="4047893">
                  <a:extLst>
                    <a:ext uri="{9D8B030D-6E8A-4147-A177-3AD203B41FA5}">
                      <a16:colId xmlns:a16="http://schemas.microsoft.com/office/drawing/2014/main" val="4202199805"/>
                    </a:ext>
                  </a:extLst>
                </a:gridCol>
                <a:gridCol w="4047893">
                  <a:extLst>
                    <a:ext uri="{9D8B030D-6E8A-4147-A177-3AD203B41FA5}">
                      <a16:colId xmlns:a16="http://schemas.microsoft.com/office/drawing/2014/main" val="1017251799"/>
                    </a:ext>
                  </a:extLst>
                </a:gridCol>
                <a:gridCol w="4047893">
                  <a:extLst>
                    <a:ext uri="{9D8B030D-6E8A-4147-A177-3AD203B41FA5}">
                      <a16:colId xmlns:a16="http://schemas.microsoft.com/office/drawing/2014/main" val="1331219316"/>
                    </a:ext>
                  </a:extLst>
                </a:gridCol>
              </a:tblGrid>
              <a:tr h="890240">
                <a:tc>
                  <a:txBody>
                    <a:bodyPr/>
                    <a:lstStyle/>
                    <a:p>
                      <a:pPr algn="ctr"/>
                      <a:r>
                        <a:rPr lang="en-IN" sz="2400" dirty="0"/>
                        <a:t>Aspect</a:t>
                      </a:r>
                    </a:p>
                  </a:txBody>
                  <a:tcPr anchor="ctr"/>
                </a:tc>
                <a:tc>
                  <a:txBody>
                    <a:bodyPr/>
                    <a:lstStyle/>
                    <a:p>
                      <a:pPr algn="ctr"/>
                      <a:r>
                        <a:rPr lang="en-IN" sz="2400" dirty="0"/>
                        <a:t>Traditional Projects</a:t>
                      </a:r>
                    </a:p>
                  </a:txBody>
                  <a:tcPr anchor="ctr"/>
                </a:tc>
                <a:tc>
                  <a:txBody>
                    <a:bodyPr/>
                    <a:lstStyle/>
                    <a:p>
                      <a:pPr algn="ctr"/>
                      <a:r>
                        <a:rPr lang="en-IN" sz="2400" dirty="0"/>
                        <a:t>Our Project</a:t>
                      </a:r>
                    </a:p>
                  </a:txBody>
                  <a:tcPr anchor="ctr"/>
                </a:tc>
                <a:extLst>
                  <a:ext uri="{0D108BD9-81ED-4DB2-BD59-A6C34878D82A}">
                    <a16:rowId xmlns:a16="http://schemas.microsoft.com/office/drawing/2014/main" val="3544355735"/>
                  </a:ext>
                </a:extLst>
              </a:tr>
              <a:tr h="890240">
                <a:tc>
                  <a:txBody>
                    <a:bodyPr/>
                    <a:lstStyle/>
                    <a:p>
                      <a:pPr algn="ctr"/>
                      <a:r>
                        <a:rPr lang="en-IN" b="1" dirty="0"/>
                        <a:t>Feature Extraction</a:t>
                      </a:r>
                    </a:p>
                  </a:txBody>
                  <a:tcPr anchor="ctr"/>
                </a:tc>
                <a:tc>
                  <a:txBody>
                    <a:bodyPr/>
                    <a:lstStyle/>
                    <a:p>
                      <a:pPr algn="ctr"/>
                      <a:r>
                        <a:rPr lang="en-IN" dirty="0"/>
                        <a:t>Used basic word counts or bag of words methods.</a:t>
                      </a:r>
                    </a:p>
                  </a:txBody>
                  <a:tcPr anchor="ctr"/>
                </a:tc>
                <a:tc>
                  <a:txBody>
                    <a:bodyPr/>
                    <a:lstStyle/>
                    <a:p>
                      <a:pPr algn="ctr"/>
                      <a:r>
                        <a:rPr lang="en-IN" dirty="0"/>
                        <a:t>Uses TF-IDF for better word importance analysis.</a:t>
                      </a:r>
                    </a:p>
                  </a:txBody>
                  <a:tcPr anchor="ctr"/>
                </a:tc>
                <a:extLst>
                  <a:ext uri="{0D108BD9-81ED-4DB2-BD59-A6C34878D82A}">
                    <a16:rowId xmlns:a16="http://schemas.microsoft.com/office/drawing/2014/main" val="909635896"/>
                  </a:ext>
                </a:extLst>
              </a:tr>
              <a:tr h="890240">
                <a:tc>
                  <a:txBody>
                    <a:bodyPr/>
                    <a:lstStyle/>
                    <a:p>
                      <a:pPr algn="ctr"/>
                      <a:r>
                        <a:rPr lang="en-IN" b="1" dirty="0"/>
                        <a:t>Training Models</a:t>
                      </a:r>
                    </a:p>
                  </a:txBody>
                  <a:tcPr anchor="ctr"/>
                </a:tc>
                <a:tc>
                  <a:txBody>
                    <a:bodyPr/>
                    <a:lstStyle/>
                    <a:p>
                      <a:pPr algn="ctr"/>
                      <a:r>
                        <a:rPr lang="en-IN" dirty="0"/>
                        <a:t>Simple models like Logistic Regression or Naïve Bayes.</a:t>
                      </a:r>
                    </a:p>
                  </a:txBody>
                  <a:tcPr anchor="ctr"/>
                </a:tc>
                <a:tc>
                  <a:txBody>
                    <a:bodyPr/>
                    <a:lstStyle/>
                    <a:p>
                      <a:pPr algn="ctr"/>
                      <a:r>
                        <a:rPr lang="en-IN" dirty="0"/>
                        <a:t>Advanced Neural Networks for improved accuracy.</a:t>
                      </a:r>
                    </a:p>
                  </a:txBody>
                  <a:tcPr anchor="ctr"/>
                </a:tc>
                <a:extLst>
                  <a:ext uri="{0D108BD9-81ED-4DB2-BD59-A6C34878D82A}">
                    <a16:rowId xmlns:a16="http://schemas.microsoft.com/office/drawing/2014/main" val="2992905743"/>
                  </a:ext>
                </a:extLst>
              </a:tr>
              <a:tr h="890240">
                <a:tc>
                  <a:txBody>
                    <a:bodyPr/>
                    <a:lstStyle/>
                    <a:p>
                      <a:pPr algn="ctr"/>
                      <a:r>
                        <a:rPr lang="en-IN" b="1" dirty="0"/>
                        <a:t>Class Imbalance</a:t>
                      </a:r>
                    </a:p>
                  </a:txBody>
                  <a:tcPr anchor="ctr"/>
                </a:tc>
                <a:tc>
                  <a:txBody>
                    <a:bodyPr/>
                    <a:lstStyle/>
                    <a:p>
                      <a:pPr algn="ctr"/>
                      <a:r>
                        <a:rPr lang="en-IN" dirty="0"/>
                        <a:t>Often ignored class imbalance, leading to bias.</a:t>
                      </a:r>
                    </a:p>
                  </a:txBody>
                  <a:tcPr anchor="ctr"/>
                </a:tc>
                <a:tc>
                  <a:txBody>
                    <a:bodyPr/>
                    <a:lstStyle/>
                    <a:p>
                      <a:pPr algn="ctr"/>
                      <a:r>
                        <a:rPr lang="en-IN" dirty="0"/>
                        <a:t>Handles imbalance with weighted loss functions.</a:t>
                      </a:r>
                    </a:p>
                  </a:txBody>
                  <a:tcPr anchor="ctr"/>
                </a:tc>
                <a:extLst>
                  <a:ext uri="{0D108BD9-81ED-4DB2-BD59-A6C34878D82A}">
                    <a16:rowId xmlns:a16="http://schemas.microsoft.com/office/drawing/2014/main" val="1449688984"/>
                  </a:ext>
                </a:extLst>
              </a:tr>
              <a:tr h="890240">
                <a:tc>
                  <a:txBody>
                    <a:bodyPr/>
                    <a:lstStyle/>
                    <a:p>
                      <a:pPr algn="ctr"/>
                      <a:r>
                        <a:rPr lang="en-IN" b="1" dirty="0"/>
                        <a:t>Dataset Handling</a:t>
                      </a:r>
                    </a:p>
                  </a:txBody>
                  <a:tcPr anchor="ctr"/>
                </a:tc>
                <a:tc>
                  <a:txBody>
                    <a:bodyPr/>
                    <a:lstStyle/>
                    <a:p>
                      <a:pPr algn="ctr"/>
                      <a:r>
                        <a:rPr lang="en-IN" dirty="0"/>
                        <a:t>Limited preprocessing and no augmentation.</a:t>
                      </a:r>
                    </a:p>
                  </a:txBody>
                  <a:tcPr anchor="ctr"/>
                </a:tc>
                <a:tc>
                  <a:txBody>
                    <a:bodyPr/>
                    <a:lstStyle/>
                    <a:p>
                      <a:pPr algn="ctr"/>
                      <a:r>
                        <a:rPr lang="en-IN" dirty="0"/>
                        <a:t>Improved preprocessing and balanced datasets.</a:t>
                      </a:r>
                    </a:p>
                  </a:txBody>
                  <a:tcPr anchor="ctr"/>
                </a:tc>
                <a:extLst>
                  <a:ext uri="{0D108BD9-81ED-4DB2-BD59-A6C34878D82A}">
                    <a16:rowId xmlns:a16="http://schemas.microsoft.com/office/drawing/2014/main" val="932484961"/>
                  </a:ext>
                </a:extLst>
              </a:tr>
              <a:tr h="890240">
                <a:tc>
                  <a:txBody>
                    <a:bodyPr/>
                    <a:lstStyle/>
                    <a:p>
                      <a:pPr algn="ctr"/>
                      <a:r>
                        <a:rPr lang="en-IN" b="1" dirty="0"/>
                        <a:t>Outcome Accuracy</a:t>
                      </a:r>
                    </a:p>
                  </a:txBody>
                  <a:tcPr anchor="ctr"/>
                </a:tc>
                <a:tc>
                  <a:txBody>
                    <a:bodyPr/>
                    <a:lstStyle/>
                    <a:p>
                      <a:pPr algn="ctr"/>
                      <a:r>
                        <a:rPr lang="en-IN" dirty="0"/>
                        <a:t>Lower probability of correct predictions.</a:t>
                      </a:r>
                    </a:p>
                  </a:txBody>
                  <a:tcPr anchor="ctr"/>
                </a:tc>
                <a:tc>
                  <a:txBody>
                    <a:bodyPr/>
                    <a:lstStyle/>
                    <a:p>
                      <a:pPr algn="ctr"/>
                      <a:r>
                        <a:rPr lang="en-IN" dirty="0"/>
                        <a:t>Higher probability due to better algorithms.</a:t>
                      </a:r>
                    </a:p>
                  </a:txBody>
                  <a:tcPr anchor="ctr"/>
                </a:tc>
                <a:extLst>
                  <a:ext uri="{0D108BD9-81ED-4DB2-BD59-A6C34878D82A}">
                    <a16:rowId xmlns:a16="http://schemas.microsoft.com/office/drawing/2014/main" val="821670289"/>
                  </a:ext>
                </a:extLst>
              </a:tr>
            </a:tbl>
          </a:graphicData>
        </a:graphic>
      </p:graphicFrame>
    </p:spTree>
    <p:extLst>
      <p:ext uri="{BB962C8B-B14F-4D97-AF65-F5344CB8AC3E}">
        <p14:creationId xmlns:p14="http://schemas.microsoft.com/office/powerpoint/2010/main" val="2751144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13C3A5-1762-0DD8-3EED-9F445927D9FB}"/>
              </a:ext>
            </a:extLst>
          </p:cNvPr>
          <p:cNvSpPr txBox="1"/>
          <p:nvPr/>
        </p:nvSpPr>
        <p:spPr>
          <a:xfrm>
            <a:off x="624469" y="434898"/>
            <a:ext cx="8140390" cy="777136"/>
          </a:xfrm>
          <a:prstGeom prst="rect">
            <a:avLst/>
          </a:prstGeom>
          <a:noFill/>
        </p:spPr>
        <p:txBody>
          <a:bodyPr wrap="square" rtlCol="0">
            <a:spAutoFit/>
          </a:bodyPr>
          <a:lstStyle/>
          <a:p>
            <a:r>
              <a:rPr lang="en-IN" sz="4450" b="1" dirty="0">
                <a:latin typeface="Inter Bold"/>
              </a:rPr>
              <a:t> Implementation :</a:t>
            </a:r>
          </a:p>
        </p:txBody>
      </p:sp>
      <p:sp>
        <p:nvSpPr>
          <p:cNvPr id="3" name="TextBox 2">
            <a:extLst>
              <a:ext uri="{FF2B5EF4-FFF2-40B4-BE49-F238E27FC236}">
                <a16:creationId xmlns:a16="http://schemas.microsoft.com/office/drawing/2014/main" id="{665E8770-9E52-0A36-86F5-1139FA4CA5B9}"/>
              </a:ext>
            </a:extLst>
          </p:cNvPr>
          <p:cNvSpPr txBox="1"/>
          <p:nvPr/>
        </p:nvSpPr>
        <p:spPr>
          <a:xfrm>
            <a:off x="769434" y="1315845"/>
            <a:ext cx="12701239" cy="2277547"/>
          </a:xfrm>
          <a:prstGeom prst="rect">
            <a:avLst/>
          </a:prstGeom>
          <a:noFill/>
        </p:spPr>
        <p:txBody>
          <a:bodyPr wrap="square" rtlCol="0">
            <a:spAutoFit/>
          </a:bodyPr>
          <a:lstStyle/>
          <a:p>
            <a:pPr marL="285750" indent="-285750" algn="just">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Import Required Libraries </a:t>
            </a:r>
            <a:r>
              <a:rPr lang="en-IN" sz="2200" b="1" u="sng" dirty="0">
                <a:latin typeface="Inter Bold"/>
              </a:rPr>
              <a:t>:</a:t>
            </a:r>
          </a:p>
          <a:p>
            <a:pPr algn="just"/>
            <a:endParaRPr lang="en-IN" sz="2200" b="1" u="sng" dirty="0">
              <a:latin typeface="Inter Bold"/>
            </a:endParaRPr>
          </a:p>
          <a:p>
            <a:pPr lvl="1" algn="just"/>
            <a:r>
              <a:rPr lang="en-US" sz="2400" dirty="0">
                <a:latin typeface="Times New Roman" panose="02020603050405020304" pitchFamily="18" charset="0"/>
                <a:ea typeface="Inter Bold"/>
                <a:cs typeface="Times New Roman" panose="02020603050405020304" pitchFamily="18" charset="0"/>
              </a:rPr>
              <a:t>Essential libraries like </a:t>
            </a:r>
            <a:r>
              <a:rPr lang="en-US" sz="2400" b="1" dirty="0">
                <a:latin typeface="Times New Roman" panose="02020603050405020304" pitchFamily="18" charset="0"/>
                <a:ea typeface="Inter Bold"/>
                <a:cs typeface="Times New Roman" panose="02020603050405020304" pitchFamily="18" charset="0"/>
              </a:rPr>
              <a:t>PyTorch</a:t>
            </a:r>
            <a:r>
              <a:rPr lang="en-US" sz="2400" dirty="0">
                <a:latin typeface="Times New Roman" panose="02020603050405020304" pitchFamily="18" charset="0"/>
                <a:ea typeface="Inter Bold"/>
                <a:cs typeface="Times New Roman" panose="02020603050405020304" pitchFamily="18" charset="0"/>
              </a:rPr>
              <a:t>, </a:t>
            </a:r>
            <a:r>
              <a:rPr lang="en-US" sz="2400" b="1" dirty="0">
                <a:latin typeface="Times New Roman" panose="02020603050405020304" pitchFamily="18" charset="0"/>
                <a:ea typeface="Inter Bold"/>
                <a:cs typeface="Times New Roman" panose="02020603050405020304" pitchFamily="18" charset="0"/>
              </a:rPr>
              <a:t>Skorch</a:t>
            </a:r>
            <a:r>
              <a:rPr lang="en-US" sz="2400" dirty="0">
                <a:latin typeface="Times New Roman" panose="02020603050405020304" pitchFamily="18" charset="0"/>
                <a:ea typeface="Inter Bold"/>
                <a:cs typeface="Times New Roman" panose="02020603050405020304" pitchFamily="18" charset="0"/>
              </a:rPr>
              <a:t>, and </a:t>
            </a:r>
            <a:r>
              <a:rPr lang="en-US" sz="2400" b="1" dirty="0">
                <a:latin typeface="Times New Roman" panose="02020603050405020304" pitchFamily="18" charset="0"/>
                <a:ea typeface="Inter Bold"/>
                <a:cs typeface="Times New Roman" panose="02020603050405020304" pitchFamily="18" charset="0"/>
              </a:rPr>
              <a:t>scikit-learn</a:t>
            </a:r>
            <a:r>
              <a:rPr lang="en-US" sz="2400" dirty="0">
                <a:latin typeface="Times New Roman" panose="02020603050405020304" pitchFamily="18" charset="0"/>
                <a:ea typeface="Inter Bold"/>
                <a:cs typeface="Times New Roman" panose="02020603050405020304" pitchFamily="18" charset="0"/>
              </a:rPr>
              <a:t> are used for model building, training, and evaluation. Pandas handles data processing, while </a:t>
            </a:r>
            <a:r>
              <a:rPr lang="en-US" sz="2400" b="1" dirty="0">
                <a:latin typeface="Times New Roman" panose="02020603050405020304" pitchFamily="18" charset="0"/>
                <a:ea typeface="Inter Bold"/>
                <a:cs typeface="Times New Roman" panose="02020603050405020304" pitchFamily="18" charset="0"/>
              </a:rPr>
              <a:t>Joblib</a:t>
            </a:r>
            <a:r>
              <a:rPr lang="en-US" sz="2400" dirty="0">
                <a:latin typeface="Times New Roman" panose="02020603050405020304" pitchFamily="18" charset="0"/>
                <a:ea typeface="Inter Bold"/>
                <a:cs typeface="Times New Roman" panose="02020603050405020304" pitchFamily="18" charset="0"/>
              </a:rPr>
              <a:t> and </a:t>
            </a:r>
            <a:r>
              <a:rPr lang="en-US" sz="2400" b="1" dirty="0">
                <a:latin typeface="Times New Roman" panose="02020603050405020304" pitchFamily="18" charset="0"/>
                <a:ea typeface="Inter Bold"/>
                <a:cs typeface="Times New Roman" panose="02020603050405020304" pitchFamily="18" charset="0"/>
              </a:rPr>
              <a:t>Pcym</a:t>
            </a:r>
            <a:r>
              <a:rPr lang="en-US" sz="2400" dirty="0">
                <a:latin typeface="Times New Roman" panose="02020603050405020304" pitchFamily="18" charset="0"/>
                <a:ea typeface="Inter Bold"/>
                <a:cs typeface="Times New Roman" panose="02020603050405020304" pitchFamily="18" charset="0"/>
              </a:rPr>
              <a:t> assist with model saving and performance analysis.</a:t>
            </a:r>
          </a:p>
          <a:p>
            <a:pPr lvl="1" algn="just"/>
            <a:endParaRPr lang="en-IN" sz="2400" dirty="0">
              <a:latin typeface="Times New Roman" panose="02020603050405020304" pitchFamily="18" charset="0"/>
              <a:ea typeface="Inter Bold"/>
              <a:cs typeface="Times New Roman" panose="02020603050405020304" pitchFamily="18" charset="0"/>
            </a:endParaRPr>
          </a:p>
        </p:txBody>
      </p:sp>
      <p:pic>
        <p:nvPicPr>
          <p:cNvPr id="6" name="Picture 5">
            <a:extLst>
              <a:ext uri="{FF2B5EF4-FFF2-40B4-BE49-F238E27FC236}">
                <a16:creationId xmlns:a16="http://schemas.microsoft.com/office/drawing/2014/main" id="{C98F1EF4-2999-3854-BBBA-8D15E58A7F6B}"/>
              </a:ext>
            </a:extLst>
          </p:cNvPr>
          <p:cNvPicPr>
            <a:picLocks noChangeAspect="1"/>
          </p:cNvPicPr>
          <p:nvPr/>
        </p:nvPicPr>
        <p:blipFill>
          <a:blip r:embed="rId2"/>
          <a:stretch>
            <a:fillRect/>
          </a:stretch>
        </p:blipFill>
        <p:spPr>
          <a:xfrm>
            <a:off x="1327111" y="3490332"/>
            <a:ext cx="12043201" cy="3953919"/>
          </a:xfrm>
          <a:prstGeom prst="rect">
            <a:avLst/>
          </a:prstGeom>
        </p:spPr>
      </p:pic>
    </p:spTree>
    <p:extLst>
      <p:ext uri="{BB962C8B-B14F-4D97-AF65-F5344CB8AC3E}">
        <p14:creationId xmlns:p14="http://schemas.microsoft.com/office/powerpoint/2010/main" val="2760297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F4ED0D-E68E-5299-CBAA-4762F9ED2F29}"/>
              </a:ext>
            </a:extLst>
          </p:cNvPr>
          <p:cNvPicPr>
            <a:picLocks noChangeAspect="1"/>
          </p:cNvPicPr>
          <p:nvPr/>
        </p:nvPicPr>
        <p:blipFill>
          <a:blip r:embed="rId2"/>
          <a:stretch>
            <a:fillRect/>
          </a:stretch>
        </p:blipFill>
        <p:spPr>
          <a:xfrm>
            <a:off x="1661532" y="2497873"/>
            <a:ext cx="11563814" cy="4897199"/>
          </a:xfrm>
          <a:prstGeom prst="rect">
            <a:avLst/>
          </a:prstGeom>
        </p:spPr>
      </p:pic>
      <p:sp>
        <p:nvSpPr>
          <p:cNvPr id="3" name="TextBox 2">
            <a:extLst>
              <a:ext uri="{FF2B5EF4-FFF2-40B4-BE49-F238E27FC236}">
                <a16:creationId xmlns:a16="http://schemas.microsoft.com/office/drawing/2014/main" id="{F6FCB220-3B68-D715-D8AF-AE33EA5385A9}"/>
              </a:ext>
            </a:extLst>
          </p:cNvPr>
          <p:cNvSpPr txBox="1"/>
          <p:nvPr/>
        </p:nvSpPr>
        <p:spPr>
          <a:xfrm>
            <a:off x="1159728" y="834528"/>
            <a:ext cx="12199432" cy="1446550"/>
          </a:xfrm>
          <a:prstGeom prst="rect">
            <a:avLst/>
          </a:prstGeom>
          <a:noFill/>
        </p:spPr>
        <p:txBody>
          <a:bodyPr wrap="square" rtlCol="0">
            <a:spAutoFit/>
          </a:bodyPr>
          <a:lstStyle/>
          <a:p>
            <a:pPr marL="342900" indent="-342900" algn="just">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Read Data from CSV :</a:t>
            </a:r>
          </a:p>
          <a:p>
            <a:pPr lvl="1" algn="just"/>
            <a:endParaRPr lang="en-IN" sz="2200" b="1" u="sng" dirty="0">
              <a:latin typeface="Inter Bold"/>
            </a:endParaRPr>
          </a:p>
          <a:p>
            <a:pPr lvl="1" algn="just"/>
            <a:r>
              <a:rPr lang="en-IN" sz="2400" dirty="0">
                <a:latin typeface="Times New Roman" panose="02020603050405020304" pitchFamily="18" charset="0"/>
                <a:cs typeface="Times New Roman" panose="02020603050405020304" pitchFamily="18" charset="0"/>
              </a:rPr>
              <a:t> Reads data from CSV file and coverts CSV contents into a list of job postings (job_postings).</a:t>
            </a:r>
          </a:p>
          <a:p>
            <a:endParaRPr lang="en-IN" dirty="0"/>
          </a:p>
        </p:txBody>
      </p:sp>
    </p:spTree>
    <p:extLst>
      <p:ext uri="{BB962C8B-B14F-4D97-AF65-F5344CB8AC3E}">
        <p14:creationId xmlns:p14="http://schemas.microsoft.com/office/powerpoint/2010/main" val="2817637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AD0CFDA-D50C-7D5F-DD43-DBF85942BB7B}"/>
              </a:ext>
            </a:extLst>
          </p:cNvPr>
          <p:cNvSpPr txBox="1"/>
          <p:nvPr/>
        </p:nvSpPr>
        <p:spPr>
          <a:xfrm>
            <a:off x="769432" y="584768"/>
            <a:ext cx="13537583" cy="2162130"/>
          </a:xfrm>
          <a:prstGeom prst="rect">
            <a:avLst/>
          </a:prstGeom>
          <a:noFill/>
        </p:spPr>
        <p:txBody>
          <a:bodyPr wrap="square" rtlCol="0">
            <a:spAutoFit/>
          </a:bodyPr>
          <a:lstStyle/>
          <a:p>
            <a:pPr marL="285750" indent="-285750" algn="just">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Preparing dataset :</a:t>
            </a:r>
          </a:p>
          <a:p>
            <a:pPr marL="285750" indent="-285750" algn="just">
              <a:buFont typeface="Arial" panose="020B0604020202020204" pitchFamily="34" charset="0"/>
              <a:buChar char="•"/>
            </a:pPr>
            <a:endParaRPr lang="en-IN" sz="2200" b="1" u="sng" dirty="0">
              <a:latin typeface="Inter Bold"/>
            </a:endParaRPr>
          </a:p>
          <a:p>
            <a:pPr lvl="1" algn="just"/>
            <a:r>
              <a:rPr lang="en-IN" sz="2200" dirty="0">
                <a:latin typeface="Inter Bold"/>
              </a:rPr>
              <a:t>   </a:t>
            </a:r>
            <a:r>
              <a:rPr lang="en-IN" sz="2200" dirty="0">
                <a:latin typeface="Times New Roman" panose="02020603050405020304" pitchFamily="18" charset="0"/>
                <a:cs typeface="Times New Roman" panose="02020603050405020304" pitchFamily="18" charset="0"/>
              </a:rPr>
              <a:t>prepare_dataset() shuffles job postings, vectorizes text data, and converts features and labels into  </a:t>
            </a:r>
          </a:p>
          <a:p>
            <a:pPr lvl="1" algn="just"/>
            <a:r>
              <a:rPr lang="en-IN" sz="2200" dirty="0">
                <a:latin typeface="Times New Roman" panose="02020603050405020304" pitchFamily="18" charset="0"/>
                <a:cs typeface="Times New Roman" panose="02020603050405020304" pitchFamily="18" charset="0"/>
              </a:rPr>
              <a:t>   Pytorch tensors, ready for model training on CPU.  </a:t>
            </a:r>
          </a:p>
          <a:p>
            <a:pPr algn="just"/>
            <a:r>
              <a:rPr lang="en-IN" sz="4450" dirty="0">
                <a:latin typeface="Inter Bold"/>
              </a:rPr>
              <a:t>  </a:t>
            </a:r>
            <a:endParaRPr lang="en-IN" sz="2200" dirty="0">
              <a:latin typeface="Inter Bold"/>
            </a:endParaRPr>
          </a:p>
        </p:txBody>
      </p:sp>
      <p:pic>
        <p:nvPicPr>
          <p:cNvPr id="5" name="Picture 4">
            <a:extLst>
              <a:ext uri="{FF2B5EF4-FFF2-40B4-BE49-F238E27FC236}">
                <a16:creationId xmlns:a16="http://schemas.microsoft.com/office/drawing/2014/main" id="{9A1C5EE6-1639-43F7-70A1-61380D0DE66C}"/>
              </a:ext>
            </a:extLst>
          </p:cNvPr>
          <p:cNvPicPr>
            <a:picLocks noChangeAspect="1"/>
          </p:cNvPicPr>
          <p:nvPr/>
        </p:nvPicPr>
        <p:blipFill>
          <a:blip r:embed="rId2"/>
          <a:stretch>
            <a:fillRect/>
          </a:stretch>
        </p:blipFill>
        <p:spPr>
          <a:xfrm>
            <a:off x="1476619" y="2190057"/>
            <a:ext cx="11626063" cy="5454775"/>
          </a:xfrm>
          <a:prstGeom prst="rect">
            <a:avLst/>
          </a:prstGeom>
        </p:spPr>
      </p:pic>
    </p:spTree>
    <p:extLst>
      <p:ext uri="{BB962C8B-B14F-4D97-AF65-F5344CB8AC3E}">
        <p14:creationId xmlns:p14="http://schemas.microsoft.com/office/powerpoint/2010/main" val="2230484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26781C-5898-BECE-D7F0-C3F5FE9BEA09}"/>
              </a:ext>
            </a:extLst>
          </p:cNvPr>
          <p:cNvSpPr txBox="1"/>
          <p:nvPr/>
        </p:nvSpPr>
        <p:spPr>
          <a:xfrm>
            <a:off x="1382752" y="814039"/>
            <a:ext cx="11697628" cy="2000548"/>
          </a:xfrm>
          <a:prstGeom prst="rect">
            <a:avLst/>
          </a:prstGeom>
          <a:noFill/>
        </p:spPr>
        <p:txBody>
          <a:bodyPr wrap="square" rtlCol="0">
            <a:spAutoFit/>
          </a:bodyPr>
          <a:lstStyle/>
          <a:p>
            <a:pPr marL="342900" indent="-342900">
              <a:buFont typeface="Arial" panose="020B0604020202020204" pitchFamily="34" charset="0"/>
              <a:buChar char="•"/>
            </a:pPr>
            <a:r>
              <a:rPr lang="en-US" sz="2200" b="1" u="sng" dirty="0">
                <a:latin typeface="Times New Roman" panose="02020603050405020304" pitchFamily="18" charset="0"/>
                <a:cs typeface="Times New Roman" panose="02020603050405020304" pitchFamily="18" charset="0"/>
              </a:rPr>
              <a:t>Feature Vectorization using TF-IDF</a:t>
            </a:r>
            <a:r>
              <a:rPr lang="en-IN" sz="2200" b="1" u="sng" dirty="0">
                <a:latin typeface="Times New Roman" panose="02020603050405020304" pitchFamily="18" charset="0"/>
                <a:cs typeface="Times New Roman" panose="02020603050405020304" pitchFamily="18" charset="0"/>
              </a:rPr>
              <a:t>:</a:t>
            </a:r>
          </a:p>
          <a:p>
            <a:pPr lvl="1" algn="just"/>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vectorization is applied to textual fields like title, description, and company profile to convert them into numerical form. Each field is preprocessed and transformed using size-specific vectorizers, enabling the model to learn from key textual patterns.</a:t>
            </a:r>
          </a:p>
          <a:p>
            <a:pPr algn="just"/>
            <a:endParaRPr lang="en-IN" sz="1800" b="1" u="sng" dirty="0">
              <a:latin typeface="Times New Roman" panose="02020603050405020304" pitchFamily="18" charset="0"/>
              <a:cs typeface="Times New Roman" panose="02020603050405020304" pitchFamily="18" charset="0"/>
            </a:endParaRPr>
          </a:p>
          <a:p>
            <a:endParaRPr lang="en-IN" dirty="0"/>
          </a:p>
        </p:txBody>
      </p:sp>
      <p:pic>
        <p:nvPicPr>
          <p:cNvPr id="3" name="Picture 2">
            <a:extLst>
              <a:ext uri="{FF2B5EF4-FFF2-40B4-BE49-F238E27FC236}">
                <a16:creationId xmlns:a16="http://schemas.microsoft.com/office/drawing/2014/main" id="{833DAD6D-219F-0468-2D21-E70596B56398}"/>
              </a:ext>
            </a:extLst>
          </p:cNvPr>
          <p:cNvPicPr>
            <a:picLocks noChangeAspect="1"/>
          </p:cNvPicPr>
          <p:nvPr/>
        </p:nvPicPr>
        <p:blipFill>
          <a:blip r:embed="rId2"/>
          <a:stretch>
            <a:fillRect/>
          </a:stretch>
        </p:blipFill>
        <p:spPr>
          <a:xfrm>
            <a:off x="1773740" y="2587083"/>
            <a:ext cx="11306639" cy="4828478"/>
          </a:xfrm>
          <a:prstGeom prst="rect">
            <a:avLst/>
          </a:prstGeom>
        </p:spPr>
      </p:pic>
    </p:spTree>
    <p:extLst>
      <p:ext uri="{BB962C8B-B14F-4D97-AF65-F5344CB8AC3E}">
        <p14:creationId xmlns:p14="http://schemas.microsoft.com/office/powerpoint/2010/main" val="924316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E2042A-420B-4067-42E6-0D1FFCFD4D94}"/>
              </a:ext>
            </a:extLst>
          </p:cNvPr>
          <p:cNvSpPr txBox="1"/>
          <p:nvPr/>
        </p:nvSpPr>
        <p:spPr>
          <a:xfrm>
            <a:off x="1293541" y="702527"/>
            <a:ext cx="11753386" cy="1815882"/>
          </a:xfrm>
          <a:prstGeom prst="rect">
            <a:avLst/>
          </a:prstGeom>
          <a:noFill/>
        </p:spPr>
        <p:txBody>
          <a:bodyPr wrap="square" rtlCol="0">
            <a:spAutoFit/>
          </a:bodyPr>
          <a:lstStyle/>
          <a:p>
            <a:pPr marL="342900" indent="-342900" algn="just">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Neural Network Design :</a:t>
            </a:r>
          </a:p>
          <a:p>
            <a:pPr algn="just"/>
            <a:endParaRPr lang="en-IN" sz="2200" b="1" u="sng" dirty="0">
              <a:latin typeface="Inter Bold"/>
            </a:endParaRPr>
          </a:p>
          <a:p>
            <a:pPr lvl="1" algn="just"/>
            <a:r>
              <a:rPr lang="en-US" sz="2200" dirty="0">
                <a:latin typeface="Inter Bold"/>
              </a:rPr>
              <a:t> </a:t>
            </a:r>
            <a:r>
              <a:rPr lang="en-US" sz="2200" dirty="0">
                <a:latin typeface="Times New Roman" panose="02020603050405020304" pitchFamily="18" charset="0"/>
                <a:cs typeface="Times New Roman" panose="02020603050405020304" pitchFamily="18" charset="0"/>
              </a:rPr>
              <a:t>A feedforward neural network is used with ReLU in hidden layers and a sigmoid output for binary classification. Xavier/He initialization ensures stable training, while Binary Cross-Entropy Loss and the Adam optimizer guide learning efficiently.</a:t>
            </a:r>
            <a:endParaRPr lang="en-IN" sz="22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F687710B-B8FB-A16B-2FAD-BE67A7189A85}"/>
              </a:ext>
            </a:extLst>
          </p:cNvPr>
          <p:cNvPicPr>
            <a:picLocks noChangeAspect="1"/>
          </p:cNvPicPr>
          <p:nvPr/>
        </p:nvPicPr>
        <p:blipFill>
          <a:blip r:embed="rId2"/>
          <a:stretch>
            <a:fillRect/>
          </a:stretch>
        </p:blipFill>
        <p:spPr>
          <a:xfrm>
            <a:off x="1839951" y="3023841"/>
            <a:ext cx="11206976" cy="4503232"/>
          </a:xfrm>
          <a:prstGeom prst="rect">
            <a:avLst/>
          </a:prstGeom>
        </p:spPr>
      </p:pic>
    </p:spTree>
    <p:extLst>
      <p:ext uri="{BB962C8B-B14F-4D97-AF65-F5344CB8AC3E}">
        <p14:creationId xmlns:p14="http://schemas.microsoft.com/office/powerpoint/2010/main" val="3881660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E597C3-E26F-F601-7D06-D2D22210DEB4}"/>
              </a:ext>
            </a:extLst>
          </p:cNvPr>
          <p:cNvSpPr txBox="1"/>
          <p:nvPr/>
        </p:nvSpPr>
        <p:spPr>
          <a:xfrm>
            <a:off x="1483112" y="680225"/>
            <a:ext cx="11820293" cy="1846659"/>
          </a:xfrm>
          <a:prstGeom prst="rect">
            <a:avLst/>
          </a:prstGeom>
          <a:noFill/>
        </p:spPr>
        <p:txBody>
          <a:bodyPr wrap="square" rtlCol="0">
            <a:spAutoFit/>
          </a:bodyPr>
          <a:lstStyle/>
          <a:p>
            <a:pPr marL="342900" indent="-342900">
              <a:buFont typeface="Arial" panose="020B0604020202020204" pitchFamily="34" charset="0"/>
              <a:buChar char="•"/>
            </a:pPr>
            <a:r>
              <a:rPr lang="en-IN" sz="2400" b="1" u="sng" dirty="0">
                <a:latin typeface="Times New Roman" panose="02020603050405020304" pitchFamily="18" charset="0"/>
                <a:cs typeface="Times New Roman" panose="02020603050405020304" pitchFamily="18" charset="0"/>
              </a:rPr>
              <a:t>Model Training :</a:t>
            </a:r>
          </a:p>
          <a:p>
            <a:pPr lvl="1" algn="just"/>
            <a:r>
              <a:rPr lang="en-US" sz="2200" dirty="0">
                <a:latin typeface="Times New Roman" panose="02020603050405020304" pitchFamily="18" charset="0"/>
                <a:cs typeface="Times New Roman" panose="02020603050405020304" pitchFamily="18" charset="0"/>
              </a:rPr>
              <a:t>The model is trained using binary cross-entropy loss with Adam optimizer for efficient learning. Cross-validation ensures good generalization, while metrics like accuracy and F1-score monitor performance and prevent overfitting.</a:t>
            </a:r>
            <a:endParaRPr lang="en-IN"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400" b="1" u="sng"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96F4C117-3746-648C-3C45-E3AF830528CC}"/>
              </a:ext>
            </a:extLst>
          </p:cNvPr>
          <p:cNvPicPr>
            <a:picLocks noChangeAspect="1"/>
          </p:cNvPicPr>
          <p:nvPr/>
        </p:nvPicPr>
        <p:blipFill>
          <a:blip r:embed="rId2"/>
          <a:stretch>
            <a:fillRect/>
          </a:stretch>
        </p:blipFill>
        <p:spPr>
          <a:xfrm>
            <a:off x="1839951" y="2526885"/>
            <a:ext cx="11463454" cy="4464930"/>
          </a:xfrm>
          <a:prstGeom prst="rect">
            <a:avLst/>
          </a:prstGeom>
        </p:spPr>
      </p:pic>
    </p:spTree>
    <p:extLst>
      <p:ext uri="{BB962C8B-B14F-4D97-AF65-F5344CB8AC3E}">
        <p14:creationId xmlns:p14="http://schemas.microsoft.com/office/powerpoint/2010/main" val="1236722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1447B9D-DF12-5303-915F-DE7067FE6B4F}"/>
              </a:ext>
            </a:extLst>
          </p:cNvPr>
          <p:cNvSpPr txBox="1"/>
          <p:nvPr/>
        </p:nvSpPr>
        <p:spPr>
          <a:xfrm>
            <a:off x="1081667" y="535259"/>
            <a:ext cx="12099073" cy="1785104"/>
          </a:xfrm>
          <a:prstGeom prst="rect">
            <a:avLst/>
          </a:prstGeom>
          <a:noFill/>
        </p:spPr>
        <p:txBody>
          <a:bodyPr wrap="square" rtlCol="0">
            <a:spAutoFit/>
          </a:bodyPr>
          <a:lstStyle/>
          <a:p>
            <a:pPr marL="285750" indent="-285750">
              <a:buFont typeface="Arial" panose="020B0604020202020204" pitchFamily="34" charset="0"/>
              <a:buChar char="•"/>
            </a:pPr>
            <a:r>
              <a:rPr lang="en-IN" sz="2200" b="1" dirty="0">
                <a:latin typeface="Inter Bold"/>
              </a:rPr>
              <a:t>  </a:t>
            </a:r>
            <a:r>
              <a:rPr lang="en-IN" sz="2200" b="1" u="sng" dirty="0">
                <a:latin typeface="Inter Bold"/>
              </a:rPr>
              <a:t>Output for target labels as real or fake :</a:t>
            </a:r>
          </a:p>
          <a:p>
            <a:endParaRPr lang="en-IN" sz="2200" b="1" u="sng" dirty="0">
              <a:latin typeface="Inter Bold"/>
            </a:endParaRPr>
          </a:p>
          <a:p>
            <a:pPr lvl="1" algn="just"/>
            <a:r>
              <a:rPr lang="en-US" sz="2200" dirty="0">
                <a:latin typeface="Times New Roman" panose="02020603050405020304" pitchFamily="18" charset="0"/>
                <a:cs typeface="Times New Roman" panose="02020603050405020304" pitchFamily="18" charset="0"/>
              </a:rPr>
              <a:t>The model will be evaluated using accuracy, precision, and recall to ensure effective fraud detection and handle class imbalance. Misclassifications will be analyzed to identify weaknesses, guiding fine-tuning for improved real-world performance.</a:t>
            </a:r>
            <a:endParaRPr lang="en-IN" sz="2200" b="1" u="sng"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3A8A10BC-2490-DB48-A4CB-B34709C927C9}"/>
              </a:ext>
            </a:extLst>
          </p:cNvPr>
          <p:cNvPicPr>
            <a:picLocks noChangeAspect="1"/>
          </p:cNvPicPr>
          <p:nvPr/>
        </p:nvPicPr>
        <p:blipFill>
          <a:blip r:embed="rId2"/>
          <a:stretch>
            <a:fillRect/>
          </a:stretch>
        </p:blipFill>
        <p:spPr>
          <a:xfrm>
            <a:off x="1667106" y="2467207"/>
            <a:ext cx="11413273" cy="4970655"/>
          </a:xfrm>
          <a:prstGeom prst="rect">
            <a:avLst/>
          </a:prstGeom>
        </p:spPr>
      </p:pic>
    </p:spTree>
    <p:extLst>
      <p:ext uri="{BB962C8B-B14F-4D97-AF65-F5344CB8AC3E}">
        <p14:creationId xmlns:p14="http://schemas.microsoft.com/office/powerpoint/2010/main" val="971167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48216"/>
            <a:ext cx="7556421" cy="1784194"/>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Times New Roman" panose="02020603050405020304" pitchFamily="18" charset="0"/>
                <a:ea typeface="Inter Bold" pitchFamily="34" charset="-122"/>
                <a:cs typeface="Times New Roman" panose="02020603050405020304" pitchFamily="18" charset="0"/>
              </a:rPr>
              <a:t>Combating Employment Fraud: Fake Job Posting Detection</a:t>
            </a:r>
          </a:p>
          <a:p>
            <a:pPr marL="0" indent="0">
              <a:lnSpc>
                <a:spcPts val="5550"/>
              </a:lnSpc>
              <a:buNone/>
            </a:pPr>
            <a:endParaRPr lang="en-US" sz="4450" dirty="0"/>
          </a:p>
        </p:txBody>
      </p:sp>
      <p:sp>
        <p:nvSpPr>
          <p:cNvPr id="4" name="Text 1"/>
          <p:cNvSpPr/>
          <p:nvPr/>
        </p:nvSpPr>
        <p:spPr>
          <a:xfrm>
            <a:off x="793790" y="3345987"/>
            <a:ext cx="7556421" cy="512955"/>
          </a:xfrm>
          <a:prstGeom prst="rect">
            <a:avLst/>
          </a:prstGeom>
          <a:noFill/>
          <a:ln/>
        </p:spPr>
        <p:txBody>
          <a:bodyPr wrap="none" lIns="0" tIns="0" rIns="0" bIns="0" rtlCol="0" anchor="t"/>
          <a:lstStyle/>
          <a:p>
            <a:pPr marL="342900" indent="-342900" algn="just">
              <a:lnSpc>
                <a:spcPts val="2850"/>
              </a:lnSpc>
              <a:buSzPct val="100000"/>
              <a:buChar char="•"/>
            </a:pPr>
            <a:r>
              <a:rPr lang="en-US" sz="2400" kern="0" spc="-36" dirty="0">
                <a:latin typeface="Times New Roman" panose="02020603050405020304" pitchFamily="18" charset="0"/>
                <a:ea typeface="Inter" pitchFamily="34" charset="-122"/>
                <a:cs typeface="Times New Roman" panose="02020603050405020304" pitchFamily="18" charset="0"/>
              </a:rPr>
              <a:t>Increased reliance on online job platforms for job hunting.</a:t>
            </a:r>
            <a:endParaRPr lang="en-US" sz="2400" dirty="0">
              <a:latin typeface="Times New Roman" panose="02020603050405020304" pitchFamily="18" charset="0"/>
              <a:cs typeface="Times New Roman" panose="02020603050405020304" pitchFamily="18" charset="0"/>
            </a:endParaRPr>
          </a:p>
        </p:txBody>
      </p:sp>
      <p:sp>
        <p:nvSpPr>
          <p:cNvPr id="5" name="Text 2"/>
          <p:cNvSpPr/>
          <p:nvPr/>
        </p:nvSpPr>
        <p:spPr>
          <a:xfrm>
            <a:off x="793790" y="3858942"/>
            <a:ext cx="7556421" cy="970773"/>
          </a:xfrm>
          <a:prstGeom prst="rect">
            <a:avLst/>
          </a:prstGeom>
          <a:noFill/>
          <a:ln/>
        </p:spPr>
        <p:txBody>
          <a:bodyPr wrap="square" lIns="0" tIns="0" rIns="0" bIns="0" rtlCol="0" anchor="t"/>
          <a:lstStyle/>
          <a:p>
            <a:pPr marL="342900" indent="-342900" algn="just">
              <a:lnSpc>
                <a:spcPts val="2850"/>
              </a:lnSpc>
              <a:buSzPct val="100000"/>
              <a:buChar char="•"/>
            </a:pPr>
            <a:r>
              <a:rPr lang="en-US" sz="2400" kern="0" spc="-36" dirty="0">
                <a:latin typeface="Times New Roman" panose="02020603050405020304" pitchFamily="18" charset="0"/>
                <a:ea typeface="Inter" pitchFamily="34" charset="-122"/>
                <a:cs typeface="Times New Roman" panose="02020603050405020304" pitchFamily="18" charset="0"/>
              </a:rPr>
              <a:t>Online platforms are being exploited by scammers creating fake job postings.</a:t>
            </a:r>
            <a:endParaRPr lang="en-US" sz="2400" dirty="0">
              <a:latin typeface="Times New Roman" panose="02020603050405020304" pitchFamily="18" charset="0"/>
              <a:cs typeface="Times New Roman" panose="02020603050405020304" pitchFamily="18" charset="0"/>
            </a:endParaRPr>
          </a:p>
        </p:txBody>
      </p:sp>
      <p:sp>
        <p:nvSpPr>
          <p:cNvPr id="6" name="Text 3"/>
          <p:cNvSpPr/>
          <p:nvPr/>
        </p:nvSpPr>
        <p:spPr>
          <a:xfrm>
            <a:off x="793790" y="4829716"/>
            <a:ext cx="7556421" cy="823952"/>
          </a:xfrm>
          <a:prstGeom prst="rect">
            <a:avLst/>
          </a:prstGeom>
          <a:noFill/>
          <a:ln/>
        </p:spPr>
        <p:txBody>
          <a:bodyPr wrap="square" lIns="0" tIns="0" rIns="0" bIns="0" rtlCol="0" anchor="t"/>
          <a:lstStyle/>
          <a:p>
            <a:pPr marL="342900" indent="-342900" algn="just">
              <a:lnSpc>
                <a:spcPts val="2850"/>
              </a:lnSpc>
              <a:buSzPct val="100000"/>
              <a:buChar char="•"/>
            </a:pPr>
            <a:r>
              <a:rPr lang="en-US" sz="2400" kern="0" spc="-36" dirty="0">
                <a:latin typeface="Times New Roman" panose="02020603050405020304" pitchFamily="18" charset="0"/>
                <a:ea typeface="Inter" pitchFamily="34" charset="-122"/>
                <a:cs typeface="Times New Roman" panose="02020603050405020304" pitchFamily="18" charset="0"/>
              </a:rPr>
              <a:t>Deception leads to financial losses, identity theft, and significant emotional distress for job seekers.</a:t>
            </a:r>
            <a:endParaRPr lang="en-US" sz="2400" dirty="0">
              <a:latin typeface="Times New Roman" panose="02020603050405020304" pitchFamily="18" charset="0"/>
              <a:cs typeface="Times New Roman" panose="02020603050405020304" pitchFamily="18" charset="0"/>
            </a:endParaRPr>
          </a:p>
        </p:txBody>
      </p:sp>
      <p:sp>
        <p:nvSpPr>
          <p:cNvPr id="7" name="Text 4"/>
          <p:cNvSpPr/>
          <p:nvPr/>
        </p:nvSpPr>
        <p:spPr>
          <a:xfrm>
            <a:off x="793789" y="5886027"/>
            <a:ext cx="7556421" cy="1295357"/>
          </a:xfrm>
          <a:prstGeom prst="rect">
            <a:avLst/>
          </a:prstGeom>
          <a:noFill/>
          <a:ln/>
        </p:spPr>
        <p:txBody>
          <a:bodyPr wrap="square" lIns="0" tIns="0" rIns="0" bIns="0" rtlCol="0" anchor="t"/>
          <a:lstStyle/>
          <a:p>
            <a:pPr marL="342900" indent="-342900" algn="just">
              <a:lnSpc>
                <a:spcPts val="2850"/>
              </a:lnSpc>
              <a:buSzPct val="100000"/>
              <a:buChar char="•"/>
            </a:pPr>
            <a:r>
              <a:rPr lang="en-US" sz="2400" kern="0" spc="-36" dirty="0">
                <a:solidFill>
                  <a:srgbClr val="272525"/>
                </a:solidFill>
                <a:latin typeface="Times New Roman" panose="02020603050405020304" pitchFamily="18" charset="0"/>
                <a:ea typeface="Inter" pitchFamily="34" charset="-122"/>
                <a:cs typeface="Times New Roman" panose="02020603050405020304" pitchFamily="18" charset="0"/>
              </a:rPr>
              <a:t>Job seekers often struggle to distinguish between legitimate and fraudulent job postings, leading to wasted time and effort.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8DA16-8B3E-095B-CFFA-CD24FBEAF5EA}"/>
              </a:ext>
            </a:extLst>
          </p:cNvPr>
          <p:cNvSpPr txBox="1"/>
          <p:nvPr/>
        </p:nvSpPr>
        <p:spPr>
          <a:xfrm>
            <a:off x="1405054" y="735980"/>
            <a:ext cx="11487985" cy="1477328"/>
          </a:xfrm>
          <a:prstGeom prst="rect">
            <a:avLst/>
          </a:prstGeom>
          <a:noFill/>
        </p:spPr>
        <p:txBody>
          <a:bodyPr wrap="square" rtlCol="0">
            <a:spAutoFit/>
          </a:bodyPr>
          <a:lstStyle/>
          <a:p>
            <a:pPr marL="342900" indent="-342900">
              <a:buFont typeface="Arial" panose="020B0604020202020204" pitchFamily="34" charset="0"/>
              <a:buChar char="•"/>
            </a:pPr>
            <a:r>
              <a:rPr lang="en-US" sz="2400" b="1" u="sng" dirty="0">
                <a:latin typeface="Times New Roman" panose="02020603050405020304" pitchFamily="18" charset="0"/>
                <a:cs typeface="Times New Roman" panose="02020603050405020304" pitchFamily="18" charset="0"/>
              </a:rPr>
              <a:t>A Web Page Using Flask :</a:t>
            </a:r>
          </a:p>
          <a:p>
            <a:pPr lvl="1" algn="just"/>
            <a:r>
              <a:rPr lang="en-US" sz="2200" dirty="0">
                <a:latin typeface="Times New Roman" panose="02020603050405020304" pitchFamily="18" charset="0"/>
                <a:cs typeface="Times New Roman" panose="02020603050405020304" pitchFamily="18" charset="0"/>
              </a:rPr>
              <a:t>A simple web page was developed using Flask, HTML, and CSS to allow users to input job details and receive instant legitimacy predictions. This interface enables real-time fraud detection and can be integrated into job portals for broader accessibility.</a:t>
            </a:r>
            <a:endParaRPr lang="en-IN" sz="2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6922023-DDB6-D69E-4AE5-618B1468C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6067" y="2598234"/>
            <a:ext cx="10896971" cy="4895386"/>
          </a:xfrm>
          <a:prstGeom prst="rect">
            <a:avLst/>
          </a:prstGeom>
        </p:spPr>
      </p:pic>
    </p:spTree>
    <p:extLst>
      <p:ext uri="{BB962C8B-B14F-4D97-AF65-F5344CB8AC3E}">
        <p14:creationId xmlns:p14="http://schemas.microsoft.com/office/powerpoint/2010/main" val="1934810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468DFC-EF1E-5A99-FCB6-7CBF192138DA}"/>
              </a:ext>
            </a:extLst>
          </p:cNvPr>
          <p:cNvSpPr txBox="1"/>
          <p:nvPr/>
        </p:nvSpPr>
        <p:spPr>
          <a:xfrm>
            <a:off x="1639229" y="735980"/>
            <a:ext cx="6478860" cy="769441"/>
          </a:xfrm>
          <a:prstGeom prst="rect">
            <a:avLst/>
          </a:prstGeom>
          <a:noFill/>
        </p:spPr>
        <p:txBody>
          <a:bodyPr wrap="square" rtlCol="0">
            <a:spAutoFit/>
          </a:bodyPr>
          <a:lstStyle/>
          <a:p>
            <a:pPr marL="342900" indent="-342900">
              <a:buFont typeface="Arial" panose="020B0604020202020204" pitchFamily="34" charset="0"/>
              <a:buChar char="•"/>
            </a:pPr>
            <a:r>
              <a:rPr lang="en-IN" sz="2200" b="1" u="sng" dirty="0">
                <a:latin typeface="Times New Roman" panose="02020603050405020304" pitchFamily="18" charset="0"/>
                <a:cs typeface="Times New Roman" panose="02020603050405020304" pitchFamily="18" charset="0"/>
              </a:rPr>
              <a:t>Output of our Trained Model :</a:t>
            </a:r>
          </a:p>
          <a:p>
            <a:endParaRPr lang="en-IN" sz="22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A323858-C6D1-5B2E-AAED-C45F1EC40543}"/>
              </a:ext>
            </a:extLst>
          </p:cNvPr>
          <p:cNvPicPr>
            <a:picLocks noChangeAspect="1"/>
          </p:cNvPicPr>
          <p:nvPr/>
        </p:nvPicPr>
        <p:blipFill>
          <a:blip r:embed="rId2"/>
          <a:stretch>
            <a:fillRect/>
          </a:stretch>
        </p:blipFill>
        <p:spPr>
          <a:xfrm>
            <a:off x="1806497" y="1316715"/>
            <a:ext cx="11519209" cy="6176906"/>
          </a:xfrm>
          <a:prstGeom prst="rect">
            <a:avLst/>
          </a:prstGeom>
        </p:spPr>
      </p:pic>
    </p:spTree>
    <p:extLst>
      <p:ext uri="{BB962C8B-B14F-4D97-AF65-F5344CB8AC3E}">
        <p14:creationId xmlns:p14="http://schemas.microsoft.com/office/powerpoint/2010/main" val="2760401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CED1E5F-F25B-3E25-F4B8-D23F844AEF4C}"/>
              </a:ext>
            </a:extLst>
          </p:cNvPr>
          <p:cNvSpPr>
            <a:spLocks noChangeArrowheads="1"/>
          </p:cNvSpPr>
          <p:nvPr/>
        </p:nvSpPr>
        <p:spPr bwMode="auto">
          <a:xfrm rot="19320154" flipV="1">
            <a:off x="1519785" y="742671"/>
            <a:ext cx="6531612" cy="766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3B2C7541-6825-6D0C-FEB8-60DDD9FB73CD}"/>
              </a:ext>
            </a:extLst>
          </p:cNvPr>
          <p:cNvSpPr txBox="1"/>
          <p:nvPr/>
        </p:nvSpPr>
        <p:spPr>
          <a:xfrm>
            <a:off x="1761893" y="836341"/>
            <a:ext cx="11206975" cy="1477328"/>
          </a:xfrm>
          <a:prstGeom prst="rect">
            <a:avLst/>
          </a:prstGeom>
          <a:noFill/>
        </p:spPr>
        <p:txBody>
          <a:bodyPr wrap="square" rtlCol="0">
            <a:spAutoFit/>
          </a:bodyPr>
          <a:lstStyle/>
          <a:p>
            <a:pPr marL="342900" indent="-342900">
              <a:buFont typeface="Arial" panose="020B0604020202020204" pitchFamily="34" charset="0"/>
              <a:buChar char="•"/>
            </a:pPr>
            <a:r>
              <a:rPr lang="en-IN" sz="2200" b="1" u="sng" dirty="0">
                <a:latin typeface="Times New Roman" panose="02020603050405020304" pitchFamily="18" charset="0"/>
                <a:cs typeface="Times New Roman" panose="02020603050405020304" pitchFamily="18" charset="0"/>
              </a:rPr>
              <a:t>UI of The Web Page </a:t>
            </a:r>
            <a:r>
              <a:rPr lang="en-IN" sz="2400" b="1" u="sng" dirty="0">
                <a:latin typeface="Times New Roman" panose="02020603050405020304" pitchFamily="18" charset="0"/>
                <a:cs typeface="Times New Roman" panose="02020603050405020304" pitchFamily="18" charset="0"/>
              </a:rPr>
              <a:t>:</a:t>
            </a:r>
          </a:p>
          <a:p>
            <a:pPr lvl="1" algn="just"/>
            <a:r>
              <a:rPr lang="en-US" sz="2200" dirty="0">
                <a:latin typeface="Times New Roman" panose="02020603050405020304" pitchFamily="18" charset="0"/>
                <a:cs typeface="Times New Roman" panose="02020603050405020304" pitchFamily="18" charset="0"/>
              </a:rPr>
              <a:t>The UI of our web page features a clean and intuitive form where users can enter job details like title, description, and company profile. Once submitted, the system instantly displays whether the posting is legitimate or fraudulent.</a:t>
            </a:r>
            <a:endParaRPr lang="en-IN" sz="2200" b="1" u="sng"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7BB8C4B9-F366-ABE0-1F43-97DD08B04587}"/>
              </a:ext>
            </a:extLst>
          </p:cNvPr>
          <p:cNvPicPr>
            <a:picLocks noChangeAspect="1"/>
          </p:cNvPicPr>
          <p:nvPr/>
        </p:nvPicPr>
        <p:blipFill rotWithShape="1">
          <a:blip r:embed="rId2">
            <a:extLst>
              <a:ext uri="{28A0092B-C50C-407E-A947-70E740481C1C}">
                <a14:useLocalDpi xmlns:a14="http://schemas.microsoft.com/office/drawing/2010/main" val="0"/>
              </a:ext>
            </a:extLst>
          </a:blip>
          <a:srcRect l="32969" t="7523" r="33517"/>
          <a:stretch/>
        </p:blipFill>
        <p:spPr bwMode="auto">
          <a:xfrm>
            <a:off x="4371279" y="2453268"/>
            <a:ext cx="6623824" cy="539719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65331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058466"/>
            <a:ext cx="7556421" cy="1417558"/>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Times New Roman" panose="02020603050405020304" pitchFamily="18" charset="0"/>
                <a:ea typeface="Inter Bold" pitchFamily="34" charset="-122"/>
                <a:cs typeface="Times New Roman" panose="02020603050405020304" pitchFamily="18" charset="0"/>
              </a:rPr>
              <a:t>Our Impact: A Safer Online Job Market</a:t>
            </a:r>
            <a:endParaRPr lang="en-US" sz="4450" dirty="0">
              <a:latin typeface="Times New Roman" panose="02020603050405020304" pitchFamily="18" charset="0"/>
              <a:cs typeface="Times New Roman" panose="02020603050405020304" pitchFamily="18" charset="0"/>
            </a:endParaRPr>
          </a:p>
        </p:txBody>
      </p:sp>
      <p:sp>
        <p:nvSpPr>
          <p:cNvPr id="4" name="Text 1"/>
          <p:cNvSpPr/>
          <p:nvPr/>
        </p:nvSpPr>
        <p:spPr>
          <a:xfrm>
            <a:off x="793790" y="2994660"/>
            <a:ext cx="7556421" cy="4434839"/>
          </a:xfrm>
          <a:prstGeom prst="rect">
            <a:avLst/>
          </a:prstGeom>
          <a:noFill/>
          <a:ln/>
        </p:spPr>
        <p:txBody>
          <a:bodyPr wrap="square" lIns="0" tIns="0" rIns="0" bIns="0" rtlCol="0" anchor="t"/>
          <a:lstStyle/>
          <a:p>
            <a:pPr marL="0" indent="0">
              <a:lnSpc>
                <a:spcPts val="2850"/>
              </a:lnSpc>
              <a:buNone/>
            </a:pPr>
            <a:endParaRPr lang="en-US" sz="1750" dirty="0"/>
          </a:p>
        </p:txBody>
      </p:sp>
      <p:sp>
        <p:nvSpPr>
          <p:cNvPr id="5" name="Rectangle 1">
            <a:extLst>
              <a:ext uri="{FF2B5EF4-FFF2-40B4-BE49-F238E27FC236}">
                <a16:creationId xmlns:a16="http://schemas.microsoft.com/office/drawing/2014/main" id="{A06D956E-DF62-35E6-12EE-DA4E995FF4B7}"/>
              </a:ext>
            </a:extLst>
          </p:cNvPr>
          <p:cNvSpPr>
            <a:spLocks noChangeArrowheads="1"/>
          </p:cNvSpPr>
          <p:nvPr/>
        </p:nvSpPr>
        <p:spPr bwMode="auto">
          <a:xfrm>
            <a:off x="628650" y="689258"/>
            <a:ext cx="8275320" cy="6032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Our automated system will enhance the legitimacy of online recruitment platforms and create a safer environment for job seekers to find legitimate opportunities.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reducing fraudulent job postings, the system aims to build a more secure and trustworthy job search experience for all.</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will lead to a more efficient job market, saving job seekers time and resources that would otherwise be wasted on scams.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contributes to reducing emotional</a:t>
            </a:r>
            <a:r>
              <a:rPr lang="en-US" alt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distress and financial losses associated with employment fraud, empowering individuals to engage confidently in the job market.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2508FE-269C-3B26-3BF8-F4C67DAFB0B7}"/>
              </a:ext>
            </a:extLst>
          </p:cNvPr>
          <p:cNvSpPr txBox="1"/>
          <p:nvPr/>
        </p:nvSpPr>
        <p:spPr>
          <a:xfrm>
            <a:off x="1331089" y="578734"/>
            <a:ext cx="12396062" cy="4539704"/>
          </a:xfrm>
          <a:prstGeom prst="rect">
            <a:avLst/>
          </a:prstGeom>
          <a:noFill/>
        </p:spPr>
        <p:txBody>
          <a:bodyPr wrap="square" rtlCol="0">
            <a:spAutoFit/>
          </a:bodyPr>
          <a:lstStyle/>
          <a:p>
            <a:endParaRPr lang="en-IN" sz="4450" b="1" dirty="0">
              <a:latin typeface="Inter Bold"/>
            </a:endParaRPr>
          </a:p>
          <a:p>
            <a:r>
              <a:rPr lang="en-IN" sz="4450" b="1" dirty="0">
                <a:latin typeface="Times New Roman" panose="02020603050405020304" pitchFamily="18" charset="0"/>
                <a:cs typeface="Times New Roman" panose="02020603050405020304" pitchFamily="18" charset="0"/>
              </a:rPr>
              <a:t>   </a:t>
            </a:r>
            <a:r>
              <a:rPr lang="en-IN" sz="4450" b="1" u="sng" dirty="0">
                <a:latin typeface="Times New Roman" panose="02020603050405020304" pitchFamily="18" charset="0"/>
                <a:cs typeface="Times New Roman" panose="02020603050405020304" pitchFamily="18" charset="0"/>
              </a:rPr>
              <a:t>What’s Next :</a:t>
            </a:r>
            <a:endParaRPr lang="en-IN" sz="4450" b="1" u="sng" dirty="0">
              <a:latin typeface="Inter Bold"/>
            </a:endParaRPr>
          </a:p>
          <a:p>
            <a:r>
              <a:rPr lang="en-US" sz="2200" dirty="0">
                <a:latin typeface="Inter Bold"/>
              </a:rPr>
              <a:t>  </a:t>
            </a:r>
          </a:p>
          <a:p>
            <a:pPr marL="971550" lvl="1" indent="-514350" algn="just">
              <a:buAutoNum type="arabicPeriod"/>
            </a:pPr>
            <a:r>
              <a:rPr lang="en-IN" sz="2200" b="1" dirty="0">
                <a:latin typeface="Times New Roman" panose="02020603050405020304" pitchFamily="18" charset="0"/>
                <a:ea typeface="Inter Bold"/>
                <a:cs typeface="Times New Roman" panose="02020603050405020304" pitchFamily="18" charset="0"/>
              </a:rPr>
              <a:t>Webpage Enhancement &amp; Interactivity </a:t>
            </a:r>
            <a:r>
              <a:rPr lang="en-US" sz="2800" dirty="0">
                <a:latin typeface="Inter Bold"/>
              </a:rPr>
              <a:t>– </a:t>
            </a:r>
            <a:r>
              <a:rPr lang="en-US" sz="2200" dirty="0">
                <a:latin typeface="Times New Roman" panose="02020603050405020304" pitchFamily="18" charset="0"/>
                <a:cs typeface="Times New Roman" panose="02020603050405020304" pitchFamily="18" charset="0"/>
              </a:rPr>
              <a:t>A basic web page has been developed to display classification results. It can be improved with interactive dashboards, confidence scores, and feedback options to enhance user experience</a:t>
            </a:r>
            <a:r>
              <a:rPr lang="en-US" sz="2800" dirty="0"/>
              <a:t>.</a:t>
            </a:r>
            <a:r>
              <a:rPr lang="en-US" sz="2800" dirty="0">
                <a:latin typeface="Inter Bold"/>
              </a:rPr>
              <a:t> </a:t>
            </a:r>
          </a:p>
          <a:p>
            <a:pPr lvl="1" algn="just"/>
            <a:endParaRPr lang="en-US" sz="2800" dirty="0">
              <a:latin typeface="Inter Bold"/>
            </a:endParaRPr>
          </a:p>
          <a:p>
            <a:pPr marL="971550" lvl="1" indent="-514350" algn="just">
              <a:buAutoNum type="arabicPeriod" startAt="2"/>
            </a:pPr>
            <a:r>
              <a:rPr lang="en-IN" sz="2200" b="1" dirty="0">
                <a:latin typeface="Times New Roman" panose="02020603050405020304" pitchFamily="18" charset="0"/>
                <a:cs typeface="Times New Roman" panose="02020603050405020304" pitchFamily="18" charset="0"/>
              </a:rPr>
              <a:t>Project Deployment </a:t>
            </a:r>
            <a:r>
              <a:rPr lang="en-US" sz="2800" dirty="0">
                <a:latin typeface="Inter Bold"/>
              </a:rPr>
              <a:t>– </a:t>
            </a:r>
            <a:r>
              <a:rPr lang="en-US" sz="2200" dirty="0">
                <a:latin typeface="Times New Roman" panose="02020603050405020304" pitchFamily="18" charset="0"/>
                <a:cs typeface="Times New Roman" panose="02020603050405020304" pitchFamily="18" charset="0"/>
              </a:rPr>
              <a:t>The model and web app can be deployed on cloud platforms like AWS or Heroku, enabling real-time access and continuous detection of fake job postings across various platform.</a:t>
            </a:r>
          </a:p>
        </p:txBody>
      </p:sp>
    </p:spTree>
    <p:extLst>
      <p:ext uri="{BB962C8B-B14F-4D97-AF65-F5344CB8AC3E}">
        <p14:creationId xmlns:p14="http://schemas.microsoft.com/office/powerpoint/2010/main" val="308159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C6F064-FF38-31BB-7184-C10071A4987D}"/>
              </a:ext>
            </a:extLst>
          </p:cNvPr>
          <p:cNvPicPr>
            <a:picLocks noChangeAspect="1"/>
          </p:cNvPicPr>
          <p:nvPr/>
        </p:nvPicPr>
        <p:blipFill>
          <a:blip r:embed="rId2"/>
          <a:stretch>
            <a:fillRect/>
          </a:stretch>
        </p:blipFill>
        <p:spPr>
          <a:xfrm>
            <a:off x="0" y="2987"/>
            <a:ext cx="14630400" cy="8223624"/>
          </a:xfrm>
          <a:prstGeom prst="rect">
            <a:avLst/>
          </a:prstGeom>
        </p:spPr>
      </p:pic>
    </p:spTree>
    <p:extLst>
      <p:ext uri="{BB962C8B-B14F-4D97-AF65-F5344CB8AC3E}">
        <p14:creationId xmlns:p14="http://schemas.microsoft.com/office/powerpoint/2010/main" val="1170760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38902" y="750003"/>
            <a:ext cx="11646813" cy="659725"/>
          </a:xfrm>
          <a:prstGeom prst="rect">
            <a:avLst/>
          </a:prstGeom>
          <a:noFill/>
          <a:ln/>
        </p:spPr>
        <p:txBody>
          <a:bodyPr wrap="none" lIns="0" tIns="0" rIns="0" bIns="0" rtlCol="0" anchor="t"/>
          <a:lstStyle/>
          <a:p>
            <a:pPr marL="0" indent="0">
              <a:lnSpc>
                <a:spcPts val="5150"/>
              </a:lnSpc>
              <a:buNone/>
            </a:pPr>
            <a:r>
              <a:rPr lang="en-US" sz="4150" b="1" kern="0" spc="-125" dirty="0">
                <a:solidFill>
                  <a:srgbClr val="000000"/>
                </a:solidFill>
                <a:latin typeface="Times New Roman" panose="02020603050405020304" pitchFamily="18" charset="0"/>
                <a:ea typeface="Inter Bold" pitchFamily="34" charset="-122"/>
                <a:cs typeface="Times New Roman" panose="02020603050405020304" pitchFamily="18" charset="0"/>
              </a:rPr>
              <a:t>The Problem: Exploiting Vulnerable Job Seekers </a:t>
            </a:r>
            <a:endParaRPr lang="en-US" sz="4150" dirty="0">
              <a:latin typeface="Times New Roman" panose="02020603050405020304" pitchFamily="18" charset="0"/>
              <a:cs typeface="Times New Roman" panose="02020603050405020304" pitchFamily="18" charset="0"/>
            </a:endParaRPr>
          </a:p>
        </p:txBody>
      </p:sp>
      <p:sp>
        <p:nvSpPr>
          <p:cNvPr id="4" name="Text 2"/>
          <p:cNvSpPr/>
          <p:nvPr/>
        </p:nvSpPr>
        <p:spPr>
          <a:xfrm>
            <a:off x="738902" y="2489002"/>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2400" dirty="0">
              <a:latin typeface="Times New Roman" panose="02020603050405020304" pitchFamily="18" charset="0"/>
              <a:cs typeface="Times New Roman" panose="02020603050405020304" pitchFamily="18" charset="0"/>
            </a:endParaRPr>
          </a:p>
        </p:txBody>
      </p:sp>
      <p:sp>
        <p:nvSpPr>
          <p:cNvPr id="5" name="Text 3"/>
          <p:cNvSpPr/>
          <p:nvPr/>
        </p:nvSpPr>
        <p:spPr>
          <a:xfrm>
            <a:off x="738902" y="2930421"/>
            <a:ext cx="6318766" cy="474940"/>
          </a:xfrm>
          <a:prstGeom prst="rect">
            <a:avLst/>
          </a:prstGeom>
          <a:noFill/>
          <a:ln/>
        </p:spPr>
        <p:txBody>
          <a:bodyPr wrap="none" lIns="0" tIns="0" rIns="0" bIns="0" rtlCol="0" anchor="t"/>
          <a:lstStyle/>
          <a:p>
            <a:pPr marL="342900" indent="-342900" algn="l">
              <a:lnSpc>
                <a:spcPts val="2650"/>
              </a:lnSpc>
              <a:buSzPct val="100000"/>
              <a:buChar char="•"/>
            </a:pPr>
            <a:endParaRPr lang="en-US" sz="2400" dirty="0">
              <a:latin typeface="Times New Roman" panose="02020603050405020304" pitchFamily="18" charset="0"/>
              <a:cs typeface="Times New Roman" panose="02020603050405020304" pitchFamily="18" charset="0"/>
            </a:endParaRPr>
          </a:p>
        </p:txBody>
      </p:sp>
      <p:sp>
        <p:nvSpPr>
          <p:cNvPr id="6" name="Text 4"/>
          <p:cNvSpPr/>
          <p:nvPr/>
        </p:nvSpPr>
        <p:spPr>
          <a:xfrm>
            <a:off x="738902" y="3479180"/>
            <a:ext cx="6318766" cy="763136"/>
          </a:xfrm>
          <a:prstGeom prst="rect">
            <a:avLst/>
          </a:prstGeom>
          <a:noFill/>
          <a:ln/>
        </p:spPr>
        <p:txBody>
          <a:bodyPr wrap="square" lIns="0" tIns="0" rIns="0" bIns="0" rtlCol="0" anchor="t"/>
          <a:lstStyle/>
          <a:p>
            <a:pPr marL="342900" indent="-342900" algn="l">
              <a:lnSpc>
                <a:spcPts val="2650"/>
              </a:lnSpc>
              <a:buSzPct val="100000"/>
              <a:buChar char="•"/>
            </a:pPr>
            <a:endParaRPr lang="en-US" sz="2400" dirty="0">
              <a:latin typeface="Times New Roman" panose="02020603050405020304" pitchFamily="18" charset="0"/>
              <a:cs typeface="Times New Roman" panose="02020603050405020304" pitchFamily="18" charset="0"/>
            </a:endParaRPr>
          </a:p>
        </p:txBody>
      </p:sp>
      <p:sp>
        <p:nvSpPr>
          <p:cNvPr id="7" name="Text 5"/>
          <p:cNvSpPr/>
          <p:nvPr/>
        </p:nvSpPr>
        <p:spPr>
          <a:xfrm>
            <a:off x="738902" y="4242316"/>
            <a:ext cx="6318766" cy="494110"/>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8" name="Text 6"/>
          <p:cNvSpPr/>
          <p:nvPr/>
        </p:nvSpPr>
        <p:spPr>
          <a:xfrm>
            <a:off x="738902" y="4810245"/>
            <a:ext cx="6318766" cy="822959"/>
          </a:xfrm>
          <a:prstGeom prst="rect">
            <a:avLst/>
          </a:prstGeom>
          <a:noFill/>
          <a:ln/>
        </p:spPr>
        <p:txBody>
          <a:bodyPr wrap="square" lIns="0" tIns="0" rIns="0" bIns="0" rtlCol="0" anchor="t"/>
          <a:lstStyle/>
          <a:p>
            <a:pPr marL="342900" indent="-342900" algn="l">
              <a:lnSpc>
                <a:spcPts val="2650"/>
              </a:lnSpc>
              <a:buSzPct val="100000"/>
              <a:buChar char="•"/>
            </a:pPr>
            <a:endParaRPr lang="en-US" sz="2400" dirty="0">
              <a:latin typeface="Times New Roman" panose="02020603050405020304" pitchFamily="18" charset="0"/>
              <a:cs typeface="Times New Roman" panose="02020603050405020304" pitchFamily="18" charset="0"/>
            </a:endParaRPr>
          </a:p>
        </p:txBody>
      </p:sp>
      <p:sp>
        <p:nvSpPr>
          <p:cNvPr id="9" name="Text 7"/>
          <p:cNvSpPr/>
          <p:nvPr/>
        </p:nvSpPr>
        <p:spPr>
          <a:xfrm>
            <a:off x="738902" y="5707023"/>
            <a:ext cx="6318766" cy="814334"/>
          </a:xfrm>
          <a:prstGeom prst="rect">
            <a:avLst/>
          </a:prstGeom>
          <a:noFill/>
          <a:ln/>
        </p:spPr>
        <p:txBody>
          <a:bodyPr wrap="square" lIns="0" tIns="0" rIns="0" bIns="0" rtlCol="0" anchor="t"/>
          <a:lstStyle/>
          <a:p>
            <a:pPr marL="342900" indent="-342900" algn="l">
              <a:lnSpc>
                <a:spcPts val="2650"/>
              </a:lnSpc>
              <a:buSzPct val="100000"/>
              <a:buChar char="•"/>
            </a:pPr>
            <a:endParaRPr lang="en-US" sz="1650" dirty="0"/>
          </a:p>
        </p:txBody>
      </p:sp>
      <p:sp>
        <p:nvSpPr>
          <p:cNvPr id="10" name="Text 8"/>
          <p:cNvSpPr/>
          <p:nvPr/>
        </p:nvSpPr>
        <p:spPr>
          <a:xfrm>
            <a:off x="738902" y="6612673"/>
            <a:ext cx="6318766" cy="981307"/>
          </a:xfrm>
          <a:prstGeom prst="rect">
            <a:avLst/>
          </a:prstGeom>
          <a:noFill/>
          <a:ln/>
        </p:spPr>
        <p:txBody>
          <a:bodyPr wrap="square" lIns="0" tIns="0" rIns="0" bIns="0" rtlCol="0" anchor="t"/>
          <a:lstStyle/>
          <a:p>
            <a:pPr marL="342900" indent="-342900" algn="l">
              <a:lnSpc>
                <a:spcPts val="2650"/>
              </a:lnSpc>
              <a:buSzPct val="100000"/>
              <a:buChar char="•"/>
            </a:pPr>
            <a:endParaRPr lang="en-US" sz="1650" dirty="0"/>
          </a:p>
        </p:txBody>
      </p:sp>
      <p:sp>
        <p:nvSpPr>
          <p:cNvPr id="11" name="Text 9"/>
          <p:cNvSpPr/>
          <p:nvPr/>
        </p:nvSpPr>
        <p:spPr>
          <a:xfrm>
            <a:off x="738902" y="6720007"/>
            <a:ext cx="6318766" cy="675323"/>
          </a:xfrm>
          <a:prstGeom prst="rect">
            <a:avLst/>
          </a:prstGeom>
          <a:noFill/>
          <a:ln/>
        </p:spPr>
        <p:txBody>
          <a:bodyPr wrap="square" lIns="0" tIns="0" rIns="0" bIns="0" rtlCol="0" anchor="t"/>
          <a:lstStyle/>
          <a:p>
            <a:pPr algn="l">
              <a:lnSpc>
                <a:spcPts val="2650"/>
              </a:lnSpc>
              <a:buSzPct val="100000"/>
            </a:pPr>
            <a:endParaRPr lang="en-US" sz="1650" dirty="0"/>
          </a:p>
        </p:txBody>
      </p:sp>
      <p:sp>
        <p:nvSpPr>
          <p:cNvPr id="12" name="Text 10"/>
          <p:cNvSpPr/>
          <p:nvPr/>
        </p:nvSpPr>
        <p:spPr>
          <a:xfrm>
            <a:off x="738902" y="1947982"/>
            <a:ext cx="12832132" cy="5735208"/>
          </a:xfrm>
          <a:prstGeom prst="rect">
            <a:avLst/>
          </a:prstGeom>
          <a:noFill/>
          <a:ln/>
        </p:spPr>
        <p:txBody>
          <a:bodyPr wrap="none" lIns="0" tIns="0" rIns="0" bIns="0" rtlCol="0" anchor="t"/>
          <a:lstStyle/>
          <a:p>
            <a:pPr marL="0" indent="0">
              <a:lnSpc>
                <a:spcPts val="2550"/>
              </a:lnSpc>
              <a:buNone/>
            </a:pPr>
            <a:endParaRPr lang="en-US" sz="2050" dirty="0"/>
          </a:p>
        </p:txBody>
      </p:sp>
      <p:sp>
        <p:nvSpPr>
          <p:cNvPr id="13" name="Text 11"/>
          <p:cNvSpPr/>
          <p:nvPr/>
        </p:nvSpPr>
        <p:spPr>
          <a:xfrm>
            <a:off x="7580352" y="2489002"/>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14" name="Text 12"/>
          <p:cNvSpPr/>
          <p:nvPr/>
        </p:nvSpPr>
        <p:spPr>
          <a:xfrm>
            <a:off x="7580352" y="2900482"/>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15" name="Text 13"/>
          <p:cNvSpPr/>
          <p:nvPr/>
        </p:nvSpPr>
        <p:spPr>
          <a:xfrm>
            <a:off x="7580352" y="3311962"/>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16" name="Text 14"/>
          <p:cNvSpPr/>
          <p:nvPr/>
        </p:nvSpPr>
        <p:spPr>
          <a:xfrm>
            <a:off x="7580352" y="3723442"/>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17" name="Text 15"/>
          <p:cNvSpPr/>
          <p:nvPr/>
        </p:nvSpPr>
        <p:spPr>
          <a:xfrm>
            <a:off x="7580352" y="4134922"/>
            <a:ext cx="6318766" cy="675323"/>
          </a:xfrm>
          <a:prstGeom prst="rect">
            <a:avLst/>
          </a:prstGeom>
          <a:noFill/>
          <a:ln/>
        </p:spPr>
        <p:txBody>
          <a:bodyPr wrap="square" lIns="0" tIns="0" rIns="0" bIns="0" rtlCol="0" anchor="t"/>
          <a:lstStyle/>
          <a:p>
            <a:pPr marL="342900" indent="-342900" algn="l">
              <a:lnSpc>
                <a:spcPts val="2650"/>
              </a:lnSpc>
              <a:buSzPct val="100000"/>
              <a:buChar char="•"/>
            </a:pPr>
            <a:endParaRPr lang="en-US" sz="1650" dirty="0"/>
          </a:p>
        </p:txBody>
      </p:sp>
      <p:sp>
        <p:nvSpPr>
          <p:cNvPr id="18" name="Text 16"/>
          <p:cNvSpPr/>
          <p:nvPr/>
        </p:nvSpPr>
        <p:spPr>
          <a:xfrm>
            <a:off x="7580352" y="4884063"/>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19" name="Text 17"/>
          <p:cNvSpPr/>
          <p:nvPr/>
        </p:nvSpPr>
        <p:spPr>
          <a:xfrm>
            <a:off x="7580352" y="5295543"/>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20" name="Text 18"/>
          <p:cNvSpPr/>
          <p:nvPr/>
        </p:nvSpPr>
        <p:spPr>
          <a:xfrm>
            <a:off x="7580352" y="5707023"/>
            <a:ext cx="6318766" cy="337661"/>
          </a:xfrm>
          <a:prstGeom prst="rect">
            <a:avLst/>
          </a:prstGeom>
          <a:noFill/>
          <a:ln/>
        </p:spPr>
        <p:txBody>
          <a:bodyPr wrap="none" lIns="0" tIns="0" rIns="0" bIns="0" rtlCol="0" anchor="t"/>
          <a:lstStyle/>
          <a:p>
            <a:pPr marL="342900" indent="-342900" algn="l">
              <a:lnSpc>
                <a:spcPts val="2650"/>
              </a:lnSpc>
              <a:buSzPct val="100000"/>
              <a:buChar char="•"/>
            </a:pPr>
            <a:endParaRPr lang="en-US" sz="1650" dirty="0"/>
          </a:p>
        </p:txBody>
      </p:sp>
      <p:sp>
        <p:nvSpPr>
          <p:cNvPr id="21" name="Rectangle 1">
            <a:extLst>
              <a:ext uri="{FF2B5EF4-FFF2-40B4-BE49-F238E27FC236}">
                <a16:creationId xmlns:a16="http://schemas.microsoft.com/office/drawing/2014/main" id="{AD0C2DF1-C2FE-8FFD-22A3-53DC670EE318}"/>
              </a:ext>
            </a:extLst>
          </p:cNvPr>
          <p:cNvSpPr>
            <a:spLocks noChangeArrowheads="1"/>
          </p:cNvSpPr>
          <p:nvPr/>
        </p:nvSpPr>
        <p:spPr bwMode="auto">
          <a:xfrm>
            <a:off x="549332" y="1325410"/>
            <a:ext cx="1283213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b="1"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Targeting Vulnerability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Scammers prey on job seekers desperate for opportunities.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Identity Theft and Fraud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Fake job offers are used to steal personal and financial information.</a:t>
            </a:r>
          </a:p>
          <a:p>
            <a:pPr marL="0" marR="0" lvl="0" indent="0" algn="just" defTabSz="914400" rtl="0" eaLnBrk="0" fontAlgn="base" latinLnBrk="0" hangingPunct="0">
              <a:lnSpc>
                <a:spcPct val="100000"/>
              </a:lnSpc>
              <a:spcBef>
                <a:spcPct val="0"/>
              </a:spcBef>
              <a:spcAft>
                <a:spcPct val="0"/>
              </a:spcAft>
              <a:buClrTx/>
              <a:buSzTx/>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Emotional and Financial Impact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Victims face monetary losses and psychological stress.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Platform Weaknesses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Insufficient verification mechanisms allow fraudulent postings.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Wasted Resources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Job seekers lose time and effort chasing fake opportunities. </a:t>
            </a:r>
          </a:p>
        </p:txBody>
      </p:sp>
      <p:pic>
        <p:nvPicPr>
          <p:cNvPr id="23" name="Picture 22">
            <a:extLst>
              <a:ext uri="{FF2B5EF4-FFF2-40B4-BE49-F238E27FC236}">
                <a16:creationId xmlns:a16="http://schemas.microsoft.com/office/drawing/2014/main" id="{77F44A97-0575-5153-2CA4-77A477551BC3}"/>
              </a:ext>
            </a:extLst>
          </p:cNvPr>
          <p:cNvPicPr>
            <a:picLocks noChangeAspect="1"/>
          </p:cNvPicPr>
          <p:nvPr/>
        </p:nvPicPr>
        <p:blipFill>
          <a:blip r:embed="rId3"/>
          <a:stretch>
            <a:fillRect/>
          </a:stretch>
        </p:blipFill>
        <p:spPr>
          <a:xfrm flipV="1">
            <a:off x="11898774" y="7005593"/>
            <a:ext cx="2731626" cy="1224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0B361E-A04C-CFF2-DC89-E1C2A5026753}"/>
              </a:ext>
            </a:extLst>
          </p:cNvPr>
          <p:cNvSpPr txBox="1"/>
          <p:nvPr/>
        </p:nvSpPr>
        <p:spPr>
          <a:xfrm>
            <a:off x="752707" y="970156"/>
            <a:ext cx="7153508" cy="6732612"/>
          </a:xfrm>
          <a:prstGeom prst="rect">
            <a:avLst/>
          </a:prstGeom>
          <a:noFill/>
        </p:spPr>
        <p:txBody>
          <a:bodyPr wrap="square" rtlCol="0">
            <a:spAutoFit/>
          </a:bodyPr>
          <a:lstStyle/>
          <a:p>
            <a:r>
              <a:rPr lang="en-IN" sz="4450" b="1" dirty="0">
                <a:latin typeface="Times New Roman" panose="02020603050405020304" pitchFamily="18" charset="0"/>
                <a:cs typeface="Times New Roman" panose="02020603050405020304" pitchFamily="18" charset="0"/>
              </a:rPr>
              <a:t>Problem Statement :</a:t>
            </a:r>
          </a:p>
          <a:p>
            <a:endParaRPr lang="en-IN" sz="4450" b="1" dirty="0">
              <a:latin typeface="Inter Bold"/>
            </a:endParaRPr>
          </a:p>
          <a:p>
            <a:pPr algn="just"/>
            <a:r>
              <a:rPr lang="en-US" sz="2400" dirty="0">
                <a:latin typeface="Times New Roman" panose="02020603050405020304" pitchFamily="18" charset="0"/>
                <a:cs typeface="Times New Roman" panose="02020603050405020304" pitchFamily="18" charset="0"/>
              </a:rPr>
              <a:t>Develop a machine learning-based automated system to classify job advertisements as genuine or fraudulent. The solution will enhance the security of online job search platforms, protect users from scams, and foster trust in the digital recruitment ecosystem.</a:t>
            </a:r>
            <a:endParaRPr lang="en-IN" sz="2400" b="1" dirty="0">
              <a:latin typeface="Times New Roman" panose="02020603050405020304" pitchFamily="18" charset="0"/>
              <a:cs typeface="Times New Roman" panose="02020603050405020304" pitchFamily="18" charset="0"/>
            </a:endParaRPr>
          </a:p>
          <a:p>
            <a:endParaRPr lang="en-IN" sz="4450" b="1" dirty="0">
              <a:latin typeface="Inter Bold"/>
            </a:endParaRPr>
          </a:p>
          <a:p>
            <a:endParaRPr lang="en-IN" sz="4450" b="1" dirty="0">
              <a:latin typeface="Inter Bold"/>
            </a:endParaRPr>
          </a:p>
          <a:p>
            <a:endParaRPr lang="en-IN" sz="4450" b="1" dirty="0">
              <a:latin typeface="Inter Bold"/>
            </a:endParaRPr>
          </a:p>
          <a:p>
            <a:endParaRPr lang="en-IN" sz="4450" b="1" dirty="0">
              <a:latin typeface="Inter Bold"/>
            </a:endParaRPr>
          </a:p>
          <a:p>
            <a:endParaRPr lang="en-IN" sz="4450" b="1" dirty="0">
              <a:latin typeface="Inter Bold"/>
            </a:endParaRPr>
          </a:p>
        </p:txBody>
      </p:sp>
      <p:pic>
        <p:nvPicPr>
          <p:cNvPr id="6" name="Picture 5">
            <a:extLst>
              <a:ext uri="{FF2B5EF4-FFF2-40B4-BE49-F238E27FC236}">
                <a16:creationId xmlns:a16="http://schemas.microsoft.com/office/drawing/2014/main" id="{13FB2E57-D16D-24A1-6028-7292CCAABC8E}"/>
              </a:ext>
            </a:extLst>
          </p:cNvPr>
          <p:cNvPicPr>
            <a:picLocks noChangeAspect="1"/>
          </p:cNvPicPr>
          <p:nvPr/>
        </p:nvPicPr>
        <p:blipFill>
          <a:blip r:embed="rId2"/>
          <a:stretch>
            <a:fillRect/>
          </a:stretch>
        </p:blipFill>
        <p:spPr>
          <a:xfrm>
            <a:off x="9255512" y="0"/>
            <a:ext cx="5374888" cy="8229600"/>
          </a:xfrm>
          <a:prstGeom prst="rect">
            <a:avLst/>
          </a:prstGeom>
        </p:spPr>
      </p:pic>
    </p:spTree>
    <p:extLst>
      <p:ext uri="{BB962C8B-B14F-4D97-AF65-F5344CB8AC3E}">
        <p14:creationId xmlns:p14="http://schemas.microsoft.com/office/powerpoint/2010/main" val="1977062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84692" y="787463"/>
            <a:ext cx="7556421" cy="1527717"/>
          </a:xfrm>
          <a:prstGeom prst="rect">
            <a:avLst/>
          </a:prstGeom>
          <a:noFill/>
          <a:ln/>
        </p:spPr>
        <p:txBody>
          <a:bodyPr wrap="square" lIns="0" tIns="0" rIns="0" bIns="0" rtlCol="0" anchor="t"/>
          <a:lstStyle/>
          <a:p>
            <a:pPr marL="0" indent="0">
              <a:lnSpc>
                <a:spcPts val="5550"/>
              </a:lnSpc>
              <a:buNone/>
            </a:pPr>
            <a:r>
              <a:rPr lang="en-US" sz="4450" b="1" kern="0" spc="-134" dirty="0">
                <a:solidFill>
                  <a:srgbClr val="000000"/>
                </a:solidFill>
                <a:latin typeface="Times New Roman" panose="02020603050405020304" pitchFamily="18" charset="0"/>
                <a:ea typeface="Inter Bold" pitchFamily="34" charset="-122"/>
                <a:cs typeface="Times New Roman" panose="02020603050405020304" pitchFamily="18" charset="0"/>
              </a:rPr>
              <a:t>Our Solution: An Automated Detection System</a:t>
            </a:r>
            <a:endParaRPr lang="en-US" sz="4450" dirty="0">
              <a:latin typeface="Times New Roman" panose="02020603050405020304" pitchFamily="18" charset="0"/>
              <a:cs typeface="Times New Roman" panose="02020603050405020304" pitchFamily="18" charset="0"/>
            </a:endParaRPr>
          </a:p>
        </p:txBody>
      </p:sp>
      <p:sp>
        <p:nvSpPr>
          <p:cNvPr id="4" name="Text 1"/>
          <p:cNvSpPr/>
          <p:nvPr/>
        </p:nvSpPr>
        <p:spPr>
          <a:xfrm>
            <a:off x="793790" y="2816185"/>
            <a:ext cx="7556421" cy="4354830"/>
          </a:xfrm>
          <a:prstGeom prst="rect">
            <a:avLst/>
          </a:prstGeom>
          <a:noFill/>
          <a:ln/>
        </p:spPr>
        <p:txBody>
          <a:bodyPr wrap="square" lIns="0" tIns="0" rIns="0" bIns="0" rtlCol="0" anchor="t"/>
          <a:lstStyle/>
          <a:p>
            <a:pPr marL="0" indent="0">
              <a:lnSpc>
                <a:spcPts val="2850"/>
              </a:lnSpc>
              <a:buNone/>
            </a:pPr>
            <a:endParaRPr lang="en-US" sz="2200" kern="0" spc="-36" dirty="0">
              <a:solidFill>
                <a:srgbClr val="272525"/>
              </a:solidFill>
              <a:latin typeface="Times New Roman" panose="02020603050405020304" pitchFamily="18" charset="0"/>
              <a:ea typeface="Inter" pitchFamily="34" charset="-122"/>
              <a:cs typeface="Times New Roman" panose="02020603050405020304" pitchFamily="18" charset="0"/>
            </a:endParaRPr>
          </a:p>
          <a:p>
            <a:pPr marL="0" indent="0">
              <a:lnSpc>
                <a:spcPts val="2850"/>
              </a:lnSpc>
              <a:buNone/>
            </a:pPr>
            <a:endParaRPr lang="en-US" sz="2200" dirty="0">
              <a:latin typeface="Times New Roman" panose="02020603050405020304" pitchFamily="18" charset="0"/>
              <a:cs typeface="Times New Roman" panose="02020603050405020304" pitchFamily="18" charset="0"/>
            </a:endParaRPr>
          </a:p>
        </p:txBody>
      </p:sp>
      <p:sp>
        <p:nvSpPr>
          <p:cNvPr id="8" name="Rectangle 4">
            <a:extLst>
              <a:ext uri="{FF2B5EF4-FFF2-40B4-BE49-F238E27FC236}">
                <a16:creationId xmlns:a16="http://schemas.microsoft.com/office/drawing/2014/main" id="{337AE4E2-4BAB-37C1-F396-521CD6AE1310}"/>
              </a:ext>
            </a:extLst>
          </p:cNvPr>
          <p:cNvSpPr>
            <a:spLocks noChangeArrowheads="1"/>
          </p:cNvSpPr>
          <p:nvPr/>
        </p:nvSpPr>
        <p:spPr bwMode="auto">
          <a:xfrm>
            <a:off x="579863" y="2183506"/>
            <a:ext cx="856413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an automated system to detect fake job postings using machine learning.</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job descriptions, company details, contact info, and website data for red flags.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400" dirty="0">
                <a:latin typeface="Times New Roman" panose="02020603050405020304" pitchFamily="18" charset="0"/>
                <a:cs typeface="Times New Roman" panose="02020603050405020304" pitchFamily="18" charset="0"/>
              </a:rPr>
              <a:t>Leverage textual features, company profiles, and job metadata to identify fraudulent patterns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B25B7F-49A9-07A2-A0E8-7335EF078D5A}"/>
              </a:ext>
            </a:extLst>
          </p:cNvPr>
          <p:cNvSpPr txBox="1"/>
          <p:nvPr/>
        </p:nvSpPr>
        <p:spPr>
          <a:xfrm>
            <a:off x="680225" y="200723"/>
            <a:ext cx="5787482" cy="769441"/>
          </a:xfrm>
          <a:prstGeom prst="rect">
            <a:avLst/>
          </a:prstGeom>
          <a:noFill/>
        </p:spPr>
        <p:txBody>
          <a:bodyPr wrap="square" rtlCol="0">
            <a:spAutoFit/>
          </a:bodyPr>
          <a:lstStyle/>
          <a:p>
            <a:r>
              <a:rPr lang="en-IN" sz="4400" b="1" dirty="0">
                <a:latin typeface="Times New Roman" panose="02020603050405020304" pitchFamily="18" charset="0"/>
                <a:ea typeface="Inter Bold"/>
                <a:cs typeface="Times New Roman" panose="02020603050405020304" pitchFamily="18" charset="0"/>
              </a:rPr>
              <a:t>Literature Survey :</a:t>
            </a:r>
          </a:p>
        </p:txBody>
      </p:sp>
      <p:graphicFrame>
        <p:nvGraphicFramePr>
          <p:cNvPr id="4" name="Table 3">
            <a:extLst>
              <a:ext uri="{FF2B5EF4-FFF2-40B4-BE49-F238E27FC236}">
                <a16:creationId xmlns:a16="http://schemas.microsoft.com/office/drawing/2014/main" id="{C9A60A5F-FBA8-2666-D024-54174A7D2C9C}"/>
              </a:ext>
            </a:extLst>
          </p:cNvPr>
          <p:cNvGraphicFramePr>
            <a:graphicFrameLocks noGrp="1"/>
          </p:cNvGraphicFramePr>
          <p:nvPr>
            <p:extLst>
              <p:ext uri="{D42A27DB-BD31-4B8C-83A1-F6EECF244321}">
                <p14:modId xmlns:p14="http://schemas.microsoft.com/office/powerpoint/2010/main" val="366525396"/>
              </p:ext>
            </p:extLst>
          </p:nvPr>
        </p:nvGraphicFramePr>
        <p:xfrm>
          <a:off x="490653" y="1182028"/>
          <a:ext cx="13749454" cy="6590452"/>
        </p:xfrm>
        <a:graphic>
          <a:graphicData uri="http://schemas.openxmlformats.org/drawingml/2006/table">
            <a:tbl>
              <a:tblPr firstRow="1" bandRow="1">
                <a:tableStyleId>{5C22544A-7EE6-4342-B048-85BDC9FD1C3A}</a:tableStyleId>
              </a:tblPr>
              <a:tblGrid>
                <a:gridCol w="2818143">
                  <a:extLst>
                    <a:ext uri="{9D8B030D-6E8A-4147-A177-3AD203B41FA5}">
                      <a16:colId xmlns:a16="http://schemas.microsoft.com/office/drawing/2014/main" val="2312213127"/>
                    </a:ext>
                  </a:extLst>
                </a:gridCol>
                <a:gridCol w="2730075">
                  <a:extLst>
                    <a:ext uri="{9D8B030D-6E8A-4147-A177-3AD203B41FA5}">
                      <a16:colId xmlns:a16="http://schemas.microsoft.com/office/drawing/2014/main" val="804366512"/>
                    </a:ext>
                  </a:extLst>
                </a:gridCol>
                <a:gridCol w="1827390">
                  <a:extLst>
                    <a:ext uri="{9D8B030D-6E8A-4147-A177-3AD203B41FA5}">
                      <a16:colId xmlns:a16="http://schemas.microsoft.com/office/drawing/2014/main" val="4229325593"/>
                    </a:ext>
                  </a:extLst>
                </a:gridCol>
                <a:gridCol w="6373846">
                  <a:extLst>
                    <a:ext uri="{9D8B030D-6E8A-4147-A177-3AD203B41FA5}">
                      <a16:colId xmlns:a16="http://schemas.microsoft.com/office/drawing/2014/main" val="1415660420"/>
                    </a:ext>
                  </a:extLst>
                </a:gridCol>
              </a:tblGrid>
              <a:tr h="1193100">
                <a:tc>
                  <a:txBody>
                    <a:bodyPr/>
                    <a:lstStyle/>
                    <a:p>
                      <a:pPr algn="ctr"/>
                      <a:r>
                        <a:rPr lang="en-IN" sz="2800" dirty="0"/>
                        <a:t>Authors</a:t>
                      </a:r>
                    </a:p>
                  </a:txBody>
                  <a:tcPr anchor="ctr"/>
                </a:tc>
                <a:tc>
                  <a:txBody>
                    <a:bodyPr/>
                    <a:lstStyle/>
                    <a:p>
                      <a:pPr algn="ctr"/>
                      <a:r>
                        <a:rPr lang="en-IN" sz="2800" dirty="0"/>
                        <a:t>Title of Paper</a:t>
                      </a:r>
                    </a:p>
                  </a:txBody>
                  <a:tcPr anchor="ctr"/>
                </a:tc>
                <a:tc>
                  <a:txBody>
                    <a:bodyPr/>
                    <a:lstStyle/>
                    <a:p>
                      <a:pPr algn="ctr"/>
                      <a:r>
                        <a:rPr lang="en-IN" sz="2800" dirty="0"/>
                        <a:t>Year of Publication</a:t>
                      </a:r>
                    </a:p>
                  </a:txBody>
                  <a:tcPr/>
                </a:tc>
                <a:tc>
                  <a:txBody>
                    <a:bodyPr/>
                    <a:lstStyle/>
                    <a:p>
                      <a:pPr algn="ctr"/>
                      <a:r>
                        <a:rPr lang="en-IN" sz="2800" dirty="0"/>
                        <a:t>Findings</a:t>
                      </a:r>
                    </a:p>
                  </a:txBody>
                  <a:tcPr anchor="ctr"/>
                </a:tc>
                <a:extLst>
                  <a:ext uri="{0D108BD9-81ED-4DB2-BD59-A6C34878D82A}">
                    <a16:rowId xmlns:a16="http://schemas.microsoft.com/office/drawing/2014/main" val="1012528119"/>
                  </a:ext>
                </a:extLst>
              </a:tr>
              <a:tr h="2609426">
                <a:tc>
                  <a:txBody>
                    <a:bodyPr/>
                    <a:lstStyle/>
                    <a:p>
                      <a:pPr algn="ctr"/>
                      <a:r>
                        <a:rPr lang="en-IN" sz="2160" kern="1200" dirty="0">
                          <a:solidFill>
                            <a:schemeClr val="dk1"/>
                          </a:solidFill>
                          <a:effectLst/>
                          <a:latin typeface="+mn-lt"/>
                          <a:ea typeface="+mn-ea"/>
                          <a:cs typeface="+mn-cs"/>
                        </a:rPr>
                        <a:t>T. Sultana, K.A. Sapnaz, F. Sana, J. Najath</a:t>
                      </a:r>
                      <a:endParaRPr lang="en-IN" dirty="0"/>
                    </a:p>
                  </a:txBody>
                  <a:tcPr/>
                </a:tc>
                <a:tc>
                  <a:txBody>
                    <a:bodyPr/>
                    <a:lstStyle/>
                    <a:p>
                      <a:pPr algn="ctr"/>
                      <a:r>
                        <a:rPr lang="en-IN" sz="2160" kern="1200" dirty="0">
                          <a:solidFill>
                            <a:schemeClr val="dk1"/>
                          </a:solidFill>
                          <a:effectLst/>
                          <a:latin typeface="+mn-lt"/>
                          <a:ea typeface="+mn-ea"/>
                          <a:cs typeface="+mn-cs"/>
                        </a:rPr>
                        <a:t>Email based Spam Detection.</a:t>
                      </a:r>
                      <a:endParaRPr lang="en-IN" b="0" i="0" dirty="0"/>
                    </a:p>
                  </a:txBody>
                  <a:tcPr/>
                </a:tc>
                <a:tc>
                  <a:txBody>
                    <a:bodyPr/>
                    <a:lstStyle/>
                    <a:p>
                      <a:pPr algn="ctr"/>
                      <a:r>
                        <a:rPr lang="en-IN" sz="2160" i="0" kern="1200" dirty="0">
                          <a:solidFill>
                            <a:schemeClr val="dk1"/>
                          </a:solidFill>
                          <a:effectLst/>
                          <a:latin typeface="+mn-lt"/>
                          <a:ea typeface="+mn-ea"/>
                          <a:cs typeface="+mn-cs"/>
                        </a:rPr>
                        <a:t> June 2020</a:t>
                      </a:r>
                      <a:endParaRPr lang="en-IN" i="0" dirty="0"/>
                    </a:p>
                  </a:txBody>
                  <a:tcPr/>
                </a:tc>
                <a:tc>
                  <a:txBody>
                    <a:bodyPr/>
                    <a:lstStyle/>
                    <a:p>
                      <a:pPr algn="just"/>
                      <a:r>
                        <a:rPr lang="en-US" dirty="0"/>
                        <a:t>The research proposes a system for detecting fraudulent or malicious content using Bayes' theorem and the Naive Bayes Classifier, analyzing key features like term frequency and document patterns. This approach helps identify and mitigate harmful content, ensuring greater security and reliability.</a:t>
                      </a:r>
                      <a:endParaRPr lang="en-IN" dirty="0"/>
                    </a:p>
                  </a:txBody>
                  <a:tcPr/>
                </a:tc>
                <a:extLst>
                  <a:ext uri="{0D108BD9-81ED-4DB2-BD59-A6C34878D82A}">
                    <a16:rowId xmlns:a16="http://schemas.microsoft.com/office/drawing/2014/main" val="1687315535"/>
                  </a:ext>
                </a:extLst>
              </a:tr>
              <a:tr h="2609426">
                <a:tc>
                  <a:txBody>
                    <a:bodyPr/>
                    <a:lstStyle/>
                    <a:p>
                      <a:pPr algn="ctr"/>
                      <a:r>
                        <a:rPr lang="en-IN" sz="2160" kern="1200" dirty="0">
                          <a:solidFill>
                            <a:schemeClr val="dk1"/>
                          </a:solidFill>
                          <a:effectLst/>
                          <a:latin typeface="+mn-lt"/>
                          <a:ea typeface="+mn-ea"/>
                          <a:cs typeface="+mn-cs"/>
                        </a:rPr>
                        <a:t>S.S. Shaker, D. Alhajim, A.A.T. Al-Khazaali, H.A. Hussein, A.F. Athab</a:t>
                      </a:r>
                      <a:endParaRPr lang="en-IN" dirty="0"/>
                    </a:p>
                  </a:txBody>
                  <a:tcPr/>
                </a:tc>
                <a:tc>
                  <a:txBody>
                    <a:bodyPr/>
                    <a:lstStyle/>
                    <a:p>
                      <a:pPr algn="ctr"/>
                      <a:r>
                        <a:rPr lang="en-IN" sz="2160" kern="1200" dirty="0">
                          <a:solidFill>
                            <a:schemeClr val="dk1"/>
                          </a:solidFill>
                          <a:effectLst/>
                          <a:latin typeface="+mn-lt"/>
                          <a:ea typeface="+mn-ea"/>
                          <a:cs typeface="+mn-cs"/>
                        </a:rPr>
                        <a:t>Feature Extraction based Text Classification: A review</a:t>
                      </a:r>
                      <a:endParaRPr lang="en-IN" dirty="0"/>
                    </a:p>
                  </a:txBody>
                  <a:tcPr/>
                </a:tc>
                <a:tc>
                  <a:txBody>
                    <a:bodyPr/>
                    <a:lstStyle/>
                    <a:p>
                      <a:pPr algn="ctr"/>
                      <a:r>
                        <a:rPr lang="en-IN" sz="2160" b="0" i="0" kern="1200" dirty="0">
                          <a:solidFill>
                            <a:schemeClr val="dk1"/>
                          </a:solidFill>
                          <a:effectLst/>
                          <a:latin typeface="+mn-lt"/>
                          <a:ea typeface="+mn-ea"/>
                          <a:cs typeface="+mn-cs"/>
                        </a:rPr>
                        <a:t>May 2022</a:t>
                      </a:r>
                      <a:endParaRPr lang="en-IN" dirty="0"/>
                    </a:p>
                  </a:txBody>
                  <a:tcPr/>
                </a:tc>
                <a:tc>
                  <a:txBody>
                    <a:bodyPr/>
                    <a:lstStyle/>
                    <a:p>
                      <a:pPr algn="just"/>
                      <a:r>
                        <a:rPr lang="en-IN" sz="2160" kern="1200" dirty="0">
                          <a:solidFill>
                            <a:schemeClr val="dk1"/>
                          </a:solidFill>
                          <a:effectLst/>
                          <a:latin typeface="+mn-lt"/>
                          <a:ea typeface="+mn-ea"/>
                          <a:cs typeface="+mn-cs"/>
                        </a:rPr>
                        <a:t>Feature extraction techniques play a crucial role in transforming text data into meaningful representations for classifiers such as SVM or deep neural networks. These techniques improve accuracy, specificity, and efficiency, enabling better identification of deceptive content.</a:t>
                      </a:r>
                      <a:endParaRPr lang="en-IN" dirty="0"/>
                    </a:p>
                  </a:txBody>
                  <a:tcPr/>
                </a:tc>
                <a:extLst>
                  <a:ext uri="{0D108BD9-81ED-4DB2-BD59-A6C34878D82A}">
                    <a16:rowId xmlns:a16="http://schemas.microsoft.com/office/drawing/2014/main" val="3680616485"/>
                  </a:ext>
                </a:extLst>
              </a:tr>
            </a:tbl>
          </a:graphicData>
        </a:graphic>
      </p:graphicFrame>
    </p:spTree>
    <p:extLst>
      <p:ext uri="{BB962C8B-B14F-4D97-AF65-F5344CB8AC3E}">
        <p14:creationId xmlns:p14="http://schemas.microsoft.com/office/powerpoint/2010/main" val="2557795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86B17-88F4-DBC3-EE37-C50A14F6758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8940E1A-253B-5D0F-14B4-BDE40BF5E92B}"/>
              </a:ext>
            </a:extLst>
          </p:cNvPr>
          <p:cNvSpPr txBox="1"/>
          <p:nvPr/>
        </p:nvSpPr>
        <p:spPr>
          <a:xfrm>
            <a:off x="345688" y="245327"/>
            <a:ext cx="5965901" cy="769441"/>
          </a:xfrm>
          <a:prstGeom prst="rect">
            <a:avLst/>
          </a:prstGeom>
          <a:noFill/>
        </p:spPr>
        <p:txBody>
          <a:bodyPr wrap="square" rtlCol="0">
            <a:spAutoFit/>
          </a:bodyPr>
          <a:lstStyle/>
          <a:p>
            <a:r>
              <a:rPr lang="en-IN" sz="4400" b="1" dirty="0">
                <a:latin typeface="Times New Roman" panose="02020603050405020304" pitchFamily="18" charset="0"/>
                <a:ea typeface="Inter Bold"/>
                <a:cs typeface="Times New Roman" panose="02020603050405020304" pitchFamily="18" charset="0"/>
              </a:rPr>
              <a:t>Literature Survey :</a:t>
            </a:r>
          </a:p>
        </p:txBody>
      </p:sp>
      <p:graphicFrame>
        <p:nvGraphicFramePr>
          <p:cNvPr id="4" name="Table 3">
            <a:extLst>
              <a:ext uri="{FF2B5EF4-FFF2-40B4-BE49-F238E27FC236}">
                <a16:creationId xmlns:a16="http://schemas.microsoft.com/office/drawing/2014/main" id="{DF6554F5-E4D0-A872-2532-D98543DB8BAC}"/>
              </a:ext>
            </a:extLst>
          </p:cNvPr>
          <p:cNvGraphicFramePr>
            <a:graphicFrameLocks noGrp="1"/>
          </p:cNvGraphicFramePr>
          <p:nvPr>
            <p:extLst>
              <p:ext uri="{D42A27DB-BD31-4B8C-83A1-F6EECF244321}">
                <p14:modId xmlns:p14="http://schemas.microsoft.com/office/powerpoint/2010/main" val="269953010"/>
              </p:ext>
            </p:extLst>
          </p:nvPr>
        </p:nvGraphicFramePr>
        <p:xfrm>
          <a:off x="345688" y="1037063"/>
          <a:ext cx="13983629" cy="6947210"/>
        </p:xfrm>
        <a:graphic>
          <a:graphicData uri="http://schemas.openxmlformats.org/drawingml/2006/table">
            <a:tbl>
              <a:tblPr firstRow="1" bandRow="1">
                <a:tableStyleId>{5C22544A-7EE6-4342-B048-85BDC9FD1C3A}</a:tableStyleId>
              </a:tblPr>
              <a:tblGrid>
                <a:gridCol w="2419814">
                  <a:extLst>
                    <a:ext uri="{9D8B030D-6E8A-4147-A177-3AD203B41FA5}">
                      <a16:colId xmlns:a16="http://schemas.microsoft.com/office/drawing/2014/main" val="2312213127"/>
                    </a:ext>
                  </a:extLst>
                </a:gridCol>
                <a:gridCol w="2999678">
                  <a:extLst>
                    <a:ext uri="{9D8B030D-6E8A-4147-A177-3AD203B41FA5}">
                      <a16:colId xmlns:a16="http://schemas.microsoft.com/office/drawing/2014/main" val="804366512"/>
                    </a:ext>
                  </a:extLst>
                </a:gridCol>
                <a:gridCol w="2207942">
                  <a:extLst>
                    <a:ext uri="{9D8B030D-6E8A-4147-A177-3AD203B41FA5}">
                      <a16:colId xmlns:a16="http://schemas.microsoft.com/office/drawing/2014/main" val="4229325593"/>
                    </a:ext>
                  </a:extLst>
                </a:gridCol>
                <a:gridCol w="6356195">
                  <a:extLst>
                    <a:ext uri="{9D8B030D-6E8A-4147-A177-3AD203B41FA5}">
                      <a16:colId xmlns:a16="http://schemas.microsoft.com/office/drawing/2014/main" val="1415660420"/>
                    </a:ext>
                  </a:extLst>
                </a:gridCol>
              </a:tblGrid>
              <a:tr h="1213150">
                <a:tc>
                  <a:txBody>
                    <a:bodyPr/>
                    <a:lstStyle/>
                    <a:p>
                      <a:pPr algn="ctr"/>
                      <a:r>
                        <a:rPr lang="en-IN" sz="2800" dirty="0"/>
                        <a:t>Authors</a:t>
                      </a:r>
                    </a:p>
                  </a:txBody>
                  <a:tcPr anchor="ctr"/>
                </a:tc>
                <a:tc>
                  <a:txBody>
                    <a:bodyPr/>
                    <a:lstStyle/>
                    <a:p>
                      <a:pPr algn="ctr"/>
                      <a:r>
                        <a:rPr lang="en-IN" sz="2800" dirty="0"/>
                        <a:t>Title of Paper</a:t>
                      </a:r>
                    </a:p>
                  </a:txBody>
                  <a:tcPr anchor="ctr"/>
                </a:tc>
                <a:tc>
                  <a:txBody>
                    <a:bodyPr/>
                    <a:lstStyle/>
                    <a:p>
                      <a:pPr algn="ctr"/>
                      <a:r>
                        <a:rPr lang="en-IN" sz="2800" dirty="0"/>
                        <a:t>Year of Publication</a:t>
                      </a:r>
                    </a:p>
                  </a:txBody>
                  <a:tcPr anchor="ctr"/>
                </a:tc>
                <a:tc>
                  <a:txBody>
                    <a:bodyPr/>
                    <a:lstStyle/>
                    <a:p>
                      <a:pPr algn="ctr"/>
                      <a:r>
                        <a:rPr lang="en-IN" sz="2800" dirty="0"/>
                        <a:t>Findings</a:t>
                      </a:r>
                    </a:p>
                  </a:txBody>
                  <a:tcPr anchor="ctr"/>
                </a:tc>
                <a:extLst>
                  <a:ext uri="{0D108BD9-81ED-4DB2-BD59-A6C34878D82A}">
                    <a16:rowId xmlns:a16="http://schemas.microsoft.com/office/drawing/2014/main" val="1012528119"/>
                  </a:ext>
                </a:extLst>
              </a:tr>
              <a:tr h="2232577">
                <a:tc>
                  <a:txBody>
                    <a:bodyPr/>
                    <a:lstStyle/>
                    <a:p>
                      <a:pPr algn="ctr"/>
                      <a:r>
                        <a:rPr lang="en-IN" sz="2160" kern="1200" dirty="0">
                          <a:solidFill>
                            <a:schemeClr val="dk1"/>
                          </a:solidFill>
                          <a:effectLst/>
                          <a:latin typeface="+mn-lt"/>
                          <a:ea typeface="+mn-ea"/>
                          <a:cs typeface="+mn-cs"/>
                        </a:rPr>
                        <a:t>S. Qaiser, R. Ali</a:t>
                      </a:r>
                      <a:endParaRPr lang="en-IN" dirty="0"/>
                    </a:p>
                  </a:txBody>
                  <a:tcPr/>
                </a:tc>
                <a:tc>
                  <a:txBody>
                    <a:bodyPr/>
                    <a:lstStyle/>
                    <a:p>
                      <a:pPr algn="ctr"/>
                      <a:r>
                        <a:rPr lang="en-IN" sz="2160" kern="1200" dirty="0">
                          <a:solidFill>
                            <a:schemeClr val="dk1"/>
                          </a:solidFill>
                          <a:effectLst/>
                          <a:latin typeface="+mn-lt"/>
                          <a:ea typeface="+mn-ea"/>
                          <a:cs typeface="+mn-cs"/>
                        </a:rPr>
                        <a:t>Text Mining: Use of TF-IDF to Examine the Relevance of Words to Documents</a:t>
                      </a:r>
                      <a:endParaRPr lang="en-IN" dirty="0"/>
                    </a:p>
                  </a:txBody>
                  <a:tcPr/>
                </a:tc>
                <a:tc>
                  <a:txBody>
                    <a:bodyPr/>
                    <a:lstStyle/>
                    <a:p>
                      <a:pPr algn="ctr"/>
                      <a:r>
                        <a:rPr lang="en-IN" sz="2160" i="0" kern="1200" dirty="0">
                          <a:solidFill>
                            <a:schemeClr val="dk1"/>
                          </a:solidFill>
                          <a:effectLst/>
                          <a:latin typeface="+mn-lt"/>
                          <a:ea typeface="+mn-ea"/>
                          <a:cs typeface="+mn-cs"/>
                        </a:rPr>
                        <a:t>July 2018</a:t>
                      </a:r>
                      <a:endParaRPr lang="en-IN" i="0" dirty="0"/>
                    </a:p>
                  </a:txBody>
                  <a:tcPr/>
                </a:tc>
                <a:tc>
                  <a:txBody>
                    <a:bodyPr/>
                    <a:lstStyle/>
                    <a:p>
                      <a:pPr algn="just"/>
                      <a:r>
                        <a:rPr lang="en-IN" sz="2160" kern="1200" dirty="0">
                          <a:solidFill>
                            <a:schemeClr val="dk1"/>
                          </a:solidFill>
                          <a:effectLst/>
                          <a:latin typeface="+mn-lt"/>
                          <a:ea typeface="+mn-ea"/>
                          <a:cs typeface="+mn-cs"/>
                        </a:rPr>
                        <a:t>The TF-IDF algorithm is vital in the vectorization process as it identifies and weights the most relevant keywords in textual data, emphasizing unique terms and thus enhancing the accuracy of feature representation. This improves the model’s ability to classify deceptive content more effectively.</a:t>
                      </a:r>
                      <a:endParaRPr lang="en-IN" dirty="0"/>
                    </a:p>
                  </a:txBody>
                  <a:tcPr/>
                </a:tc>
                <a:extLst>
                  <a:ext uri="{0D108BD9-81ED-4DB2-BD59-A6C34878D82A}">
                    <a16:rowId xmlns:a16="http://schemas.microsoft.com/office/drawing/2014/main" val="1687315535"/>
                  </a:ext>
                </a:extLst>
              </a:tr>
              <a:tr h="1521148">
                <a:tc>
                  <a:txBody>
                    <a:bodyPr/>
                    <a:lstStyle/>
                    <a:p>
                      <a:pPr algn="ctr"/>
                      <a:r>
                        <a:rPr lang="en-IN" sz="2160" kern="1200" dirty="0">
                          <a:solidFill>
                            <a:schemeClr val="dk1"/>
                          </a:solidFill>
                          <a:effectLst/>
                          <a:latin typeface="+mn-lt"/>
                          <a:ea typeface="+mn-ea"/>
                          <a:cs typeface="+mn-cs"/>
                        </a:rPr>
                        <a:t>Ahmed, H., Traore, I., &amp; Saad</a:t>
                      </a:r>
                      <a:endParaRPr lang="en-IN" dirty="0"/>
                    </a:p>
                  </a:txBody>
                  <a:tcPr/>
                </a:tc>
                <a:tc>
                  <a:txBody>
                    <a:bodyPr/>
                    <a:lstStyle/>
                    <a:p>
                      <a:pPr algn="ctr"/>
                      <a:r>
                        <a:rPr lang="en-IN" sz="2160" kern="1200" dirty="0">
                          <a:solidFill>
                            <a:schemeClr val="dk1"/>
                          </a:solidFill>
                          <a:effectLst/>
                          <a:latin typeface="+mn-lt"/>
                          <a:ea typeface="+mn-ea"/>
                          <a:cs typeface="+mn-cs"/>
                        </a:rPr>
                        <a:t>Detection of online fake news using n-gram analysis and machine learning techniques</a:t>
                      </a:r>
                      <a:endParaRPr lang="en-IN" dirty="0"/>
                    </a:p>
                  </a:txBody>
                  <a:tcPr/>
                </a:tc>
                <a:tc>
                  <a:txBody>
                    <a:bodyPr/>
                    <a:lstStyle/>
                    <a:p>
                      <a:pPr algn="ctr"/>
                      <a:r>
                        <a:rPr lang="en-IN" sz="2160" b="0" i="0" kern="1200" dirty="0">
                          <a:solidFill>
                            <a:schemeClr val="dk1"/>
                          </a:solidFill>
                          <a:effectLst/>
                          <a:latin typeface="+mn-lt"/>
                          <a:ea typeface="+mn-ea"/>
                          <a:cs typeface="+mn-cs"/>
                        </a:rPr>
                        <a:t>October 2017</a:t>
                      </a:r>
                    </a:p>
                    <a:p>
                      <a:pPr algn="ctr"/>
                      <a:endParaRPr lang="en-IN" sz="2160" b="0" i="0" kern="1200" dirty="0">
                        <a:solidFill>
                          <a:schemeClr val="dk1"/>
                        </a:solidFill>
                        <a:effectLst/>
                        <a:latin typeface="+mn-lt"/>
                        <a:ea typeface="+mn-ea"/>
                        <a:cs typeface="+mn-cs"/>
                      </a:endParaRPr>
                    </a:p>
                    <a:p>
                      <a:pPr algn="ctr"/>
                      <a:br>
                        <a:rPr lang="en-IN" dirty="0"/>
                      </a:br>
                      <a:endParaRPr lang="en-IN" dirty="0"/>
                    </a:p>
                  </a:txBody>
                  <a:tcPr/>
                </a:tc>
                <a:tc>
                  <a:txBody>
                    <a:bodyPr/>
                    <a:lstStyle/>
                    <a:p>
                      <a:pPr algn="just"/>
                      <a:r>
                        <a:rPr lang="en-US" dirty="0"/>
                        <a:t>The study develops a fake news detection model using n-gram analysis, TF-IDF, and machine learning, achieving 92% accuracy with Linear SVM, outperforming existing methods and planned for validation on newer datasets.</a:t>
                      </a:r>
                      <a:endParaRPr lang="en-IN" dirty="0"/>
                    </a:p>
                  </a:txBody>
                  <a:tcPr/>
                </a:tc>
                <a:extLst>
                  <a:ext uri="{0D108BD9-81ED-4DB2-BD59-A6C34878D82A}">
                    <a16:rowId xmlns:a16="http://schemas.microsoft.com/office/drawing/2014/main" val="1564848282"/>
                  </a:ext>
                </a:extLst>
              </a:tr>
              <a:tr h="1764123">
                <a:tc>
                  <a:txBody>
                    <a:bodyPr/>
                    <a:lstStyle/>
                    <a:p>
                      <a:pPr algn="ctr"/>
                      <a:r>
                        <a:rPr lang="en-IN" sz="2160" kern="1200" dirty="0">
                          <a:solidFill>
                            <a:schemeClr val="dk1"/>
                          </a:solidFill>
                          <a:effectLst/>
                          <a:latin typeface="+mn-lt"/>
                          <a:ea typeface="+mn-ea"/>
                          <a:cs typeface="+mn-cs"/>
                        </a:rPr>
                        <a:t>Morgan, S. and Menlo Park</a:t>
                      </a:r>
                      <a:endParaRPr lang="en-IN" dirty="0"/>
                    </a:p>
                  </a:txBody>
                  <a:tcPr/>
                </a:tc>
                <a:tc>
                  <a:txBody>
                    <a:bodyPr/>
                    <a:lstStyle/>
                    <a:p>
                      <a:pPr algn="ctr"/>
                      <a:r>
                        <a:rPr lang="en-IN" sz="2160" i="0" kern="1200" dirty="0">
                          <a:solidFill>
                            <a:schemeClr val="dk1"/>
                          </a:solidFill>
                          <a:effectLst/>
                          <a:latin typeface="+mn-lt"/>
                          <a:ea typeface="+mn-ea"/>
                          <a:cs typeface="+mn-cs"/>
                        </a:rPr>
                        <a:t>Cybercrime Report from the Editors at Cybersecurity Ventures</a:t>
                      </a:r>
                      <a:endParaRPr lang="en-IN" i="0" dirty="0"/>
                    </a:p>
                  </a:txBody>
                  <a:tcPr/>
                </a:tc>
                <a:tc>
                  <a:txBody>
                    <a:bodyPr/>
                    <a:lstStyle/>
                    <a:p>
                      <a:pPr algn="ctr"/>
                      <a:r>
                        <a:rPr lang="en-IN" dirty="0"/>
                        <a:t>May 2017</a:t>
                      </a:r>
                    </a:p>
                  </a:txBody>
                  <a:tcPr/>
                </a:tc>
                <a:tc>
                  <a:txBody>
                    <a:bodyPr/>
                    <a:lstStyle/>
                    <a:p>
                      <a:pPr algn="just"/>
                      <a:r>
                        <a:rPr lang="en-IN" sz="2160" kern="1200" dirty="0">
                          <a:solidFill>
                            <a:schemeClr val="dk1"/>
                          </a:solidFill>
                          <a:effectLst/>
                          <a:latin typeface="+mn-lt"/>
                          <a:ea typeface="+mn-ea"/>
                          <a:cs typeface="+mn-cs"/>
                        </a:rPr>
                        <a:t>According to a Cybersecurity Ventures report , the global cost of cybercrime damages trillion annually. Cybercrime is one of the most significant threats facing the world today, posing a risk to both individuals and organizations and causing substantial financial losses. </a:t>
                      </a:r>
                      <a:endParaRPr lang="en-IN" dirty="0"/>
                    </a:p>
                  </a:txBody>
                  <a:tcPr/>
                </a:tc>
                <a:extLst>
                  <a:ext uri="{0D108BD9-81ED-4DB2-BD59-A6C34878D82A}">
                    <a16:rowId xmlns:a16="http://schemas.microsoft.com/office/drawing/2014/main" val="3680616485"/>
                  </a:ext>
                </a:extLst>
              </a:tr>
            </a:tbl>
          </a:graphicData>
        </a:graphic>
      </p:graphicFrame>
    </p:spTree>
    <p:extLst>
      <p:ext uri="{BB962C8B-B14F-4D97-AF65-F5344CB8AC3E}">
        <p14:creationId xmlns:p14="http://schemas.microsoft.com/office/powerpoint/2010/main" val="1857643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BDEB7-4688-601A-82E7-A5587F3D6F0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7BD26E9-A3F0-DC82-7E51-D88BB08689E1}"/>
              </a:ext>
            </a:extLst>
          </p:cNvPr>
          <p:cNvSpPr txBox="1"/>
          <p:nvPr/>
        </p:nvSpPr>
        <p:spPr>
          <a:xfrm>
            <a:off x="490653" y="490655"/>
            <a:ext cx="5921297" cy="769441"/>
          </a:xfrm>
          <a:prstGeom prst="rect">
            <a:avLst/>
          </a:prstGeom>
          <a:noFill/>
        </p:spPr>
        <p:txBody>
          <a:bodyPr wrap="square" rtlCol="0">
            <a:spAutoFit/>
          </a:bodyPr>
          <a:lstStyle/>
          <a:p>
            <a:r>
              <a:rPr lang="en-IN" sz="4400" b="1" dirty="0">
                <a:latin typeface="Times New Roman" panose="02020603050405020304" pitchFamily="18" charset="0"/>
                <a:ea typeface="Inter Bold"/>
                <a:cs typeface="Times New Roman" panose="02020603050405020304" pitchFamily="18" charset="0"/>
              </a:rPr>
              <a:t>Literature Survey :</a:t>
            </a:r>
          </a:p>
        </p:txBody>
      </p:sp>
      <p:graphicFrame>
        <p:nvGraphicFramePr>
          <p:cNvPr id="4" name="Table 3">
            <a:extLst>
              <a:ext uri="{FF2B5EF4-FFF2-40B4-BE49-F238E27FC236}">
                <a16:creationId xmlns:a16="http://schemas.microsoft.com/office/drawing/2014/main" id="{7FC52128-CFC2-F8DD-9E7F-EDC9410F9884}"/>
              </a:ext>
            </a:extLst>
          </p:cNvPr>
          <p:cNvGraphicFramePr>
            <a:graphicFrameLocks noGrp="1"/>
          </p:cNvGraphicFramePr>
          <p:nvPr>
            <p:extLst>
              <p:ext uri="{D42A27DB-BD31-4B8C-83A1-F6EECF244321}">
                <p14:modId xmlns:p14="http://schemas.microsoft.com/office/powerpoint/2010/main" val="560566289"/>
              </p:ext>
            </p:extLst>
          </p:nvPr>
        </p:nvGraphicFramePr>
        <p:xfrm>
          <a:off x="490653" y="1639229"/>
          <a:ext cx="13927874" cy="5977053"/>
        </p:xfrm>
        <a:graphic>
          <a:graphicData uri="http://schemas.openxmlformats.org/drawingml/2006/table">
            <a:tbl>
              <a:tblPr firstRow="1" bandRow="1">
                <a:tableStyleId>{5C22544A-7EE6-4342-B048-85BDC9FD1C3A}</a:tableStyleId>
              </a:tblPr>
              <a:tblGrid>
                <a:gridCol w="2854713">
                  <a:extLst>
                    <a:ext uri="{9D8B030D-6E8A-4147-A177-3AD203B41FA5}">
                      <a16:colId xmlns:a16="http://schemas.microsoft.com/office/drawing/2014/main" val="2312213127"/>
                    </a:ext>
                  </a:extLst>
                </a:gridCol>
                <a:gridCol w="2765502">
                  <a:extLst>
                    <a:ext uri="{9D8B030D-6E8A-4147-A177-3AD203B41FA5}">
                      <a16:colId xmlns:a16="http://schemas.microsoft.com/office/drawing/2014/main" val="804366512"/>
                    </a:ext>
                  </a:extLst>
                </a:gridCol>
                <a:gridCol w="1851103">
                  <a:extLst>
                    <a:ext uri="{9D8B030D-6E8A-4147-A177-3AD203B41FA5}">
                      <a16:colId xmlns:a16="http://schemas.microsoft.com/office/drawing/2014/main" val="4229325593"/>
                    </a:ext>
                  </a:extLst>
                </a:gridCol>
                <a:gridCol w="6456556">
                  <a:extLst>
                    <a:ext uri="{9D8B030D-6E8A-4147-A177-3AD203B41FA5}">
                      <a16:colId xmlns:a16="http://schemas.microsoft.com/office/drawing/2014/main" val="1415660420"/>
                    </a:ext>
                  </a:extLst>
                </a:gridCol>
              </a:tblGrid>
              <a:tr h="1044468">
                <a:tc>
                  <a:txBody>
                    <a:bodyPr/>
                    <a:lstStyle/>
                    <a:p>
                      <a:pPr algn="ctr"/>
                      <a:r>
                        <a:rPr lang="en-IN" sz="2800" dirty="0"/>
                        <a:t>Authors</a:t>
                      </a:r>
                    </a:p>
                  </a:txBody>
                  <a:tcPr anchor="ctr"/>
                </a:tc>
                <a:tc>
                  <a:txBody>
                    <a:bodyPr/>
                    <a:lstStyle/>
                    <a:p>
                      <a:pPr algn="ctr"/>
                      <a:r>
                        <a:rPr lang="en-IN" sz="2800" dirty="0"/>
                        <a:t>Title of Paper</a:t>
                      </a:r>
                    </a:p>
                  </a:txBody>
                  <a:tcPr anchor="ctr"/>
                </a:tc>
                <a:tc>
                  <a:txBody>
                    <a:bodyPr/>
                    <a:lstStyle/>
                    <a:p>
                      <a:pPr algn="ctr"/>
                      <a:r>
                        <a:rPr lang="en-IN" sz="2800" dirty="0"/>
                        <a:t>Year of Publication</a:t>
                      </a:r>
                    </a:p>
                  </a:txBody>
                  <a:tcPr/>
                </a:tc>
                <a:tc>
                  <a:txBody>
                    <a:bodyPr/>
                    <a:lstStyle/>
                    <a:p>
                      <a:pPr algn="ctr"/>
                      <a:r>
                        <a:rPr lang="en-IN" sz="2800" dirty="0"/>
                        <a:t>Findings</a:t>
                      </a:r>
                    </a:p>
                  </a:txBody>
                  <a:tcPr anchor="ctr"/>
                </a:tc>
                <a:extLst>
                  <a:ext uri="{0D108BD9-81ED-4DB2-BD59-A6C34878D82A}">
                    <a16:rowId xmlns:a16="http://schemas.microsoft.com/office/drawing/2014/main" val="1012528119"/>
                  </a:ext>
                </a:extLst>
              </a:tr>
              <a:tr h="337599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IN" sz="2160" kern="1200" dirty="0">
                          <a:solidFill>
                            <a:schemeClr val="dk1"/>
                          </a:solidFill>
                          <a:effectLst/>
                          <a:latin typeface="+mn-lt"/>
                          <a:ea typeface="+mn-ea"/>
                          <a:cs typeface="+mn-cs"/>
                        </a:rPr>
                        <a:t>J.R. Terven, D. M. Cordova-Esparza, A. Ramirez-Pedraza, E.A. Chavez-Urbiola</a:t>
                      </a:r>
                      <a:endParaRPr lang="en-IN" dirty="0"/>
                    </a:p>
                    <a:p>
                      <a:pPr algn="ctr"/>
                      <a:endParaRPr lang="en-IN" dirty="0"/>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IN" sz="2160" kern="1200" dirty="0">
                          <a:solidFill>
                            <a:schemeClr val="dk1"/>
                          </a:solidFill>
                          <a:effectLst/>
                          <a:latin typeface="+mn-lt"/>
                          <a:ea typeface="+mn-ea"/>
                          <a:cs typeface="+mn-cs"/>
                        </a:rPr>
                        <a:t>LOSS FUNCTIONS AND METRICS IN DEEP LEARNING. A REVIEW</a:t>
                      </a:r>
                      <a:endParaRPr lang="en-IN" dirty="0"/>
                    </a:p>
                    <a:p>
                      <a:pPr algn="ctr"/>
                      <a:endParaRPr lang="en-IN" b="0" i="0" dirty="0"/>
                    </a:p>
                  </a:txBody>
                  <a:tcP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IN" dirty="0"/>
                        <a:t>July 2023</a:t>
                      </a:r>
                    </a:p>
                    <a:p>
                      <a:pPr algn="ctr"/>
                      <a:endParaRPr lang="en-IN" i="0" dirty="0"/>
                    </a:p>
                  </a:txBody>
                  <a:tcPr/>
                </a:tc>
                <a:tc>
                  <a:txBody>
                    <a:bodyPr/>
                    <a:lstStyle/>
                    <a:p>
                      <a:pPr algn="just"/>
                      <a:r>
                        <a:rPr lang="en-US" dirty="0"/>
                        <a:t>The study emphasizes the critical role of loss functions and performance metrics in deep learning across tasks like regression. It also highlights the need to consider dataset characteristics, such as class imbalances and outliers, when designing models, as no single solution fits all tasks. Creating robust loss functions to handle data anomalies and constraints can enhance model performance, advancing deep learning's reliability and effectiveness in modeling complex phenomena.</a:t>
                      </a:r>
                      <a:endParaRPr lang="en-IN" dirty="0"/>
                    </a:p>
                  </a:txBody>
                  <a:tcPr/>
                </a:tc>
                <a:extLst>
                  <a:ext uri="{0D108BD9-81ED-4DB2-BD59-A6C34878D82A}">
                    <a16:rowId xmlns:a16="http://schemas.microsoft.com/office/drawing/2014/main" val="1687315535"/>
                  </a:ext>
                </a:extLst>
              </a:tr>
              <a:tr h="1556594">
                <a:tc>
                  <a:txBody>
                    <a:bodyPr/>
                    <a:lstStyle/>
                    <a:p>
                      <a:pPr algn="ctr"/>
                      <a:r>
                        <a:rPr lang="en-IN" sz="2160" kern="1200" dirty="0">
                          <a:solidFill>
                            <a:schemeClr val="dk1"/>
                          </a:solidFill>
                          <a:effectLst/>
                          <a:latin typeface="+mn-lt"/>
                          <a:ea typeface="+mn-ea"/>
                          <a:cs typeface="+mn-cs"/>
                        </a:rPr>
                        <a:t>R. Kumari, S. Srivastava</a:t>
                      </a:r>
                      <a:endParaRPr lang="en-IN" dirty="0"/>
                    </a:p>
                  </a:txBody>
                  <a:tcPr/>
                </a:tc>
                <a:tc>
                  <a:txBody>
                    <a:bodyPr/>
                    <a:lstStyle/>
                    <a:p>
                      <a:pPr algn="ctr"/>
                      <a:r>
                        <a:rPr lang="en-IN" sz="2160" kern="1200" dirty="0">
                          <a:solidFill>
                            <a:schemeClr val="dk1"/>
                          </a:solidFill>
                          <a:effectLst/>
                          <a:latin typeface="+mn-lt"/>
                          <a:ea typeface="+mn-ea"/>
                          <a:cs typeface="+mn-cs"/>
                        </a:rPr>
                        <a:t>Machine Learning: A Review on Binary Classification</a:t>
                      </a:r>
                      <a:endParaRPr lang="en-IN" dirty="0"/>
                    </a:p>
                  </a:txBody>
                  <a:tcPr/>
                </a:tc>
                <a:tc>
                  <a:txBody>
                    <a:bodyPr/>
                    <a:lstStyle/>
                    <a:p>
                      <a:pPr algn="ctr"/>
                      <a:r>
                        <a:rPr lang="en-IN" sz="2160" i="0" kern="1200" dirty="0">
                          <a:solidFill>
                            <a:schemeClr val="dk1"/>
                          </a:solidFill>
                          <a:effectLst/>
                          <a:latin typeface="+mn-lt"/>
                          <a:ea typeface="+mn-ea"/>
                          <a:cs typeface="+mn-cs"/>
                        </a:rPr>
                        <a:t>February 2017</a:t>
                      </a:r>
                      <a:endParaRPr lang="en-IN" i="0" dirty="0"/>
                    </a:p>
                  </a:txBody>
                  <a:tcPr/>
                </a:tc>
                <a:tc>
                  <a:txBody>
                    <a:bodyPr/>
                    <a:lstStyle/>
                    <a:p>
                      <a:pPr algn="just"/>
                      <a:r>
                        <a:rPr lang="en-IN" sz="2160" kern="1200" dirty="0">
                          <a:solidFill>
                            <a:schemeClr val="dk1"/>
                          </a:solidFill>
                          <a:effectLst/>
                          <a:latin typeface="+mn-lt"/>
                          <a:ea typeface="+mn-ea"/>
                          <a:cs typeface="+mn-cs"/>
                        </a:rPr>
                        <a:t>The use of binary classification in tasks like sock puppet detection and text categorization involves classifying data into predefined categories (e.g., sock puppet or non-sock puppet).</a:t>
                      </a:r>
                      <a:endParaRPr lang="en-IN" dirty="0"/>
                    </a:p>
                  </a:txBody>
                  <a:tcPr/>
                </a:tc>
                <a:extLst>
                  <a:ext uri="{0D108BD9-81ED-4DB2-BD59-A6C34878D82A}">
                    <a16:rowId xmlns:a16="http://schemas.microsoft.com/office/drawing/2014/main" val="1564848282"/>
                  </a:ext>
                </a:extLst>
              </a:tr>
            </a:tbl>
          </a:graphicData>
        </a:graphic>
      </p:graphicFrame>
    </p:spTree>
    <p:extLst>
      <p:ext uri="{BB962C8B-B14F-4D97-AF65-F5344CB8AC3E}">
        <p14:creationId xmlns:p14="http://schemas.microsoft.com/office/powerpoint/2010/main" val="3658044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84967" y="714613"/>
            <a:ext cx="13260467" cy="626269"/>
          </a:xfrm>
          <a:prstGeom prst="rect">
            <a:avLst/>
          </a:prstGeom>
          <a:noFill/>
          <a:ln/>
        </p:spPr>
        <p:txBody>
          <a:bodyPr wrap="square" lIns="0" tIns="0" rIns="0" bIns="0" rtlCol="0" anchor="t"/>
          <a:lstStyle/>
          <a:p>
            <a:pPr>
              <a:lnSpc>
                <a:spcPts val="2450"/>
              </a:lnSpc>
            </a:pPr>
            <a:endParaRPr lang="en-US" sz="1500" dirty="0"/>
          </a:p>
        </p:txBody>
      </p:sp>
      <p:sp>
        <p:nvSpPr>
          <p:cNvPr id="3" name="Text 1"/>
          <p:cNvSpPr/>
          <p:nvPr/>
        </p:nvSpPr>
        <p:spPr>
          <a:xfrm>
            <a:off x="684967" y="538639"/>
            <a:ext cx="5466874" cy="802243"/>
          </a:xfrm>
          <a:prstGeom prst="rect">
            <a:avLst/>
          </a:prstGeom>
          <a:noFill/>
          <a:ln/>
        </p:spPr>
        <p:txBody>
          <a:bodyPr wrap="none" lIns="0" tIns="0" rIns="0" bIns="0" rtlCol="0" anchor="t"/>
          <a:lstStyle/>
          <a:p>
            <a:pPr marL="0" indent="0">
              <a:lnSpc>
                <a:spcPts val="4800"/>
              </a:lnSpc>
              <a:buNone/>
            </a:pPr>
            <a:r>
              <a:rPr lang="en-US" sz="3850" b="1" kern="0" spc="-116" dirty="0">
                <a:solidFill>
                  <a:srgbClr val="000000"/>
                </a:solidFill>
                <a:latin typeface="Times New Roman" panose="02020603050405020304" pitchFamily="18" charset="0"/>
                <a:ea typeface="Inter Bold" pitchFamily="34" charset="-122"/>
                <a:cs typeface="Times New Roman" panose="02020603050405020304" pitchFamily="18" charset="0"/>
              </a:rPr>
              <a:t>Why Machine Learning?</a:t>
            </a:r>
            <a:endParaRPr lang="en-US" sz="3850" dirty="0">
              <a:latin typeface="Times New Roman" panose="02020603050405020304" pitchFamily="18" charset="0"/>
              <a:cs typeface="Times New Roman" panose="02020603050405020304" pitchFamily="18" charset="0"/>
            </a:endParaRPr>
          </a:p>
        </p:txBody>
      </p:sp>
      <p:sp>
        <p:nvSpPr>
          <p:cNvPr id="4" name="Shape 2"/>
          <p:cNvSpPr/>
          <p:nvPr/>
        </p:nvSpPr>
        <p:spPr>
          <a:xfrm>
            <a:off x="657648" y="1594015"/>
            <a:ext cx="342424" cy="342424"/>
          </a:xfrm>
          <a:prstGeom prst="roundRect">
            <a:avLst>
              <a:gd name="adj" fmla="val 24006"/>
            </a:avLst>
          </a:prstGeom>
          <a:solidFill>
            <a:srgbClr val="DADBF1"/>
          </a:solidFill>
          <a:ln w="7620">
            <a:solidFill>
              <a:srgbClr val="C0C1D7"/>
            </a:solidFill>
            <a:prstDash val="solid"/>
          </a:ln>
        </p:spPr>
      </p:sp>
      <p:sp>
        <p:nvSpPr>
          <p:cNvPr id="5" name="Text 3"/>
          <p:cNvSpPr/>
          <p:nvPr/>
        </p:nvSpPr>
        <p:spPr>
          <a:xfrm>
            <a:off x="1223010" y="1594015"/>
            <a:ext cx="3751659" cy="1544827"/>
          </a:xfrm>
          <a:prstGeom prst="rect">
            <a:avLst/>
          </a:prstGeom>
          <a:noFill/>
          <a:ln/>
        </p:spPr>
        <p:txBody>
          <a:bodyPr wrap="square" lIns="0" tIns="0" rIns="0" bIns="0" rtlCol="0" anchor="t"/>
          <a:lstStyle/>
          <a:p>
            <a:pPr marL="0" indent="0">
              <a:lnSpc>
                <a:spcPts val="2400"/>
              </a:lnSpc>
              <a:buNone/>
            </a:pPr>
            <a:r>
              <a:rPr lang="en-US" sz="22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Adaptability: Addressing Evolving Tactics</a:t>
            </a:r>
            <a:endParaRPr lang="en-US" sz="2200" dirty="0">
              <a:latin typeface="Times New Roman" panose="02020603050405020304" pitchFamily="18" charset="0"/>
              <a:cs typeface="Times New Roman" panose="02020603050405020304" pitchFamily="18" charset="0"/>
            </a:endParaRPr>
          </a:p>
        </p:txBody>
      </p:sp>
      <p:sp>
        <p:nvSpPr>
          <p:cNvPr id="6" name="Text 4"/>
          <p:cNvSpPr/>
          <p:nvPr/>
        </p:nvSpPr>
        <p:spPr>
          <a:xfrm>
            <a:off x="1223010" y="2504665"/>
            <a:ext cx="3751659" cy="545522"/>
          </a:xfrm>
          <a:prstGeom prst="rect">
            <a:avLst/>
          </a:prstGeom>
          <a:noFill/>
          <a:ln/>
        </p:spPr>
        <p:txBody>
          <a:bodyPr wrap="squar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Constantly Evolving Fraud Tactics</a:t>
            </a:r>
            <a:endParaRPr lang="en-US" sz="2000" dirty="0">
              <a:latin typeface="Times New Roman" panose="02020603050405020304" pitchFamily="18" charset="0"/>
              <a:cs typeface="Times New Roman" panose="02020603050405020304" pitchFamily="18" charset="0"/>
            </a:endParaRPr>
          </a:p>
        </p:txBody>
      </p:sp>
      <p:sp>
        <p:nvSpPr>
          <p:cNvPr id="7" name="Text 5"/>
          <p:cNvSpPr/>
          <p:nvPr/>
        </p:nvSpPr>
        <p:spPr>
          <a:xfrm>
            <a:off x="1126274" y="3090517"/>
            <a:ext cx="3848396" cy="634177"/>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Fraudsters constantly evolve their tactics.</a:t>
            </a:r>
          </a:p>
          <a:p>
            <a:pPr marL="342900" indent="-342900" algn="l">
              <a:lnSpc>
                <a:spcPts val="2450"/>
              </a:lnSpc>
              <a:buSzPct val="100000"/>
              <a:buChar char="•"/>
            </a:pPr>
            <a:endPar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endParaRPr>
          </a:p>
          <a:p>
            <a:pPr marL="342900" indent="-342900" algn="l">
              <a:lnSpc>
                <a:spcPts val="2450"/>
              </a:lnSpc>
              <a:buSzPct val="100000"/>
              <a:buChar char="•"/>
            </a:pPr>
            <a:endParaRPr lang="en-US" sz="2000" dirty="0">
              <a:latin typeface="Times New Roman" panose="02020603050405020304" pitchFamily="18" charset="0"/>
              <a:cs typeface="Times New Roman" panose="02020603050405020304" pitchFamily="18" charset="0"/>
            </a:endParaRPr>
          </a:p>
        </p:txBody>
      </p:sp>
      <p:sp>
        <p:nvSpPr>
          <p:cNvPr id="8" name="Text 6"/>
          <p:cNvSpPr/>
          <p:nvPr/>
        </p:nvSpPr>
        <p:spPr>
          <a:xfrm>
            <a:off x="1223010" y="3953068"/>
            <a:ext cx="3554968" cy="397898"/>
          </a:xfrm>
          <a:prstGeom prst="rect">
            <a:avLst/>
          </a:prstGeom>
          <a:noFill/>
          <a:ln/>
        </p:spPr>
        <p:txBody>
          <a:bodyPr wrap="non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Limitations of Manual Detection</a:t>
            </a:r>
            <a:endParaRPr lang="en-US" sz="2000" dirty="0">
              <a:latin typeface="Times New Roman" panose="02020603050405020304" pitchFamily="18" charset="0"/>
              <a:cs typeface="Times New Roman" panose="02020603050405020304" pitchFamily="18" charset="0"/>
            </a:endParaRPr>
          </a:p>
        </p:txBody>
      </p:sp>
      <p:sp>
        <p:nvSpPr>
          <p:cNvPr id="9" name="Text 7"/>
          <p:cNvSpPr/>
          <p:nvPr/>
        </p:nvSpPr>
        <p:spPr>
          <a:xfrm>
            <a:off x="1126274" y="4391295"/>
            <a:ext cx="3848395" cy="715032"/>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Manual detection struggles to keep pace</a:t>
            </a:r>
            <a:r>
              <a:rPr lang="en-US" sz="1500" kern="0" spc="-31" dirty="0">
                <a:solidFill>
                  <a:srgbClr val="272525"/>
                </a:solidFill>
                <a:latin typeface="Times New Roman" panose="02020603050405020304" pitchFamily="18" charset="0"/>
                <a:ea typeface="Inter" pitchFamily="34" charset="-122"/>
                <a:cs typeface="Times New Roman" panose="02020603050405020304" pitchFamily="18" charset="0"/>
              </a:rPr>
              <a:t>.</a:t>
            </a:r>
            <a:endParaRPr lang="en-US" sz="1500" dirty="0">
              <a:latin typeface="Times New Roman" panose="02020603050405020304" pitchFamily="18" charset="0"/>
              <a:cs typeface="Times New Roman" panose="02020603050405020304" pitchFamily="18" charset="0"/>
            </a:endParaRPr>
          </a:p>
        </p:txBody>
      </p:sp>
      <p:sp>
        <p:nvSpPr>
          <p:cNvPr id="10" name="Text 8"/>
          <p:cNvSpPr/>
          <p:nvPr/>
        </p:nvSpPr>
        <p:spPr>
          <a:xfrm>
            <a:off x="1189912" y="5286375"/>
            <a:ext cx="3784758" cy="634177"/>
          </a:xfrm>
          <a:prstGeom prst="rect">
            <a:avLst/>
          </a:prstGeom>
          <a:noFill/>
          <a:ln/>
        </p:spPr>
        <p:txBody>
          <a:bodyPr wrap="squar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Scalable Machine Learning Solution</a:t>
            </a:r>
            <a:endParaRPr lang="en-US" sz="2000" dirty="0">
              <a:latin typeface="Times New Roman" panose="02020603050405020304" pitchFamily="18" charset="0"/>
              <a:cs typeface="Times New Roman" panose="02020603050405020304" pitchFamily="18" charset="0"/>
            </a:endParaRPr>
          </a:p>
        </p:txBody>
      </p:sp>
      <p:sp>
        <p:nvSpPr>
          <p:cNvPr id="11" name="Text 9"/>
          <p:cNvSpPr/>
          <p:nvPr/>
        </p:nvSpPr>
        <p:spPr>
          <a:xfrm>
            <a:off x="1126274" y="5920553"/>
            <a:ext cx="3848395" cy="715032"/>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Machine learning offers a scalable, adaptable solution.</a:t>
            </a:r>
            <a:endParaRPr lang="en-US" sz="2000" dirty="0">
              <a:latin typeface="Times New Roman" panose="02020603050405020304" pitchFamily="18" charset="0"/>
              <a:cs typeface="Times New Roman" panose="02020603050405020304" pitchFamily="18" charset="0"/>
            </a:endParaRPr>
          </a:p>
        </p:txBody>
      </p:sp>
      <p:sp>
        <p:nvSpPr>
          <p:cNvPr id="12" name="Shape 10"/>
          <p:cNvSpPr/>
          <p:nvPr/>
        </p:nvSpPr>
        <p:spPr>
          <a:xfrm>
            <a:off x="5170289" y="1658897"/>
            <a:ext cx="342424" cy="342424"/>
          </a:xfrm>
          <a:prstGeom prst="roundRect">
            <a:avLst>
              <a:gd name="adj" fmla="val 24006"/>
            </a:avLst>
          </a:prstGeom>
          <a:solidFill>
            <a:srgbClr val="DADBF1"/>
          </a:solidFill>
          <a:ln w="7620">
            <a:solidFill>
              <a:srgbClr val="C0C1D7"/>
            </a:solidFill>
            <a:prstDash val="solid"/>
          </a:ln>
        </p:spPr>
      </p:sp>
      <p:sp>
        <p:nvSpPr>
          <p:cNvPr id="13" name="Text 11"/>
          <p:cNvSpPr/>
          <p:nvPr/>
        </p:nvSpPr>
        <p:spPr>
          <a:xfrm>
            <a:off x="5708333" y="1594016"/>
            <a:ext cx="3751659" cy="626270"/>
          </a:xfrm>
          <a:prstGeom prst="rect">
            <a:avLst/>
          </a:prstGeom>
          <a:noFill/>
          <a:ln/>
        </p:spPr>
        <p:txBody>
          <a:bodyPr wrap="square" lIns="0" tIns="0" rIns="0" bIns="0" rtlCol="0" anchor="t"/>
          <a:lstStyle/>
          <a:p>
            <a:pPr marL="0" indent="0">
              <a:lnSpc>
                <a:spcPts val="2400"/>
              </a:lnSpc>
              <a:buNone/>
            </a:pPr>
            <a:r>
              <a:rPr lang="en-US" sz="22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Accuracy and Efficiency: Superior Detection</a:t>
            </a:r>
            <a:endParaRPr lang="en-US" sz="2200" dirty="0">
              <a:latin typeface="Times New Roman" panose="02020603050405020304" pitchFamily="18" charset="0"/>
              <a:cs typeface="Times New Roman" panose="02020603050405020304" pitchFamily="18" charset="0"/>
            </a:endParaRPr>
          </a:p>
        </p:txBody>
      </p:sp>
      <p:sp>
        <p:nvSpPr>
          <p:cNvPr id="14" name="Text 12"/>
          <p:cNvSpPr/>
          <p:nvPr/>
        </p:nvSpPr>
        <p:spPr>
          <a:xfrm>
            <a:off x="5708333" y="2456341"/>
            <a:ext cx="3751659" cy="516782"/>
          </a:xfrm>
          <a:prstGeom prst="rect">
            <a:avLst/>
          </a:prstGeom>
          <a:noFill/>
          <a:ln/>
        </p:spPr>
        <p:txBody>
          <a:bodyPr wrap="squar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Pattern Recognition in Extensive Datasets</a:t>
            </a:r>
            <a:endParaRPr lang="en-US" sz="2000" dirty="0">
              <a:latin typeface="Times New Roman" panose="02020603050405020304" pitchFamily="18" charset="0"/>
              <a:cs typeface="Times New Roman" panose="02020603050405020304" pitchFamily="18" charset="0"/>
            </a:endParaRPr>
          </a:p>
        </p:txBody>
      </p:sp>
      <p:sp>
        <p:nvSpPr>
          <p:cNvPr id="15" name="Text 13"/>
          <p:cNvSpPr/>
          <p:nvPr/>
        </p:nvSpPr>
        <p:spPr>
          <a:xfrm>
            <a:off x="5708333" y="3138843"/>
            <a:ext cx="3751659" cy="585852"/>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Analyzes extensive datasets to identify patterns.</a:t>
            </a:r>
            <a:endParaRPr lang="en-US" sz="2000" dirty="0">
              <a:latin typeface="Times New Roman" panose="02020603050405020304" pitchFamily="18" charset="0"/>
              <a:cs typeface="Times New Roman" panose="02020603050405020304" pitchFamily="18" charset="0"/>
            </a:endParaRPr>
          </a:p>
        </p:txBody>
      </p:sp>
      <p:sp>
        <p:nvSpPr>
          <p:cNvPr id="16" name="Text 14"/>
          <p:cNvSpPr/>
          <p:nvPr/>
        </p:nvSpPr>
        <p:spPr>
          <a:xfrm>
            <a:off x="5708333" y="3890415"/>
            <a:ext cx="3751659" cy="697605"/>
          </a:xfrm>
          <a:prstGeom prst="rect">
            <a:avLst/>
          </a:prstGeom>
          <a:noFill/>
          <a:ln/>
        </p:spPr>
        <p:txBody>
          <a:bodyPr wrap="squar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Improved Accuracy in Fraudulent Postings</a:t>
            </a:r>
            <a:endParaRPr lang="en-US" sz="2000" dirty="0">
              <a:latin typeface="Times New Roman" panose="02020603050405020304" pitchFamily="18" charset="0"/>
              <a:cs typeface="Times New Roman" panose="02020603050405020304" pitchFamily="18" charset="0"/>
            </a:endParaRPr>
          </a:p>
        </p:txBody>
      </p:sp>
      <p:sp>
        <p:nvSpPr>
          <p:cNvPr id="17" name="Text 15"/>
          <p:cNvSpPr/>
          <p:nvPr/>
        </p:nvSpPr>
        <p:spPr>
          <a:xfrm>
            <a:off x="5708333" y="4588021"/>
            <a:ext cx="3751659" cy="611506"/>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Predicts fraudulent postings with higher accuracy.</a:t>
            </a:r>
            <a:endParaRPr lang="en-US" sz="2000" dirty="0">
              <a:latin typeface="Times New Roman" panose="02020603050405020304" pitchFamily="18" charset="0"/>
              <a:cs typeface="Times New Roman" panose="02020603050405020304" pitchFamily="18" charset="0"/>
            </a:endParaRPr>
          </a:p>
        </p:txBody>
      </p:sp>
      <p:sp>
        <p:nvSpPr>
          <p:cNvPr id="18" name="Text 16"/>
          <p:cNvSpPr/>
          <p:nvPr/>
        </p:nvSpPr>
        <p:spPr>
          <a:xfrm>
            <a:off x="5619123" y="5286376"/>
            <a:ext cx="3840869" cy="585852"/>
          </a:xfrm>
          <a:prstGeom prst="rect">
            <a:avLst/>
          </a:prstGeom>
          <a:noFill/>
          <a:ln/>
        </p:spPr>
        <p:txBody>
          <a:bodyPr wrap="squar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Efficiency Gains Over Manual Methods</a:t>
            </a:r>
            <a:endParaRPr lang="en-US" sz="2000" dirty="0">
              <a:latin typeface="Times New Roman" panose="02020603050405020304" pitchFamily="18" charset="0"/>
              <a:cs typeface="Times New Roman" panose="02020603050405020304" pitchFamily="18" charset="0"/>
            </a:endParaRPr>
          </a:p>
        </p:txBody>
      </p:sp>
      <p:sp>
        <p:nvSpPr>
          <p:cNvPr id="19" name="Text 17"/>
          <p:cNvSpPr/>
          <p:nvPr/>
        </p:nvSpPr>
        <p:spPr>
          <a:xfrm>
            <a:off x="5708333" y="5920554"/>
            <a:ext cx="3751659" cy="715030"/>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Significantly improves efficiency compared to manual methods.</a:t>
            </a:r>
            <a:endParaRPr lang="en-US" sz="2000" dirty="0">
              <a:latin typeface="Times New Roman" panose="02020603050405020304" pitchFamily="18" charset="0"/>
              <a:cs typeface="Times New Roman" panose="02020603050405020304" pitchFamily="18" charset="0"/>
            </a:endParaRPr>
          </a:p>
        </p:txBody>
      </p:sp>
      <p:sp>
        <p:nvSpPr>
          <p:cNvPr id="20" name="Shape 18"/>
          <p:cNvSpPr/>
          <p:nvPr/>
        </p:nvSpPr>
        <p:spPr>
          <a:xfrm>
            <a:off x="9620712" y="1635041"/>
            <a:ext cx="374448" cy="320251"/>
          </a:xfrm>
          <a:prstGeom prst="roundRect">
            <a:avLst>
              <a:gd name="adj" fmla="val 43487"/>
            </a:avLst>
          </a:prstGeom>
          <a:solidFill>
            <a:srgbClr val="DADBF1"/>
          </a:solidFill>
          <a:ln w="7620">
            <a:solidFill>
              <a:srgbClr val="C0C1D7"/>
            </a:solidFill>
            <a:prstDash val="solid"/>
          </a:ln>
        </p:spPr>
        <p:txBody>
          <a:bodyPr/>
          <a:lstStyle/>
          <a:p>
            <a:endParaRPr lang="en-IN" dirty="0"/>
          </a:p>
        </p:txBody>
      </p:sp>
      <p:sp>
        <p:nvSpPr>
          <p:cNvPr id="21" name="Text 19"/>
          <p:cNvSpPr/>
          <p:nvPr/>
        </p:nvSpPr>
        <p:spPr>
          <a:xfrm>
            <a:off x="10193655" y="1594017"/>
            <a:ext cx="3751659" cy="626269"/>
          </a:xfrm>
          <a:prstGeom prst="rect">
            <a:avLst/>
          </a:prstGeom>
          <a:noFill/>
          <a:ln/>
        </p:spPr>
        <p:txBody>
          <a:bodyPr wrap="square" lIns="0" tIns="0" rIns="0" bIns="0" rtlCol="0" anchor="t"/>
          <a:lstStyle/>
          <a:p>
            <a:pPr marL="0" indent="0">
              <a:lnSpc>
                <a:spcPts val="2400"/>
              </a:lnSpc>
              <a:buNone/>
            </a:pPr>
            <a:r>
              <a:rPr lang="en-US" sz="22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Trust and Security: Building a Safer Job Market</a:t>
            </a:r>
            <a:endParaRPr lang="en-US" sz="2200" dirty="0">
              <a:latin typeface="Times New Roman" panose="02020603050405020304" pitchFamily="18" charset="0"/>
              <a:cs typeface="Times New Roman" panose="02020603050405020304" pitchFamily="18" charset="0"/>
            </a:endParaRPr>
          </a:p>
        </p:txBody>
      </p:sp>
      <p:sp>
        <p:nvSpPr>
          <p:cNvPr id="22" name="Text 20"/>
          <p:cNvSpPr/>
          <p:nvPr/>
        </p:nvSpPr>
        <p:spPr>
          <a:xfrm>
            <a:off x="10193655" y="2456342"/>
            <a:ext cx="3751659" cy="634175"/>
          </a:xfrm>
          <a:prstGeom prst="rect">
            <a:avLst/>
          </a:prstGeom>
          <a:noFill/>
          <a:ln/>
        </p:spPr>
        <p:txBody>
          <a:bodyPr wrap="squar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Enhanced Trust in Online Recruitment</a:t>
            </a:r>
            <a:endParaRPr lang="en-US" sz="2000" dirty="0">
              <a:latin typeface="Times New Roman" panose="02020603050405020304" pitchFamily="18" charset="0"/>
              <a:cs typeface="Times New Roman" panose="02020603050405020304" pitchFamily="18" charset="0"/>
            </a:endParaRPr>
          </a:p>
        </p:txBody>
      </p:sp>
      <p:sp>
        <p:nvSpPr>
          <p:cNvPr id="23" name="Text 21"/>
          <p:cNvSpPr/>
          <p:nvPr/>
        </p:nvSpPr>
        <p:spPr>
          <a:xfrm>
            <a:off x="10193655" y="3138844"/>
            <a:ext cx="3751659" cy="634176"/>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Enhances trust in online recruitment platforms.</a:t>
            </a:r>
            <a:endParaRPr lang="en-US" sz="2000" dirty="0">
              <a:latin typeface="Times New Roman" panose="02020603050405020304" pitchFamily="18" charset="0"/>
              <a:cs typeface="Times New Roman" panose="02020603050405020304" pitchFamily="18" charset="0"/>
            </a:endParaRPr>
          </a:p>
        </p:txBody>
      </p:sp>
      <p:sp>
        <p:nvSpPr>
          <p:cNvPr id="24" name="Text 22"/>
          <p:cNvSpPr/>
          <p:nvPr/>
        </p:nvSpPr>
        <p:spPr>
          <a:xfrm>
            <a:off x="10193655" y="3953068"/>
            <a:ext cx="3246834" cy="503514"/>
          </a:xfrm>
          <a:prstGeom prst="rect">
            <a:avLst/>
          </a:prstGeom>
          <a:noFill/>
          <a:ln/>
        </p:spPr>
        <p:txBody>
          <a:bodyPr wrap="non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Safer Job Search Experience</a:t>
            </a:r>
            <a:endParaRPr lang="en-US" sz="2000" dirty="0">
              <a:latin typeface="Times New Roman" panose="02020603050405020304" pitchFamily="18" charset="0"/>
              <a:cs typeface="Times New Roman" panose="02020603050405020304" pitchFamily="18" charset="0"/>
            </a:endParaRPr>
          </a:p>
        </p:txBody>
      </p:sp>
      <p:sp>
        <p:nvSpPr>
          <p:cNvPr id="25" name="Text 23"/>
          <p:cNvSpPr/>
          <p:nvPr/>
        </p:nvSpPr>
        <p:spPr>
          <a:xfrm>
            <a:off x="10193655" y="4636631"/>
            <a:ext cx="3751659" cy="503514"/>
          </a:xfrm>
          <a:prstGeom prst="rect">
            <a:avLst/>
          </a:prstGeom>
          <a:noFill/>
          <a:ln/>
        </p:spPr>
        <p:txBody>
          <a:bodyPr wrap="non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Creates a safer job search experience.</a:t>
            </a:r>
            <a:endParaRPr lang="en-US" sz="2000" dirty="0">
              <a:latin typeface="Times New Roman" panose="02020603050405020304" pitchFamily="18" charset="0"/>
              <a:cs typeface="Times New Roman" panose="02020603050405020304" pitchFamily="18" charset="0"/>
            </a:endParaRPr>
          </a:p>
        </p:txBody>
      </p:sp>
      <p:sp>
        <p:nvSpPr>
          <p:cNvPr id="26" name="Text 24"/>
          <p:cNvSpPr/>
          <p:nvPr/>
        </p:nvSpPr>
        <p:spPr>
          <a:xfrm>
            <a:off x="10193655" y="5286376"/>
            <a:ext cx="3540323" cy="503514"/>
          </a:xfrm>
          <a:prstGeom prst="rect">
            <a:avLst/>
          </a:prstGeom>
          <a:noFill/>
          <a:ln/>
        </p:spPr>
        <p:txBody>
          <a:bodyPr wrap="none" lIns="0" tIns="0" rIns="0" bIns="0" rtlCol="0" anchor="t"/>
          <a:lstStyle/>
          <a:p>
            <a:pPr marL="0" indent="0">
              <a:lnSpc>
                <a:spcPts val="2400"/>
              </a:lnSpc>
              <a:buNone/>
            </a:pPr>
            <a:r>
              <a:rPr lang="en-US" sz="2000" b="1" kern="0" spc="-58" dirty="0">
                <a:solidFill>
                  <a:srgbClr val="272525"/>
                </a:solidFill>
                <a:latin typeface="Times New Roman" panose="02020603050405020304" pitchFamily="18" charset="0"/>
                <a:ea typeface="Inter Bold" pitchFamily="34" charset="-122"/>
                <a:cs typeface="Times New Roman" panose="02020603050405020304" pitchFamily="18" charset="0"/>
              </a:rPr>
              <a:t>More Secure Online Job Market</a:t>
            </a:r>
            <a:endParaRPr lang="en-US" sz="2000" dirty="0">
              <a:latin typeface="Times New Roman" panose="02020603050405020304" pitchFamily="18" charset="0"/>
              <a:cs typeface="Times New Roman" panose="02020603050405020304" pitchFamily="18" charset="0"/>
            </a:endParaRPr>
          </a:p>
        </p:txBody>
      </p:sp>
      <p:sp>
        <p:nvSpPr>
          <p:cNvPr id="27" name="Text 25"/>
          <p:cNvSpPr/>
          <p:nvPr/>
        </p:nvSpPr>
        <p:spPr>
          <a:xfrm>
            <a:off x="10193655" y="5920553"/>
            <a:ext cx="3751659" cy="634177"/>
          </a:xfrm>
          <a:prstGeom prst="rect">
            <a:avLst/>
          </a:prstGeom>
          <a:noFill/>
          <a:ln/>
        </p:spPr>
        <p:txBody>
          <a:bodyPr wrap="square" lIns="0" tIns="0" rIns="0" bIns="0" rtlCol="0" anchor="t"/>
          <a:lstStyle/>
          <a:p>
            <a:pPr marL="342900" indent="-342900" algn="l">
              <a:lnSpc>
                <a:spcPts val="2450"/>
              </a:lnSpc>
              <a:buSzPct val="100000"/>
              <a:buChar char="•"/>
            </a:pPr>
            <a:r>
              <a:rPr lang="en-US" sz="2000" kern="0" spc="-31" dirty="0">
                <a:solidFill>
                  <a:srgbClr val="272525"/>
                </a:solidFill>
                <a:latin typeface="Times New Roman" panose="02020603050405020304" pitchFamily="18" charset="0"/>
                <a:ea typeface="Inter" pitchFamily="34" charset="-122"/>
                <a:cs typeface="Times New Roman" panose="02020603050405020304" pitchFamily="18" charset="0"/>
              </a:rPr>
              <a:t>Contributes to a more secure online job market.</a:t>
            </a:r>
            <a:endParaRPr lang="en-US" sz="2000" dirty="0">
              <a:latin typeface="Times New Roman" panose="02020603050405020304" pitchFamily="18" charset="0"/>
              <a:cs typeface="Times New Roman" panose="02020603050405020304" pitchFamily="18" charset="0"/>
            </a:endParaRPr>
          </a:p>
        </p:txBody>
      </p:sp>
      <p:pic>
        <p:nvPicPr>
          <p:cNvPr id="29" name="Picture 28">
            <a:extLst>
              <a:ext uri="{FF2B5EF4-FFF2-40B4-BE49-F238E27FC236}">
                <a16:creationId xmlns:a16="http://schemas.microsoft.com/office/drawing/2014/main" id="{8F6BBF0B-63D2-1848-D2E7-2908EE31E660}"/>
              </a:ext>
            </a:extLst>
          </p:cNvPr>
          <p:cNvPicPr>
            <a:picLocks noChangeAspect="1"/>
          </p:cNvPicPr>
          <p:nvPr/>
        </p:nvPicPr>
        <p:blipFill>
          <a:blip r:embed="rId3"/>
          <a:stretch>
            <a:fillRect/>
          </a:stretch>
        </p:blipFill>
        <p:spPr>
          <a:xfrm flipH="1" flipV="1">
            <a:off x="11910349" y="7010779"/>
            <a:ext cx="2720051" cy="1218821"/>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748</TotalTime>
  <Words>1647</Words>
  <Application>Microsoft Office PowerPoint</Application>
  <PresentationFormat>Custom</PresentationFormat>
  <Paragraphs>205</Paragraphs>
  <Slides>25</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Inter</vt:lpstr>
      <vt:lpstr>Inter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shivani kumari</cp:lastModifiedBy>
  <cp:revision>7</cp:revision>
  <dcterms:created xsi:type="dcterms:W3CDTF">2024-12-11T05:16:24Z</dcterms:created>
  <dcterms:modified xsi:type="dcterms:W3CDTF">2025-06-05T21:20:14Z</dcterms:modified>
</cp:coreProperties>
</file>