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1"/>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Arial Bold" charset="1" panose="020B0802020202020204"/>
      <p:regular r:id="rId24"/>
    </p:embeddedFont>
    <p:embeddedFont>
      <p:font typeface="Arial" charset="1" panose="020B0502020202020204"/>
      <p:regular r:id="rId25"/>
    </p:embeddedFont>
    <p:embeddedFont>
      <p:font typeface="Calibri (MS) Bold" charset="1" panose="020F0702030404030204"/>
      <p:regular r:id="rId27"/>
    </p:embeddedFont>
    <p:embeddedFont>
      <p:font typeface="Calibri (MS)" charset="1" panose="020F05020202040302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notesMasters/notesMaster1.xml" Type="http://schemas.openxmlformats.org/officeDocument/2006/relationships/notesMaster"/><Relationship Id="rId22" Target="theme/theme2.xml" Type="http://schemas.openxmlformats.org/officeDocument/2006/relationships/theme"/><Relationship Id="rId23" Target="notesSlides/notesSlide1.xml" Type="http://schemas.openxmlformats.org/officeDocument/2006/relationships/notesSlide"/><Relationship Id="rId24" Target="fonts/font24.fntdata" Type="http://schemas.openxmlformats.org/officeDocument/2006/relationships/font"/><Relationship Id="rId25" Target="fonts/font25.fntdata" Type="http://schemas.openxmlformats.org/officeDocument/2006/relationships/font"/><Relationship Id="rId26" Target="notesSlides/notesSlide2.xml" Type="http://schemas.openxmlformats.org/officeDocument/2006/relationships/notesSlide"/><Relationship Id="rId27" Target="fonts/font27.fntdata" Type="http://schemas.openxmlformats.org/officeDocument/2006/relationships/font"/><Relationship Id="rId28" Target="fonts/font28.fntdata" Type="http://schemas.openxmlformats.org/officeDocument/2006/relationships/font"/><Relationship Id="rId29" Target="notesSlides/notesSlide3.xml" Type="http://schemas.openxmlformats.org/officeDocument/2006/relationships/notesSlide"/><Relationship Id="rId3" Target="viewProps.xml" Type="http://schemas.openxmlformats.org/officeDocument/2006/relationships/viewProps"/><Relationship Id="rId30" Target="notesSlides/notesSlide4.xml" Type="http://schemas.openxmlformats.org/officeDocument/2006/relationships/notesSlide"/><Relationship Id="rId31" Target="notesSlides/notesSlide5.xml" Type="http://schemas.openxmlformats.org/officeDocument/2006/relationships/notesSlide"/><Relationship Id="rId32" Target="notesSlides/notesSlide6.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6.jpe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44815" y="4170045"/>
            <a:ext cx="2903220" cy="2901315"/>
          </a:xfrm>
          <a:custGeom>
            <a:avLst/>
            <a:gdLst/>
            <a:ahLst/>
            <a:cxnLst/>
            <a:rect r="r" b="b" t="t" l="l"/>
            <a:pathLst>
              <a:path h="2901315" w="2903220">
                <a:moveTo>
                  <a:pt x="0" y="0"/>
                </a:moveTo>
                <a:lnTo>
                  <a:pt x="2903220" y="0"/>
                </a:lnTo>
                <a:lnTo>
                  <a:pt x="2903220" y="2901315"/>
                </a:lnTo>
                <a:lnTo>
                  <a:pt x="0" y="2901315"/>
                </a:lnTo>
                <a:lnTo>
                  <a:pt x="0" y="0"/>
                </a:lnTo>
                <a:close/>
              </a:path>
            </a:pathLst>
          </a:custGeom>
          <a:blipFill>
            <a:blip r:embed="rId3"/>
            <a:stretch>
              <a:fillRect l="0" t="0" r="0" b="0"/>
            </a:stretch>
          </a:blipFill>
        </p:spPr>
      </p:sp>
      <p:sp>
        <p:nvSpPr>
          <p:cNvPr name="Freeform 3" id="3"/>
          <p:cNvSpPr/>
          <p:nvPr/>
        </p:nvSpPr>
        <p:spPr>
          <a:xfrm flipH="false" flipV="false" rot="0">
            <a:off x="8126254" y="4249900"/>
            <a:ext cx="2678906" cy="2678906"/>
          </a:xfrm>
          <a:custGeom>
            <a:avLst/>
            <a:gdLst/>
            <a:ahLst/>
            <a:cxnLst/>
            <a:rect r="r" b="b" t="t" l="l"/>
            <a:pathLst>
              <a:path h="2678906" w="2678906">
                <a:moveTo>
                  <a:pt x="0" y="0"/>
                </a:moveTo>
                <a:lnTo>
                  <a:pt x="2678906" y="0"/>
                </a:lnTo>
                <a:lnTo>
                  <a:pt x="2678906" y="2678906"/>
                </a:lnTo>
                <a:lnTo>
                  <a:pt x="0" y="2678906"/>
                </a:lnTo>
                <a:lnTo>
                  <a:pt x="0" y="0"/>
                </a:lnTo>
                <a:close/>
              </a:path>
            </a:pathLst>
          </a:custGeom>
          <a:blipFill>
            <a:blip r:embed="rId4"/>
            <a:stretch>
              <a:fillRect l="0" t="0" r="0" b="0"/>
            </a:stretch>
          </a:blipFill>
        </p:spPr>
      </p:sp>
      <p:sp>
        <p:nvSpPr>
          <p:cNvPr name="Freeform 4" id="4"/>
          <p:cNvSpPr/>
          <p:nvPr/>
        </p:nvSpPr>
        <p:spPr>
          <a:xfrm flipH="false" flipV="false" rot="0">
            <a:off x="163592" y="93869"/>
            <a:ext cx="17932872" cy="10097452"/>
          </a:xfrm>
          <a:custGeom>
            <a:avLst/>
            <a:gdLst/>
            <a:ahLst/>
            <a:cxnLst/>
            <a:rect r="r" b="b" t="t" l="l"/>
            <a:pathLst>
              <a:path h="10097452" w="17932872">
                <a:moveTo>
                  <a:pt x="0" y="0"/>
                </a:moveTo>
                <a:lnTo>
                  <a:pt x="17932872" y="0"/>
                </a:lnTo>
                <a:lnTo>
                  <a:pt x="17932872" y="10097452"/>
                </a:lnTo>
                <a:lnTo>
                  <a:pt x="0" y="100974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903416" y="1174635"/>
            <a:ext cx="14769346" cy="1427536"/>
          </a:xfrm>
          <a:prstGeom prst="rect">
            <a:avLst/>
          </a:prstGeom>
        </p:spPr>
        <p:txBody>
          <a:bodyPr anchor="t" rtlCol="false" tIns="0" lIns="0" bIns="0" rIns="0">
            <a:spAutoFit/>
          </a:bodyPr>
          <a:lstStyle/>
          <a:p>
            <a:pPr algn="ctr">
              <a:lnSpc>
                <a:spcPts val="3376"/>
              </a:lnSpc>
            </a:pPr>
            <a:r>
              <a:rPr lang="en-US" b="true" sz="6752">
                <a:solidFill>
                  <a:srgbClr val="000000"/>
                </a:solidFill>
                <a:latin typeface="Arial Bold"/>
                <a:ea typeface="Arial Bold"/>
                <a:cs typeface="Arial Bold"/>
                <a:sym typeface="Arial Bold"/>
              </a:rPr>
              <a:t>AI POWERED ONLINE PROCTORING</a:t>
            </a:r>
          </a:p>
          <a:p>
            <a:pPr algn="ctr">
              <a:lnSpc>
                <a:spcPts val="5325"/>
              </a:lnSpc>
            </a:pPr>
            <a:r>
              <a:rPr lang="en-US" b="true" sz="2130">
                <a:solidFill>
                  <a:srgbClr val="000000"/>
                </a:solidFill>
                <a:latin typeface="Arial Bold"/>
                <a:ea typeface="Arial Bold"/>
                <a:cs typeface="Arial Bold"/>
                <a:sym typeface="Arial Bold"/>
              </a:rPr>
              <a:t>INSTITUTE OF ENGINEERING AND TECHNOLOGY</a:t>
            </a:r>
          </a:p>
        </p:txBody>
      </p:sp>
      <p:sp>
        <p:nvSpPr>
          <p:cNvPr name="TextBox 6" id="6"/>
          <p:cNvSpPr txBox="true"/>
          <p:nvPr/>
        </p:nvSpPr>
        <p:spPr>
          <a:xfrm rot="0">
            <a:off x="6963573" y="3066931"/>
            <a:ext cx="4426625" cy="404741"/>
          </a:xfrm>
          <a:prstGeom prst="rect">
            <a:avLst/>
          </a:prstGeom>
        </p:spPr>
        <p:txBody>
          <a:bodyPr anchor="t" rtlCol="false" tIns="0" lIns="0" bIns="0" rIns="0">
            <a:spAutoFit/>
          </a:bodyPr>
          <a:lstStyle/>
          <a:p>
            <a:pPr algn="l">
              <a:lnSpc>
                <a:spcPts val="2982"/>
              </a:lnSpc>
            </a:pPr>
            <a:r>
              <a:rPr lang="en-US" sz="2130">
                <a:solidFill>
                  <a:srgbClr val="000000"/>
                </a:solidFill>
                <a:latin typeface="Arial"/>
                <a:ea typeface="Arial"/>
                <a:cs typeface="Arial"/>
                <a:sym typeface="Arial"/>
              </a:rPr>
              <a:t> </a:t>
            </a:r>
            <a:r>
              <a:rPr lang="en-US" b="true" sz="2130">
                <a:solidFill>
                  <a:srgbClr val="000000"/>
                </a:solidFill>
                <a:latin typeface="Arial Bold"/>
                <a:ea typeface="Arial Bold"/>
                <a:cs typeface="Arial Bold"/>
                <a:sym typeface="Arial Bold"/>
              </a:rPr>
              <a:t>Lucknow, Uttar Pradesh – 226021</a:t>
            </a:r>
          </a:p>
        </p:txBody>
      </p:sp>
      <p:sp>
        <p:nvSpPr>
          <p:cNvPr name="TextBox 7" id="7"/>
          <p:cNvSpPr txBox="true"/>
          <p:nvPr/>
        </p:nvSpPr>
        <p:spPr>
          <a:xfrm rot="0">
            <a:off x="1521714" y="6931497"/>
            <a:ext cx="3690140" cy="1941778"/>
          </a:xfrm>
          <a:prstGeom prst="rect">
            <a:avLst/>
          </a:prstGeom>
        </p:spPr>
        <p:txBody>
          <a:bodyPr anchor="t" rtlCol="false" tIns="0" lIns="0" bIns="0" rIns="0">
            <a:spAutoFit/>
          </a:bodyPr>
          <a:lstStyle/>
          <a:p>
            <a:pPr algn="l">
              <a:lnSpc>
                <a:spcPts val="4204"/>
              </a:lnSpc>
            </a:pPr>
            <a:r>
              <a:rPr lang="en-US" b="true" sz="3003">
                <a:solidFill>
                  <a:srgbClr val="000000"/>
                </a:solidFill>
                <a:latin typeface="Arial Bold"/>
                <a:ea typeface="Arial Bold"/>
                <a:cs typeface="Arial Bold"/>
                <a:sym typeface="Arial Bold"/>
              </a:rPr>
              <a:t>Project Supervisor: </a:t>
            </a:r>
          </a:p>
          <a:p>
            <a:pPr algn="l">
              <a:lnSpc>
                <a:spcPts val="3619"/>
              </a:lnSpc>
            </a:pPr>
            <a:r>
              <a:rPr lang="en-US" b="true" sz="2505">
                <a:solidFill>
                  <a:srgbClr val="000000"/>
                </a:solidFill>
                <a:latin typeface="Arial Bold"/>
                <a:ea typeface="Arial Bold"/>
                <a:cs typeface="Arial Bold"/>
                <a:sym typeface="Arial Bold"/>
              </a:rPr>
              <a:t>Dr. Aditi Sharma Ms. Srishti Tiwari </a:t>
            </a:r>
          </a:p>
          <a:p>
            <a:pPr algn="l">
              <a:lnSpc>
                <a:spcPts val="3619"/>
              </a:lnSpc>
            </a:pPr>
            <a:r>
              <a:rPr lang="en-US" b="true" sz="2505">
                <a:solidFill>
                  <a:srgbClr val="000000"/>
                </a:solidFill>
                <a:latin typeface="Arial Bold"/>
                <a:ea typeface="Arial Bold"/>
                <a:cs typeface="Arial Bold"/>
                <a:sym typeface="Arial Bold"/>
              </a:rPr>
              <a:t> </a:t>
            </a:r>
          </a:p>
        </p:txBody>
      </p:sp>
      <p:sp>
        <p:nvSpPr>
          <p:cNvPr name="TextBox 8" id="8"/>
          <p:cNvSpPr txBox="true"/>
          <p:nvPr/>
        </p:nvSpPr>
        <p:spPr>
          <a:xfrm rot="0">
            <a:off x="13447859" y="6931497"/>
            <a:ext cx="2628531" cy="573584"/>
          </a:xfrm>
          <a:prstGeom prst="rect">
            <a:avLst/>
          </a:prstGeom>
        </p:spPr>
        <p:txBody>
          <a:bodyPr anchor="t" rtlCol="false" tIns="0" lIns="0" bIns="0" rIns="0">
            <a:spAutoFit/>
          </a:bodyPr>
          <a:lstStyle/>
          <a:p>
            <a:pPr algn="l">
              <a:lnSpc>
                <a:spcPts val="4204"/>
              </a:lnSpc>
            </a:pPr>
            <a:r>
              <a:rPr lang="en-US" b="true" sz="3003">
                <a:solidFill>
                  <a:srgbClr val="000000"/>
                </a:solidFill>
                <a:latin typeface="Arial Bold"/>
                <a:ea typeface="Arial Bold"/>
                <a:cs typeface="Arial Bold"/>
                <a:sym typeface="Arial Bold"/>
              </a:rPr>
              <a:t>Submitted By:</a:t>
            </a:r>
          </a:p>
        </p:txBody>
      </p:sp>
      <p:sp>
        <p:nvSpPr>
          <p:cNvPr name="TextBox 9" id="9"/>
          <p:cNvSpPr txBox="true"/>
          <p:nvPr/>
        </p:nvSpPr>
        <p:spPr>
          <a:xfrm rot="0">
            <a:off x="13495818" y="7461683"/>
            <a:ext cx="2727317" cy="489478"/>
          </a:xfrm>
          <a:prstGeom prst="rect">
            <a:avLst/>
          </a:prstGeom>
        </p:spPr>
        <p:txBody>
          <a:bodyPr anchor="t" rtlCol="false" tIns="0" lIns="0" bIns="0" rIns="0">
            <a:spAutoFit/>
          </a:bodyPr>
          <a:lstStyle/>
          <a:p>
            <a:pPr algn="l">
              <a:lnSpc>
                <a:spcPts val="3619"/>
              </a:lnSpc>
            </a:pPr>
            <a:r>
              <a:rPr lang="en-US" b="true" sz="2505">
                <a:solidFill>
                  <a:srgbClr val="000000"/>
                </a:solidFill>
                <a:latin typeface="Arial Bold"/>
                <a:ea typeface="Arial Bold"/>
                <a:cs typeface="Arial Bold"/>
                <a:sym typeface="Arial Bold"/>
              </a:rPr>
              <a:t>1. Brinda Agarwal</a:t>
            </a:r>
          </a:p>
        </p:txBody>
      </p:sp>
      <p:sp>
        <p:nvSpPr>
          <p:cNvPr name="TextBox 10" id="10"/>
          <p:cNvSpPr txBox="true"/>
          <p:nvPr/>
        </p:nvSpPr>
        <p:spPr>
          <a:xfrm rot="0">
            <a:off x="13551063" y="7922693"/>
            <a:ext cx="2487561" cy="948607"/>
          </a:xfrm>
          <a:prstGeom prst="rect">
            <a:avLst/>
          </a:prstGeom>
        </p:spPr>
        <p:txBody>
          <a:bodyPr anchor="t" rtlCol="false" tIns="0" lIns="0" bIns="0" rIns="0">
            <a:spAutoFit/>
          </a:bodyPr>
          <a:lstStyle/>
          <a:p>
            <a:pPr algn="l">
              <a:lnSpc>
                <a:spcPts val="3619"/>
              </a:lnSpc>
            </a:pPr>
            <a:r>
              <a:rPr lang="en-US" b="true" sz="2505">
                <a:solidFill>
                  <a:srgbClr val="000000"/>
                </a:solidFill>
                <a:latin typeface="Arial Bold"/>
                <a:ea typeface="Arial Bold"/>
                <a:cs typeface="Arial Bold"/>
                <a:sym typeface="Arial Bold"/>
              </a:rPr>
              <a:t>2. Riya Malik 3. Sanjana Patel</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57612" y="1028700"/>
            <a:ext cx="14972292" cy="8252638"/>
          </a:xfrm>
          <a:prstGeom prst="rect">
            <a:avLst/>
          </a:prstGeom>
        </p:spPr>
        <p:txBody>
          <a:bodyPr anchor="t" rtlCol="false" tIns="0" lIns="0" bIns="0" rIns="0">
            <a:spAutoFit/>
          </a:bodyPr>
          <a:lstStyle/>
          <a:p>
            <a:pPr algn="l">
              <a:lnSpc>
                <a:spcPts val="4281"/>
              </a:lnSpc>
            </a:pPr>
            <a:r>
              <a:rPr lang="en-US" sz="4281" spc="-128" b="true">
                <a:solidFill>
                  <a:srgbClr val="000000"/>
                </a:solidFill>
                <a:latin typeface="Calibri (MS) Bold"/>
                <a:ea typeface="Calibri (MS) Bold"/>
                <a:cs typeface="Calibri (MS) Bold"/>
                <a:sym typeface="Calibri (MS) Bold"/>
              </a:rPr>
              <a:t>OpenCV:</a:t>
            </a:r>
          </a:p>
          <a:p>
            <a:pPr algn="l">
              <a:lnSpc>
                <a:spcPts val="4281"/>
              </a:lnSpc>
            </a:pPr>
          </a:p>
          <a:p>
            <a:pPr algn="l" marL="924482" indent="-462241" lvl="1">
              <a:lnSpc>
                <a:spcPts val="4281"/>
              </a:lnSpc>
              <a:buFont typeface="Arial"/>
              <a:buChar char="•"/>
            </a:pPr>
            <a:r>
              <a:rPr lang="en-US" sz="4281" spc="-128">
                <a:solidFill>
                  <a:srgbClr val="000000"/>
                </a:solidFill>
                <a:latin typeface="Calibri (MS)"/>
                <a:ea typeface="Calibri (MS)"/>
                <a:cs typeface="Calibri (MS)"/>
                <a:sym typeface="Calibri (MS)"/>
              </a:rPr>
              <a:t>Handles real-time webcam access and image processing.</a:t>
            </a:r>
          </a:p>
          <a:p>
            <a:pPr algn="l" marL="924482" indent="-462241" lvl="1">
              <a:lnSpc>
                <a:spcPts val="4281"/>
              </a:lnSpc>
              <a:buFont typeface="Arial"/>
              <a:buChar char="•"/>
            </a:pPr>
            <a:r>
              <a:rPr lang="en-US" sz="4281" spc="-128">
                <a:solidFill>
                  <a:srgbClr val="000000"/>
                </a:solidFill>
                <a:latin typeface="Calibri (MS)"/>
                <a:ea typeface="Calibri (MS)"/>
                <a:cs typeface="Calibri (MS)"/>
                <a:sym typeface="Calibri (MS)"/>
              </a:rPr>
              <a:t>Used for capturing live video, extracting frames, and preparing input for detection models.</a:t>
            </a:r>
          </a:p>
          <a:p>
            <a:pPr algn="l" marL="924482" indent="-462241" lvl="1">
              <a:lnSpc>
                <a:spcPts val="4281"/>
              </a:lnSpc>
              <a:buFont typeface="Arial"/>
              <a:buChar char="•"/>
            </a:pPr>
            <a:r>
              <a:rPr lang="en-US" sz="4281" spc="-128">
                <a:solidFill>
                  <a:srgbClr val="000000"/>
                </a:solidFill>
                <a:latin typeface="Calibri (MS)"/>
                <a:ea typeface="Calibri (MS)"/>
                <a:cs typeface="Calibri (MS)"/>
                <a:sym typeface="Calibri (MS)"/>
              </a:rPr>
              <a:t>Main usage in: gaze_detector.py, yolov8test.py </a:t>
            </a:r>
          </a:p>
          <a:p>
            <a:pPr algn="l">
              <a:lnSpc>
                <a:spcPts val="4281"/>
              </a:lnSpc>
            </a:pPr>
          </a:p>
          <a:p>
            <a:pPr algn="l">
              <a:lnSpc>
                <a:spcPts val="4281"/>
              </a:lnSpc>
            </a:pPr>
            <a:r>
              <a:rPr lang="en-US" sz="4281" spc="-128" b="true">
                <a:solidFill>
                  <a:srgbClr val="000000"/>
                </a:solidFill>
                <a:latin typeface="Calibri (MS) Bold"/>
                <a:ea typeface="Calibri (MS) Bold"/>
                <a:cs typeface="Calibri (MS) Bold"/>
                <a:sym typeface="Calibri (MS) Bold"/>
              </a:rPr>
              <a:t>YOLOv5 &amp; YOLOv8 (Object Detection Models):</a:t>
            </a:r>
          </a:p>
          <a:p>
            <a:pPr algn="l">
              <a:lnSpc>
                <a:spcPts val="4281"/>
              </a:lnSpc>
            </a:pPr>
          </a:p>
          <a:p>
            <a:pPr algn="l" marL="924482" indent="-462241" lvl="1">
              <a:lnSpc>
                <a:spcPts val="4281"/>
              </a:lnSpc>
              <a:buFont typeface="Arial"/>
              <a:buChar char="•"/>
            </a:pPr>
            <a:r>
              <a:rPr lang="en-US" sz="4281" spc="-128">
                <a:solidFill>
                  <a:srgbClr val="000000"/>
                </a:solidFill>
                <a:latin typeface="Calibri (MS)"/>
                <a:ea typeface="Calibri (MS)"/>
                <a:cs typeface="Calibri (MS)"/>
                <a:sym typeface="Calibri (MS)"/>
              </a:rPr>
              <a:t>Core AI models used for:</a:t>
            </a:r>
          </a:p>
          <a:p>
            <a:pPr algn="l" marL="924482" indent="-462241" lvl="1">
              <a:lnSpc>
                <a:spcPts val="4281"/>
              </a:lnSpc>
              <a:buFont typeface="Arial"/>
              <a:buChar char="•"/>
            </a:pPr>
            <a:r>
              <a:rPr lang="en-US" sz="4281" spc="-128">
                <a:solidFill>
                  <a:srgbClr val="000000"/>
                </a:solidFill>
                <a:latin typeface="Calibri (MS)"/>
                <a:ea typeface="Calibri (MS)"/>
                <a:cs typeface="Calibri (MS)"/>
                <a:sym typeface="Calibri (MS)"/>
              </a:rPr>
              <a:t>Detecting faces, eye movement, and presence of multiple people.</a:t>
            </a:r>
          </a:p>
          <a:p>
            <a:pPr algn="l" marL="924482" indent="-462241" lvl="1">
              <a:lnSpc>
                <a:spcPts val="4281"/>
              </a:lnSpc>
              <a:buFont typeface="Arial"/>
              <a:buChar char="•"/>
            </a:pPr>
            <a:r>
              <a:rPr lang="en-US" sz="4281" spc="-128">
                <a:solidFill>
                  <a:srgbClr val="000000"/>
                </a:solidFill>
                <a:latin typeface="Calibri (MS)"/>
                <a:ea typeface="Calibri (MS)"/>
                <a:cs typeface="Calibri (MS)"/>
                <a:sym typeface="Calibri (MS)"/>
              </a:rPr>
              <a:t>Pre-trained weights like yolov5s.pt, yolov8n.pt are loaded to monitor exam behavior.</a:t>
            </a:r>
          </a:p>
          <a:p>
            <a:pPr algn="l" marL="924482" indent="-462241" lvl="1">
              <a:lnSpc>
                <a:spcPts val="4281"/>
              </a:lnSpc>
              <a:buFont typeface="Arial"/>
              <a:buChar char="•"/>
            </a:pPr>
            <a:r>
              <a:rPr lang="en-US" sz="4281" spc="-128">
                <a:solidFill>
                  <a:srgbClr val="000000"/>
                </a:solidFill>
                <a:latin typeface="Calibri (MS)"/>
                <a:ea typeface="Calibri (MS)"/>
                <a:cs typeface="Calibri (MS)"/>
                <a:sym typeface="Calibri (MS)"/>
              </a:rPr>
              <a:t>Integrated with: gaze_detector.py </a:t>
            </a:r>
          </a:p>
          <a:p>
            <a:pPr algn="l">
              <a:lnSpc>
                <a:spcPts val="4281"/>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657854" y="1028700"/>
            <a:ext cx="14972292" cy="8795563"/>
          </a:xfrm>
          <a:prstGeom prst="rect">
            <a:avLst/>
          </a:prstGeom>
        </p:spPr>
        <p:txBody>
          <a:bodyPr anchor="t" rtlCol="false" tIns="0" lIns="0" bIns="0" rIns="0">
            <a:spAutoFit/>
          </a:bodyPr>
          <a:lstStyle/>
          <a:p>
            <a:pPr algn="l">
              <a:lnSpc>
                <a:spcPts val="4281"/>
              </a:lnSpc>
            </a:pPr>
            <a:r>
              <a:rPr lang="en-US" sz="4281" spc="-128" b="true">
                <a:solidFill>
                  <a:srgbClr val="000000"/>
                </a:solidFill>
                <a:latin typeface="Calibri (MS) Bold"/>
                <a:ea typeface="Calibri (MS) Bold"/>
                <a:cs typeface="Calibri (MS) Bold"/>
                <a:sym typeface="Calibri (MS) Bold"/>
              </a:rPr>
              <a:t>PyTorch:</a:t>
            </a:r>
          </a:p>
          <a:p>
            <a:pPr algn="l">
              <a:lnSpc>
                <a:spcPts val="4281"/>
              </a:lnSpc>
            </a:pPr>
          </a:p>
          <a:p>
            <a:pPr algn="l" marL="924482" indent="-462241" lvl="1">
              <a:lnSpc>
                <a:spcPts val="4281"/>
              </a:lnSpc>
              <a:buFont typeface="Arial"/>
              <a:buChar char="•"/>
            </a:pPr>
            <a:r>
              <a:rPr lang="en-US" sz="4281" spc="-128">
                <a:solidFill>
                  <a:srgbClr val="000000"/>
                </a:solidFill>
                <a:latin typeface="Calibri (MS)"/>
                <a:ea typeface="Calibri (MS)"/>
                <a:cs typeface="Calibri (MS)"/>
                <a:sym typeface="Calibri (MS)"/>
              </a:rPr>
              <a:t>Deep learning library used to load and run the YOLO models.</a:t>
            </a:r>
          </a:p>
          <a:p>
            <a:pPr algn="l" marL="924482" indent="-462241" lvl="1">
              <a:lnSpc>
                <a:spcPts val="4281"/>
              </a:lnSpc>
              <a:buFont typeface="Arial"/>
              <a:buChar char="•"/>
            </a:pPr>
            <a:r>
              <a:rPr lang="en-US" sz="4281" spc="-128">
                <a:solidFill>
                  <a:srgbClr val="000000"/>
                </a:solidFill>
                <a:latin typeface="Calibri (MS)"/>
                <a:ea typeface="Calibri (MS)"/>
                <a:cs typeface="Calibri (MS)"/>
                <a:sym typeface="Calibri (MS)"/>
              </a:rPr>
              <a:t>Provides fast and efficient inference for real-time detection.</a:t>
            </a:r>
          </a:p>
          <a:p>
            <a:pPr algn="l" marL="924482" indent="-462241" lvl="1">
              <a:lnSpc>
                <a:spcPts val="4281"/>
              </a:lnSpc>
              <a:buFont typeface="Arial"/>
              <a:buChar char="•"/>
            </a:pPr>
            <a:r>
              <a:rPr lang="en-US" sz="4281" spc="-128">
                <a:solidFill>
                  <a:srgbClr val="000000"/>
                </a:solidFill>
                <a:latin typeface="Calibri (MS)"/>
                <a:ea typeface="Calibri (MS)"/>
                <a:cs typeface="Calibri (MS)"/>
                <a:sym typeface="Calibri (MS)"/>
              </a:rPr>
              <a:t>Used internally in AI scripts for model execution.</a:t>
            </a:r>
          </a:p>
          <a:p>
            <a:pPr algn="l">
              <a:lnSpc>
                <a:spcPts val="4281"/>
              </a:lnSpc>
            </a:pPr>
            <a:r>
              <a:rPr lang="en-US" sz="4281" spc="-128" b="true">
                <a:solidFill>
                  <a:srgbClr val="000000"/>
                </a:solidFill>
                <a:latin typeface="Calibri (MS) Bold"/>
                <a:ea typeface="Calibri (MS) Bold"/>
                <a:cs typeface="Calibri (MS) Bold"/>
                <a:sym typeface="Calibri (MS) Bold"/>
              </a:rPr>
              <a:t>. SQLite</a:t>
            </a:r>
          </a:p>
          <a:p>
            <a:pPr algn="l">
              <a:lnSpc>
                <a:spcPts val="4281"/>
              </a:lnSpc>
            </a:pPr>
          </a:p>
          <a:p>
            <a:pPr algn="l" marL="924482" indent="-462241" lvl="1">
              <a:lnSpc>
                <a:spcPts val="4281"/>
              </a:lnSpc>
              <a:buFont typeface="Arial"/>
              <a:buChar char="•"/>
            </a:pPr>
            <a:r>
              <a:rPr lang="en-US" sz="4281" spc="-128">
                <a:solidFill>
                  <a:srgbClr val="000000"/>
                </a:solidFill>
                <a:latin typeface="Calibri (MS)"/>
                <a:ea typeface="Calibri (MS)"/>
                <a:cs typeface="Calibri (MS)"/>
                <a:sym typeface="Calibri (MS)"/>
              </a:rPr>
              <a:t>Acts as the project’s database, powered through Django’s ORM.</a:t>
            </a:r>
          </a:p>
          <a:p>
            <a:pPr algn="l" marL="924482" indent="-462241" lvl="1">
              <a:lnSpc>
                <a:spcPts val="4281"/>
              </a:lnSpc>
              <a:buFont typeface="Arial"/>
              <a:buChar char="•"/>
            </a:pPr>
            <a:r>
              <a:rPr lang="en-US" sz="4281" spc="-128">
                <a:solidFill>
                  <a:srgbClr val="000000"/>
                </a:solidFill>
                <a:latin typeface="Calibri (MS)"/>
                <a:ea typeface="Calibri (MS)"/>
                <a:cs typeface="Calibri (MS)"/>
                <a:sym typeface="Calibri (MS)"/>
              </a:rPr>
              <a:t>Stores user data, exam results, question sets, and violation logs.</a:t>
            </a:r>
          </a:p>
          <a:p>
            <a:pPr algn="l">
              <a:lnSpc>
                <a:spcPts val="4281"/>
              </a:lnSpc>
            </a:pPr>
          </a:p>
          <a:p>
            <a:pPr algn="l">
              <a:lnSpc>
                <a:spcPts val="4281"/>
              </a:lnSpc>
            </a:pPr>
            <a:r>
              <a:rPr lang="en-US" sz="4281" spc="-128" b="true">
                <a:solidFill>
                  <a:srgbClr val="000000"/>
                </a:solidFill>
                <a:latin typeface="Calibri (MS) Bold"/>
                <a:ea typeface="Calibri (MS) Bold"/>
                <a:cs typeface="Calibri (MS) Bold"/>
                <a:sym typeface="Calibri (MS) Bold"/>
              </a:rPr>
              <a:t>JSON</a:t>
            </a:r>
            <a:r>
              <a:rPr lang="en-US" sz="4281" spc="-128">
                <a:solidFill>
                  <a:srgbClr val="000000"/>
                </a:solidFill>
                <a:latin typeface="Calibri (MS)"/>
                <a:ea typeface="Calibri (MS)"/>
                <a:cs typeface="Calibri (MS)"/>
                <a:sym typeface="Calibri (MS)"/>
              </a:rPr>
              <a:t>:</a:t>
            </a:r>
          </a:p>
          <a:p>
            <a:pPr algn="l">
              <a:lnSpc>
                <a:spcPts val="4281"/>
              </a:lnSpc>
            </a:pPr>
          </a:p>
          <a:p>
            <a:pPr algn="l" marL="924482" indent="-462241" lvl="1">
              <a:lnSpc>
                <a:spcPts val="4281"/>
              </a:lnSpc>
              <a:buFont typeface="Arial"/>
              <a:buChar char="•"/>
            </a:pPr>
            <a:r>
              <a:rPr lang="en-US" sz="4281" spc="-128">
                <a:solidFill>
                  <a:srgbClr val="000000"/>
                </a:solidFill>
                <a:latin typeface="Calibri (MS)"/>
                <a:ea typeface="Calibri (MS)"/>
                <a:cs typeface="Calibri (MS)"/>
                <a:sym typeface="Calibri (MS)"/>
              </a:rPr>
              <a:t>Format used to store and load questions dynamically.</a:t>
            </a:r>
          </a:p>
          <a:p>
            <a:pPr algn="l" marL="924482" indent="-462241" lvl="1">
              <a:lnSpc>
                <a:spcPts val="4281"/>
              </a:lnSpc>
              <a:buFont typeface="Arial"/>
              <a:buChar char="•"/>
            </a:pPr>
            <a:r>
              <a:rPr lang="en-US" sz="4281" spc="-128">
                <a:solidFill>
                  <a:srgbClr val="000000"/>
                </a:solidFill>
                <a:latin typeface="Calibri (MS)"/>
                <a:ea typeface="Calibri (MS)"/>
                <a:cs typeface="Calibri (MS)"/>
                <a:sym typeface="Calibri (MS)"/>
              </a:rPr>
              <a:t>File: questions.json is read by the backend to display questions during the exam.</a:t>
            </a:r>
          </a:p>
          <a:p>
            <a:pPr algn="l">
              <a:lnSpc>
                <a:spcPts val="4281"/>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820933" y="2025342"/>
            <a:ext cx="15035969" cy="8009080"/>
          </a:xfrm>
          <a:prstGeom prst="rect">
            <a:avLst/>
          </a:prstGeom>
        </p:spPr>
        <p:txBody>
          <a:bodyPr anchor="t" rtlCol="false" tIns="0" lIns="0" bIns="0" rIns="0">
            <a:spAutoFit/>
          </a:bodyPr>
          <a:lstStyle/>
          <a:p>
            <a:pPr algn="l">
              <a:lnSpc>
                <a:spcPts val="4464"/>
              </a:lnSpc>
            </a:pPr>
            <a:r>
              <a:rPr lang="en-US" sz="4464" spc="-133">
                <a:solidFill>
                  <a:srgbClr val="000000"/>
                </a:solidFill>
                <a:latin typeface="Calibri (MS)"/>
                <a:ea typeface="Calibri (MS)"/>
                <a:cs typeface="Calibri (MS)"/>
                <a:sym typeface="Calibri (MS)"/>
              </a:rPr>
              <a:t>Key Outcomes:</a:t>
            </a:r>
          </a:p>
          <a:p>
            <a:pPr algn="l" marL="963834" indent="-481917" lvl="1">
              <a:lnSpc>
                <a:spcPts val="4464"/>
              </a:lnSpc>
              <a:buFont typeface="Arial"/>
              <a:buChar char="•"/>
            </a:pPr>
            <a:r>
              <a:rPr lang="en-US" sz="4464" spc="-133">
                <a:solidFill>
                  <a:srgbClr val="000000"/>
                </a:solidFill>
                <a:latin typeface="Calibri (MS)"/>
                <a:ea typeface="Calibri (MS)"/>
                <a:cs typeface="Calibri (MS)"/>
                <a:sym typeface="Calibri (MS)"/>
              </a:rPr>
              <a:t>Accurate facial detection and gaze tracking.</a:t>
            </a:r>
          </a:p>
          <a:p>
            <a:pPr algn="l" marL="963834" indent="-481917" lvl="1">
              <a:lnSpc>
                <a:spcPts val="4464"/>
              </a:lnSpc>
              <a:buFont typeface="Arial"/>
              <a:buChar char="•"/>
            </a:pPr>
            <a:r>
              <a:rPr lang="en-US" sz="4464" spc="-133">
                <a:solidFill>
                  <a:srgbClr val="000000"/>
                </a:solidFill>
                <a:latin typeface="Calibri (MS)"/>
                <a:ea typeface="Calibri (MS)"/>
                <a:cs typeface="Calibri (MS)"/>
                <a:sym typeface="Calibri (MS)"/>
              </a:rPr>
              <a:t>Real-time monitoring and detection of unusual activities like multiple faces, eye movement anomalies, and prolonged absence.</a:t>
            </a:r>
          </a:p>
          <a:p>
            <a:pPr algn="l" marL="963834" indent="-481917" lvl="1">
              <a:lnSpc>
                <a:spcPts val="4464"/>
              </a:lnSpc>
              <a:buFont typeface="Arial"/>
              <a:buChar char="•"/>
            </a:pPr>
            <a:r>
              <a:rPr lang="en-US" sz="4464" spc="-133">
                <a:solidFill>
                  <a:srgbClr val="000000"/>
                </a:solidFill>
                <a:latin typeface="Calibri (MS)"/>
                <a:ea typeface="Calibri (MS)"/>
                <a:cs typeface="Calibri (MS)"/>
                <a:sym typeface="Calibri (MS)"/>
              </a:rPr>
              <a:t>Automated proctoring with AI-driven alerts for potential rule violations.</a:t>
            </a:r>
          </a:p>
          <a:p>
            <a:pPr algn="l">
              <a:lnSpc>
                <a:spcPts val="4464"/>
              </a:lnSpc>
            </a:pPr>
          </a:p>
          <a:p>
            <a:pPr algn="l">
              <a:lnSpc>
                <a:spcPts val="4464"/>
              </a:lnSpc>
            </a:pPr>
            <a:r>
              <a:rPr lang="en-US" sz="4464" spc="-133">
                <a:solidFill>
                  <a:srgbClr val="000000"/>
                </a:solidFill>
                <a:latin typeface="Calibri (MS)"/>
                <a:ea typeface="Calibri (MS)"/>
                <a:cs typeface="Calibri (MS)"/>
                <a:sym typeface="Calibri (MS)"/>
              </a:rPr>
              <a:t>Impact:</a:t>
            </a:r>
          </a:p>
          <a:p>
            <a:pPr algn="l" marL="963834" indent="-481917" lvl="1">
              <a:lnSpc>
                <a:spcPts val="4464"/>
              </a:lnSpc>
              <a:buFont typeface="Arial"/>
              <a:buChar char="•"/>
            </a:pPr>
            <a:r>
              <a:rPr lang="en-US" sz="4464" spc="-133">
                <a:solidFill>
                  <a:srgbClr val="000000"/>
                </a:solidFill>
                <a:latin typeface="Calibri (MS)"/>
                <a:ea typeface="Calibri (MS)"/>
                <a:cs typeface="Calibri (MS)"/>
                <a:sym typeface="Calibri (MS)"/>
              </a:rPr>
              <a:t>Ensures fair and secure online examinations with minimal human intervention.</a:t>
            </a:r>
          </a:p>
          <a:p>
            <a:pPr algn="l" marL="963834" indent="-481917" lvl="1">
              <a:lnSpc>
                <a:spcPts val="4464"/>
              </a:lnSpc>
              <a:buFont typeface="Arial"/>
              <a:buChar char="•"/>
            </a:pPr>
            <a:r>
              <a:rPr lang="en-US" sz="4464" spc="-133">
                <a:solidFill>
                  <a:srgbClr val="000000"/>
                </a:solidFill>
                <a:latin typeface="Calibri (MS)"/>
                <a:ea typeface="Calibri (MS)"/>
                <a:cs typeface="Calibri (MS)"/>
                <a:sym typeface="Calibri (MS)"/>
              </a:rPr>
              <a:t>Reduces cheating incidents and enhances academic integrity.</a:t>
            </a:r>
          </a:p>
          <a:p>
            <a:pPr algn="l">
              <a:lnSpc>
                <a:spcPts val="4464"/>
              </a:lnSpc>
            </a:pPr>
          </a:p>
          <a:p>
            <a:pPr algn="l">
              <a:lnSpc>
                <a:spcPts val="4464"/>
              </a:lnSpc>
              <a:spcBef>
                <a:spcPct val="0"/>
              </a:spcBef>
            </a:pPr>
          </a:p>
        </p:txBody>
      </p:sp>
      <p:sp>
        <p:nvSpPr>
          <p:cNvPr name="TextBox 3" id="3"/>
          <p:cNvSpPr txBox="true"/>
          <p:nvPr/>
        </p:nvSpPr>
        <p:spPr>
          <a:xfrm rot="0">
            <a:off x="1028700" y="775211"/>
            <a:ext cx="6802654" cy="1073150"/>
          </a:xfrm>
          <a:prstGeom prst="rect">
            <a:avLst/>
          </a:prstGeom>
        </p:spPr>
        <p:txBody>
          <a:bodyPr anchor="t" rtlCol="false" tIns="0" lIns="0" bIns="0" rIns="0">
            <a:spAutoFit/>
          </a:bodyPr>
          <a:lstStyle/>
          <a:p>
            <a:pPr algn="l">
              <a:lnSpc>
                <a:spcPts val="6999"/>
              </a:lnSpc>
              <a:spcBef>
                <a:spcPct val="0"/>
              </a:spcBef>
            </a:pPr>
            <a:r>
              <a:rPr lang="en-US" b="true" sz="6999" spc="-214">
                <a:solidFill>
                  <a:srgbClr val="000000"/>
                </a:solidFill>
                <a:latin typeface="Calibri (MS) Bold"/>
                <a:ea typeface="Calibri (MS) Bold"/>
                <a:cs typeface="Calibri (MS) Bold"/>
                <a:sym typeface="Calibri (MS) Bold"/>
              </a:rPr>
              <a:t>Expected Results</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820933" y="2025342"/>
            <a:ext cx="15035969" cy="8009080"/>
          </a:xfrm>
          <a:prstGeom prst="rect">
            <a:avLst/>
          </a:prstGeom>
        </p:spPr>
        <p:txBody>
          <a:bodyPr anchor="t" rtlCol="false" tIns="0" lIns="0" bIns="0" rIns="0">
            <a:spAutoFit/>
          </a:bodyPr>
          <a:lstStyle/>
          <a:p>
            <a:pPr algn="l">
              <a:lnSpc>
                <a:spcPts val="4464"/>
              </a:lnSpc>
            </a:pPr>
            <a:r>
              <a:rPr lang="en-US" sz="4464" spc="-133">
                <a:solidFill>
                  <a:srgbClr val="000000"/>
                </a:solidFill>
                <a:latin typeface="Calibri (MS)"/>
                <a:ea typeface="Calibri (MS)"/>
                <a:cs typeface="Calibri (MS)"/>
                <a:sym typeface="Calibri (MS)"/>
              </a:rPr>
              <a:t>Advanced Audio Detection and Analysis:</a:t>
            </a:r>
          </a:p>
          <a:p>
            <a:pPr algn="l">
              <a:lnSpc>
                <a:spcPts val="4464"/>
              </a:lnSpc>
            </a:pPr>
          </a:p>
          <a:p>
            <a:pPr algn="l" marL="963834" indent="-481917" lvl="1">
              <a:lnSpc>
                <a:spcPts val="4464"/>
              </a:lnSpc>
              <a:buFont typeface="Arial"/>
              <a:buChar char="•"/>
            </a:pPr>
            <a:r>
              <a:rPr lang="en-US" sz="4464" spc="-133">
                <a:solidFill>
                  <a:srgbClr val="000000"/>
                </a:solidFill>
                <a:latin typeface="Calibri (MS)"/>
                <a:ea typeface="Calibri (MS)"/>
                <a:cs typeface="Calibri (MS)"/>
                <a:sym typeface="Calibri (MS)"/>
              </a:rPr>
              <a:t>The system can be improved to detect suspicious background noises (e.g., whispers, multiple voices, or keyword triggers) using Natural Language Processing (NLP) and sound classification models to flag potential cheating.</a:t>
            </a:r>
          </a:p>
          <a:p>
            <a:pPr algn="l">
              <a:lnSpc>
                <a:spcPts val="4464"/>
              </a:lnSpc>
            </a:pPr>
          </a:p>
          <a:p>
            <a:pPr algn="l">
              <a:lnSpc>
                <a:spcPts val="4464"/>
              </a:lnSpc>
            </a:pPr>
            <a:r>
              <a:rPr lang="en-US" sz="4464" spc="-133">
                <a:solidFill>
                  <a:srgbClr val="000000"/>
                </a:solidFill>
                <a:latin typeface="Calibri (MS)"/>
                <a:ea typeface="Calibri (MS)"/>
                <a:cs typeface="Calibri (MS)"/>
                <a:sym typeface="Calibri (MS)"/>
              </a:rPr>
              <a:t>Biometric Authentication:</a:t>
            </a:r>
          </a:p>
          <a:p>
            <a:pPr algn="l">
              <a:lnSpc>
                <a:spcPts val="4464"/>
              </a:lnSpc>
            </a:pPr>
          </a:p>
          <a:p>
            <a:pPr algn="l" marL="963834" indent="-481917" lvl="1">
              <a:lnSpc>
                <a:spcPts val="4464"/>
              </a:lnSpc>
              <a:buFont typeface="Arial"/>
              <a:buChar char="•"/>
            </a:pPr>
            <a:r>
              <a:rPr lang="en-US" sz="4464" spc="-133">
                <a:solidFill>
                  <a:srgbClr val="000000"/>
                </a:solidFill>
                <a:latin typeface="Calibri (MS)"/>
                <a:ea typeface="Calibri (MS)"/>
                <a:cs typeface="Calibri (MS)"/>
                <a:sym typeface="Calibri (MS)"/>
              </a:rPr>
              <a:t>Integration of facial recognition, fingerprint scanning, or iris detection before and during the exam can ensure continuous identity verification, eliminating impersonation risks.</a:t>
            </a:r>
          </a:p>
          <a:p>
            <a:pPr algn="l">
              <a:lnSpc>
                <a:spcPts val="4464"/>
              </a:lnSpc>
            </a:pPr>
          </a:p>
          <a:p>
            <a:pPr algn="l">
              <a:lnSpc>
                <a:spcPts val="4464"/>
              </a:lnSpc>
              <a:spcBef>
                <a:spcPct val="0"/>
              </a:spcBef>
            </a:pPr>
          </a:p>
        </p:txBody>
      </p:sp>
      <p:sp>
        <p:nvSpPr>
          <p:cNvPr name="TextBox 3" id="3"/>
          <p:cNvSpPr txBox="true"/>
          <p:nvPr/>
        </p:nvSpPr>
        <p:spPr>
          <a:xfrm rot="0">
            <a:off x="1028700" y="775211"/>
            <a:ext cx="6802654" cy="1073150"/>
          </a:xfrm>
          <a:prstGeom prst="rect">
            <a:avLst/>
          </a:prstGeom>
        </p:spPr>
        <p:txBody>
          <a:bodyPr anchor="t" rtlCol="false" tIns="0" lIns="0" bIns="0" rIns="0">
            <a:spAutoFit/>
          </a:bodyPr>
          <a:lstStyle/>
          <a:p>
            <a:pPr algn="l">
              <a:lnSpc>
                <a:spcPts val="6999"/>
              </a:lnSpc>
              <a:spcBef>
                <a:spcPct val="0"/>
              </a:spcBef>
            </a:pPr>
            <a:r>
              <a:rPr lang="en-US" b="true" sz="6999" spc="-214">
                <a:solidFill>
                  <a:srgbClr val="000000"/>
                </a:solidFill>
                <a:latin typeface="Calibri (MS) Bold"/>
                <a:ea typeface="Calibri (MS) Bold"/>
                <a:cs typeface="Calibri (MS) Bold"/>
                <a:sym typeface="Calibri (MS) Bold"/>
              </a:rPr>
              <a:t>Future Scope:</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775211"/>
            <a:ext cx="6802654" cy="1073150"/>
          </a:xfrm>
          <a:prstGeom prst="rect">
            <a:avLst/>
          </a:prstGeom>
        </p:spPr>
        <p:txBody>
          <a:bodyPr anchor="t" rtlCol="false" tIns="0" lIns="0" bIns="0" rIns="0">
            <a:spAutoFit/>
          </a:bodyPr>
          <a:lstStyle/>
          <a:p>
            <a:pPr algn="l">
              <a:lnSpc>
                <a:spcPts val="6999"/>
              </a:lnSpc>
              <a:spcBef>
                <a:spcPct val="0"/>
              </a:spcBef>
            </a:pPr>
            <a:r>
              <a:rPr lang="en-US" b="true" sz="6999" spc="-214">
                <a:solidFill>
                  <a:srgbClr val="000000"/>
                </a:solidFill>
                <a:latin typeface="Calibri (MS) Bold"/>
                <a:ea typeface="Calibri (MS) Bold"/>
                <a:cs typeface="Calibri (MS) Bold"/>
                <a:sym typeface="Calibri (MS) Bold"/>
              </a:rPr>
              <a:t>Conclusion</a:t>
            </a:r>
          </a:p>
        </p:txBody>
      </p:sp>
      <p:sp>
        <p:nvSpPr>
          <p:cNvPr name="TextBox 3" id="3"/>
          <p:cNvSpPr txBox="true"/>
          <p:nvPr/>
        </p:nvSpPr>
        <p:spPr>
          <a:xfrm rot="0">
            <a:off x="1028700" y="2243936"/>
            <a:ext cx="15969465" cy="7331075"/>
          </a:xfrm>
          <a:prstGeom prst="rect">
            <a:avLst/>
          </a:prstGeom>
        </p:spPr>
        <p:txBody>
          <a:bodyPr anchor="t" rtlCol="false" tIns="0" lIns="0" bIns="0" rIns="0">
            <a:spAutoFit/>
          </a:bodyPr>
          <a:lstStyle/>
          <a:p>
            <a:pPr algn="l" marL="1025524" indent="-512762" lvl="1">
              <a:lnSpc>
                <a:spcPts val="4749"/>
              </a:lnSpc>
              <a:buFont typeface="Arial"/>
              <a:buChar char="•"/>
            </a:pPr>
            <a:r>
              <a:rPr lang="en-US" sz="4749" spc="-142">
                <a:solidFill>
                  <a:srgbClr val="000000"/>
                </a:solidFill>
                <a:latin typeface="Calibri (MS)"/>
                <a:ea typeface="Calibri (MS)"/>
                <a:cs typeface="Calibri (MS)"/>
                <a:sym typeface="Calibri (MS)"/>
              </a:rPr>
              <a:t>Enhanced Security:  The system addresses the challenges of impersonation, cheating, and insufficient monitoring, creating a more secure and reliable examination process.</a:t>
            </a:r>
          </a:p>
          <a:p>
            <a:pPr algn="l">
              <a:lnSpc>
                <a:spcPts val="4749"/>
              </a:lnSpc>
            </a:pPr>
          </a:p>
          <a:p>
            <a:pPr algn="l" marL="1025524" indent="-512762" lvl="1">
              <a:lnSpc>
                <a:spcPts val="4749"/>
              </a:lnSpc>
              <a:buFont typeface="Arial"/>
              <a:buChar char="•"/>
            </a:pPr>
            <a:r>
              <a:rPr lang="en-US" sz="4749" spc="-142">
                <a:solidFill>
                  <a:srgbClr val="000000"/>
                </a:solidFill>
                <a:latin typeface="Calibri (MS)"/>
                <a:ea typeface="Calibri (MS)"/>
                <a:cs typeface="Calibri (MS)"/>
                <a:sym typeface="Calibri (MS)"/>
              </a:rPr>
              <a:t>Improved User Experience: It provides seamless functionalities for both students and professors, supporting diverse exam types and fostering a user-friendly environment.</a:t>
            </a:r>
          </a:p>
          <a:p>
            <a:pPr algn="l">
              <a:lnSpc>
                <a:spcPts val="4749"/>
              </a:lnSpc>
            </a:pPr>
          </a:p>
          <a:p>
            <a:pPr algn="l" marL="1025524" indent="-512762" lvl="1">
              <a:lnSpc>
                <a:spcPts val="4749"/>
              </a:lnSpc>
              <a:buFont typeface="Arial"/>
              <a:buChar char="•"/>
            </a:pPr>
            <a:r>
              <a:rPr lang="en-US" sz="4749" spc="-142">
                <a:solidFill>
                  <a:srgbClr val="000000"/>
                </a:solidFill>
                <a:latin typeface="Calibri (MS)"/>
                <a:ea typeface="Calibri (MS)"/>
                <a:cs typeface="Calibri (MS)"/>
                <a:sym typeface="Calibri (MS)"/>
              </a:rPr>
              <a:t>Scalable and Credible Assessments: The system enables institutions to conduct credible online exams at scale, ensuring fairness and transparency in the evaluation process.</a:t>
            </a:r>
          </a:p>
          <a:p>
            <a:pPr algn="l">
              <a:lnSpc>
                <a:spcPts val="4749"/>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023471" y="4175141"/>
            <a:ext cx="8241058" cy="1917668"/>
          </a:xfrm>
          <a:prstGeom prst="rect">
            <a:avLst/>
          </a:prstGeom>
        </p:spPr>
        <p:txBody>
          <a:bodyPr anchor="t" rtlCol="false" tIns="0" lIns="0" bIns="0" rIns="0">
            <a:spAutoFit/>
          </a:bodyPr>
          <a:lstStyle/>
          <a:p>
            <a:pPr algn="ctr">
              <a:lnSpc>
                <a:spcPts val="12498"/>
              </a:lnSpc>
              <a:spcBef>
                <a:spcPct val="0"/>
              </a:spcBef>
            </a:pPr>
            <a:r>
              <a:rPr lang="en-US" b="true" sz="12498" spc="-382">
                <a:solidFill>
                  <a:srgbClr val="000000"/>
                </a:solidFill>
                <a:latin typeface="Calibri (MS) Bold"/>
                <a:ea typeface="Calibri (MS) Bold"/>
                <a:cs typeface="Calibri (MS) Bold"/>
                <a:sym typeface="Calibri (MS)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93848"/>
            <a:ext cx="9445526" cy="2311546"/>
          </a:xfrm>
          <a:prstGeom prst="rect">
            <a:avLst/>
          </a:prstGeom>
        </p:spPr>
        <p:txBody>
          <a:bodyPr anchor="t" rtlCol="false" tIns="0" lIns="0" bIns="0" rIns="0">
            <a:spAutoFit/>
          </a:bodyPr>
          <a:lstStyle/>
          <a:p>
            <a:pPr algn="l">
              <a:lnSpc>
                <a:spcPts val="8808"/>
              </a:lnSpc>
            </a:pPr>
            <a:r>
              <a:rPr lang="en-US" b="true" sz="7062" spc="-212">
                <a:solidFill>
                  <a:srgbClr val="000000"/>
                </a:solidFill>
                <a:latin typeface="Calibri (MS) Bold"/>
                <a:ea typeface="Calibri (MS) Bold"/>
                <a:cs typeface="Calibri (MS) Bold"/>
                <a:sym typeface="Calibri (MS) Bold"/>
              </a:rPr>
              <a:t>Background</a:t>
            </a:r>
          </a:p>
          <a:p>
            <a:pPr algn="l">
              <a:lnSpc>
                <a:spcPts val="8309"/>
              </a:lnSpc>
            </a:pPr>
          </a:p>
        </p:txBody>
      </p:sp>
      <p:sp>
        <p:nvSpPr>
          <p:cNvPr name="TextBox 3" id="3"/>
          <p:cNvSpPr txBox="true"/>
          <p:nvPr/>
        </p:nvSpPr>
        <p:spPr>
          <a:xfrm rot="0">
            <a:off x="674879" y="1380487"/>
            <a:ext cx="10197556" cy="8992654"/>
          </a:xfrm>
          <a:prstGeom prst="rect">
            <a:avLst/>
          </a:prstGeom>
        </p:spPr>
        <p:txBody>
          <a:bodyPr anchor="t" rtlCol="false" tIns="0" lIns="0" bIns="0" rIns="0">
            <a:spAutoFit/>
          </a:bodyPr>
          <a:lstStyle/>
          <a:p>
            <a:pPr algn="l">
              <a:lnSpc>
                <a:spcPts val="4374"/>
              </a:lnSpc>
              <a:spcBef>
                <a:spcPct val="0"/>
              </a:spcBef>
            </a:pPr>
          </a:p>
          <a:p>
            <a:pPr algn="l" marL="944422" indent="-472211" lvl="1">
              <a:lnSpc>
                <a:spcPts val="4374"/>
              </a:lnSpc>
              <a:spcBef>
                <a:spcPct val="0"/>
              </a:spcBef>
              <a:buFont typeface="Arial"/>
              <a:buChar char="•"/>
            </a:pPr>
            <a:r>
              <a:rPr lang="en-US" sz="4374" spc="-131">
                <a:solidFill>
                  <a:srgbClr val="000000"/>
                </a:solidFill>
                <a:latin typeface="Calibri (MS)"/>
                <a:ea typeface="Calibri (MS)"/>
                <a:cs typeface="Calibri (MS)"/>
                <a:sym typeface="Calibri (MS)"/>
              </a:rPr>
              <a:t>With the rise of online education and remote work, ensuring fair assessments has become a challenge. AI-powered proctoring helps prevent cheating and ensures exam integrity in virtual environments.</a:t>
            </a:r>
          </a:p>
          <a:p>
            <a:pPr algn="l" marL="944422" indent="-472211" lvl="1">
              <a:lnSpc>
                <a:spcPts val="4374"/>
              </a:lnSpc>
              <a:spcBef>
                <a:spcPct val="0"/>
              </a:spcBef>
              <a:buFont typeface="Arial"/>
              <a:buChar char="•"/>
            </a:pPr>
            <a:r>
              <a:rPr lang="en-US" sz="4374" spc="-131">
                <a:solidFill>
                  <a:srgbClr val="000000"/>
                </a:solidFill>
                <a:latin typeface="Calibri (MS)"/>
                <a:ea typeface="Calibri (MS)"/>
                <a:cs typeface="Calibri (MS)"/>
                <a:sym typeface="Calibri (MS)"/>
              </a:rPr>
              <a:t>Facial recognition, eye-tracking, and voice detection automate monitoring, reducing reliance on human invigilators.</a:t>
            </a:r>
          </a:p>
          <a:p>
            <a:pPr algn="l" marL="944422" indent="-472211" lvl="1">
              <a:lnSpc>
                <a:spcPts val="4374"/>
              </a:lnSpc>
              <a:spcBef>
                <a:spcPct val="0"/>
              </a:spcBef>
              <a:buFont typeface="Arial"/>
              <a:buChar char="•"/>
            </a:pPr>
            <a:r>
              <a:rPr lang="en-US" sz="4374" spc="-131">
                <a:solidFill>
                  <a:srgbClr val="000000"/>
                </a:solidFill>
                <a:latin typeface="Calibri (MS)"/>
                <a:ea typeface="Calibri (MS)"/>
                <a:cs typeface="Calibri (MS)"/>
                <a:sym typeface="Calibri (MS)"/>
              </a:rPr>
              <a:t>AI enhances security but raises concerns about privacy, bias, and student stress, requiring ethical balance.</a:t>
            </a:r>
          </a:p>
          <a:p>
            <a:pPr algn="l" marL="944422" indent="-472211" lvl="1">
              <a:lnSpc>
                <a:spcPts val="4374"/>
              </a:lnSpc>
              <a:spcBef>
                <a:spcPct val="0"/>
              </a:spcBef>
              <a:buFont typeface="Arial"/>
              <a:buChar char="•"/>
            </a:pPr>
            <a:r>
              <a:rPr lang="en-US" sz="4374" spc="-131">
                <a:solidFill>
                  <a:srgbClr val="000000"/>
                </a:solidFill>
                <a:latin typeface="Calibri (MS)"/>
                <a:ea typeface="Calibri (MS)"/>
                <a:cs typeface="Calibri (MS)"/>
                <a:sym typeface="Calibri (MS)"/>
              </a:rPr>
              <a:t>Uses Google MediaPipe and OpenCV for real-time detection in AI proctoring.</a:t>
            </a:r>
          </a:p>
          <a:p>
            <a:pPr algn="l">
              <a:lnSpc>
                <a:spcPts val="4374"/>
              </a:lnSpc>
              <a:spcBef>
                <a:spcPct val="0"/>
              </a:spcBef>
            </a:pPr>
          </a:p>
          <a:p>
            <a:pPr algn="l">
              <a:lnSpc>
                <a:spcPts val="4374"/>
              </a:lnSpc>
              <a:spcBef>
                <a:spcPct val="0"/>
              </a:spcBef>
            </a:pPr>
          </a:p>
        </p:txBody>
      </p:sp>
      <p:sp>
        <p:nvSpPr>
          <p:cNvPr name="Freeform 4" id="4"/>
          <p:cNvSpPr/>
          <p:nvPr/>
        </p:nvSpPr>
        <p:spPr>
          <a:xfrm flipH="false" flipV="false" rot="0">
            <a:off x="11325644" y="1028700"/>
            <a:ext cx="5945886" cy="8229600"/>
          </a:xfrm>
          <a:custGeom>
            <a:avLst/>
            <a:gdLst/>
            <a:ahLst/>
            <a:cxnLst/>
            <a:rect r="r" b="b" t="t" l="l"/>
            <a:pathLst>
              <a:path h="8229600" w="5945886">
                <a:moveTo>
                  <a:pt x="0" y="0"/>
                </a:moveTo>
                <a:lnTo>
                  <a:pt x="5945886" y="0"/>
                </a:lnTo>
                <a:lnTo>
                  <a:pt x="5945886" y="8229600"/>
                </a:lnTo>
                <a:lnTo>
                  <a:pt x="0" y="8229600"/>
                </a:lnTo>
                <a:lnTo>
                  <a:pt x="0" y="0"/>
                </a:lnTo>
                <a:close/>
              </a:path>
            </a:pathLst>
          </a:custGeom>
          <a:blipFill>
            <a:blip r:embed="rId3"/>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923627" y="453479"/>
            <a:ext cx="8220373" cy="1249003"/>
          </a:xfrm>
          <a:prstGeom prst="rect">
            <a:avLst/>
          </a:prstGeom>
        </p:spPr>
        <p:txBody>
          <a:bodyPr anchor="t" rtlCol="false" tIns="0" lIns="0" bIns="0" rIns="0">
            <a:spAutoFit/>
          </a:bodyPr>
          <a:lstStyle/>
          <a:p>
            <a:pPr algn="l">
              <a:lnSpc>
                <a:spcPts val="8795"/>
              </a:lnSpc>
            </a:pPr>
            <a:r>
              <a:rPr lang="en-US" b="true" sz="7087" spc="-213">
                <a:solidFill>
                  <a:srgbClr val="000000"/>
                </a:solidFill>
                <a:latin typeface="Calibri (MS) Bold"/>
                <a:ea typeface="Calibri (MS) Bold"/>
                <a:cs typeface="Calibri (MS) Bold"/>
                <a:sym typeface="Calibri (MS) Bold"/>
              </a:rPr>
              <a:t>Problem Statement</a:t>
            </a:r>
          </a:p>
        </p:txBody>
      </p:sp>
      <p:sp>
        <p:nvSpPr>
          <p:cNvPr name="Freeform 3" id="3"/>
          <p:cNvSpPr/>
          <p:nvPr/>
        </p:nvSpPr>
        <p:spPr>
          <a:xfrm flipH="false" flipV="true" rot="0">
            <a:off x="14873468" y="8756991"/>
            <a:ext cx="3414533" cy="1530009"/>
          </a:xfrm>
          <a:custGeom>
            <a:avLst/>
            <a:gdLst/>
            <a:ahLst/>
            <a:cxnLst/>
            <a:rect r="r" b="b" t="t" l="l"/>
            <a:pathLst>
              <a:path h="1530009" w="3414533">
                <a:moveTo>
                  <a:pt x="0" y="1530009"/>
                </a:moveTo>
                <a:lnTo>
                  <a:pt x="3414532" y="1530009"/>
                </a:lnTo>
                <a:lnTo>
                  <a:pt x="3414532" y="0"/>
                </a:lnTo>
                <a:lnTo>
                  <a:pt x="0" y="0"/>
                </a:lnTo>
                <a:lnTo>
                  <a:pt x="0" y="1530009"/>
                </a:lnTo>
                <a:close/>
              </a:path>
            </a:pathLst>
          </a:custGeom>
          <a:blipFill>
            <a:blip r:embed="rId3"/>
            <a:stretch>
              <a:fillRect l="0" t="0" r="0" b="0"/>
            </a:stretch>
          </a:blipFill>
        </p:spPr>
      </p:sp>
      <p:sp>
        <p:nvSpPr>
          <p:cNvPr name="TextBox 4" id="4"/>
          <p:cNvSpPr txBox="true"/>
          <p:nvPr/>
        </p:nvSpPr>
        <p:spPr>
          <a:xfrm rot="0">
            <a:off x="768769" y="1973155"/>
            <a:ext cx="11963110" cy="7958566"/>
          </a:xfrm>
          <a:prstGeom prst="rect">
            <a:avLst/>
          </a:prstGeom>
        </p:spPr>
        <p:txBody>
          <a:bodyPr anchor="t" rtlCol="false" tIns="0" lIns="0" bIns="0" rIns="0">
            <a:spAutoFit/>
          </a:bodyPr>
          <a:lstStyle/>
          <a:p>
            <a:pPr algn="l" marL="1025633" indent="-512817" lvl="1">
              <a:lnSpc>
                <a:spcPts val="4750"/>
              </a:lnSpc>
              <a:buFont typeface="Arial"/>
              <a:buChar char="•"/>
            </a:pPr>
            <a:r>
              <a:rPr lang="en-US" sz="4750" spc="-142">
                <a:solidFill>
                  <a:srgbClr val="000000"/>
                </a:solidFill>
                <a:latin typeface="Calibri (MS)"/>
                <a:ea typeface="Calibri (MS)"/>
                <a:cs typeface="Calibri (MS)"/>
                <a:sym typeface="Calibri (MS)"/>
              </a:rPr>
              <a:t>Traditional methods of exam monitoring fail to address the complexities of remote examinations.</a:t>
            </a:r>
          </a:p>
          <a:p>
            <a:pPr algn="l" marL="1025633" indent="-512817" lvl="1">
              <a:lnSpc>
                <a:spcPts val="4750"/>
              </a:lnSpc>
              <a:buFont typeface="Arial"/>
              <a:buChar char="•"/>
            </a:pPr>
            <a:r>
              <a:rPr lang="en-US" sz="4750" spc="-142">
                <a:solidFill>
                  <a:srgbClr val="000000"/>
                </a:solidFill>
                <a:latin typeface="Calibri (MS)"/>
                <a:ea typeface="Calibri (MS)"/>
                <a:cs typeface="Calibri (MS)"/>
                <a:sym typeface="Calibri (MS)"/>
              </a:rPr>
              <a:t>Online exams face higher risks of cheating, such as access to unauthorized resources. </a:t>
            </a:r>
          </a:p>
          <a:p>
            <a:pPr algn="l" marL="1025633" indent="-512817" lvl="1">
              <a:lnSpc>
                <a:spcPts val="4750"/>
              </a:lnSpc>
              <a:buFont typeface="Arial"/>
              <a:buChar char="•"/>
            </a:pPr>
            <a:r>
              <a:rPr lang="en-US" sz="4750" spc="-142">
                <a:solidFill>
                  <a:srgbClr val="000000"/>
                </a:solidFill>
                <a:latin typeface="Calibri (MS)"/>
                <a:ea typeface="Calibri (MS)"/>
                <a:cs typeface="Calibri (MS)"/>
                <a:sym typeface="Calibri (MS)"/>
              </a:rPr>
              <a:t>Verifying the identity of remote test-takers is difficult, leading to potential impersonation.</a:t>
            </a:r>
          </a:p>
          <a:p>
            <a:pPr algn="l" marL="1025633" indent="-512817" lvl="1">
              <a:lnSpc>
                <a:spcPts val="4750"/>
              </a:lnSpc>
              <a:buFont typeface="Arial"/>
              <a:buChar char="•"/>
            </a:pPr>
            <a:r>
              <a:rPr lang="en-US" sz="4750" spc="-142">
                <a:solidFill>
                  <a:srgbClr val="000000"/>
                </a:solidFill>
                <a:latin typeface="Calibri (MS)"/>
                <a:ea typeface="Calibri (MS)"/>
                <a:cs typeface="Calibri (MS)"/>
                <a:sym typeface="Calibri (MS)"/>
              </a:rPr>
              <a:t>Institutions must balance effective monitoring with protecting students’ privacy.</a:t>
            </a:r>
          </a:p>
          <a:p>
            <a:pPr algn="l" marL="1025633" indent="-512817" lvl="1">
              <a:lnSpc>
                <a:spcPts val="4750"/>
              </a:lnSpc>
              <a:buFont typeface="Arial"/>
              <a:buChar char="•"/>
            </a:pPr>
            <a:r>
              <a:rPr lang="en-US" sz="4750" spc="-142">
                <a:solidFill>
                  <a:srgbClr val="000000"/>
                </a:solidFill>
                <a:latin typeface="Calibri (MS)"/>
                <a:ea typeface="Calibri (MS)"/>
                <a:cs typeface="Calibri (MS)"/>
                <a:sym typeface="Calibri (MS)"/>
              </a:rPr>
              <a:t>A solution is needed that can handle a large number of students efficiently while ensuring exam integrity. </a:t>
            </a:r>
          </a:p>
          <a:p>
            <a:pPr algn="l">
              <a:lnSpc>
                <a:spcPts val="4750"/>
              </a:lnSpc>
              <a:spcBef>
                <a:spcPct val="0"/>
              </a:spcBef>
            </a:pPr>
          </a:p>
        </p:txBody>
      </p:sp>
      <p:sp>
        <p:nvSpPr>
          <p:cNvPr name="Freeform 5" id="5"/>
          <p:cNvSpPr/>
          <p:nvPr/>
        </p:nvSpPr>
        <p:spPr>
          <a:xfrm flipH="false" flipV="false" rot="0">
            <a:off x="14027227" y="2829263"/>
            <a:ext cx="2553507" cy="3936042"/>
          </a:xfrm>
          <a:custGeom>
            <a:avLst/>
            <a:gdLst/>
            <a:ahLst/>
            <a:cxnLst/>
            <a:rect r="r" b="b" t="t" l="l"/>
            <a:pathLst>
              <a:path h="3936042" w="2553507">
                <a:moveTo>
                  <a:pt x="0" y="0"/>
                </a:moveTo>
                <a:lnTo>
                  <a:pt x="2553507" y="0"/>
                </a:lnTo>
                <a:lnTo>
                  <a:pt x="2553507" y="3936042"/>
                </a:lnTo>
                <a:lnTo>
                  <a:pt x="0" y="39360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84736" y="771988"/>
            <a:ext cx="6802654" cy="1073150"/>
          </a:xfrm>
          <a:prstGeom prst="rect">
            <a:avLst/>
          </a:prstGeom>
        </p:spPr>
        <p:txBody>
          <a:bodyPr anchor="t" rtlCol="false" tIns="0" lIns="0" bIns="0" rIns="0">
            <a:spAutoFit/>
          </a:bodyPr>
          <a:lstStyle/>
          <a:p>
            <a:pPr algn="ctr">
              <a:lnSpc>
                <a:spcPts val="6999"/>
              </a:lnSpc>
              <a:spcBef>
                <a:spcPct val="0"/>
              </a:spcBef>
            </a:pPr>
            <a:r>
              <a:rPr lang="en-US" b="true" sz="6999" spc="-214">
                <a:solidFill>
                  <a:srgbClr val="000000"/>
                </a:solidFill>
                <a:latin typeface="Calibri (MS) Bold"/>
                <a:ea typeface="Calibri (MS) Bold"/>
                <a:cs typeface="Calibri (MS) Bold"/>
                <a:sym typeface="Calibri (MS) Bold"/>
              </a:rPr>
              <a:t>Proposed Solution</a:t>
            </a:r>
          </a:p>
        </p:txBody>
      </p:sp>
      <p:sp>
        <p:nvSpPr>
          <p:cNvPr name="Freeform 3" id="3"/>
          <p:cNvSpPr/>
          <p:nvPr/>
        </p:nvSpPr>
        <p:spPr>
          <a:xfrm flipH="false" flipV="false" rot="0">
            <a:off x="13114662" y="2494770"/>
            <a:ext cx="3681735" cy="5297460"/>
          </a:xfrm>
          <a:custGeom>
            <a:avLst/>
            <a:gdLst/>
            <a:ahLst/>
            <a:cxnLst/>
            <a:rect r="r" b="b" t="t" l="l"/>
            <a:pathLst>
              <a:path h="5297460" w="3681735">
                <a:moveTo>
                  <a:pt x="0" y="0"/>
                </a:moveTo>
                <a:lnTo>
                  <a:pt x="3681735" y="0"/>
                </a:lnTo>
                <a:lnTo>
                  <a:pt x="3681735" y="5297460"/>
                </a:lnTo>
                <a:lnTo>
                  <a:pt x="0" y="52974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2048704"/>
            <a:ext cx="11347320" cy="8788234"/>
          </a:xfrm>
          <a:prstGeom prst="rect">
            <a:avLst/>
          </a:prstGeom>
        </p:spPr>
        <p:txBody>
          <a:bodyPr anchor="t" rtlCol="false" tIns="0" lIns="0" bIns="0" rIns="0">
            <a:spAutoFit/>
          </a:bodyPr>
          <a:lstStyle/>
          <a:p>
            <a:pPr algn="l" marL="927041" indent="-463520" lvl="1">
              <a:lnSpc>
                <a:spcPts val="4293"/>
              </a:lnSpc>
              <a:buFont typeface="Arial"/>
              <a:buChar char="•"/>
            </a:pPr>
            <a:r>
              <a:rPr lang="en-US" sz="4293" spc="-128">
                <a:solidFill>
                  <a:srgbClr val="000000"/>
                </a:solidFill>
                <a:latin typeface="Calibri (MS)"/>
                <a:ea typeface="Calibri (MS)"/>
                <a:cs typeface="Calibri (MS)"/>
                <a:sym typeface="Calibri (MS)"/>
              </a:rPr>
              <a:t>Utilizes AI to detect suspicious activities like unusual eye movements and multiple people in the frame.</a:t>
            </a:r>
          </a:p>
          <a:p>
            <a:pPr algn="l" marL="927041" indent="-463520" lvl="1">
              <a:lnSpc>
                <a:spcPts val="4293"/>
              </a:lnSpc>
              <a:buFont typeface="Arial"/>
              <a:buChar char="•"/>
            </a:pPr>
            <a:r>
              <a:rPr lang="en-US" sz="4293" spc="-128">
                <a:solidFill>
                  <a:srgbClr val="000000"/>
                </a:solidFill>
                <a:latin typeface="Calibri (MS)"/>
                <a:ea typeface="Calibri (MS)"/>
                <a:cs typeface="Calibri (MS)"/>
                <a:sym typeface="Calibri (MS)"/>
              </a:rPr>
              <a:t>Ensures data security and compliance with privacy standards by processing sensitive information responsibly and transparently.</a:t>
            </a:r>
          </a:p>
          <a:p>
            <a:pPr algn="l" marL="927041" indent="-463520" lvl="1">
              <a:lnSpc>
                <a:spcPts val="4293"/>
              </a:lnSpc>
              <a:buFont typeface="Arial"/>
              <a:buChar char="•"/>
            </a:pPr>
            <a:r>
              <a:rPr lang="en-US" sz="4293" spc="-128">
                <a:solidFill>
                  <a:srgbClr val="000000"/>
                </a:solidFill>
                <a:latin typeface="Calibri (MS)"/>
                <a:ea typeface="Calibri (MS)"/>
                <a:cs typeface="Calibri (MS)"/>
                <a:sym typeface="Calibri (MS)"/>
              </a:rPr>
              <a:t>Monitors background noise and detects unauthorized speech or conversations during the exam.</a:t>
            </a:r>
          </a:p>
          <a:p>
            <a:pPr algn="l" marL="927041" indent="-463520" lvl="1">
              <a:lnSpc>
                <a:spcPts val="4293"/>
              </a:lnSpc>
              <a:buFont typeface="Arial"/>
              <a:buChar char="•"/>
            </a:pPr>
            <a:r>
              <a:rPr lang="en-US" sz="4293" spc="-128">
                <a:solidFill>
                  <a:srgbClr val="000000"/>
                </a:solidFill>
                <a:latin typeface="Calibri (MS)"/>
                <a:ea typeface="Calibri (MS)"/>
                <a:cs typeface="Calibri (MS)"/>
                <a:sym typeface="Calibri (MS)"/>
              </a:rPr>
              <a:t>Tracks head and eye movements to identify potential cheating attempts.</a:t>
            </a:r>
          </a:p>
          <a:p>
            <a:pPr algn="l" marL="927041" indent="-463520" lvl="1">
              <a:lnSpc>
                <a:spcPts val="4293"/>
              </a:lnSpc>
              <a:buFont typeface="Arial"/>
              <a:buChar char="•"/>
            </a:pPr>
            <a:r>
              <a:rPr lang="en-US" sz="4293" spc="-128">
                <a:solidFill>
                  <a:srgbClr val="000000"/>
                </a:solidFill>
                <a:latin typeface="Calibri (MS)"/>
                <a:ea typeface="Calibri (MS)"/>
                <a:cs typeface="Calibri (MS)"/>
                <a:sym typeface="Calibri (MS)"/>
              </a:rPr>
              <a:t>Detects the use of secondary devices, such as mobile phones, through AI-based pattern recognition.</a:t>
            </a:r>
          </a:p>
          <a:p>
            <a:pPr algn="l">
              <a:lnSpc>
                <a:spcPts val="4293"/>
              </a:lnSpc>
            </a:pPr>
          </a:p>
          <a:p>
            <a:pPr algn="l">
              <a:lnSpc>
                <a:spcPts val="4293"/>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028621"/>
            <a:ext cx="11182588" cy="7958992"/>
          </a:xfrm>
          <a:prstGeom prst="rect">
            <a:avLst/>
          </a:prstGeom>
        </p:spPr>
        <p:txBody>
          <a:bodyPr anchor="t" rtlCol="false" tIns="0" lIns="0" bIns="0" rIns="0">
            <a:spAutoFit/>
          </a:bodyPr>
          <a:lstStyle/>
          <a:p>
            <a:pPr algn="l" marL="957807" indent="-478903" lvl="1">
              <a:lnSpc>
                <a:spcPts val="4436"/>
              </a:lnSpc>
              <a:buFont typeface="Arial"/>
              <a:buChar char="•"/>
            </a:pPr>
            <a:r>
              <a:rPr lang="en-US" sz="4436" spc="-133">
                <a:solidFill>
                  <a:srgbClr val="000000"/>
                </a:solidFill>
                <a:latin typeface="Calibri (MS)"/>
                <a:ea typeface="Calibri (MS)"/>
                <a:cs typeface="Calibri (MS)"/>
                <a:sym typeface="Calibri (MS)"/>
              </a:rPr>
              <a:t>Data Collection: Capture live video feeds from test-takers' webcams.</a:t>
            </a:r>
          </a:p>
          <a:p>
            <a:pPr algn="l" marL="957807" indent="-478903" lvl="1">
              <a:lnSpc>
                <a:spcPts val="4436"/>
              </a:lnSpc>
              <a:buFont typeface="Arial"/>
              <a:buChar char="•"/>
            </a:pPr>
            <a:r>
              <a:rPr lang="en-US" sz="4436" spc="-133">
                <a:solidFill>
                  <a:srgbClr val="000000"/>
                </a:solidFill>
                <a:latin typeface="Calibri (MS)"/>
                <a:ea typeface="Calibri (MS)"/>
                <a:cs typeface="Calibri (MS)"/>
                <a:sym typeface="Calibri (MS)"/>
              </a:rPr>
              <a:t>Preprocessing: Extract frames and prepare for AI-based analysis.</a:t>
            </a:r>
          </a:p>
          <a:p>
            <a:pPr algn="l" marL="957807" indent="-478903" lvl="1">
              <a:lnSpc>
                <a:spcPts val="4436"/>
              </a:lnSpc>
              <a:buFont typeface="Arial"/>
              <a:buChar char="•"/>
            </a:pPr>
            <a:r>
              <a:rPr lang="en-US" sz="4436" spc="-133">
                <a:solidFill>
                  <a:srgbClr val="000000"/>
                </a:solidFill>
                <a:latin typeface="Calibri (MS)"/>
                <a:ea typeface="Calibri (MS)"/>
                <a:cs typeface="Calibri (MS)"/>
                <a:sym typeface="Calibri (MS)"/>
              </a:rPr>
              <a:t>Activity Detection: Use AI models for facial recognition, eye-tracking, and voice detection.</a:t>
            </a:r>
          </a:p>
          <a:p>
            <a:pPr algn="l" marL="957807" indent="-478903" lvl="1">
              <a:lnSpc>
                <a:spcPts val="4436"/>
              </a:lnSpc>
              <a:buFont typeface="Arial"/>
              <a:buChar char="•"/>
            </a:pPr>
            <a:r>
              <a:rPr lang="en-US" sz="4436" spc="-133">
                <a:solidFill>
                  <a:srgbClr val="000000"/>
                </a:solidFill>
                <a:latin typeface="Calibri (MS)"/>
                <a:ea typeface="Calibri (MS)"/>
                <a:cs typeface="Calibri (MS)"/>
                <a:sym typeface="Calibri (MS)"/>
              </a:rPr>
              <a:t>Anomaly Detection: Identify suspicious behaviors such as multiple faces, prolonged absence, or unusual movements.</a:t>
            </a:r>
          </a:p>
          <a:p>
            <a:pPr algn="l" marL="957807" indent="-478903" lvl="1">
              <a:lnSpc>
                <a:spcPts val="4436"/>
              </a:lnSpc>
              <a:buFont typeface="Arial"/>
              <a:buChar char="•"/>
            </a:pPr>
            <a:r>
              <a:rPr lang="en-US" sz="4436" spc="-133">
                <a:solidFill>
                  <a:srgbClr val="000000"/>
                </a:solidFill>
                <a:latin typeface="Calibri (MS)"/>
                <a:ea typeface="Calibri (MS)"/>
                <a:cs typeface="Calibri (MS)"/>
                <a:sym typeface="Calibri (MS)"/>
              </a:rPr>
              <a:t>Real-Time Alerts: Notify proctors instantly upon detecting rule violations.</a:t>
            </a:r>
          </a:p>
          <a:p>
            <a:pPr algn="l" marL="957807" indent="-478903" lvl="1">
              <a:lnSpc>
                <a:spcPts val="4436"/>
              </a:lnSpc>
              <a:spcBef>
                <a:spcPct val="0"/>
              </a:spcBef>
              <a:buFont typeface="Arial"/>
              <a:buChar char="•"/>
            </a:pPr>
            <a:r>
              <a:rPr lang="en-US" sz="4436" spc="-135">
                <a:solidFill>
                  <a:srgbClr val="000000"/>
                </a:solidFill>
                <a:latin typeface="Calibri (MS)"/>
                <a:ea typeface="Calibri (MS)"/>
                <a:cs typeface="Calibri (MS)"/>
                <a:sym typeface="Calibri (MS)"/>
              </a:rPr>
              <a:t>Simulation &amp; Analysis: Record sessions, generate reports, and provide post-exam analytics for review.</a:t>
            </a:r>
          </a:p>
        </p:txBody>
      </p:sp>
      <p:sp>
        <p:nvSpPr>
          <p:cNvPr name="Freeform 3" id="3"/>
          <p:cNvSpPr/>
          <p:nvPr/>
        </p:nvSpPr>
        <p:spPr>
          <a:xfrm flipH="false" flipV="false" rot="0">
            <a:off x="12675865" y="3291994"/>
            <a:ext cx="5120602" cy="5120602"/>
          </a:xfrm>
          <a:custGeom>
            <a:avLst/>
            <a:gdLst/>
            <a:ahLst/>
            <a:cxnLst/>
            <a:rect r="r" b="b" t="t" l="l"/>
            <a:pathLst>
              <a:path h="5120602" w="5120602">
                <a:moveTo>
                  <a:pt x="0" y="0"/>
                </a:moveTo>
                <a:lnTo>
                  <a:pt x="5120601" y="0"/>
                </a:lnTo>
                <a:lnTo>
                  <a:pt x="5120601" y="5120602"/>
                </a:lnTo>
                <a:lnTo>
                  <a:pt x="0" y="5120602"/>
                </a:lnTo>
                <a:lnTo>
                  <a:pt x="0" y="0"/>
                </a:lnTo>
                <a:close/>
              </a:path>
            </a:pathLst>
          </a:custGeom>
          <a:blipFill>
            <a:blip r:embed="rId2"/>
            <a:stretch>
              <a:fillRect l="0" t="0" r="0" b="0"/>
            </a:stretch>
          </a:blipFill>
        </p:spPr>
      </p:sp>
      <p:sp>
        <p:nvSpPr>
          <p:cNvPr name="TextBox 4" id="4"/>
          <p:cNvSpPr txBox="true"/>
          <p:nvPr/>
        </p:nvSpPr>
        <p:spPr>
          <a:xfrm rot="0">
            <a:off x="1780871" y="487363"/>
            <a:ext cx="6802654" cy="1073150"/>
          </a:xfrm>
          <a:prstGeom prst="rect">
            <a:avLst/>
          </a:prstGeom>
        </p:spPr>
        <p:txBody>
          <a:bodyPr anchor="t" rtlCol="false" tIns="0" lIns="0" bIns="0" rIns="0">
            <a:spAutoFit/>
          </a:bodyPr>
          <a:lstStyle/>
          <a:p>
            <a:pPr algn="l">
              <a:lnSpc>
                <a:spcPts val="6999"/>
              </a:lnSpc>
              <a:spcBef>
                <a:spcPct val="0"/>
              </a:spcBef>
            </a:pPr>
            <a:r>
              <a:rPr lang="en-US" b="true" sz="6999" spc="-214">
                <a:solidFill>
                  <a:srgbClr val="000000"/>
                </a:solidFill>
                <a:latin typeface="Calibri (MS) Bold"/>
                <a:ea typeface="Calibri (MS) Bold"/>
                <a:cs typeface="Calibri (MS) Bold"/>
                <a:sym typeface="Calibri (MS) Bold"/>
              </a:rPr>
              <a:t>Methodology</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48938" y="819203"/>
            <a:ext cx="11492664" cy="1958975"/>
          </a:xfrm>
          <a:prstGeom prst="rect">
            <a:avLst/>
          </a:prstGeom>
        </p:spPr>
        <p:txBody>
          <a:bodyPr anchor="t" rtlCol="false" tIns="0" lIns="0" bIns="0" rIns="0">
            <a:spAutoFit/>
          </a:bodyPr>
          <a:lstStyle/>
          <a:p>
            <a:pPr algn="l">
              <a:lnSpc>
                <a:spcPts val="6999"/>
              </a:lnSpc>
            </a:pPr>
            <a:r>
              <a:rPr lang="en-US" sz="6999" spc="-209" b="true">
                <a:solidFill>
                  <a:srgbClr val="000000"/>
                </a:solidFill>
                <a:latin typeface="Calibri (MS) Bold"/>
                <a:ea typeface="Calibri (MS) Bold"/>
                <a:cs typeface="Calibri (MS) Bold"/>
                <a:sym typeface="Calibri (MS) Bold"/>
              </a:rPr>
              <a:t>Platform Functional Overview:</a:t>
            </a:r>
          </a:p>
          <a:p>
            <a:pPr algn="l">
              <a:lnSpc>
                <a:spcPts val="6999"/>
              </a:lnSpc>
              <a:spcBef>
                <a:spcPct val="0"/>
              </a:spcBef>
            </a:pPr>
          </a:p>
        </p:txBody>
      </p:sp>
      <p:sp>
        <p:nvSpPr>
          <p:cNvPr name="TextBox 3" id="3"/>
          <p:cNvSpPr txBox="true"/>
          <p:nvPr/>
        </p:nvSpPr>
        <p:spPr>
          <a:xfrm rot="0">
            <a:off x="716202" y="1270211"/>
            <a:ext cx="16410362" cy="8795563"/>
          </a:xfrm>
          <a:prstGeom prst="rect">
            <a:avLst/>
          </a:prstGeom>
        </p:spPr>
        <p:txBody>
          <a:bodyPr anchor="t" rtlCol="false" tIns="0" lIns="0" bIns="0" rIns="0">
            <a:spAutoFit/>
          </a:bodyPr>
          <a:lstStyle/>
          <a:p>
            <a:pPr algn="l">
              <a:lnSpc>
                <a:spcPts val="4281"/>
              </a:lnSpc>
            </a:pPr>
          </a:p>
          <a:p>
            <a:pPr algn="l">
              <a:lnSpc>
                <a:spcPts val="4281"/>
              </a:lnSpc>
            </a:pPr>
          </a:p>
          <a:p>
            <a:pPr algn="l" marL="924482" indent="-462241" lvl="1">
              <a:lnSpc>
                <a:spcPts val="4281"/>
              </a:lnSpc>
              <a:buFont typeface="Arial"/>
              <a:buChar char="•"/>
            </a:pPr>
            <a:r>
              <a:rPr lang="en-US" sz="4281" spc="-128">
                <a:solidFill>
                  <a:srgbClr val="000000"/>
                </a:solidFill>
                <a:latin typeface="Calibri (MS)"/>
                <a:ea typeface="Calibri (MS)"/>
                <a:cs typeface="Calibri (MS)"/>
                <a:sym typeface="Calibri (MS)"/>
              </a:rPr>
              <a:t>Students can securely sign up and log in to access the exam portal.</a:t>
            </a:r>
          </a:p>
          <a:p>
            <a:pPr algn="l">
              <a:lnSpc>
                <a:spcPts val="4281"/>
              </a:lnSpc>
            </a:pPr>
          </a:p>
          <a:p>
            <a:pPr algn="l" marL="924482" indent="-462241" lvl="1">
              <a:lnSpc>
                <a:spcPts val="4281"/>
              </a:lnSpc>
              <a:buFont typeface="Arial"/>
              <a:buChar char="•"/>
            </a:pPr>
            <a:r>
              <a:rPr lang="en-US" sz="4281" spc="-128">
                <a:solidFill>
                  <a:srgbClr val="000000"/>
                </a:solidFill>
                <a:latin typeface="Calibri (MS)"/>
                <a:ea typeface="Calibri (MS)"/>
                <a:cs typeface="Calibri (MS)"/>
                <a:sym typeface="Calibri (MS)"/>
              </a:rPr>
              <a:t>Exams are conducted in a fullscreen browser window with real-time AI-based monitoring.</a:t>
            </a:r>
          </a:p>
          <a:p>
            <a:pPr algn="l">
              <a:lnSpc>
                <a:spcPts val="4281"/>
              </a:lnSpc>
            </a:pPr>
          </a:p>
          <a:p>
            <a:pPr algn="l" marL="924482" indent="-462241" lvl="1">
              <a:lnSpc>
                <a:spcPts val="4281"/>
              </a:lnSpc>
              <a:buFont typeface="Arial"/>
              <a:buChar char="•"/>
            </a:pPr>
            <a:r>
              <a:rPr lang="en-US" sz="4281" spc="-128">
                <a:solidFill>
                  <a:srgbClr val="000000"/>
                </a:solidFill>
                <a:latin typeface="Calibri (MS)"/>
                <a:ea typeface="Calibri (MS)"/>
                <a:cs typeface="Calibri (MS)"/>
                <a:sym typeface="Calibri (MS)"/>
              </a:rPr>
              <a:t>The platform continuously tracks behavior through face, gaze and object detection.</a:t>
            </a:r>
          </a:p>
          <a:p>
            <a:pPr algn="l">
              <a:lnSpc>
                <a:spcPts val="4281"/>
              </a:lnSpc>
            </a:pPr>
          </a:p>
          <a:p>
            <a:pPr algn="l" marL="924482" indent="-462241" lvl="1">
              <a:lnSpc>
                <a:spcPts val="4281"/>
              </a:lnSpc>
              <a:buFont typeface="Arial"/>
              <a:buChar char="•"/>
            </a:pPr>
            <a:r>
              <a:rPr lang="en-US" sz="4281" spc="-128">
                <a:solidFill>
                  <a:srgbClr val="000000"/>
                </a:solidFill>
                <a:latin typeface="Calibri (MS)"/>
                <a:ea typeface="Calibri (MS)"/>
                <a:cs typeface="Calibri (MS)"/>
                <a:sym typeface="Calibri (MS)"/>
              </a:rPr>
              <a:t>Admins can create tests, manage question sets, and assign them to students via a backend panel.</a:t>
            </a:r>
          </a:p>
          <a:p>
            <a:pPr algn="l">
              <a:lnSpc>
                <a:spcPts val="4281"/>
              </a:lnSpc>
            </a:pPr>
          </a:p>
          <a:p>
            <a:pPr algn="l" marL="924482" indent="-462241" lvl="1">
              <a:lnSpc>
                <a:spcPts val="4281"/>
              </a:lnSpc>
              <a:buFont typeface="Arial"/>
              <a:buChar char="•"/>
            </a:pPr>
            <a:r>
              <a:rPr lang="en-US" sz="4281" spc="-128">
                <a:solidFill>
                  <a:srgbClr val="000000"/>
                </a:solidFill>
                <a:latin typeface="Calibri (MS)"/>
                <a:ea typeface="Calibri (MS)"/>
                <a:cs typeface="Calibri (MS)"/>
                <a:sym typeface="Calibri (MS)"/>
              </a:rPr>
              <a:t>After the exam, violation records and student activity logs are available for admin review.</a:t>
            </a:r>
          </a:p>
          <a:p>
            <a:pPr algn="l">
              <a:lnSpc>
                <a:spcPts val="4281"/>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48938" y="487363"/>
            <a:ext cx="6802654" cy="1073150"/>
          </a:xfrm>
          <a:prstGeom prst="rect">
            <a:avLst/>
          </a:prstGeom>
        </p:spPr>
        <p:txBody>
          <a:bodyPr anchor="t" rtlCol="false" tIns="0" lIns="0" bIns="0" rIns="0">
            <a:spAutoFit/>
          </a:bodyPr>
          <a:lstStyle/>
          <a:p>
            <a:pPr algn="l">
              <a:lnSpc>
                <a:spcPts val="6999"/>
              </a:lnSpc>
              <a:spcBef>
                <a:spcPct val="0"/>
              </a:spcBef>
            </a:pPr>
            <a:r>
              <a:rPr lang="en-US" b="true" sz="6999" spc="-214">
                <a:solidFill>
                  <a:srgbClr val="000000"/>
                </a:solidFill>
                <a:latin typeface="Calibri (MS) Bold"/>
                <a:ea typeface="Calibri (MS) Bold"/>
                <a:cs typeface="Calibri (MS) Bold"/>
                <a:sym typeface="Calibri (MS) Bold"/>
              </a:rPr>
              <a:t>Main Features:</a:t>
            </a:r>
          </a:p>
        </p:txBody>
      </p:sp>
      <p:sp>
        <p:nvSpPr>
          <p:cNvPr name="TextBox 3" id="3"/>
          <p:cNvSpPr txBox="true"/>
          <p:nvPr/>
        </p:nvSpPr>
        <p:spPr>
          <a:xfrm rot="0">
            <a:off x="1414504" y="1734787"/>
            <a:ext cx="14972292" cy="8252638"/>
          </a:xfrm>
          <a:prstGeom prst="rect">
            <a:avLst/>
          </a:prstGeom>
        </p:spPr>
        <p:txBody>
          <a:bodyPr anchor="t" rtlCol="false" tIns="0" lIns="0" bIns="0" rIns="0">
            <a:spAutoFit/>
          </a:bodyPr>
          <a:lstStyle/>
          <a:p>
            <a:pPr algn="l">
              <a:lnSpc>
                <a:spcPts val="4281"/>
              </a:lnSpc>
            </a:pPr>
            <a:r>
              <a:rPr lang="en-US" sz="4281" spc="-128" b="true">
                <a:solidFill>
                  <a:srgbClr val="000000"/>
                </a:solidFill>
                <a:latin typeface="Calibri (MS) Bold"/>
                <a:ea typeface="Calibri (MS) Bold"/>
                <a:cs typeface="Calibri (MS) Bold"/>
                <a:sym typeface="Calibri (MS) Bold"/>
              </a:rPr>
              <a:t>Face Detection:</a:t>
            </a:r>
          </a:p>
          <a:p>
            <a:pPr algn="l">
              <a:lnSpc>
                <a:spcPts val="4281"/>
              </a:lnSpc>
            </a:pPr>
          </a:p>
          <a:p>
            <a:pPr algn="l" marL="924482" indent="-462241" lvl="1">
              <a:lnSpc>
                <a:spcPts val="4281"/>
              </a:lnSpc>
              <a:buFont typeface="Arial"/>
              <a:buChar char="•"/>
            </a:pPr>
            <a:r>
              <a:rPr lang="en-US" sz="4281" spc="-128">
                <a:solidFill>
                  <a:srgbClr val="000000"/>
                </a:solidFill>
                <a:latin typeface="Calibri (MS)"/>
                <a:ea typeface="Calibri (MS)"/>
                <a:cs typeface="Calibri (MS)"/>
                <a:sym typeface="Calibri (MS)"/>
              </a:rPr>
              <a:t>This feature uses YOLO object detection to identify whether the student's face is visible in front of the camera. It ensures the student remains present throughout the exam. If the face is not detected for a certain duration, the system flags a possible absence or suspicious behavior.</a:t>
            </a:r>
          </a:p>
          <a:p>
            <a:pPr algn="l">
              <a:lnSpc>
                <a:spcPts val="4281"/>
              </a:lnSpc>
            </a:pPr>
          </a:p>
          <a:p>
            <a:pPr algn="l">
              <a:lnSpc>
                <a:spcPts val="4281"/>
              </a:lnSpc>
            </a:pPr>
            <a:r>
              <a:rPr lang="en-US" sz="4281" spc="-128" b="true">
                <a:solidFill>
                  <a:srgbClr val="000000"/>
                </a:solidFill>
                <a:latin typeface="Calibri (MS) Bold"/>
                <a:ea typeface="Calibri (MS) Bold"/>
                <a:cs typeface="Calibri (MS) Bold"/>
                <a:sym typeface="Calibri (MS) Bold"/>
              </a:rPr>
              <a:t>Head Pose Estimation:</a:t>
            </a:r>
          </a:p>
          <a:p>
            <a:pPr algn="l">
              <a:lnSpc>
                <a:spcPts val="4281"/>
              </a:lnSpc>
            </a:pPr>
          </a:p>
          <a:p>
            <a:pPr algn="l" marL="924482" indent="-462241" lvl="1">
              <a:lnSpc>
                <a:spcPts val="4281"/>
              </a:lnSpc>
              <a:buFont typeface="Arial"/>
              <a:buChar char="•"/>
            </a:pPr>
            <a:r>
              <a:rPr lang="en-US" sz="4281" spc="-128">
                <a:solidFill>
                  <a:srgbClr val="000000"/>
                </a:solidFill>
                <a:latin typeface="Calibri (MS)"/>
                <a:ea typeface="Calibri (MS)"/>
                <a:cs typeface="Calibri (MS)"/>
                <a:sym typeface="Calibri (MS)"/>
              </a:rPr>
              <a:t>This feature calculates the orientation of the student’s head using angles like pitch, yaw, and roll. It helps identify if the student is turning their head too often or looking away for long periods, which may be an attempt to refer to external material.</a:t>
            </a:r>
          </a:p>
          <a:p>
            <a:pPr algn="l">
              <a:lnSpc>
                <a:spcPts val="4281"/>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48938" y="487363"/>
            <a:ext cx="9125536" cy="1073150"/>
          </a:xfrm>
          <a:prstGeom prst="rect">
            <a:avLst/>
          </a:prstGeom>
        </p:spPr>
        <p:txBody>
          <a:bodyPr anchor="t" rtlCol="false" tIns="0" lIns="0" bIns="0" rIns="0">
            <a:spAutoFit/>
          </a:bodyPr>
          <a:lstStyle/>
          <a:p>
            <a:pPr algn="l">
              <a:lnSpc>
                <a:spcPts val="6999"/>
              </a:lnSpc>
              <a:spcBef>
                <a:spcPct val="0"/>
              </a:spcBef>
            </a:pPr>
            <a:r>
              <a:rPr lang="en-US" b="true" sz="6999" spc="-214">
                <a:solidFill>
                  <a:srgbClr val="000000"/>
                </a:solidFill>
                <a:latin typeface="Calibri (MS) Bold"/>
                <a:ea typeface="Calibri (MS) Bold"/>
                <a:cs typeface="Calibri (MS) Bold"/>
                <a:sym typeface="Calibri (MS) Bold"/>
              </a:rPr>
              <a:t>Main Features (continue):</a:t>
            </a:r>
          </a:p>
        </p:txBody>
      </p:sp>
      <p:sp>
        <p:nvSpPr>
          <p:cNvPr name="TextBox 3" id="3"/>
          <p:cNvSpPr txBox="true"/>
          <p:nvPr/>
        </p:nvSpPr>
        <p:spPr>
          <a:xfrm rot="0">
            <a:off x="848938" y="2047277"/>
            <a:ext cx="15847190" cy="8766278"/>
          </a:xfrm>
          <a:prstGeom prst="rect">
            <a:avLst/>
          </a:prstGeom>
        </p:spPr>
        <p:txBody>
          <a:bodyPr anchor="t" rtlCol="false" tIns="0" lIns="0" bIns="0" rIns="0">
            <a:spAutoFit/>
          </a:bodyPr>
          <a:lstStyle/>
          <a:p>
            <a:pPr algn="l">
              <a:lnSpc>
                <a:spcPts val="4267"/>
              </a:lnSpc>
            </a:pPr>
            <a:r>
              <a:rPr lang="en-US" sz="4267" spc="-128" b="true">
                <a:solidFill>
                  <a:srgbClr val="000000"/>
                </a:solidFill>
                <a:latin typeface="Calibri (MS) Bold"/>
                <a:ea typeface="Calibri (MS) Bold"/>
                <a:cs typeface="Calibri (MS) Bold"/>
                <a:sym typeface="Calibri (MS) Bold"/>
              </a:rPr>
              <a:t>Eye Gaze Detection:</a:t>
            </a:r>
          </a:p>
          <a:p>
            <a:pPr algn="l">
              <a:lnSpc>
                <a:spcPts val="4267"/>
              </a:lnSpc>
            </a:pPr>
          </a:p>
          <a:p>
            <a:pPr algn="l" marL="921404" indent="-460702" lvl="1">
              <a:lnSpc>
                <a:spcPts val="4267"/>
              </a:lnSpc>
              <a:buFont typeface="Arial"/>
              <a:buChar char="•"/>
            </a:pPr>
            <a:r>
              <a:rPr lang="en-US" sz="4267" spc="-128">
                <a:solidFill>
                  <a:srgbClr val="000000"/>
                </a:solidFill>
                <a:latin typeface="Calibri (MS)"/>
                <a:ea typeface="Calibri (MS)"/>
                <a:cs typeface="Calibri (MS)"/>
                <a:sym typeface="Calibri (MS)"/>
              </a:rPr>
              <a:t>The system continuously monitors the direction of the student's eyes using facial landmarks. If the eyes frequently shift away from the screen (left, right, up), it could indicate the student is distracted or cheating. Such instances are recorded as violations.</a:t>
            </a:r>
          </a:p>
          <a:p>
            <a:pPr algn="l">
              <a:lnSpc>
                <a:spcPts val="4267"/>
              </a:lnSpc>
            </a:pPr>
          </a:p>
          <a:p>
            <a:pPr algn="l">
              <a:lnSpc>
                <a:spcPts val="4267"/>
              </a:lnSpc>
            </a:pPr>
            <a:r>
              <a:rPr lang="en-US" sz="4267" spc="-128" b="true">
                <a:solidFill>
                  <a:srgbClr val="000000"/>
                </a:solidFill>
                <a:latin typeface="Calibri (MS) Bold"/>
                <a:ea typeface="Calibri (MS) Bold"/>
                <a:cs typeface="Calibri (MS) Bold"/>
                <a:sym typeface="Calibri (MS) Bold"/>
              </a:rPr>
              <a:t>Object Detection:</a:t>
            </a:r>
          </a:p>
          <a:p>
            <a:pPr algn="l">
              <a:lnSpc>
                <a:spcPts val="4267"/>
              </a:lnSpc>
            </a:pPr>
          </a:p>
          <a:p>
            <a:pPr algn="l" marL="921404" indent="-460702" lvl="1">
              <a:lnSpc>
                <a:spcPts val="4267"/>
              </a:lnSpc>
              <a:buFont typeface="Arial"/>
              <a:buChar char="•"/>
            </a:pPr>
            <a:r>
              <a:rPr lang="en-US" sz="4267" spc="-128">
                <a:solidFill>
                  <a:srgbClr val="000000"/>
                </a:solidFill>
                <a:latin typeface="Calibri (MS)"/>
                <a:ea typeface="Calibri (MS)"/>
                <a:cs typeface="Calibri (MS)"/>
                <a:sym typeface="Calibri (MS)"/>
              </a:rPr>
              <a:t>The system uses pre-trained YOLO models to detect unwanted objects or additional people in the camera feed. If more than one face or any suspicious item (like a phone or book) is detected, the system flags it as a potential cheating scenario.</a:t>
            </a:r>
          </a:p>
          <a:p>
            <a:pPr algn="l">
              <a:lnSpc>
                <a:spcPts val="4267"/>
              </a:lnSpc>
            </a:pPr>
          </a:p>
          <a:p>
            <a:pPr algn="l">
              <a:lnSpc>
                <a:spcPts val="4267"/>
              </a:lnSpc>
            </a:pPr>
          </a:p>
          <a:p>
            <a:pPr algn="l">
              <a:lnSpc>
                <a:spcPts val="4267"/>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24128" y="263677"/>
            <a:ext cx="6802654" cy="1073150"/>
          </a:xfrm>
          <a:prstGeom prst="rect">
            <a:avLst/>
          </a:prstGeom>
        </p:spPr>
        <p:txBody>
          <a:bodyPr anchor="t" rtlCol="false" tIns="0" lIns="0" bIns="0" rIns="0">
            <a:spAutoFit/>
          </a:bodyPr>
          <a:lstStyle/>
          <a:p>
            <a:pPr algn="l">
              <a:lnSpc>
                <a:spcPts val="6999"/>
              </a:lnSpc>
              <a:spcBef>
                <a:spcPct val="0"/>
              </a:spcBef>
            </a:pPr>
            <a:r>
              <a:rPr lang="en-US" b="true" sz="6999" spc="-214">
                <a:solidFill>
                  <a:srgbClr val="000000"/>
                </a:solidFill>
                <a:latin typeface="Calibri (MS) Bold"/>
                <a:ea typeface="Calibri (MS) Bold"/>
                <a:cs typeface="Calibri (MS) Bold"/>
                <a:sym typeface="Calibri (MS) Bold"/>
              </a:rPr>
              <a:t>Tech Stacks Used:</a:t>
            </a:r>
          </a:p>
        </p:txBody>
      </p:sp>
      <p:sp>
        <p:nvSpPr>
          <p:cNvPr name="TextBox 3" id="3"/>
          <p:cNvSpPr txBox="true"/>
          <p:nvPr/>
        </p:nvSpPr>
        <p:spPr>
          <a:xfrm rot="0">
            <a:off x="1183090" y="1668667"/>
            <a:ext cx="14972292" cy="8795563"/>
          </a:xfrm>
          <a:prstGeom prst="rect">
            <a:avLst/>
          </a:prstGeom>
        </p:spPr>
        <p:txBody>
          <a:bodyPr anchor="t" rtlCol="false" tIns="0" lIns="0" bIns="0" rIns="0">
            <a:spAutoFit/>
          </a:bodyPr>
          <a:lstStyle/>
          <a:p>
            <a:pPr algn="l">
              <a:lnSpc>
                <a:spcPts val="4281"/>
              </a:lnSpc>
            </a:pPr>
            <a:r>
              <a:rPr lang="en-US" sz="4281" spc="-128" b="true">
                <a:solidFill>
                  <a:srgbClr val="000000"/>
                </a:solidFill>
                <a:latin typeface="Calibri (MS) Bold"/>
                <a:ea typeface="Calibri (MS) Bold"/>
                <a:cs typeface="Calibri (MS) Bold"/>
                <a:sym typeface="Calibri (MS) Bold"/>
              </a:rPr>
              <a:t>Python:</a:t>
            </a:r>
          </a:p>
          <a:p>
            <a:pPr algn="l">
              <a:lnSpc>
                <a:spcPts val="4281"/>
              </a:lnSpc>
            </a:pPr>
          </a:p>
          <a:p>
            <a:pPr algn="l" marL="924482" indent="-462241" lvl="1">
              <a:lnSpc>
                <a:spcPts val="4281"/>
              </a:lnSpc>
              <a:buFont typeface="Arial"/>
              <a:buChar char="•"/>
            </a:pPr>
            <a:r>
              <a:rPr lang="en-US" sz="4281" spc="-128">
                <a:solidFill>
                  <a:srgbClr val="000000"/>
                </a:solidFill>
                <a:latin typeface="Calibri (MS)"/>
                <a:ea typeface="Calibri (MS)"/>
                <a:cs typeface="Calibri (MS)"/>
                <a:sym typeface="Calibri (MS)"/>
              </a:rPr>
              <a:t>Used as the core programming language for the entire project.</a:t>
            </a:r>
          </a:p>
          <a:p>
            <a:pPr algn="l" marL="924482" indent="-462241" lvl="1">
              <a:lnSpc>
                <a:spcPts val="4281"/>
              </a:lnSpc>
              <a:buFont typeface="Arial"/>
              <a:buChar char="•"/>
            </a:pPr>
            <a:r>
              <a:rPr lang="en-US" sz="4281" spc="-128">
                <a:solidFill>
                  <a:srgbClr val="000000"/>
                </a:solidFill>
                <a:latin typeface="Calibri (MS)"/>
                <a:ea typeface="Calibri (MS)"/>
                <a:cs typeface="Calibri (MS)"/>
                <a:sym typeface="Calibri (MS)"/>
              </a:rPr>
              <a:t>Powers the backend logic, computer vision processing, and AI integration.</a:t>
            </a:r>
          </a:p>
          <a:p>
            <a:pPr algn="l" marL="924482" indent="-462241" lvl="1">
              <a:lnSpc>
                <a:spcPts val="4281"/>
              </a:lnSpc>
              <a:buFont typeface="Arial"/>
              <a:buChar char="•"/>
            </a:pPr>
            <a:r>
              <a:rPr lang="en-US" sz="4281" spc="-128">
                <a:solidFill>
                  <a:srgbClr val="000000"/>
                </a:solidFill>
                <a:latin typeface="Calibri (MS)"/>
                <a:ea typeface="Calibri (MS)"/>
                <a:cs typeface="Calibri (MS)"/>
                <a:sym typeface="Calibri (MS)"/>
              </a:rPr>
              <a:t>All key scripts like main.py, gaze_detector.py, and Django backend run on Python.</a:t>
            </a:r>
          </a:p>
          <a:p>
            <a:pPr algn="l">
              <a:lnSpc>
                <a:spcPts val="4281"/>
              </a:lnSpc>
            </a:pPr>
          </a:p>
          <a:p>
            <a:pPr algn="l">
              <a:lnSpc>
                <a:spcPts val="4281"/>
              </a:lnSpc>
            </a:pPr>
            <a:r>
              <a:rPr lang="en-US" sz="4281" spc="-128" b="true">
                <a:solidFill>
                  <a:srgbClr val="000000"/>
                </a:solidFill>
                <a:latin typeface="Calibri (MS) Bold"/>
                <a:ea typeface="Calibri (MS) Bold"/>
                <a:cs typeface="Calibri (MS) Bold"/>
                <a:sym typeface="Calibri (MS) Bold"/>
              </a:rPr>
              <a:t>D</a:t>
            </a:r>
            <a:r>
              <a:rPr lang="en-US" sz="4281" spc="-128" b="true">
                <a:solidFill>
                  <a:srgbClr val="000000"/>
                </a:solidFill>
                <a:latin typeface="Calibri (MS) Bold"/>
                <a:ea typeface="Calibri (MS) Bold"/>
                <a:cs typeface="Calibri (MS) Bold"/>
                <a:sym typeface="Calibri (MS) Bold"/>
              </a:rPr>
              <a:t>jango (Web Framework):</a:t>
            </a:r>
          </a:p>
          <a:p>
            <a:pPr algn="l">
              <a:lnSpc>
                <a:spcPts val="4281"/>
              </a:lnSpc>
            </a:pPr>
          </a:p>
          <a:p>
            <a:pPr algn="l" marL="924482" indent="-462241" lvl="1">
              <a:lnSpc>
                <a:spcPts val="4281"/>
              </a:lnSpc>
              <a:buFont typeface="Arial"/>
              <a:buChar char="•"/>
            </a:pPr>
            <a:r>
              <a:rPr lang="en-US" sz="4281" spc="-128">
                <a:solidFill>
                  <a:srgbClr val="000000"/>
                </a:solidFill>
                <a:latin typeface="Calibri (MS)"/>
                <a:ea typeface="Calibri (MS)"/>
                <a:cs typeface="Calibri (MS)"/>
                <a:sym typeface="Calibri (MS)"/>
              </a:rPr>
              <a:t>Used to develop the web portal for students and admin.</a:t>
            </a:r>
          </a:p>
          <a:p>
            <a:pPr algn="l" marL="924482" indent="-462241" lvl="1">
              <a:lnSpc>
                <a:spcPts val="4281"/>
              </a:lnSpc>
              <a:buFont typeface="Arial"/>
              <a:buChar char="•"/>
            </a:pPr>
            <a:r>
              <a:rPr lang="en-US" sz="4281" spc="-128">
                <a:solidFill>
                  <a:srgbClr val="000000"/>
                </a:solidFill>
                <a:latin typeface="Calibri (MS)"/>
                <a:ea typeface="Calibri (MS)"/>
                <a:cs typeface="Calibri (MS)"/>
                <a:sym typeface="Calibri (MS)"/>
              </a:rPr>
              <a:t>Handles user authentication, exam flow, and question management.</a:t>
            </a:r>
          </a:p>
          <a:p>
            <a:pPr algn="l" marL="924482" indent="-462241" lvl="1">
              <a:lnSpc>
                <a:spcPts val="4281"/>
              </a:lnSpc>
              <a:buFont typeface="Arial"/>
              <a:buChar char="•"/>
            </a:pPr>
            <a:r>
              <a:rPr lang="en-US" sz="4281" spc="-128">
                <a:solidFill>
                  <a:srgbClr val="000000"/>
                </a:solidFill>
                <a:latin typeface="Calibri (MS)"/>
                <a:ea typeface="Calibri (MS)"/>
                <a:cs typeface="Calibri (MS)"/>
                <a:sym typeface="Calibri (MS)"/>
              </a:rPr>
              <a:t>Files: manage.py, exam/ folder (views.py, models.py), and HTML templates.</a:t>
            </a:r>
          </a:p>
          <a:p>
            <a:pPr algn="l">
              <a:lnSpc>
                <a:spcPts val="4281"/>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DAGi2fa1yGo</dc:identifier>
  <dcterms:modified xsi:type="dcterms:W3CDTF">2011-08-01T06:04:30Z</dcterms:modified>
  <cp:revision>1</cp:revision>
  <dc:title>AI Online proctoring</dc:title>
</cp:coreProperties>
</file>