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97" r:id="rId3"/>
    <p:sldId id="298" r:id="rId4"/>
    <p:sldId id="309" r:id="rId5"/>
    <p:sldId id="311" r:id="rId6"/>
    <p:sldId id="299" r:id="rId7"/>
    <p:sldId id="308" r:id="rId8"/>
    <p:sldId id="303" r:id="rId9"/>
    <p:sldId id="304" r:id="rId10"/>
    <p:sldId id="305" r:id="rId11"/>
    <p:sldId id="295" r:id="rId12"/>
    <p:sldId id="310" r:id="rId13"/>
    <p:sldId id="307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8" d="100"/>
          <a:sy n="138" d="100"/>
        </p:scale>
        <p:origin x="84" y="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4BDD9-1C97-4E24-99A4-34C479BB4F3E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52766-A934-4AA8-9280-F8B7D4E0F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33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8dbf592f75_0_1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9" name="Google Shape;849;g8dbf592f75_0_1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850" name="Google Shape;850;g8dbf592f75_0_14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400"/>
              <a:t>2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8dbf592f75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8dbf592f75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8dbf592f75_0_1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8dbf592f75_0_1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dbf592f75_0_1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dbf592f75_0_1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bf592f75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bf592f75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bf592f75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bf592f75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14" y="0"/>
            <a:ext cx="9144635" cy="4835525"/>
          </a:xfrm>
          <a:custGeom>
            <a:avLst/>
            <a:gdLst/>
            <a:ahLst/>
            <a:cxnLst/>
            <a:rect l="l" t="t" r="r" b="b"/>
            <a:pathLst>
              <a:path w="9144635" h="4835525">
                <a:moveTo>
                  <a:pt x="8829865" y="3302177"/>
                </a:moveTo>
                <a:lnTo>
                  <a:pt x="8826043" y="3253930"/>
                </a:lnTo>
                <a:lnTo>
                  <a:pt x="8814816" y="3207296"/>
                </a:lnTo>
                <a:lnTo>
                  <a:pt x="8796515" y="3163112"/>
                </a:lnTo>
                <a:lnTo>
                  <a:pt x="8771484" y="3122193"/>
                </a:lnTo>
                <a:lnTo>
                  <a:pt x="8740064" y="3085376"/>
                </a:lnTo>
                <a:lnTo>
                  <a:pt x="8703246" y="3053956"/>
                </a:lnTo>
                <a:lnTo>
                  <a:pt x="8662327" y="3028924"/>
                </a:lnTo>
                <a:lnTo>
                  <a:pt x="8618144" y="3010624"/>
                </a:lnTo>
                <a:lnTo>
                  <a:pt x="8571509" y="2999397"/>
                </a:lnTo>
                <a:lnTo>
                  <a:pt x="8523262" y="2995574"/>
                </a:lnTo>
                <a:lnTo>
                  <a:pt x="7296874" y="2995574"/>
                </a:lnTo>
                <a:lnTo>
                  <a:pt x="7247141" y="2999587"/>
                </a:lnTo>
                <a:lnTo>
                  <a:pt x="7199960" y="3011208"/>
                </a:lnTo>
                <a:lnTo>
                  <a:pt x="7155967" y="3029801"/>
                </a:lnTo>
                <a:lnTo>
                  <a:pt x="7115797" y="3054731"/>
                </a:lnTo>
                <a:lnTo>
                  <a:pt x="7080072" y="3085376"/>
                </a:lnTo>
                <a:lnTo>
                  <a:pt x="7049427" y="3121101"/>
                </a:lnTo>
                <a:lnTo>
                  <a:pt x="7024497" y="3161271"/>
                </a:lnTo>
                <a:lnTo>
                  <a:pt x="7005904" y="3205264"/>
                </a:lnTo>
                <a:lnTo>
                  <a:pt x="6994284" y="3252444"/>
                </a:lnTo>
                <a:lnTo>
                  <a:pt x="6990270" y="3302177"/>
                </a:lnTo>
                <a:lnTo>
                  <a:pt x="6990270" y="4528578"/>
                </a:lnTo>
                <a:lnTo>
                  <a:pt x="6994284" y="4578299"/>
                </a:lnTo>
                <a:lnTo>
                  <a:pt x="7005904" y="4625479"/>
                </a:lnTo>
                <a:lnTo>
                  <a:pt x="7024497" y="4669472"/>
                </a:lnTo>
                <a:lnTo>
                  <a:pt x="7049427" y="4709642"/>
                </a:lnTo>
                <a:lnTo>
                  <a:pt x="7080072" y="4745367"/>
                </a:lnTo>
                <a:lnTo>
                  <a:pt x="7115797" y="4776013"/>
                </a:lnTo>
                <a:lnTo>
                  <a:pt x="7155967" y="4800943"/>
                </a:lnTo>
                <a:lnTo>
                  <a:pt x="7199960" y="4819535"/>
                </a:lnTo>
                <a:lnTo>
                  <a:pt x="7247141" y="4831156"/>
                </a:lnTo>
                <a:lnTo>
                  <a:pt x="7296874" y="4835169"/>
                </a:lnTo>
                <a:lnTo>
                  <a:pt x="8523262" y="4835169"/>
                </a:lnTo>
                <a:lnTo>
                  <a:pt x="8572995" y="4831156"/>
                </a:lnTo>
                <a:lnTo>
                  <a:pt x="8620176" y="4819535"/>
                </a:lnTo>
                <a:lnTo>
                  <a:pt x="8664169" y="4800943"/>
                </a:lnTo>
                <a:lnTo>
                  <a:pt x="8704339" y="4776013"/>
                </a:lnTo>
                <a:lnTo>
                  <a:pt x="8740064" y="4745367"/>
                </a:lnTo>
                <a:lnTo>
                  <a:pt x="8770709" y="4709642"/>
                </a:lnTo>
                <a:lnTo>
                  <a:pt x="8795639" y="4669472"/>
                </a:lnTo>
                <a:lnTo>
                  <a:pt x="8814232" y="4625479"/>
                </a:lnTo>
                <a:lnTo>
                  <a:pt x="8825852" y="4578299"/>
                </a:lnTo>
                <a:lnTo>
                  <a:pt x="8829865" y="4528578"/>
                </a:lnTo>
                <a:lnTo>
                  <a:pt x="8829865" y="3302177"/>
                </a:lnTo>
                <a:close/>
              </a:path>
              <a:path w="9144635" h="4835525">
                <a:moveTo>
                  <a:pt x="9144216" y="0"/>
                </a:moveTo>
                <a:lnTo>
                  <a:pt x="0" y="0"/>
                </a:lnTo>
                <a:lnTo>
                  <a:pt x="0" y="4398099"/>
                </a:lnTo>
                <a:lnTo>
                  <a:pt x="9143962" y="1772856"/>
                </a:lnTo>
                <a:lnTo>
                  <a:pt x="91442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33735" y="3139118"/>
            <a:ext cx="1552446" cy="1552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2F4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2F49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2F4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DE2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8099"/>
            <a:ext cx="9144635" cy="4398645"/>
          </a:xfrm>
          <a:custGeom>
            <a:avLst/>
            <a:gdLst/>
            <a:ahLst/>
            <a:cxnLst/>
            <a:rect l="l" t="t" r="r" b="b"/>
            <a:pathLst>
              <a:path w="9144635" h="4398645">
                <a:moveTo>
                  <a:pt x="0" y="4398091"/>
                </a:moveTo>
                <a:lnTo>
                  <a:pt x="0" y="0"/>
                </a:lnTo>
                <a:lnTo>
                  <a:pt x="9144231" y="0"/>
                </a:lnTo>
                <a:lnTo>
                  <a:pt x="9143981" y="1772847"/>
                </a:lnTo>
                <a:lnTo>
                  <a:pt x="0" y="4398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635" cy="4398645"/>
          </a:xfrm>
          <a:custGeom>
            <a:avLst/>
            <a:gdLst/>
            <a:ahLst/>
            <a:cxnLst/>
            <a:rect l="l" t="t" r="r" b="b"/>
            <a:pathLst>
              <a:path w="9144635" h="4398645">
                <a:moveTo>
                  <a:pt x="0" y="4398091"/>
                </a:moveTo>
                <a:lnTo>
                  <a:pt x="0" y="0"/>
                </a:lnTo>
                <a:lnTo>
                  <a:pt x="9144231" y="0"/>
                </a:lnTo>
                <a:lnTo>
                  <a:pt x="9143981" y="1772846"/>
                </a:lnTo>
                <a:lnTo>
                  <a:pt x="0" y="4398091"/>
                </a:lnTo>
                <a:close/>
              </a:path>
            </a:pathLst>
          </a:custGeom>
          <a:solidFill>
            <a:srgbClr val="EDE2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2F4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, no headings" type="twoObj">
  <p:cSld name="TWO_OBJECTS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7"/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82296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67"/>
          <p:cNvSpPr txBox="1">
            <a:spLocks noGrp="1"/>
          </p:cNvSpPr>
          <p:nvPr>
            <p:ph type="body" idx="1"/>
          </p:nvPr>
        </p:nvSpPr>
        <p:spPr>
          <a:xfrm>
            <a:off x="457200" y="853439"/>
            <a:ext cx="4038600" cy="3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algn="l" rtl="0">
              <a:spcBef>
                <a:spcPts val="300"/>
              </a:spcBef>
              <a:spcAft>
                <a:spcPts val="0"/>
              </a:spcAft>
              <a:buSzPts val="1000"/>
              <a:buChar char="►"/>
              <a:defRPr sz="1500">
                <a:solidFill>
                  <a:schemeClr val="lt1"/>
                </a:solidFill>
              </a:defRPr>
            </a:lvl1pPr>
            <a:lvl2pPr marL="914400" lvl="1" indent="-285750" algn="l" rtl="0">
              <a:spcBef>
                <a:spcPts val="300"/>
              </a:spcBef>
              <a:spcAft>
                <a:spcPts val="0"/>
              </a:spcAft>
              <a:buSzPts val="900"/>
              <a:buChar char="►"/>
              <a:defRPr sz="1300">
                <a:solidFill>
                  <a:schemeClr val="lt1"/>
                </a:solidFill>
              </a:defRPr>
            </a:lvl2pPr>
            <a:lvl3pPr marL="1371600" lvl="2" indent="-279400" algn="l" rtl="0">
              <a:spcBef>
                <a:spcPts val="200"/>
              </a:spcBef>
              <a:spcAft>
                <a:spcPts val="0"/>
              </a:spcAft>
              <a:buSzPts val="800"/>
              <a:buChar char="►"/>
              <a:defRPr sz="1200">
                <a:solidFill>
                  <a:schemeClr val="lt1"/>
                </a:solidFill>
              </a:defRPr>
            </a:lvl3pPr>
            <a:lvl4pPr marL="1828800" lvl="3" indent="-273050" algn="l" rtl="0">
              <a:spcBef>
                <a:spcPts val="200"/>
              </a:spcBef>
              <a:spcAft>
                <a:spcPts val="0"/>
              </a:spcAft>
              <a:buSzPts val="700"/>
              <a:buChar char="►"/>
              <a:defRPr sz="1000">
                <a:solidFill>
                  <a:schemeClr val="lt1"/>
                </a:solidFill>
              </a:defRPr>
            </a:lvl4pPr>
            <a:lvl5pPr marL="2286000" lvl="4" indent="-266700" algn="l" rtl="0">
              <a:spcBef>
                <a:spcPts val="200"/>
              </a:spcBef>
              <a:spcAft>
                <a:spcPts val="0"/>
              </a:spcAft>
              <a:buSzPts val="600"/>
              <a:buChar char="►"/>
              <a:defRPr sz="900">
                <a:solidFill>
                  <a:schemeClr val="lt1"/>
                </a:solidFill>
              </a:defRPr>
            </a:lvl5pPr>
            <a:lvl6pPr marL="2743200" lvl="5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6pPr>
            <a:lvl7pPr marL="3200400" lvl="6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7pPr>
            <a:lvl8pPr marL="3657600" lvl="7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8pPr>
            <a:lvl9pPr marL="4114800" lvl="8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9pPr>
          </a:lstStyle>
          <a:p>
            <a:endParaRPr/>
          </a:p>
        </p:txBody>
      </p:sp>
      <p:sp>
        <p:nvSpPr>
          <p:cNvPr id="573" name="Google Shape;573;p67"/>
          <p:cNvSpPr txBox="1">
            <a:spLocks noGrp="1"/>
          </p:cNvSpPr>
          <p:nvPr>
            <p:ph type="body" idx="2"/>
          </p:nvPr>
        </p:nvSpPr>
        <p:spPr>
          <a:xfrm>
            <a:off x="4648200" y="853439"/>
            <a:ext cx="4038600" cy="3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algn="l" rtl="0">
              <a:spcBef>
                <a:spcPts val="300"/>
              </a:spcBef>
              <a:spcAft>
                <a:spcPts val="0"/>
              </a:spcAft>
              <a:buSzPts val="1000"/>
              <a:buChar char="►"/>
              <a:defRPr sz="1500">
                <a:solidFill>
                  <a:schemeClr val="lt1"/>
                </a:solidFill>
              </a:defRPr>
            </a:lvl1pPr>
            <a:lvl2pPr marL="914400" lvl="1" indent="-285750" algn="l" rtl="0">
              <a:spcBef>
                <a:spcPts val="300"/>
              </a:spcBef>
              <a:spcAft>
                <a:spcPts val="0"/>
              </a:spcAft>
              <a:buSzPts val="900"/>
              <a:buChar char="►"/>
              <a:defRPr sz="1300">
                <a:solidFill>
                  <a:schemeClr val="lt1"/>
                </a:solidFill>
              </a:defRPr>
            </a:lvl2pPr>
            <a:lvl3pPr marL="1371600" lvl="2" indent="-279400" algn="l" rtl="0">
              <a:spcBef>
                <a:spcPts val="200"/>
              </a:spcBef>
              <a:spcAft>
                <a:spcPts val="0"/>
              </a:spcAft>
              <a:buSzPts val="800"/>
              <a:buChar char="►"/>
              <a:defRPr sz="1200">
                <a:solidFill>
                  <a:schemeClr val="lt1"/>
                </a:solidFill>
              </a:defRPr>
            </a:lvl3pPr>
            <a:lvl4pPr marL="1828800" lvl="3" indent="-273050" algn="l" rtl="0">
              <a:spcBef>
                <a:spcPts val="200"/>
              </a:spcBef>
              <a:spcAft>
                <a:spcPts val="0"/>
              </a:spcAft>
              <a:buSzPts val="700"/>
              <a:buChar char="►"/>
              <a:defRPr sz="1000">
                <a:solidFill>
                  <a:schemeClr val="lt1"/>
                </a:solidFill>
              </a:defRPr>
            </a:lvl4pPr>
            <a:lvl5pPr marL="2286000" lvl="4" indent="-266700" algn="l" rtl="0">
              <a:spcBef>
                <a:spcPts val="200"/>
              </a:spcBef>
              <a:spcAft>
                <a:spcPts val="0"/>
              </a:spcAft>
              <a:buSzPts val="600"/>
              <a:buChar char="►"/>
              <a:defRPr sz="900">
                <a:solidFill>
                  <a:schemeClr val="lt1"/>
                </a:solidFill>
              </a:defRPr>
            </a:lvl5pPr>
            <a:lvl6pPr marL="2743200" lvl="5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6pPr>
            <a:lvl7pPr marL="3200400" lvl="6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7pPr>
            <a:lvl8pPr marL="3657600" lvl="7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8pPr>
            <a:lvl9pPr marL="4114800" lvl="8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9pPr>
          </a:lstStyle>
          <a:p>
            <a:endParaRPr/>
          </a:p>
        </p:txBody>
      </p:sp>
      <p:cxnSp>
        <p:nvCxnSpPr>
          <p:cNvPr id="574" name="Google Shape;574;p67"/>
          <p:cNvCxnSpPr/>
          <p:nvPr/>
        </p:nvCxnSpPr>
        <p:spPr>
          <a:xfrm>
            <a:off x="457200" y="680813"/>
            <a:ext cx="823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0606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368991"/>
            <a:ext cx="9144000" cy="774700"/>
          </a:xfrm>
          <a:custGeom>
            <a:avLst/>
            <a:gdLst/>
            <a:ahLst/>
            <a:cxnLst/>
            <a:rect l="l" t="t" r="r" b="b"/>
            <a:pathLst>
              <a:path w="9144000" h="774700">
                <a:moveTo>
                  <a:pt x="9143981" y="774298"/>
                </a:moveTo>
                <a:lnTo>
                  <a:pt x="0" y="774298"/>
                </a:lnTo>
                <a:lnTo>
                  <a:pt x="0" y="0"/>
                </a:lnTo>
                <a:lnTo>
                  <a:pt x="9143981" y="0"/>
                </a:lnTo>
                <a:lnTo>
                  <a:pt x="9143981" y="774298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594460"/>
            <a:ext cx="8374551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2F4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1724" y="1030977"/>
            <a:ext cx="4564380" cy="1535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2F49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unal93v.pythonanywher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724" y="220465"/>
            <a:ext cx="5411876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dirty="0">
                <a:latin typeface="RobotoRegular"/>
                <a:cs typeface="RobotoRegular"/>
              </a:rPr>
              <a:t>HackerEarth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1724" y="1030977"/>
            <a:ext cx="5107076" cy="565539"/>
          </a:xfrm>
          <a:prstGeom prst="rect">
            <a:avLst/>
          </a:prstGeom>
        </p:spPr>
        <p:txBody>
          <a:bodyPr vert="horz" wrap="square" lIns="0" tIns="285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0"/>
              </a:spcBef>
            </a:pPr>
            <a:r>
              <a:rPr lang="en-US" sz="1800" dirty="0">
                <a:latin typeface="Roboto"/>
                <a:cs typeface="Roboto"/>
              </a:rPr>
              <a:t>AI in Capacity Management</a:t>
            </a:r>
            <a:endParaRPr sz="18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03"/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8229600" cy="4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ATTACHMENTS – UI - Output</a:t>
            </a:r>
            <a:endParaRPr dirty="0"/>
          </a:p>
        </p:txBody>
      </p:sp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766C7172-92FD-416C-AC5F-132B66AD42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43928"/>
            <a:ext cx="5638800" cy="3455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D60D57-0522-4A53-96B7-0B635E4EE25E}"/>
              </a:ext>
            </a:extLst>
          </p:cNvPr>
          <p:cNvSpPr txBox="1"/>
          <p:nvPr/>
        </p:nvSpPr>
        <p:spPr>
          <a:xfrm>
            <a:off x="304800" y="2038350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Sample Output HTML Table Response</a:t>
            </a:r>
          </a:p>
        </p:txBody>
      </p:sp>
    </p:spTree>
    <p:extLst>
      <p:ext uri="{BB962C8B-B14F-4D97-AF65-F5344CB8AC3E}">
        <p14:creationId xmlns:p14="http://schemas.microsoft.com/office/powerpoint/2010/main" val="340698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CFF6A-5CCB-4341-9DED-D7F5A5D9A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00150"/>
            <a:ext cx="3733800" cy="738664"/>
          </a:xfrm>
        </p:spPr>
        <p:txBody>
          <a:bodyPr/>
          <a:lstStyle/>
          <a:p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84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E931-B96E-4E13-81CF-C45847C1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4" y="594460"/>
            <a:ext cx="8374551" cy="553998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07412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A3AD84-FE4F-4E1B-922A-E0A5870DADC3}"/>
              </a:ext>
            </a:extLst>
          </p:cNvPr>
          <p:cNvSpPr txBox="1"/>
          <p:nvPr/>
        </p:nvSpPr>
        <p:spPr>
          <a:xfrm>
            <a:off x="76200" y="57150"/>
            <a:ext cx="9144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first calculate a similarity score for Technical, Functional, and Process Skills in the Demand </a:t>
            </a:r>
          </a:p>
          <a:p>
            <a:r>
              <a:rPr lang="en-US" sz="1400" dirty="0"/>
              <a:t>data against the entire corpus of skill set keywords/tags for each employee. This gives a set of </a:t>
            </a:r>
          </a:p>
          <a:p>
            <a:r>
              <a:rPr lang="en-US" sz="1400" dirty="0"/>
              <a:t>3 scores for each employee. We use Word2Vec Spacy language model to calculate the </a:t>
            </a:r>
          </a:p>
          <a:p>
            <a:r>
              <a:rPr lang="en-US" sz="1400" dirty="0"/>
              <a:t>similarity score which takes care of the context along with keywords matches. </a:t>
            </a:r>
          </a:p>
          <a:p>
            <a:r>
              <a:rPr lang="en-US" sz="1400" dirty="0"/>
              <a:t>We use '</a:t>
            </a:r>
            <a:r>
              <a:rPr lang="en-US" sz="1400" dirty="0" err="1"/>
              <a:t>en_core_web_sm</a:t>
            </a:r>
            <a:r>
              <a:rPr lang="en-US" sz="1400" dirty="0"/>
              <a:t>' pre-trained </a:t>
            </a:r>
            <a:r>
              <a:rPr lang="en-US" sz="1400" dirty="0" err="1"/>
              <a:t>wordvec</a:t>
            </a:r>
            <a:r>
              <a:rPr lang="en-US" sz="1400" dirty="0"/>
              <a:t> model within Spacy which has a proven </a:t>
            </a:r>
          </a:p>
          <a:p>
            <a:r>
              <a:rPr lang="en-US" sz="1400" dirty="0"/>
              <a:t>corpus for skill-set Corpus data to find the contextual or </a:t>
            </a:r>
            <a:r>
              <a:rPr lang="en-US" sz="1400" dirty="0" err="1"/>
              <a:t>synonymical</a:t>
            </a:r>
            <a:r>
              <a:rPr lang="en-US" sz="1400" dirty="0"/>
              <a:t> similarities. Once we </a:t>
            </a:r>
          </a:p>
          <a:p>
            <a:r>
              <a:rPr lang="en-US" sz="1400" dirty="0"/>
              <a:t>have these 3 similarity scores, we multiply them with the corresponding weight inputs to </a:t>
            </a:r>
          </a:p>
          <a:p>
            <a:r>
              <a:rPr lang="en-US" sz="1400" dirty="0"/>
              <a:t>calculate the cumulative skill scores.</a:t>
            </a:r>
          </a:p>
          <a:p>
            <a:endParaRPr lang="en-US" sz="1400" dirty="0"/>
          </a:p>
          <a:p>
            <a:r>
              <a:rPr lang="en-US" sz="1400" dirty="0"/>
              <a:t>We flag Location, Rank, SMU/SSL/SL (synthetic weight = 10 )  as 1 for a perfect match </a:t>
            </a:r>
            <a:br>
              <a:rPr lang="en-US" sz="1400" dirty="0"/>
            </a:br>
            <a:r>
              <a:rPr lang="en-US" sz="1400" dirty="0"/>
              <a:t>otherwise 0 and then multiply each by their respective weights</a:t>
            </a:r>
          </a:p>
          <a:p>
            <a:endParaRPr lang="en-US" sz="1400" dirty="0"/>
          </a:p>
          <a:p>
            <a:r>
              <a:rPr lang="en-US" sz="1400" dirty="0"/>
              <a:t>We normalize Experience, Bench Age &amp; Skill Level before multiplying them with their corresponding weights.</a:t>
            </a:r>
          </a:p>
          <a:p>
            <a:r>
              <a:rPr lang="en-US" sz="1400" dirty="0"/>
              <a:t>Finally, we sum up all the weighted scores and normalize them with the total weights to come up with the </a:t>
            </a:r>
            <a:br>
              <a:rPr lang="en-US" sz="1400" dirty="0"/>
            </a:br>
            <a:r>
              <a:rPr lang="en-US" sz="1400" dirty="0"/>
              <a:t>Cumulative Score. We sort the recommendations in the order Location, Skills, Exp., Skill Level, Bench Aging, </a:t>
            </a:r>
            <a:br>
              <a:rPr lang="en-US" sz="1400" dirty="0"/>
            </a:br>
            <a:r>
              <a:rPr lang="en-US" sz="1400" dirty="0"/>
              <a:t>SMU, SSL, SL, and Cumulative Score. We calculate the percentage fitment with this Cumulative score as a percentage </a:t>
            </a:r>
            <a:br>
              <a:rPr lang="en-US" sz="1400" dirty="0"/>
            </a:br>
            <a:r>
              <a:rPr lang="en-US" sz="1400" dirty="0"/>
              <a:t>of the maximum cumulative score. The categories follow - fitment score &gt;= 85%  = 'best fit’,  </a:t>
            </a:r>
            <a:br>
              <a:rPr lang="en-US" sz="1400" dirty="0"/>
            </a:br>
            <a:r>
              <a:rPr lang="en-US" sz="1400" dirty="0"/>
              <a:t>fitment score &lt; 85%  and  fitment score &gt;=  70 % = 'stretched fit’,  </a:t>
            </a:r>
            <a:br>
              <a:rPr lang="en-US" sz="1400" dirty="0"/>
            </a:br>
            <a:r>
              <a:rPr lang="en-US" sz="1400" dirty="0"/>
              <a:t>fitment score &lt; 70%  and  fitment score &gt;=  60 % = best bet' and  fitment score &lt; 60%  = 'no fit’. </a:t>
            </a:r>
            <a:br>
              <a:rPr lang="en-US" sz="1400" dirty="0"/>
            </a:br>
            <a:r>
              <a:rPr lang="en-US" sz="1400" dirty="0"/>
              <a:t>These fitment categories are dynamic and adaptive to changes to weight inputs for the same demand requests.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041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96"/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82296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0"/>
              <a:buFont typeface="Arial"/>
              <a:buNone/>
            </a:pPr>
            <a:r>
              <a:rPr lang="en-US" sz="30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TEAM - Opus</a:t>
            </a:r>
            <a:endParaRPr sz="3000" b="1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endParaRPr sz="1200" dirty="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</a:pPr>
            <a:endParaRPr dirty="0"/>
          </a:p>
        </p:txBody>
      </p:sp>
      <p:sp>
        <p:nvSpPr>
          <p:cNvPr id="853" name="Google Shape;853;p96"/>
          <p:cNvSpPr txBox="1">
            <a:spLocks noGrp="1"/>
          </p:cNvSpPr>
          <p:nvPr>
            <p:ph type="body" idx="1"/>
          </p:nvPr>
        </p:nvSpPr>
        <p:spPr>
          <a:xfrm>
            <a:off x="457200" y="816151"/>
            <a:ext cx="8229600" cy="49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br>
              <a:rPr lang="en" sz="1800" dirty="0">
                <a:solidFill>
                  <a:srgbClr val="595959"/>
                </a:solidFill>
                <a:ea typeface="Arial"/>
                <a:cs typeface="Arial"/>
                <a:sym typeface="Arial"/>
              </a:rPr>
            </a:b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800"/>
              <a:buNone/>
            </a:pPr>
            <a:r>
              <a:rPr lang="en" sz="1800" dirty="0"/>
              <a:t> </a:t>
            </a:r>
            <a:endParaRPr sz="1800" dirty="0"/>
          </a:p>
        </p:txBody>
      </p:sp>
      <p:sp>
        <p:nvSpPr>
          <p:cNvPr id="854" name="Google Shape;854;p96"/>
          <p:cNvSpPr txBox="1">
            <a:spLocks noGrp="1"/>
          </p:cNvSpPr>
          <p:nvPr>
            <p:ph type="title"/>
          </p:nvPr>
        </p:nvSpPr>
        <p:spPr>
          <a:xfrm>
            <a:off x="457200" y="3426000"/>
            <a:ext cx="14667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0"/>
              <a:buFont typeface="Arial"/>
              <a:buNone/>
            </a:pPr>
            <a:r>
              <a:rPr lang="en" sz="30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THEME:</a:t>
            </a:r>
            <a:endParaRPr sz="3000" b="1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endParaRPr sz="1200" dirty="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</a:pPr>
            <a:endParaRPr dirty="0"/>
          </a:p>
        </p:txBody>
      </p:sp>
      <p:sp>
        <p:nvSpPr>
          <p:cNvPr id="855" name="Google Shape;855;p96"/>
          <p:cNvSpPr txBox="1">
            <a:spLocks noGrp="1"/>
          </p:cNvSpPr>
          <p:nvPr>
            <p:ph type="body" idx="4294967295"/>
          </p:nvPr>
        </p:nvSpPr>
        <p:spPr>
          <a:xfrm>
            <a:off x="1981200" y="3333750"/>
            <a:ext cx="6796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2400" dirty="0"/>
              <a:t>AI in Capacity Management</a:t>
            </a:r>
            <a:endParaRPr sz="2400" dirty="0"/>
          </a:p>
        </p:txBody>
      </p:sp>
      <p:pic>
        <p:nvPicPr>
          <p:cNvPr id="3" name="Picture 2" descr="A person standing next to a body of water&#10;&#10;Description automatically generated">
            <a:extLst>
              <a:ext uri="{FF2B5EF4-FFF2-40B4-BE49-F238E27FC236}">
                <a16:creationId xmlns:a16="http://schemas.microsoft.com/office/drawing/2014/main" id="{60022D54-49AB-4D6E-A095-E075BCA598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6" t="17421" r="9334" b="22500"/>
          <a:stretch/>
        </p:blipFill>
        <p:spPr>
          <a:xfrm>
            <a:off x="1789685" y="1490083"/>
            <a:ext cx="914400" cy="1017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31C763-B70F-4184-AF56-9C76428464BF}"/>
              </a:ext>
            </a:extLst>
          </p:cNvPr>
          <p:cNvSpPr txBox="1"/>
          <p:nvPr/>
        </p:nvSpPr>
        <p:spPr>
          <a:xfrm>
            <a:off x="762000" y="2724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FCDE1-D9A6-41D2-9BFA-81BF4AD7BD94}"/>
              </a:ext>
            </a:extLst>
          </p:cNvPr>
          <p:cNvSpPr txBox="1"/>
          <p:nvPr/>
        </p:nvSpPr>
        <p:spPr>
          <a:xfrm>
            <a:off x="1219200" y="2493120"/>
            <a:ext cx="20553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1000" b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Kunal Verma </a:t>
            </a:r>
            <a:br>
              <a:rPr lang="en" sz="1000" b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</a:br>
            <a:r>
              <a:rPr lang="en" sz="1000" b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ML Scientist - Microsoft Hyderabad</a:t>
            </a:r>
            <a:br>
              <a:rPr lang="en" sz="1000" b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</a:br>
            <a:r>
              <a:rPr lang="en" sz="1000" b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B.Tech in EEE, IIT Guwahati</a:t>
            </a:r>
            <a:endParaRPr lang="en-US" sz="1000" b="1" dirty="0"/>
          </a:p>
        </p:txBody>
      </p:sp>
      <p:pic>
        <p:nvPicPr>
          <p:cNvPr id="7" name="Picture 6" descr="A person standing posing for the camera&#10;&#10;Description automatically generated">
            <a:extLst>
              <a:ext uri="{FF2B5EF4-FFF2-40B4-BE49-F238E27FC236}">
                <a16:creationId xmlns:a16="http://schemas.microsoft.com/office/drawing/2014/main" id="{54936110-BE53-4033-A65E-031472D797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504950"/>
            <a:ext cx="1099674" cy="1099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918913-D667-495A-BA34-A006FBF4ACD2}"/>
              </a:ext>
            </a:extLst>
          </p:cNvPr>
          <p:cNvSpPr txBox="1"/>
          <p:nvPr/>
        </p:nvSpPr>
        <p:spPr>
          <a:xfrm>
            <a:off x="4572000" y="2592501"/>
            <a:ext cx="25426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1000" b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Ashish Verma</a:t>
            </a:r>
            <a:br>
              <a:rPr lang="en" sz="1000" b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</a:br>
            <a:r>
              <a:rPr lang="en" sz="1000" b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Senior Data Scientist, Nissan Thiruvendaram</a:t>
            </a:r>
            <a:br>
              <a:rPr lang="en" sz="1000" b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</a:br>
            <a:r>
              <a:rPr lang="en" sz="1000" b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BS, MS in Stats – IIT Kanpur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3798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97"/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8229600" cy="4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0"/>
              <a:buFont typeface="Arial"/>
              <a:buNone/>
            </a:pPr>
            <a:r>
              <a:rPr lang="en" sz="30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dirty="0"/>
          </a:p>
        </p:txBody>
      </p:sp>
      <p:sp>
        <p:nvSpPr>
          <p:cNvPr id="861" name="Google Shape;861;p97"/>
          <p:cNvSpPr txBox="1">
            <a:spLocks noGrp="1"/>
          </p:cNvSpPr>
          <p:nvPr>
            <p:ph type="body" idx="1"/>
          </p:nvPr>
        </p:nvSpPr>
        <p:spPr>
          <a:xfrm>
            <a:off x="457200" y="853450"/>
            <a:ext cx="8229600" cy="36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b="0" i="0" dirty="0">
                <a:solidFill>
                  <a:srgbClr val="46535E"/>
                </a:solidFill>
                <a:effectLst/>
                <a:latin typeface="Open Sans"/>
              </a:rPr>
              <a:t>Automate the process of matching demand with supply and allocation of resources. </a:t>
            </a:r>
            <a:br>
              <a:rPr lang="en-US" sz="2000" b="0" i="0" dirty="0">
                <a:solidFill>
                  <a:srgbClr val="46535E"/>
                </a:solidFill>
                <a:effectLst/>
                <a:latin typeface="Open Sans"/>
              </a:rPr>
            </a:br>
            <a:endParaRPr lang="en-US" sz="2000" b="0" i="0" dirty="0">
              <a:solidFill>
                <a:srgbClr val="46535E"/>
              </a:solidFill>
              <a:effectLst/>
              <a:latin typeface="Open Sans"/>
            </a:endParaRPr>
          </a:p>
          <a:p>
            <a:r>
              <a:rPr lang="en-US" sz="2000" dirty="0">
                <a:solidFill>
                  <a:srgbClr val="46535E"/>
                </a:solidFill>
                <a:latin typeface="Open Sans"/>
              </a:rPr>
              <a:t>O</a:t>
            </a:r>
            <a:r>
              <a:rPr lang="en-US" sz="2000" b="0" i="0" dirty="0">
                <a:solidFill>
                  <a:srgbClr val="46535E"/>
                </a:solidFill>
                <a:effectLst/>
                <a:latin typeface="Open Sans"/>
              </a:rPr>
              <a:t>utput a rank and segment-based classification of the resources.  </a:t>
            </a:r>
            <a:br>
              <a:rPr lang="en-US" sz="2000" b="0" i="0" dirty="0">
                <a:solidFill>
                  <a:srgbClr val="46535E"/>
                </a:solidFill>
                <a:effectLst/>
                <a:latin typeface="Open Sans"/>
              </a:rPr>
            </a:br>
            <a:r>
              <a:rPr lang="en-US" sz="1600" b="0" i="0" dirty="0">
                <a:solidFill>
                  <a:srgbClr val="46535E"/>
                </a:solidFill>
                <a:effectLst/>
                <a:latin typeface="Open Sans"/>
              </a:rPr>
              <a:t>The segments for classification are Best Fit (&gt;85% match), Stretched Fit (70% to 85%) and Best Bet (60%-70%)</a:t>
            </a:r>
            <a:br>
              <a:rPr lang="en-US" sz="1600" b="0" i="0" dirty="0">
                <a:solidFill>
                  <a:srgbClr val="46535E"/>
                </a:solidFill>
                <a:effectLst/>
                <a:latin typeface="Open Sans"/>
              </a:rPr>
            </a:br>
            <a:endParaRPr lang="en-US" sz="1600" b="0" i="0" dirty="0">
              <a:solidFill>
                <a:srgbClr val="46535E"/>
              </a:solidFill>
              <a:effectLst/>
              <a:latin typeface="Open Sans"/>
            </a:endParaRPr>
          </a:p>
          <a:p>
            <a:r>
              <a:rPr lang="en-US" sz="2000" b="0" i="0" dirty="0">
                <a:solidFill>
                  <a:srgbClr val="46535E"/>
                </a:solidFill>
                <a:effectLst/>
                <a:latin typeface="Open Sans"/>
              </a:rPr>
              <a:t>Recommendation API considering the weightage ranking of the factors – (experience, skills and competency, location, grade/ rank, bench aging and service line)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52428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61C671D-833C-4F3F-B73B-2AEB316391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37005"/>
            <a:ext cx="8991600" cy="1338067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B43C717-20BA-4FD3-BFA6-84386BEBB3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4" y="2419350"/>
            <a:ext cx="8911936" cy="1505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C80B92-B0C0-4D07-94D6-E6B586F9A45A}"/>
              </a:ext>
            </a:extLst>
          </p:cNvPr>
          <p:cNvSpPr txBox="1"/>
          <p:nvPr/>
        </p:nvSpPr>
        <p:spPr>
          <a:xfrm>
            <a:off x="4114800" y="211455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217AFD-319A-4D6F-BF7A-F48487E4EDFF}"/>
              </a:ext>
            </a:extLst>
          </p:cNvPr>
          <p:cNvSpPr txBox="1"/>
          <p:nvPr/>
        </p:nvSpPr>
        <p:spPr>
          <a:xfrm>
            <a:off x="2819400" y="17318"/>
            <a:ext cx="317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 Request Demand Sheet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A36A8-6B31-4075-A48B-AFAD84552A39}"/>
              </a:ext>
            </a:extLst>
          </p:cNvPr>
          <p:cNvSpPr txBox="1"/>
          <p:nvPr/>
        </p:nvSpPr>
        <p:spPr>
          <a:xfrm>
            <a:off x="2833638" y="1962150"/>
            <a:ext cx="3173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 Supply Employee Sheet</a:t>
            </a:r>
          </a:p>
        </p:txBody>
      </p:sp>
    </p:spTree>
    <p:extLst>
      <p:ext uri="{BB962C8B-B14F-4D97-AF65-F5344CB8AC3E}">
        <p14:creationId xmlns:p14="http://schemas.microsoft.com/office/powerpoint/2010/main" val="303443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2;p96">
            <a:extLst>
              <a:ext uri="{FF2B5EF4-FFF2-40B4-BE49-F238E27FC236}">
                <a16:creationId xmlns:a16="http://schemas.microsoft.com/office/drawing/2014/main" id="{965B0F97-C512-441C-9528-7907D48AF2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82296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0"/>
              <a:buFont typeface="Arial"/>
              <a:buNone/>
            </a:pPr>
            <a:r>
              <a:rPr lang="en-US" sz="3000" b="1" dirty="0">
                <a:solidFill>
                  <a:srgbClr val="FF9900"/>
                </a:solidFill>
                <a:latin typeface="Roboto"/>
                <a:sym typeface="Roboto"/>
              </a:rPr>
              <a:t>Context Match for Skills</a:t>
            </a:r>
            <a:endParaRPr sz="1200" dirty="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FFA33-474E-4706-A6C3-FC1F04ABB5B7}"/>
              </a:ext>
            </a:extLst>
          </p:cNvPr>
          <p:cNvSpPr txBox="1"/>
          <p:nvPr/>
        </p:nvSpPr>
        <p:spPr>
          <a:xfrm>
            <a:off x="2650512" y="1251997"/>
            <a:ext cx="2412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Advanced Excel, MS Word, </a:t>
            </a:r>
            <a:r>
              <a:rPr lang="en-US" sz="1100" dirty="0" err="1"/>
              <a:t>Powerpoint</a:t>
            </a:r>
            <a:endParaRPr lang="en-US" sz="11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67CA0-CDBD-4C0D-A0EF-2C8A1CEA9177}"/>
              </a:ext>
            </a:extLst>
          </p:cNvPr>
          <p:cNvCxnSpPr>
            <a:cxnSpLocks/>
          </p:cNvCxnSpPr>
          <p:nvPr/>
        </p:nvCxnSpPr>
        <p:spPr>
          <a:xfrm flipH="1">
            <a:off x="2057400" y="1513607"/>
            <a:ext cx="1676400" cy="82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F53D1D-0802-4D15-9829-96962A0BB697}"/>
              </a:ext>
            </a:extLst>
          </p:cNvPr>
          <p:cNvCxnSpPr>
            <a:cxnSpLocks/>
          </p:cNvCxnSpPr>
          <p:nvPr/>
        </p:nvCxnSpPr>
        <p:spPr>
          <a:xfrm>
            <a:off x="3962400" y="1504950"/>
            <a:ext cx="1571211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61914B-298C-4FFB-8F7A-CECF39FC9D3A}"/>
              </a:ext>
            </a:extLst>
          </p:cNvPr>
          <p:cNvSpPr txBox="1"/>
          <p:nvPr/>
        </p:nvSpPr>
        <p:spPr>
          <a:xfrm>
            <a:off x="3050932" y="944220"/>
            <a:ext cx="1822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Sample Demand Skills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9EB5A6-C2B3-48CF-A77B-04980E5C08BB}"/>
              </a:ext>
            </a:extLst>
          </p:cNvPr>
          <p:cNvSpPr txBox="1"/>
          <p:nvPr/>
        </p:nvSpPr>
        <p:spPr>
          <a:xfrm>
            <a:off x="2997918" y="2113305"/>
            <a:ext cx="162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Sample Supply Skill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36DF0F-BD43-49B2-A692-AEA591BA430E}"/>
              </a:ext>
            </a:extLst>
          </p:cNvPr>
          <p:cNvSpPr txBox="1"/>
          <p:nvPr/>
        </p:nvSpPr>
        <p:spPr>
          <a:xfrm>
            <a:off x="2902183" y="2410798"/>
            <a:ext cx="19094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Microsoft Office, Presentation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81B07D5C-36E0-4B95-980B-980C415EF491}"/>
              </a:ext>
            </a:extLst>
          </p:cNvPr>
          <p:cNvSpPr/>
          <p:nvPr/>
        </p:nvSpPr>
        <p:spPr>
          <a:xfrm>
            <a:off x="2590800" y="2419350"/>
            <a:ext cx="311383" cy="2212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81288E5-7EB7-4BFD-BC77-F18EFE7A11A1}"/>
              </a:ext>
            </a:extLst>
          </p:cNvPr>
          <p:cNvSpPr/>
          <p:nvPr/>
        </p:nvSpPr>
        <p:spPr>
          <a:xfrm>
            <a:off x="4786605" y="2444081"/>
            <a:ext cx="311383" cy="221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345E96A-36DE-4278-B925-58A5A07496A7}"/>
              </a:ext>
            </a:extLst>
          </p:cNvPr>
          <p:cNvSpPr/>
          <p:nvPr/>
        </p:nvSpPr>
        <p:spPr>
          <a:xfrm>
            <a:off x="1613259" y="2398674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Keyword Matching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200D44E-BB4B-4160-AB04-97978D2C00E8}"/>
              </a:ext>
            </a:extLst>
          </p:cNvPr>
          <p:cNvSpPr/>
          <p:nvPr/>
        </p:nvSpPr>
        <p:spPr>
          <a:xfrm>
            <a:off x="5129363" y="2398674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Word2Vec Spacy</a:t>
            </a:r>
          </a:p>
        </p:txBody>
      </p:sp>
      <p:sp>
        <p:nvSpPr>
          <p:cNvPr id="25" name="Dodecagon 24">
            <a:extLst>
              <a:ext uri="{FF2B5EF4-FFF2-40B4-BE49-F238E27FC236}">
                <a16:creationId xmlns:a16="http://schemas.microsoft.com/office/drawing/2014/main" id="{E7120F7C-C509-4393-8C20-602190C47491}"/>
              </a:ext>
            </a:extLst>
          </p:cNvPr>
          <p:cNvSpPr/>
          <p:nvPr/>
        </p:nvSpPr>
        <p:spPr>
          <a:xfrm>
            <a:off x="585158" y="2726830"/>
            <a:ext cx="964960" cy="542439"/>
          </a:xfrm>
          <a:prstGeom prst="dodec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Similarity score = 0.43</a:t>
            </a:r>
          </a:p>
        </p:txBody>
      </p:sp>
      <p:sp>
        <p:nvSpPr>
          <p:cNvPr id="29" name="Dodecagon 28">
            <a:extLst>
              <a:ext uri="{FF2B5EF4-FFF2-40B4-BE49-F238E27FC236}">
                <a16:creationId xmlns:a16="http://schemas.microsoft.com/office/drawing/2014/main" id="{DE206959-97AF-48B7-9B76-DF9D46053B1E}"/>
              </a:ext>
            </a:extLst>
          </p:cNvPr>
          <p:cNvSpPr/>
          <p:nvPr/>
        </p:nvSpPr>
        <p:spPr>
          <a:xfrm>
            <a:off x="6172200" y="2724150"/>
            <a:ext cx="964960" cy="542439"/>
          </a:xfrm>
          <a:prstGeom prst="dodec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Similarity score = 0.79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E32312-8921-4604-BC36-BEF20393EDB5}"/>
              </a:ext>
            </a:extLst>
          </p:cNvPr>
          <p:cNvSpPr txBox="1"/>
          <p:nvPr/>
        </p:nvSpPr>
        <p:spPr>
          <a:xfrm>
            <a:off x="4786605" y="3333750"/>
            <a:ext cx="276870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/>
              <a:t>Contextual Similarity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/>
              <a:t>Spatial Similarity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/>
              <a:t>Rich corpus to learn co-occurrences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/>
              <a:t>Vectorial output easing similarity checks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8469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98"/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8229600" cy="4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SOLUTION ARCHITECTURE</a:t>
            </a: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0816B5-2F69-4B08-8C2F-130EE25590F1}"/>
              </a:ext>
            </a:extLst>
          </p:cNvPr>
          <p:cNvSpPr/>
          <p:nvPr/>
        </p:nvSpPr>
        <p:spPr>
          <a:xfrm>
            <a:off x="117764" y="1458746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Demand Skills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14EB49-FA68-4E90-B623-05BF3F1B8B2B}"/>
              </a:ext>
            </a:extLst>
          </p:cNvPr>
          <p:cNvSpPr/>
          <p:nvPr/>
        </p:nvSpPr>
        <p:spPr>
          <a:xfrm>
            <a:off x="834717" y="2330380"/>
            <a:ext cx="1600200" cy="361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Supply Tech Skills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6C2F96-7676-4AFD-9EFB-01063F22C55E}"/>
              </a:ext>
            </a:extLst>
          </p:cNvPr>
          <p:cNvSpPr/>
          <p:nvPr/>
        </p:nvSpPr>
        <p:spPr>
          <a:xfrm>
            <a:off x="831735" y="2821077"/>
            <a:ext cx="1600200" cy="361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Supply Process Skills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A9CF1E-3CE6-4370-8CCD-CE1EBBB9E2F1}"/>
              </a:ext>
            </a:extLst>
          </p:cNvPr>
          <p:cNvSpPr/>
          <p:nvPr/>
        </p:nvSpPr>
        <p:spPr>
          <a:xfrm>
            <a:off x="843394" y="3316603"/>
            <a:ext cx="1600200" cy="361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Supply Functional Skills</a:t>
            </a: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244BB3D8-B1F8-44BC-BF5E-38582007BD59}"/>
              </a:ext>
            </a:extLst>
          </p:cNvPr>
          <p:cNvSpPr/>
          <p:nvPr/>
        </p:nvSpPr>
        <p:spPr>
          <a:xfrm rot="5400000">
            <a:off x="1626644" y="1657108"/>
            <a:ext cx="421632" cy="6477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F32C43-D3E3-49A9-9751-02E465E8A495}"/>
              </a:ext>
            </a:extLst>
          </p:cNvPr>
          <p:cNvCxnSpPr>
            <a:cxnSpLocks/>
          </p:cNvCxnSpPr>
          <p:nvPr/>
        </p:nvCxnSpPr>
        <p:spPr>
          <a:xfrm>
            <a:off x="2500746" y="2548474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DE6A6E-9359-45C1-A5E8-B5F7EC8E4C53}"/>
              </a:ext>
            </a:extLst>
          </p:cNvPr>
          <p:cNvCxnSpPr>
            <a:cxnSpLocks/>
          </p:cNvCxnSpPr>
          <p:nvPr/>
        </p:nvCxnSpPr>
        <p:spPr>
          <a:xfrm>
            <a:off x="2500746" y="3053153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21B03F-2B9F-484B-B21D-EBD88B7B620F}"/>
              </a:ext>
            </a:extLst>
          </p:cNvPr>
          <p:cNvCxnSpPr>
            <a:cxnSpLocks/>
          </p:cNvCxnSpPr>
          <p:nvPr/>
        </p:nvCxnSpPr>
        <p:spPr>
          <a:xfrm>
            <a:off x="2500746" y="3544292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71C5BC5D-275A-48EC-AE21-34B482837194}"/>
              </a:ext>
            </a:extLst>
          </p:cNvPr>
          <p:cNvSpPr/>
          <p:nvPr/>
        </p:nvSpPr>
        <p:spPr>
          <a:xfrm>
            <a:off x="3645477" y="2424389"/>
            <a:ext cx="228600" cy="27960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EB23AE99-74EF-4A61-9294-D3C11993D5BF}"/>
              </a:ext>
            </a:extLst>
          </p:cNvPr>
          <p:cNvSpPr/>
          <p:nvPr/>
        </p:nvSpPr>
        <p:spPr>
          <a:xfrm>
            <a:off x="3643745" y="2921430"/>
            <a:ext cx="228600" cy="27960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7F17E27E-0247-432B-A336-55B4088140E5}"/>
              </a:ext>
            </a:extLst>
          </p:cNvPr>
          <p:cNvSpPr/>
          <p:nvPr/>
        </p:nvSpPr>
        <p:spPr>
          <a:xfrm>
            <a:off x="3650674" y="3423318"/>
            <a:ext cx="228600" cy="27960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E83C61-C129-409B-95F3-80F24351B7B4}"/>
              </a:ext>
            </a:extLst>
          </p:cNvPr>
          <p:cNvSpPr/>
          <p:nvPr/>
        </p:nvSpPr>
        <p:spPr>
          <a:xfrm>
            <a:off x="3886200" y="2339557"/>
            <a:ext cx="952500" cy="417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Weight Tech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2C14D45-D17A-4761-A34D-7DD4F7CD7FFE}"/>
              </a:ext>
            </a:extLst>
          </p:cNvPr>
          <p:cNvSpPr/>
          <p:nvPr/>
        </p:nvSpPr>
        <p:spPr>
          <a:xfrm>
            <a:off x="3886200" y="2861599"/>
            <a:ext cx="952500" cy="417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Weight Proc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CEF7215-E6C4-41E0-9EFF-D56C629909E1}"/>
              </a:ext>
            </a:extLst>
          </p:cNvPr>
          <p:cNvSpPr/>
          <p:nvPr/>
        </p:nvSpPr>
        <p:spPr>
          <a:xfrm>
            <a:off x="3900055" y="3371052"/>
            <a:ext cx="952500" cy="417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Weight </a:t>
            </a:r>
            <a:r>
              <a:rPr lang="en-US" sz="1200" dirty="0" err="1"/>
              <a:t>Func</a:t>
            </a:r>
            <a:endParaRPr lang="en-US" sz="1200" dirty="0"/>
          </a:p>
        </p:txBody>
      </p: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6D9EC619-B3E6-4523-9597-23CB8C0EC7B6}"/>
              </a:ext>
            </a:extLst>
          </p:cNvPr>
          <p:cNvSpPr/>
          <p:nvPr/>
        </p:nvSpPr>
        <p:spPr>
          <a:xfrm>
            <a:off x="5034398" y="2339557"/>
            <a:ext cx="301335" cy="1600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890B89-6B41-4782-8CF4-D8E71D8386F5}"/>
              </a:ext>
            </a:extLst>
          </p:cNvPr>
          <p:cNvSpPr/>
          <p:nvPr/>
        </p:nvSpPr>
        <p:spPr>
          <a:xfrm>
            <a:off x="5579918" y="3063661"/>
            <a:ext cx="1600200" cy="361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Cumulative Skills Score</a:t>
            </a:r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A40BE27-4042-4586-88EC-B8ADBD6CBE88}"/>
              </a:ext>
            </a:extLst>
          </p:cNvPr>
          <p:cNvSpPr/>
          <p:nvPr/>
        </p:nvSpPr>
        <p:spPr>
          <a:xfrm>
            <a:off x="6244937" y="1356263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1E7ECE67-1E11-4F82-9CBD-54C04CE14409}"/>
              </a:ext>
            </a:extLst>
          </p:cNvPr>
          <p:cNvSpPr/>
          <p:nvPr/>
        </p:nvSpPr>
        <p:spPr>
          <a:xfrm>
            <a:off x="6309014" y="2815702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6383A10-2F00-43F5-B831-875D98A201B6}"/>
              </a:ext>
            </a:extLst>
          </p:cNvPr>
          <p:cNvSpPr/>
          <p:nvPr/>
        </p:nvSpPr>
        <p:spPr>
          <a:xfrm>
            <a:off x="5588576" y="2248694"/>
            <a:ext cx="1600200" cy="407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Weight – Location, </a:t>
            </a:r>
            <a:r>
              <a:rPr lang="en-US" sz="1200" dirty="0" err="1"/>
              <a:t>WorkEx</a:t>
            </a:r>
            <a:r>
              <a:rPr lang="en-US" sz="1200" dirty="0"/>
              <a:t>., Bench Age</a:t>
            </a:r>
          </a:p>
        </p:txBody>
      </p:sp>
      <p:sp>
        <p:nvSpPr>
          <p:cNvPr id="44" name="Plus Sign 43">
            <a:extLst>
              <a:ext uri="{FF2B5EF4-FFF2-40B4-BE49-F238E27FC236}">
                <a16:creationId xmlns:a16="http://schemas.microsoft.com/office/drawing/2014/main" id="{C0460631-5B1F-48C8-BA26-125A4847E6D7}"/>
              </a:ext>
            </a:extLst>
          </p:cNvPr>
          <p:cNvSpPr/>
          <p:nvPr/>
        </p:nvSpPr>
        <p:spPr>
          <a:xfrm>
            <a:off x="6274376" y="2000137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9CFE3A8-6A14-4728-9AD1-683AE4FA3884}"/>
              </a:ext>
            </a:extLst>
          </p:cNvPr>
          <p:cNvSpPr/>
          <p:nvPr/>
        </p:nvSpPr>
        <p:spPr>
          <a:xfrm>
            <a:off x="5548744" y="1607018"/>
            <a:ext cx="1600200" cy="361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Weight – Rank</a:t>
            </a:r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C28EF446-C53B-4881-82BF-E682FDC4412F}"/>
              </a:ext>
            </a:extLst>
          </p:cNvPr>
          <p:cNvSpPr/>
          <p:nvPr/>
        </p:nvSpPr>
        <p:spPr>
          <a:xfrm>
            <a:off x="7235536" y="941355"/>
            <a:ext cx="406977" cy="254479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C4CA0FD-FE19-4CF7-BF26-1EBD203FDC21}"/>
              </a:ext>
            </a:extLst>
          </p:cNvPr>
          <p:cNvSpPr/>
          <p:nvPr/>
        </p:nvSpPr>
        <p:spPr>
          <a:xfrm>
            <a:off x="7706588" y="1748955"/>
            <a:ext cx="1371599" cy="762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54" name="Rectangle: Diagonal Corners Rounded 53">
            <a:extLst>
              <a:ext uri="{FF2B5EF4-FFF2-40B4-BE49-F238E27FC236}">
                <a16:creationId xmlns:a16="http://schemas.microsoft.com/office/drawing/2014/main" id="{ABAB9723-5E9C-456E-BE19-17396209BFAA}"/>
              </a:ext>
            </a:extLst>
          </p:cNvPr>
          <p:cNvSpPr/>
          <p:nvPr/>
        </p:nvSpPr>
        <p:spPr>
          <a:xfrm>
            <a:off x="2819400" y="941355"/>
            <a:ext cx="1468582" cy="499220"/>
          </a:xfrm>
          <a:prstGeom prst="round2DiagRect">
            <a:avLst/>
          </a:prstGeom>
          <a:solidFill>
            <a:srgbClr val="FFD3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Demand Input Excel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7E5383B-9A5E-4382-AF45-5DEEC254544C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447800" y="1190965"/>
            <a:ext cx="1371600" cy="30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D8DFBC-35B1-4111-B788-4A535FABB45D}"/>
              </a:ext>
            </a:extLst>
          </p:cNvPr>
          <p:cNvCxnSpPr>
            <a:cxnSpLocks/>
          </p:cNvCxnSpPr>
          <p:nvPr/>
        </p:nvCxnSpPr>
        <p:spPr>
          <a:xfrm>
            <a:off x="3918238" y="1454340"/>
            <a:ext cx="196562" cy="73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544AD6-1C56-4EDC-B161-2DB3FB26B644}"/>
              </a:ext>
            </a:extLst>
          </p:cNvPr>
          <p:cNvCxnSpPr>
            <a:cxnSpLocks/>
            <a:stCxn id="54" idx="0"/>
            <a:endCxn id="48" idx="1"/>
          </p:cNvCxnSpPr>
          <p:nvPr/>
        </p:nvCxnSpPr>
        <p:spPr>
          <a:xfrm>
            <a:off x="4287982" y="1190965"/>
            <a:ext cx="1260762" cy="59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E33743B-1CE4-4410-91D1-C2370F8E9E6C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279322" y="1412072"/>
            <a:ext cx="1309254" cy="104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DE09C36-799E-44D6-B4DC-3607E4157947}"/>
              </a:ext>
            </a:extLst>
          </p:cNvPr>
          <p:cNvSpPr/>
          <p:nvPr/>
        </p:nvSpPr>
        <p:spPr>
          <a:xfrm>
            <a:off x="5527962" y="932998"/>
            <a:ext cx="1600200" cy="361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SMU, SL &amp; SSL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6C732B9-F6EA-4BE6-9F9D-1F70CE34F612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4279322" y="1027022"/>
            <a:ext cx="1248640" cy="8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041F64B-4B4A-4644-9C60-38C71D03447B}"/>
              </a:ext>
            </a:extLst>
          </p:cNvPr>
          <p:cNvCxnSpPr>
            <a:cxnSpLocks/>
          </p:cNvCxnSpPr>
          <p:nvPr/>
        </p:nvCxnSpPr>
        <p:spPr>
          <a:xfrm flipV="1">
            <a:off x="3231572" y="3788886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C0E3A30-C0D7-44FA-B8A8-70980C067C16}"/>
              </a:ext>
            </a:extLst>
          </p:cNvPr>
          <p:cNvSpPr/>
          <p:nvPr/>
        </p:nvSpPr>
        <p:spPr>
          <a:xfrm>
            <a:off x="2228866" y="3983972"/>
            <a:ext cx="2133584" cy="307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Word2vec spacy model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DAF43BC-5012-453F-9987-939F1F914626}"/>
              </a:ext>
            </a:extLst>
          </p:cNvPr>
          <p:cNvSpPr/>
          <p:nvPr/>
        </p:nvSpPr>
        <p:spPr>
          <a:xfrm>
            <a:off x="5365156" y="4014813"/>
            <a:ext cx="2133584" cy="307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Multivariate Optimization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FEE1F0C-0916-4BA4-B345-BFCEB8E86D37}"/>
              </a:ext>
            </a:extLst>
          </p:cNvPr>
          <p:cNvCxnSpPr>
            <a:cxnSpLocks/>
          </p:cNvCxnSpPr>
          <p:nvPr/>
        </p:nvCxnSpPr>
        <p:spPr>
          <a:xfrm flipV="1">
            <a:off x="6430240" y="363361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1EEA06D-7719-4231-8BC0-E073222A9C28}"/>
              </a:ext>
            </a:extLst>
          </p:cNvPr>
          <p:cNvSpPr/>
          <p:nvPr/>
        </p:nvSpPr>
        <p:spPr>
          <a:xfrm>
            <a:off x="2828058" y="2339557"/>
            <a:ext cx="807028" cy="417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Tech Similarity Score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42B634-58E4-4C6A-95BE-20627FCF8CA2}"/>
              </a:ext>
            </a:extLst>
          </p:cNvPr>
          <p:cNvSpPr/>
          <p:nvPr/>
        </p:nvSpPr>
        <p:spPr>
          <a:xfrm>
            <a:off x="2828058" y="2852724"/>
            <a:ext cx="807028" cy="417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Proc Similarity Score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879D2FA-A1DF-42B7-B7BD-6482A5CB30FD}"/>
              </a:ext>
            </a:extLst>
          </p:cNvPr>
          <p:cNvSpPr/>
          <p:nvPr/>
        </p:nvSpPr>
        <p:spPr>
          <a:xfrm>
            <a:off x="2813337" y="3339102"/>
            <a:ext cx="807028" cy="417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Func</a:t>
            </a:r>
            <a:r>
              <a:rPr lang="en-US" sz="800" dirty="0"/>
              <a:t> Similarity Score</a:t>
            </a:r>
          </a:p>
        </p:txBody>
      </p:sp>
      <p:sp>
        <p:nvSpPr>
          <p:cNvPr id="68" name="Dodecagon 67">
            <a:extLst>
              <a:ext uri="{FF2B5EF4-FFF2-40B4-BE49-F238E27FC236}">
                <a16:creationId xmlns:a16="http://schemas.microsoft.com/office/drawing/2014/main" id="{A73CD5A5-B4B1-4D74-942A-879BD47081D3}"/>
              </a:ext>
            </a:extLst>
          </p:cNvPr>
          <p:cNvSpPr/>
          <p:nvPr/>
        </p:nvSpPr>
        <p:spPr>
          <a:xfrm>
            <a:off x="142009" y="971213"/>
            <a:ext cx="381000" cy="385050"/>
          </a:xfrm>
          <a:prstGeom prst="dodecag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3" name="Dodecagon 72">
            <a:extLst>
              <a:ext uri="{FF2B5EF4-FFF2-40B4-BE49-F238E27FC236}">
                <a16:creationId xmlns:a16="http://schemas.microsoft.com/office/drawing/2014/main" id="{86E40173-A7AA-4A1B-86DC-15EF4C9D9F85}"/>
              </a:ext>
            </a:extLst>
          </p:cNvPr>
          <p:cNvSpPr/>
          <p:nvPr/>
        </p:nvSpPr>
        <p:spPr>
          <a:xfrm>
            <a:off x="5119253" y="707767"/>
            <a:ext cx="381000" cy="385050"/>
          </a:xfrm>
          <a:prstGeom prst="dodecag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4" name="Dodecagon 73">
            <a:extLst>
              <a:ext uri="{FF2B5EF4-FFF2-40B4-BE49-F238E27FC236}">
                <a16:creationId xmlns:a16="http://schemas.microsoft.com/office/drawing/2014/main" id="{889DCD6A-B5D2-4D47-9915-C0E5F5D0320A}"/>
              </a:ext>
            </a:extLst>
          </p:cNvPr>
          <p:cNvSpPr/>
          <p:nvPr/>
        </p:nvSpPr>
        <p:spPr>
          <a:xfrm>
            <a:off x="7479722" y="734832"/>
            <a:ext cx="381000" cy="385050"/>
          </a:xfrm>
          <a:prstGeom prst="dodecag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3566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875CEAE-FF31-483C-9D58-B888DB9E9446}"/>
              </a:ext>
            </a:extLst>
          </p:cNvPr>
          <p:cNvSpPr/>
          <p:nvPr/>
        </p:nvSpPr>
        <p:spPr>
          <a:xfrm>
            <a:off x="5954750" y="1210746"/>
            <a:ext cx="3124060" cy="154795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F9980B2-1EB5-407F-B2E2-EDA1FE0F6CA4}"/>
              </a:ext>
            </a:extLst>
          </p:cNvPr>
          <p:cNvSpPr/>
          <p:nvPr/>
        </p:nvSpPr>
        <p:spPr>
          <a:xfrm>
            <a:off x="65190" y="2745514"/>
            <a:ext cx="5268807" cy="154795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143915-874B-409D-A73A-BD775FC1ABF0}"/>
              </a:ext>
            </a:extLst>
          </p:cNvPr>
          <p:cNvSpPr/>
          <p:nvPr/>
        </p:nvSpPr>
        <p:spPr>
          <a:xfrm>
            <a:off x="228600" y="414193"/>
            <a:ext cx="5105400" cy="154795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7A4CC-E9C3-44FE-8255-D3FF11552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45" y="798484"/>
            <a:ext cx="3919510" cy="3354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C2F6B6-E2D8-448F-A2B9-5B3FF47B6353}"/>
              </a:ext>
            </a:extLst>
          </p:cNvPr>
          <p:cNvSpPr txBox="1"/>
          <p:nvPr/>
        </p:nvSpPr>
        <p:spPr>
          <a:xfrm>
            <a:off x="1499586" y="406284"/>
            <a:ext cx="2400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Demand Excel Sheet</a:t>
            </a:r>
            <a:br>
              <a:rPr lang="en-US" sz="1000" b="1" dirty="0"/>
            </a:br>
            <a:r>
              <a:rPr lang="en-US" sz="1000" b="1" dirty="0"/>
              <a:t>(Skills, Location, Exp., SMU, SL, SSL, Rank)</a:t>
            </a:r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165E0895-32FE-44B3-9C9B-589BBFE434AE}"/>
              </a:ext>
            </a:extLst>
          </p:cNvPr>
          <p:cNvSpPr/>
          <p:nvPr/>
        </p:nvSpPr>
        <p:spPr>
          <a:xfrm>
            <a:off x="2667000" y="1199205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FDF8A-179B-4E60-9AAE-776253E1C5F2}"/>
              </a:ext>
            </a:extLst>
          </p:cNvPr>
          <p:cNvSpPr txBox="1"/>
          <p:nvPr/>
        </p:nvSpPr>
        <p:spPr>
          <a:xfrm>
            <a:off x="2000424" y="48268"/>
            <a:ext cx="141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3CD6D-9401-4E0A-ABA0-231856F62EEC}"/>
              </a:ext>
            </a:extLst>
          </p:cNvPr>
          <p:cNvSpPr txBox="1"/>
          <p:nvPr/>
        </p:nvSpPr>
        <p:spPr>
          <a:xfrm>
            <a:off x="707447" y="1480658"/>
            <a:ext cx="421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Weight Technical (</a:t>
            </a:r>
            <a:r>
              <a:rPr lang="en-US" sz="800" dirty="0" err="1"/>
              <a:t>w_T</a:t>
            </a:r>
            <a:r>
              <a:rPr lang="en-US" sz="800" dirty="0"/>
              <a:t>), Weight Process (</a:t>
            </a:r>
            <a:r>
              <a:rPr lang="en-US" sz="800" dirty="0" err="1"/>
              <a:t>w_P</a:t>
            </a:r>
            <a:r>
              <a:rPr lang="en-US" sz="800" dirty="0"/>
              <a:t>), Weight Functional (</a:t>
            </a:r>
            <a:r>
              <a:rPr lang="en-US" sz="800" dirty="0" err="1"/>
              <a:t>w_F</a:t>
            </a:r>
            <a:r>
              <a:rPr lang="en-US" sz="800" dirty="0"/>
              <a:t>), Weight Location (</a:t>
            </a:r>
            <a:r>
              <a:rPr lang="en-US" sz="800" dirty="0" err="1"/>
              <a:t>w_L</a:t>
            </a:r>
            <a:r>
              <a:rPr lang="en-US" sz="800" dirty="0"/>
              <a:t>), </a:t>
            </a:r>
            <a:br>
              <a:rPr lang="en-US" sz="800" dirty="0"/>
            </a:br>
            <a:r>
              <a:rPr lang="en-US" sz="800" dirty="0"/>
              <a:t>Weight Rank (</a:t>
            </a:r>
            <a:r>
              <a:rPr lang="en-US" sz="800" dirty="0" err="1"/>
              <a:t>w_Rnk</a:t>
            </a:r>
            <a:r>
              <a:rPr lang="en-US" sz="800" dirty="0"/>
              <a:t>), Weight Experience (</a:t>
            </a:r>
            <a:r>
              <a:rPr lang="en-US" sz="800" dirty="0" err="1"/>
              <a:t>w_Exp</a:t>
            </a:r>
            <a:r>
              <a:rPr lang="en-US" sz="800" dirty="0"/>
              <a:t>), Weight Bench Ageing (</a:t>
            </a:r>
            <a:r>
              <a:rPr lang="en-US" sz="800" dirty="0" err="1"/>
              <a:t>W_Bnch</a:t>
            </a:r>
            <a:r>
              <a:rPr lang="en-US" sz="800" dirty="0"/>
              <a:t>)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974FD42-794A-4357-94FE-ABE04C06DA04}"/>
              </a:ext>
            </a:extLst>
          </p:cNvPr>
          <p:cNvSpPr/>
          <p:nvPr/>
        </p:nvSpPr>
        <p:spPr>
          <a:xfrm>
            <a:off x="2667000" y="2092646"/>
            <a:ext cx="228600" cy="274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22170-5C8A-4AF7-80B1-8ED586100277}"/>
              </a:ext>
            </a:extLst>
          </p:cNvPr>
          <p:cNvSpPr txBox="1"/>
          <p:nvPr/>
        </p:nvSpPr>
        <p:spPr>
          <a:xfrm>
            <a:off x="2244247" y="2381377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B9AE1D-4992-4D27-8437-6CADFD9F9501}"/>
                  </a:ext>
                </a:extLst>
              </p:cNvPr>
              <p:cNvSpPr txBox="1"/>
              <p:nvPr/>
            </p:nvSpPr>
            <p:spPr>
              <a:xfrm>
                <a:off x="54187" y="3714750"/>
                <a:ext cx="531183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800" i="1" dirty="0" smtClean="0">
                        <a:latin typeface="Cambria Math" panose="02040503050406030204" pitchFamily="18" charset="0"/>
                      </a:rPr>
                      <m:t>𝐶𝑢</m:t>
                    </m:r>
                    <m:sSub>
                      <m:sSubPr>
                        <m:ctrlPr>
                          <a:rPr lang="en-US" sz="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800" i="1" dirty="0" smtClean="0">
                            <a:latin typeface="Cambria Math" panose="02040503050406030204" pitchFamily="18" charset="0"/>
                          </a:rPr>
                          <m:t>𝑠𝑐𝑜𝑟𝑒</m:t>
                        </m:r>
                      </m:sub>
                    </m:sSub>
                    <m:r>
                      <a:rPr lang="en-US" sz="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800" dirty="0"/>
                  <a:t>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𝑆𝑖𝑚𝑖𝑙𝑎𝑟𝑖𝑡𝑦𝑆𝑐𝑜𝑟</m:t>
                        </m:r>
                        <m:sSub>
                          <m:sSub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𝑇𝑒𝑐h</m:t>
                            </m:r>
                          </m:sub>
                        </m:sSub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𝑆𝑖𝑚𝑖𝑙𝑖𝑎𝑟𝑖𝑡𝑦𝑆𝑐𝑜𝑟</m:t>
                        </m:r>
                        <m:sSub>
                          <m:sSub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𝑃𝑟𝑜𝑐𝑒𝑠𝑠</m:t>
                            </m:r>
                          </m:sub>
                        </m:sSub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𝑆𝑖𝑚𝑖𝑙𝑎𝑟𝑖𝑡𝑦𝑆𝑐𝑜𝑟</m:t>
                        </m:r>
                        <m:sSub>
                          <m:sSub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𝐹𝑢𝑛𝑐𝑡𝑖𝑜𝑛𝑎𝑙</m:t>
                            </m:r>
                          </m:sub>
                        </m:sSub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br>
                  <a:rPr lang="en-US" sz="8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𝐿𝑜𝑐𝑎𝑡𝑖𝑜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𝑆𝑐𝑜𝑟𝑒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𝑅𝑛𝑘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𝑅𝑎𝑛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𝑆𝑐𝑜𝑟𝑒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𝐸𝑥𝑝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𝐸𝑥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𝑆𝑐𝑜𝑟𝑒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𝑆𝑢𝑝𝑝𝑙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𝐸𝑥𝑝𝑁𝑜𝑟𝑚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𝐵𝑛𝑐h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𝐵𝑒𝑛𝑐h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𝑆𝑐𝑜𝑟𝑒𝑁𝑜𝑟𝑚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sz="8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 +10∗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𝑆𝑀</m:t>
                        </m:r>
                        <m:sSub>
                          <m:sSub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𝑆𝑐𝑜𝑟𝑒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𝑆𝑐𝑜𝑟𝑒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  <m:sSub>
                          <m:sSub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𝑆𝑐𝑜𝑟𝑒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𝑆𝑢𝑝𝑝𝑙</m:t>
                        </m:r>
                        <m:sSub>
                          <m:sSub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𝑆𝑘𝑖𝑙𝑙𝐿𝑒𝑣𝑒𝑙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800" dirty="0"/>
                  <a:t>]/(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𝑅𝑛𝑘</m:t>
                        </m:r>
                      </m:sub>
                    </m:sSub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𝐸𝑥𝑝</m:t>
                        </m:r>
                      </m:sub>
                    </m:sSub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𝐵𝑛𝑐h</m:t>
                        </m:r>
                      </m:sub>
                    </m:sSub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+40</m:t>
                    </m:r>
                  </m:oMath>
                </a14:m>
                <a:r>
                  <a:rPr lang="en-US" sz="800" dirty="0"/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B9AE1D-4992-4D27-8437-6CADFD9F9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" y="3714750"/>
                <a:ext cx="5311839" cy="491417"/>
              </a:xfrm>
              <a:prstGeom prst="rect">
                <a:avLst/>
              </a:prstGeom>
              <a:blipFill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8237EA1-A341-46B5-8741-3198C92C5CFD}"/>
                  </a:ext>
                </a:extLst>
              </p:cNvPr>
              <p:cNvSpPr txBox="1"/>
              <p:nvPr/>
            </p:nvSpPr>
            <p:spPr>
              <a:xfrm>
                <a:off x="238404" y="2994857"/>
                <a:ext cx="4002571" cy="65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𝐷𝑒𝑚𝑎𝑛</m:t>
                    </m:r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𝐿𝑜𝑐𝑎𝑡𝑖𝑜𝑛</m:t>
                        </m:r>
                      </m:sub>
                    </m:sSub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𝑆𝑢𝑝𝑝𝑙</m:t>
                    </m:r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𝐿𝑜𝑐𝑎𝑡𝑖𝑜𝑛</m:t>
                        </m:r>
                      </m:sub>
                    </m:sSub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𝐿𝑜𝑐𝑎𝑡𝑖𝑜</m:t>
                    </m:r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</m:sub>
                    </m:sSub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US" sz="9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𝐷𝑒𝑚𝑎𝑛</m:t>
                    </m:r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𝑅𝑎𝑛𝑘</m:t>
                        </m:r>
                      </m:sub>
                    </m:sSub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𝑆𝑢𝑝𝑝𝑙</m:t>
                    </m:r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𝑅𝑎𝑛𝑘</m:t>
                        </m:r>
                      </m:sub>
                    </m:sSub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𝑅𝑎𝑛</m:t>
                    </m:r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</m:sub>
                    </m:sSub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US" sz="9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𝐷𝑒𝑚𝑎𝑛</m:t>
                    </m:r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𝑀𝑖𝑛𝐸𝑥𝑝</m:t>
                        </m:r>
                      </m:sub>
                    </m:sSub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𝑆𝑢𝑝𝑝𝑙</m:t>
                    </m:r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𝐸𝑥𝑝</m:t>
                        </m:r>
                      </m:sub>
                    </m:sSub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𝐸𝑥</m:t>
                    </m:r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</m:sub>
                    </m:sSub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US" sz="9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𝐷𝑒𝑚𝑎𝑛</m:t>
                    </m:r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𝑆𝑀𝑈</m:t>
                        </m:r>
                      </m:sub>
                    </m:sSub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𝑆𝑢𝑝𝑝𝑙</m:t>
                    </m:r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𝑆𝑀𝑈</m:t>
                        </m:r>
                      </m:sub>
                    </m:sSub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𝑆𝑀</m:t>
                    </m:r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</m:sub>
                    </m:sSub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 0 (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𝑠𝑎𝑚𝑒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𝑆𝐿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𝑆𝑆𝐿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endParaRPr lang="en-US" sz="9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8237EA1-A341-46B5-8741-3198C92C5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4" y="2994857"/>
                <a:ext cx="4002571" cy="656975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B688B8CE-D9B0-4AA8-AD27-B8395BE0A790}"/>
              </a:ext>
            </a:extLst>
          </p:cNvPr>
          <p:cNvSpPr/>
          <p:nvPr/>
        </p:nvSpPr>
        <p:spPr>
          <a:xfrm>
            <a:off x="5460300" y="946532"/>
            <a:ext cx="387927" cy="237681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0C1EEF-78D6-48D7-918D-7EEA67EE2C70}"/>
              </a:ext>
            </a:extLst>
          </p:cNvPr>
          <p:cNvSpPr txBox="1"/>
          <p:nvPr/>
        </p:nvSpPr>
        <p:spPr>
          <a:xfrm>
            <a:off x="6703704" y="686148"/>
            <a:ext cx="162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9E0506-E73C-4BBD-8DBF-3198C5AA5766}"/>
                  </a:ext>
                </a:extLst>
              </p:cNvPr>
              <p:cNvSpPr txBox="1"/>
              <p:nvPr/>
            </p:nvSpPr>
            <p:spPr>
              <a:xfrm>
                <a:off x="5988382" y="1480658"/>
                <a:ext cx="3189784" cy="1116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𝐼𝐹</m:t>
                    </m:r>
                    <m:f>
                      <m:fPr>
                        <m:ctrlPr>
                          <a:rPr lang="en-US" sz="1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𝐶𝑢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𝑆𝑐𝑜𝑟𝑒</m:t>
                            </m:r>
                          </m:sub>
                        </m:sSub>
                      </m:num>
                      <m:den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𝑀𝑎𝑥</m:t>
                        </m:r>
                        <m:d>
                          <m:d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 dirty="0" err="1" smtClean="0">
                                <a:latin typeface="Cambria Math" panose="02040503050406030204" pitchFamily="18" charset="0"/>
                              </a:rPr>
                              <m:t>𝐶𝑢</m:t>
                            </m:r>
                            <m:sSub>
                              <m:sSubPr>
                                <m:ctrlPr>
                                  <a:rPr lang="en-US" sz="1000" i="1" dirty="0" err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dirty="0" err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000" i="1" dirty="0" err="1" smtClean="0">
                                    <a:latin typeface="Cambria Math" panose="02040503050406030204" pitchFamily="18" charset="0"/>
                                  </a:rPr>
                                  <m:t>𝑆𝑐𝑜𝑟𝑒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≥0.85,</m:t>
                    </m:r>
                    <m:sPre>
                      <m:sPrePr>
                        <m:ctrlPr>
                          <a:rPr lang="en-US" sz="1000" b="0" i="1" dirty="0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sPre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𝑓𝑖𝑡</m:t>
                    </m:r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1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𝐸𝑙𝑠𝑒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/>
                  <a:t>0.85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𝐶𝑢</m:t>
                        </m:r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𝑆𝑐𝑜𝑟𝑒</m:t>
                            </m:r>
                          </m:sub>
                        </m:sSub>
                      </m:num>
                      <m:den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𝑀𝑎𝑥</m:t>
                        </m:r>
                        <m:d>
                          <m:dPr>
                            <m:ctrlPr>
                              <a:rPr lang="en-US" sz="1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 dirty="0" err="1">
                                <a:latin typeface="Cambria Math" panose="02040503050406030204" pitchFamily="18" charset="0"/>
                              </a:rPr>
                              <m:t>𝐶𝑢</m:t>
                            </m:r>
                            <m:sSub>
                              <m:sSubPr>
                                <m:ctrlPr>
                                  <a:rPr lang="en-US" sz="1000" i="1" dirty="0" err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dirty="0" err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000" i="1" dirty="0" err="1">
                                    <a:latin typeface="Cambria Math" panose="02040503050406030204" pitchFamily="18" charset="0"/>
                                  </a:rPr>
                                  <m:t>𝑆𝑐𝑜𝑟𝑒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≥ 0.7, ‘</m:t>
                    </m:r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𝑆𝑡𝑟𝑒𝑡𝑐h𝑒𝑑</m:t>
                    </m:r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𝐹𝑖𝑡</m:t>
                    </m:r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𝐸𝑙𝑠𝑒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/>
                  <a:t>0.7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𝐶𝑢</m:t>
                        </m:r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𝑆𝑐𝑜𝑟𝑒</m:t>
                            </m:r>
                          </m:sub>
                        </m:sSub>
                      </m:num>
                      <m:den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𝑀𝑎𝑥</m:t>
                        </m:r>
                        <m:d>
                          <m:dPr>
                            <m:ctrlPr>
                              <a:rPr lang="en-US" sz="1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 dirty="0" err="1">
                                <a:latin typeface="Cambria Math" panose="02040503050406030204" pitchFamily="18" charset="0"/>
                              </a:rPr>
                              <m:t>𝐶𝑢</m:t>
                            </m:r>
                            <m:sSub>
                              <m:sSubPr>
                                <m:ctrlPr>
                                  <a:rPr lang="en-US" sz="1000" i="1" dirty="0" err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dirty="0" err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000" i="1" dirty="0" err="1">
                                    <a:latin typeface="Cambria Math" panose="02040503050406030204" pitchFamily="18" charset="0"/>
                                  </a:rPr>
                                  <m:t>𝑆𝑐𝑜𝑟𝑒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1000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 0.6, ‘</m:t>
                    </m:r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𝐵𝑒𝑠𝑡</m:t>
                    </m:r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𝑏𝑒𝑡</m:t>
                    </m:r>
                    <m:r>
                      <a:rPr lang="en-US" sz="1000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𝐸𝑙𝑠𝑒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  ‘</m:t>
                    </m:r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i="1" dirty="0">
                        <a:latin typeface="Cambria Math" panose="02040503050406030204" pitchFamily="18" charset="0"/>
                      </a:rPr>
                      <m:t>𝐹𝑖𝑡</m:t>
                    </m:r>
                    <m:r>
                      <a:rPr lang="en-US" sz="1000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9E0506-E73C-4BBD-8DBF-3198C5AA5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382" y="1480658"/>
                <a:ext cx="3189784" cy="1116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EF99B92-7DE1-43D2-8C2D-41133962EB5B}"/>
              </a:ext>
            </a:extLst>
          </p:cNvPr>
          <p:cNvSpPr txBox="1"/>
          <p:nvPr/>
        </p:nvSpPr>
        <p:spPr>
          <a:xfrm>
            <a:off x="5366026" y="3323344"/>
            <a:ext cx="36984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** Returned results are sorted for fitment score against each request</a:t>
            </a:r>
          </a:p>
          <a:p>
            <a:r>
              <a:rPr lang="en-US" sz="800" i="1" dirty="0"/>
              <a:t>** We multiply </a:t>
            </a:r>
            <a:r>
              <a:rPr lang="en-US" sz="800" i="1" dirty="0" err="1"/>
              <a:t>w_Exp</a:t>
            </a:r>
            <a:r>
              <a:rPr lang="en-US" sz="800" i="1" dirty="0"/>
              <a:t> with </a:t>
            </a:r>
            <a:r>
              <a:rPr lang="en-US" sz="800" i="1" dirty="0" err="1"/>
              <a:t>ExpScore</a:t>
            </a:r>
            <a:r>
              <a:rPr lang="en-US" sz="800" i="1" dirty="0"/>
              <a:t>(0/1) and </a:t>
            </a:r>
            <a:r>
              <a:rPr lang="en-US" sz="800" i="1" dirty="0" err="1"/>
              <a:t>SupplyExpNorm</a:t>
            </a:r>
            <a:r>
              <a:rPr lang="en-US" sz="800" i="1" dirty="0"/>
              <a:t>, where </a:t>
            </a:r>
            <a:br>
              <a:rPr lang="en-US" sz="800" i="1" dirty="0"/>
            </a:br>
            <a:r>
              <a:rPr lang="en-US" sz="800" i="1" dirty="0" err="1"/>
              <a:t>SupplyExpNorm</a:t>
            </a:r>
            <a:r>
              <a:rPr lang="en-US" sz="800" i="1" dirty="0"/>
              <a:t> is </a:t>
            </a:r>
            <a:r>
              <a:rPr lang="en-US" sz="800" i="1" dirty="0">
                <a:highlight>
                  <a:srgbClr val="FFFF00"/>
                </a:highlight>
              </a:rPr>
              <a:t>the min-max normalized </a:t>
            </a:r>
            <a:r>
              <a:rPr lang="en-US" sz="800" i="1" dirty="0"/>
              <a:t>Exp. Of employee. We do similar </a:t>
            </a:r>
            <a:br>
              <a:rPr lang="en-US" sz="800" i="1" dirty="0"/>
            </a:br>
            <a:r>
              <a:rPr lang="en-US" sz="800" i="1" dirty="0"/>
              <a:t>normalization for </a:t>
            </a:r>
            <a:r>
              <a:rPr lang="en-US" sz="800" i="1" dirty="0" err="1"/>
              <a:t>BenchAge</a:t>
            </a:r>
            <a:r>
              <a:rPr lang="en-US" sz="800" i="1" dirty="0"/>
              <a:t> &amp; Rank. This step is done to ensure that total weight of</a:t>
            </a:r>
            <a:br>
              <a:rPr lang="en-US" sz="800" i="1" dirty="0"/>
            </a:br>
            <a:r>
              <a:rPr lang="en-US" sz="800" i="1" dirty="0"/>
              <a:t>these factors are comparable to that of other  factor weights.</a:t>
            </a:r>
          </a:p>
          <a:p>
            <a:endParaRPr lang="en-US" sz="800" i="1" dirty="0"/>
          </a:p>
          <a:p>
            <a:r>
              <a:rPr lang="en-US" sz="800" i="1" dirty="0"/>
              <a:t>**We apply a default weight of 10 for SMU, SSL, SL &amp; </a:t>
            </a:r>
            <a:r>
              <a:rPr lang="en-US" sz="800" i="1" dirty="0" err="1"/>
              <a:t>SkillLevel</a:t>
            </a:r>
            <a:r>
              <a:rPr lang="en-US" sz="800" i="1" dirty="0"/>
              <a:t>  because we want to </a:t>
            </a:r>
            <a:br>
              <a:rPr lang="en-US" sz="800" i="1" dirty="0"/>
            </a:br>
            <a:r>
              <a:rPr lang="en-US" sz="800" i="1" dirty="0"/>
              <a:t>prioritize supply where these factors matches with demand (as asked in the problem)</a:t>
            </a:r>
          </a:p>
        </p:txBody>
      </p:sp>
    </p:spTree>
    <p:extLst>
      <p:ext uri="{BB962C8B-B14F-4D97-AF65-F5344CB8AC3E}">
        <p14:creationId xmlns:p14="http://schemas.microsoft.com/office/powerpoint/2010/main" val="448330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02"/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8229600" cy="4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WORKING PROTOTYPE</a:t>
            </a:r>
            <a:endParaRPr dirty="0"/>
          </a:p>
        </p:txBody>
      </p:sp>
      <p:sp>
        <p:nvSpPr>
          <p:cNvPr id="893" name="Google Shape;893;p102"/>
          <p:cNvSpPr txBox="1">
            <a:spLocks noGrp="1"/>
          </p:cNvSpPr>
          <p:nvPr>
            <p:ph type="body" idx="1"/>
          </p:nvPr>
        </p:nvSpPr>
        <p:spPr>
          <a:xfrm>
            <a:off x="457200" y="853450"/>
            <a:ext cx="8229600" cy="36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D85C6"/>
                </a:solidFill>
                <a:ea typeface="Arial"/>
                <a:cs typeface="Arial"/>
                <a:sym typeface="Arial"/>
              </a:rPr>
              <a:t>Working demo hosted at - </a:t>
            </a:r>
            <a:r>
              <a:rPr lang="en-US" dirty="0">
                <a:hlinkClick r:id="rId3"/>
              </a:rPr>
              <a:t>https://kunal93v.pythonanywhere.com/</a:t>
            </a: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Easily deployable in Azure Web App Services (flask) – Plug &amp; Play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Robust and Scalable – optimal computation and quick scoring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Open to UI enhancements – Separate HTML/CSS/JS tracks without affecting the core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82277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03"/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8229600" cy="4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ATTACHMENTS – UI - Input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14166F-3C95-4289-8C51-0BB90F89C6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23950"/>
            <a:ext cx="3318501" cy="27432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E4B3BD1-BD46-4CF5-A0AD-C47DDC48A45B}"/>
              </a:ext>
            </a:extLst>
          </p:cNvPr>
          <p:cNvSpPr/>
          <p:nvPr/>
        </p:nvSpPr>
        <p:spPr>
          <a:xfrm>
            <a:off x="152400" y="1504950"/>
            <a:ext cx="6096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486A2C-B159-4B08-B47C-3D3F57C98617}"/>
              </a:ext>
            </a:extLst>
          </p:cNvPr>
          <p:cNvCxnSpPr/>
          <p:nvPr/>
        </p:nvCxnSpPr>
        <p:spPr>
          <a:xfrm flipV="1">
            <a:off x="838200" y="1352550"/>
            <a:ext cx="3124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F03ED9-E208-4E09-9F35-1A44C7ED8832}"/>
              </a:ext>
            </a:extLst>
          </p:cNvPr>
          <p:cNvSpPr txBox="1"/>
          <p:nvPr/>
        </p:nvSpPr>
        <p:spPr>
          <a:xfrm>
            <a:off x="3979718" y="1189851"/>
            <a:ext cx="4516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Upload demand excel sheet for which recommendations are required</a:t>
            </a: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8359E8F-4828-4DC2-BF1E-F5ACF07C7D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634" y="1753658"/>
            <a:ext cx="5590630" cy="8180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55B301-1304-4B3F-8FD6-C675ACD2AF68}"/>
              </a:ext>
            </a:extLst>
          </p:cNvPr>
          <p:cNvSpPr txBox="1"/>
          <p:nvPr/>
        </p:nvSpPr>
        <p:spPr>
          <a:xfrm>
            <a:off x="5410200" y="1442650"/>
            <a:ext cx="1686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Sample Demand Excel Sheet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EFA6D52-CA6F-45E5-B5AE-7AFFDDD2CA68}"/>
              </a:ext>
            </a:extLst>
          </p:cNvPr>
          <p:cNvSpPr/>
          <p:nvPr/>
        </p:nvSpPr>
        <p:spPr>
          <a:xfrm>
            <a:off x="1828800" y="2038350"/>
            <a:ext cx="1524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8A3BF2-8238-438D-9E95-448E19D10B86}"/>
              </a:ext>
            </a:extLst>
          </p:cNvPr>
          <p:cNvCxnSpPr>
            <a:cxnSpLocks/>
          </p:cNvCxnSpPr>
          <p:nvPr/>
        </p:nvCxnSpPr>
        <p:spPr>
          <a:xfrm>
            <a:off x="1981200" y="2876550"/>
            <a:ext cx="762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F9858B-D7D6-43B8-935B-91D154CB4875}"/>
              </a:ext>
            </a:extLst>
          </p:cNvPr>
          <p:cNvSpPr txBox="1"/>
          <p:nvPr/>
        </p:nvSpPr>
        <p:spPr>
          <a:xfrm>
            <a:off x="2057400" y="3148491"/>
            <a:ext cx="1962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Weights Input to the Algorithm</a:t>
            </a:r>
          </a:p>
        </p:txBody>
      </p:sp>
    </p:spTree>
    <p:extLst>
      <p:ext uri="{BB962C8B-B14F-4D97-AF65-F5344CB8AC3E}">
        <p14:creationId xmlns:p14="http://schemas.microsoft.com/office/powerpoint/2010/main" val="16244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</TotalTime>
  <Words>1001</Words>
  <Application>Microsoft Office PowerPoint</Application>
  <PresentationFormat>On-screen Show (16:9)</PresentationFormat>
  <Paragraphs>96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Cambria Math</vt:lpstr>
      <vt:lpstr>Inter</vt:lpstr>
      <vt:lpstr>Open Sans</vt:lpstr>
      <vt:lpstr>Roboto</vt:lpstr>
      <vt:lpstr>RobotoRegular</vt:lpstr>
      <vt:lpstr>Times New Roman</vt:lpstr>
      <vt:lpstr>Wingdings</vt:lpstr>
      <vt:lpstr>Office Theme</vt:lpstr>
      <vt:lpstr>HackerEarth</vt:lpstr>
      <vt:lpstr>TEAM - Opus  </vt:lpstr>
      <vt:lpstr>PROBLEM STATEMENT</vt:lpstr>
      <vt:lpstr>PowerPoint Presentation</vt:lpstr>
      <vt:lpstr>Context Match for Skills </vt:lpstr>
      <vt:lpstr>SOLUTION ARCHITECTURE</vt:lpstr>
      <vt:lpstr>PowerPoint Presentation</vt:lpstr>
      <vt:lpstr>WORKING PROTOTYPE</vt:lpstr>
      <vt:lpstr>ATTACHMENTS – UI - Input</vt:lpstr>
      <vt:lpstr>ATTACHMENTS – UI - Output</vt:lpstr>
      <vt:lpstr>PowerPoint Presentation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HackerEarth</dc:title>
  <cp:lastModifiedBy>Kunal Verma</cp:lastModifiedBy>
  <cp:revision>13</cp:revision>
  <dcterms:created xsi:type="dcterms:W3CDTF">2020-05-29T08:29:13Z</dcterms:created>
  <dcterms:modified xsi:type="dcterms:W3CDTF">2020-09-07T03:11:33Z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2020-05-29T00:00:00Z</vt:filetime>
  </property>
</Properties>
</file>