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97" r:id="rId3"/>
    <p:sldId id="298" r:id="rId4"/>
    <p:sldId id="299" r:id="rId5"/>
    <p:sldId id="300" r:id="rId6"/>
    <p:sldId id="303" r:id="rId7"/>
    <p:sldId id="304" r:id="rId8"/>
    <p:sldId id="305" r:id="rId9"/>
    <p:sldId id="295" r:id="rId10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84" y="1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D4BDD9-1C97-4E24-99A4-34C479BB4F3E}" type="datetimeFigureOut">
              <a:rPr lang="en-IN" smtClean="0"/>
              <a:t>30-08-2020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52766-A934-4AA8-9280-F8B7D4E0F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338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8dbf592f75_0_1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9" name="Google Shape;849;g8dbf592f75_0_1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850" name="Google Shape;850;g8dbf592f75_0_14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400"/>
              <a:t>2</a:t>
            </a:fld>
            <a:endParaRPr sz="14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8dbf592f75_0_17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8dbf592f75_0_17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8dbf592f75_0_17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8dbf592f75_0_17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8dbf592f75_0_17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8dbf592f75_0_17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8dbf592f75_0_17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8dbf592f75_0_17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bf592f75_0_17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bf592f75_0_17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bf592f75_0_17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bf592f75_0_17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3138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114" y="0"/>
            <a:ext cx="9144635" cy="4835525"/>
          </a:xfrm>
          <a:custGeom>
            <a:avLst/>
            <a:gdLst/>
            <a:ahLst/>
            <a:cxnLst/>
            <a:rect l="l" t="t" r="r" b="b"/>
            <a:pathLst>
              <a:path w="9144635" h="4835525">
                <a:moveTo>
                  <a:pt x="8829865" y="3302177"/>
                </a:moveTo>
                <a:lnTo>
                  <a:pt x="8826043" y="3253930"/>
                </a:lnTo>
                <a:lnTo>
                  <a:pt x="8814816" y="3207296"/>
                </a:lnTo>
                <a:lnTo>
                  <a:pt x="8796515" y="3163112"/>
                </a:lnTo>
                <a:lnTo>
                  <a:pt x="8771484" y="3122193"/>
                </a:lnTo>
                <a:lnTo>
                  <a:pt x="8740064" y="3085376"/>
                </a:lnTo>
                <a:lnTo>
                  <a:pt x="8703246" y="3053956"/>
                </a:lnTo>
                <a:lnTo>
                  <a:pt x="8662327" y="3028924"/>
                </a:lnTo>
                <a:lnTo>
                  <a:pt x="8618144" y="3010624"/>
                </a:lnTo>
                <a:lnTo>
                  <a:pt x="8571509" y="2999397"/>
                </a:lnTo>
                <a:lnTo>
                  <a:pt x="8523262" y="2995574"/>
                </a:lnTo>
                <a:lnTo>
                  <a:pt x="7296874" y="2995574"/>
                </a:lnTo>
                <a:lnTo>
                  <a:pt x="7247141" y="2999587"/>
                </a:lnTo>
                <a:lnTo>
                  <a:pt x="7199960" y="3011208"/>
                </a:lnTo>
                <a:lnTo>
                  <a:pt x="7155967" y="3029801"/>
                </a:lnTo>
                <a:lnTo>
                  <a:pt x="7115797" y="3054731"/>
                </a:lnTo>
                <a:lnTo>
                  <a:pt x="7080072" y="3085376"/>
                </a:lnTo>
                <a:lnTo>
                  <a:pt x="7049427" y="3121101"/>
                </a:lnTo>
                <a:lnTo>
                  <a:pt x="7024497" y="3161271"/>
                </a:lnTo>
                <a:lnTo>
                  <a:pt x="7005904" y="3205264"/>
                </a:lnTo>
                <a:lnTo>
                  <a:pt x="6994284" y="3252444"/>
                </a:lnTo>
                <a:lnTo>
                  <a:pt x="6990270" y="3302177"/>
                </a:lnTo>
                <a:lnTo>
                  <a:pt x="6990270" y="4528578"/>
                </a:lnTo>
                <a:lnTo>
                  <a:pt x="6994284" y="4578299"/>
                </a:lnTo>
                <a:lnTo>
                  <a:pt x="7005904" y="4625479"/>
                </a:lnTo>
                <a:lnTo>
                  <a:pt x="7024497" y="4669472"/>
                </a:lnTo>
                <a:lnTo>
                  <a:pt x="7049427" y="4709642"/>
                </a:lnTo>
                <a:lnTo>
                  <a:pt x="7080072" y="4745367"/>
                </a:lnTo>
                <a:lnTo>
                  <a:pt x="7115797" y="4776013"/>
                </a:lnTo>
                <a:lnTo>
                  <a:pt x="7155967" y="4800943"/>
                </a:lnTo>
                <a:lnTo>
                  <a:pt x="7199960" y="4819535"/>
                </a:lnTo>
                <a:lnTo>
                  <a:pt x="7247141" y="4831156"/>
                </a:lnTo>
                <a:lnTo>
                  <a:pt x="7296874" y="4835169"/>
                </a:lnTo>
                <a:lnTo>
                  <a:pt x="8523262" y="4835169"/>
                </a:lnTo>
                <a:lnTo>
                  <a:pt x="8572995" y="4831156"/>
                </a:lnTo>
                <a:lnTo>
                  <a:pt x="8620176" y="4819535"/>
                </a:lnTo>
                <a:lnTo>
                  <a:pt x="8664169" y="4800943"/>
                </a:lnTo>
                <a:lnTo>
                  <a:pt x="8704339" y="4776013"/>
                </a:lnTo>
                <a:lnTo>
                  <a:pt x="8740064" y="4745367"/>
                </a:lnTo>
                <a:lnTo>
                  <a:pt x="8770709" y="4709642"/>
                </a:lnTo>
                <a:lnTo>
                  <a:pt x="8795639" y="4669472"/>
                </a:lnTo>
                <a:lnTo>
                  <a:pt x="8814232" y="4625479"/>
                </a:lnTo>
                <a:lnTo>
                  <a:pt x="8825852" y="4578299"/>
                </a:lnTo>
                <a:lnTo>
                  <a:pt x="8829865" y="4528578"/>
                </a:lnTo>
                <a:lnTo>
                  <a:pt x="8829865" y="3302177"/>
                </a:lnTo>
                <a:close/>
              </a:path>
              <a:path w="9144635" h="4835525">
                <a:moveTo>
                  <a:pt x="9144216" y="0"/>
                </a:moveTo>
                <a:lnTo>
                  <a:pt x="0" y="0"/>
                </a:lnTo>
                <a:lnTo>
                  <a:pt x="0" y="4398099"/>
                </a:lnTo>
                <a:lnTo>
                  <a:pt x="9143962" y="1772856"/>
                </a:lnTo>
                <a:lnTo>
                  <a:pt x="91442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133735" y="3139118"/>
            <a:ext cx="1552446" cy="15524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2F4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2F49"/>
                </a:solidFill>
                <a:latin typeface="RobotoRegular"/>
                <a:cs typeface="RobotoRegular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2F4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EDE2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48099"/>
            <a:ext cx="9144635" cy="4398645"/>
          </a:xfrm>
          <a:custGeom>
            <a:avLst/>
            <a:gdLst/>
            <a:ahLst/>
            <a:cxnLst/>
            <a:rect l="l" t="t" r="r" b="b"/>
            <a:pathLst>
              <a:path w="9144635" h="4398645">
                <a:moveTo>
                  <a:pt x="0" y="4398091"/>
                </a:moveTo>
                <a:lnTo>
                  <a:pt x="0" y="0"/>
                </a:lnTo>
                <a:lnTo>
                  <a:pt x="9144231" y="0"/>
                </a:lnTo>
                <a:lnTo>
                  <a:pt x="9143981" y="1772847"/>
                </a:lnTo>
                <a:lnTo>
                  <a:pt x="0" y="4398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9144635" cy="4398645"/>
          </a:xfrm>
          <a:custGeom>
            <a:avLst/>
            <a:gdLst/>
            <a:ahLst/>
            <a:cxnLst/>
            <a:rect l="l" t="t" r="r" b="b"/>
            <a:pathLst>
              <a:path w="9144635" h="4398645">
                <a:moveTo>
                  <a:pt x="0" y="4398091"/>
                </a:moveTo>
                <a:lnTo>
                  <a:pt x="0" y="0"/>
                </a:lnTo>
                <a:lnTo>
                  <a:pt x="9144231" y="0"/>
                </a:lnTo>
                <a:lnTo>
                  <a:pt x="9143981" y="1772846"/>
                </a:lnTo>
                <a:lnTo>
                  <a:pt x="0" y="4398091"/>
                </a:lnTo>
                <a:close/>
              </a:path>
            </a:pathLst>
          </a:custGeom>
          <a:solidFill>
            <a:srgbClr val="EDE2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2F4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, no headings" type="twoObj">
  <p:cSld name="TWO_OBJECTS"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7"/>
          <p:cNvSpPr txBox="1">
            <a:spLocks noGrp="1"/>
          </p:cNvSpPr>
          <p:nvPr>
            <p:ph type="title"/>
          </p:nvPr>
        </p:nvSpPr>
        <p:spPr>
          <a:xfrm>
            <a:off x="457200" y="220650"/>
            <a:ext cx="82296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572" name="Google Shape;572;p67"/>
          <p:cNvSpPr txBox="1">
            <a:spLocks noGrp="1"/>
          </p:cNvSpPr>
          <p:nvPr>
            <p:ph type="body" idx="1"/>
          </p:nvPr>
        </p:nvSpPr>
        <p:spPr>
          <a:xfrm>
            <a:off x="457200" y="853439"/>
            <a:ext cx="4038600" cy="3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algn="l" rtl="0">
              <a:spcBef>
                <a:spcPts val="300"/>
              </a:spcBef>
              <a:spcAft>
                <a:spcPts val="0"/>
              </a:spcAft>
              <a:buSzPts val="1000"/>
              <a:buChar char="►"/>
              <a:defRPr sz="1500">
                <a:solidFill>
                  <a:schemeClr val="lt1"/>
                </a:solidFill>
              </a:defRPr>
            </a:lvl1pPr>
            <a:lvl2pPr marL="914400" lvl="1" indent="-285750" algn="l" rtl="0">
              <a:spcBef>
                <a:spcPts val="300"/>
              </a:spcBef>
              <a:spcAft>
                <a:spcPts val="0"/>
              </a:spcAft>
              <a:buSzPts val="900"/>
              <a:buChar char="►"/>
              <a:defRPr sz="1300">
                <a:solidFill>
                  <a:schemeClr val="lt1"/>
                </a:solidFill>
              </a:defRPr>
            </a:lvl2pPr>
            <a:lvl3pPr marL="1371600" lvl="2" indent="-279400" algn="l" rtl="0">
              <a:spcBef>
                <a:spcPts val="200"/>
              </a:spcBef>
              <a:spcAft>
                <a:spcPts val="0"/>
              </a:spcAft>
              <a:buSzPts val="800"/>
              <a:buChar char="►"/>
              <a:defRPr sz="1200">
                <a:solidFill>
                  <a:schemeClr val="lt1"/>
                </a:solidFill>
              </a:defRPr>
            </a:lvl3pPr>
            <a:lvl4pPr marL="1828800" lvl="3" indent="-273050" algn="l" rtl="0">
              <a:spcBef>
                <a:spcPts val="200"/>
              </a:spcBef>
              <a:spcAft>
                <a:spcPts val="0"/>
              </a:spcAft>
              <a:buSzPts val="700"/>
              <a:buChar char="►"/>
              <a:defRPr sz="1000">
                <a:solidFill>
                  <a:schemeClr val="lt1"/>
                </a:solidFill>
              </a:defRPr>
            </a:lvl4pPr>
            <a:lvl5pPr marL="2286000" lvl="4" indent="-266700" algn="l" rtl="0">
              <a:spcBef>
                <a:spcPts val="200"/>
              </a:spcBef>
              <a:spcAft>
                <a:spcPts val="0"/>
              </a:spcAft>
              <a:buSzPts val="600"/>
              <a:buChar char="►"/>
              <a:defRPr sz="900">
                <a:solidFill>
                  <a:schemeClr val="lt1"/>
                </a:solidFill>
              </a:defRPr>
            </a:lvl5pPr>
            <a:lvl6pPr marL="2743200" lvl="5" indent="-3111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/>
            </a:lvl6pPr>
            <a:lvl7pPr marL="3200400" lvl="6" indent="-3111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/>
            </a:lvl7pPr>
            <a:lvl8pPr marL="3657600" lvl="7" indent="-3111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/>
            </a:lvl8pPr>
            <a:lvl9pPr marL="4114800" lvl="8" indent="-3111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/>
            </a:lvl9pPr>
          </a:lstStyle>
          <a:p>
            <a:endParaRPr/>
          </a:p>
        </p:txBody>
      </p:sp>
      <p:sp>
        <p:nvSpPr>
          <p:cNvPr id="573" name="Google Shape;573;p67"/>
          <p:cNvSpPr txBox="1">
            <a:spLocks noGrp="1"/>
          </p:cNvSpPr>
          <p:nvPr>
            <p:ph type="body" idx="2"/>
          </p:nvPr>
        </p:nvSpPr>
        <p:spPr>
          <a:xfrm>
            <a:off x="4648200" y="853439"/>
            <a:ext cx="4038600" cy="3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algn="l" rtl="0">
              <a:spcBef>
                <a:spcPts val="300"/>
              </a:spcBef>
              <a:spcAft>
                <a:spcPts val="0"/>
              </a:spcAft>
              <a:buSzPts val="1000"/>
              <a:buChar char="►"/>
              <a:defRPr sz="1500">
                <a:solidFill>
                  <a:schemeClr val="lt1"/>
                </a:solidFill>
              </a:defRPr>
            </a:lvl1pPr>
            <a:lvl2pPr marL="914400" lvl="1" indent="-285750" algn="l" rtl="0">
              <a:spcBef>
                <a:spcPts val="300"/>
              </a:spcBef>
              <a:spcAft>
                <a:spcPts val="0"/>
              </a:spcAft>
              <a:buSzPts val="900"/>
              <a:buChar char="►"/>
              <a:defRPr sz="1300">
                <a:solidFill>
                  <a:schemeClr val="lt1"/>
                </a:solidFill>
              </a:defRPr>
            </a:lvl2pPr>
            <a:lvl3pPr marL="1371600" lvl="2" indent="-279400" algn="l" rtl="0">
              <a:spcBef>
                <a:spcPts val="200"/>
              </a:spcBef>
              <a:spcAft>
                <a:spcPts val="0"/>
              </a:spcAft>
              <a:buSzPts val="800"/>
              <a:buChar char="►"/>
              <a:defRPr sz="1200">
                <a:solidFill>
                  <a:schemeClr val="lt1"/>
                </a:solidFill>
              </a:defRPr>
            </a:lvl3pPr>
            <a:lvl4pPr marL="1828800" lvl="3" indent="-273050" algn="l" rtl="0">
              <a:spcBef>
                <a:spcPts val="200"/>
              </a:spcBef>
              <a:spcAft>
                <a:spcPts val="0"/>
              </a:spcAft>
              <a:buSzPts val="700"/>
              <a:buChar char="►"/>
              <a:defRPr sz="1000">
                <a:solidFill>
                  <a:schemeClr val="lt1"/>
                </a:solidFill>
              </a:defRPr>
            </a:lvl4pPr>
            <a:lvl5pPr marL="2286000" lvl="4" indent="-266700" algn="l" rtl="0">
              <a:spcBef>
                <a:spcPts val="200"/>
              </a:spcBef>
              <a:spcAft>
                <a:spcPts val="0"/>
              </a:spcAft>
              <a:buSzPts val="600"/>
              <a:buChar char="►"/>
              <a:defRPr sz="900">
                <a:solidFill>
                  <a:schemeClr val="lt1"/>
                </a:solidFill>
              </a:defRPr>
            </a:lvl5pPr>
            <a:lvl6pPr marL="2743200" lvl="5" indent="-3111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/>
            </a:lvl6pPr>
            <a:lvl7pPr marL="3200400" lvl="6" indent="-3111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/>
            </a:lvl7pPr>
            <a:lvl8pPr marL="3657600" lvl="7" indent="-3111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/>
            </a:lvl8pPr>
            <a:lvl9pPr marL="4114800" lvl="8" indent="-3111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/>
            </a:lvl9pPr>
          </a:lstStyle>
          <a:p>
            <a:endParaRPr/>
          </a:p>
        </p:txBody>
      </p:sp>
      <p:cxnSp>
        <p:nvCxnSpPr>
          <p:cNvPr id="574" name="Google Shape;574;p67"/>
          <p:cNvCxnSpPr/>
          <p:nvPr/>
        </p:nvCxnSpPr>
        <p:spPr>
          <a:xfrm>
            <a:off x="457200" y="680813"/>
            <a:ext cx="8230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06068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368991"/>
            <a:ext cx="9144000" cy="774700"/>
          </a:xfrm>
          <a:custGeom>
            <a:avLst/>
            <a:gdLst/>
            <a:ahLst/>
            <a:cxnLst/>
            <a:rect l="l" t="t" r="r" b="b"/>
            <a:pathLst>
              <a:path w="9144000" h="774700">
                <a:moveTo>
                  <a:pt x="9143981" y="774298"/>
                </a:moveTo>
                <a:lnTo>
                  <a:pt x="0" y="774298"/>
                </a:lnTo>
                <a:lnTo>
                  <a:pt x="0" y="0"/>
                </a:lnTo>
                <a:lnTo>
                  <a:pt x="9143981" y="0"/>
                </a:lnTo>
                <a:lnTo>
                  <a:pt x="9143981" y="774298"/>
                </a:lnTo>
                <a:close/>
              </a:path>
            </a:pathLst>
          </a:custGeom>
          <a:solidFill>
            <a:srgbClr val="3138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4" y="594460"/>
            <a:ext cx="8374551" cy="1126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2F4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1724" y="1030977"/>
            <a:ext cx="4564380" cy="1535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2F49"/>
                </a:solidFill>
                <a:latin typeface="RobotoRegular"/>
                <a:cs typeface="RobotoRegular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kunal93v.pythonanywhere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1724" y="220465"/>
            <a:ext cx="5411876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dirty="0">
                <a:latin typeface="RobotoRegular"/>
                <a:cs typeface="RobotoRegular"/>
              </a:rPr>
              <a:t>HackerEarth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31724" y="1030977"/>
            <a:ext cx="5107076" cy="565539"/>
          </a:xfrm>
          <a:prstGeom prst="rect">
            <a:avLst/>
          </a:prstGeom>
        </p:spPr>
        <p:txBody>
          <a:bodyPr vert="horz" wrap="square" lIns="0" tIns="285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0"/>
              </a:spcBef>
            </a:pPr>
            <a:r>
              <a:rPr lang="en-US" sz="1800" dirty="0">
                <a:latin typeface="Roboto"/>
                <a:cs typeface="Roboto"/>
              </a:rPr>
              <a:t>AI in Capacity Management</a:t>
            </a:r>
            <a:endParaRPr sz="18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96"/>
          <p:cNvSpPr txBox="1">
            <a:spLocks noGrp="1"/>
          </p:cNvSpPr>
          <p:nvPr>
            <p:ph type="title"/>
          </p:nvPr>
        </p:nvSpPr>
        <p:spPr>
          <a:xfrm>
            <a:off x="457200" y="220650"/>
            <a:ext cx="82296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0"/>
              <a:buFont typeface="Arial"/>
              <a:buNone/>
            </a:pPr>
            <a:r>
              <a:rPr lang="en-US" sz="3000" b="1" dirty="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TEAM - Opus</a:t>
            </a:r>
            <a:endParaRPr sz="3000" b="1" dirty="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endParaRPr sz="1200" dirty="0"/>
          </a:p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"/>
              <a:buNone/>
            </a:pPr>
            <a:endParaRPr dirty="0"/>
          </a:p>
        </p:txBody>
      </p:sp>
      <p:sp>
        <p:nvSpPr>
          <p:cNvPr id="853" name="Google Shape;853;p96"/>
          <p:cNvSpPr txBox="1">
            <a:spLocks noGrp="1"/>
          </p:cNvSpPr>
          <p:nvPr>
            <p:ph type="body" idx="1"/>
          </p:nvPr>
        </p:nvSpPr>
        <p:spPr>
          <a:xfrm>
            <a:off x="457200" y="853447"/>
            <a:ext cx="8229600" cy="18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" sz="1800" dirty="0">
                <a:solidFill>
                  <a:srgbClr val="595959"/>
                </a:solidFill>
                <a:ea typeface="Arial"/>
                <a:cs typeface="Arial"/>
                <a:sym typeface="Arial"/>
              </a:rPr>
              <a:t>Kunal Verma – ML Scientist, Microsoft Hyderabad</a:t>
            </a:r>
            <a:br>
              <a:rPr lang="en" sz="1800" dirty="0">
                <a:solidFill>
                  <a:srgbClr val="595959"/>
                </a:solidFill>
                <a:ea typeface="Arial"/>
                <a:cs typeface="Arial"/>
                <a:sym typeface="Arial"/>
              </a:rPr>
            </a:br>
            <a:r>
              <a:rPr lang="en" sz="1800" dirty="0">
                <a:solidFill>
                  <a:srgbClr val="595959"/>
                </a:solidFill>
                <a:ea typeface="Arial"/>
                <a:cs typeface="Arial"/>
                <a:sym typeface="Arial"/>
              </a:rPr>
              <a:t>Ashish Verma – Senior Data Scientist, Nissan Thiruvendaram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SzPts val="800"/>
              <a:buNone/>
            </a:pPr>
            <a:r>
              <a:rPr lang="en" sz="1800" dirty="0"/>
              <a:t> </a:t>
            </a:r>
            <a:endParaRPr sz="1800" dirty="0"/>
          </a:p>
        </p:txBody>
      </p:sp>
      <p:sp>
        <p:nvSpPr>
          <p:cNvPr id="854" name="Google Shape;854;p96"/>
          <p:cNvSpPr txBox="1">
            <a:spLocks noGrp="1"/>
          </p:cNvSpPr>
          <p:nvPr>
            <p:ph type="title"/>
          </p:nvPr>
        </p:nvSpPr>
        <p:spPr>
          <a:xfrm>
            <a:off x="457200" y="3426000"/>
            <a:ext cx="14667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0"/>
              <a:buFont typeface="Arial"/>
              <a:buNone/>
            </a:pPr>
            <a:r>
              <a:rPr lang="en" sz="3000" b="1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THEME:</a:t>
            </a:r>
            <a:endParaRPr sz="3000" b="1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endParaRPr sz="1200"/>
          </a:p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"/>
              <a:buNone/>
            </a:pPr>
            <a:endParaRPr/>
          </a:p>
        </p:txBody>
      </p:sp>
      <p:sp>
        <p:nvSpPr>
          <p:cNvPr id="855" name="Google Shape;855;p96"/>
          <p:cNvSpPr txBox="1">
            <a:spLocks noGrp="1"/>
          </p:cNvSpPr>
          <p:nvPr>
            <p:ph type="body" idx="4294967295"/>
          </p:nvPr>
        </p:nvSpPr>
        <p:spPr>
          <a:xfrm>
            <a:off x="1981200" y="3333750"/>
            <a:ext cx="67962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US" sz="2400" dirty="0"/>
              <a:t>AI in Capacity Management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4037984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97"/>
          <p:cNvSpPr txBox="1">
            <a:spLocks noGrp="1"/>
          </p:cNvSpPr>
          <p:nvPr>
            <p:ph type="title"/>
          </p:nvPr>
        </p:nvSpPr>
        <p:spPr>
          <a:xfrm>
            <a:off x="457200" y="220650"/>
            <a:ext cx="8229600" cy="44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0"/>
              <a:buFont typeface="Arial"/>
              <a:buNone/>
            </a:pPr>
            <a:r>
              <a:rPr lang="en" sz="3000" b="1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PROBLEM STATEMENT</a:t>
            </a:r>
            <a:endParaRPr/>
          </a:p>
        </p:txBody>
      </p:sp>
      <p:sp>
        <p:nvSpPr>
          <p:cNvPr id="861" name="Google Shape;861;p97"/>
          <p:cNvSpPr txBox="1">
            <a:spLocks noGrp="1"/>
          </p:cNvSpPr>
          <p:nvPr>
            <p:ph type="body" idx="1"/>
          </p:nvPr>
        </p:nvSpPr>
        <p:spPr>
          <a:xfrm>
            <a:off x="457200" y="853450"/>
            <a:ext cx="8229600" cy="362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just"/>
            <a:r>
              <a:rPr lang="en-US" sz="2000" b="0" i="0" dirty="0">
                <a:solidFill>
                  <a:srgbClr val="46535E"/>
                </a:solidFill>
                <a:effectLst/>
                <a:latin typeface="Open Sans"/>
              </a:rPr>
              <a:t>Automate the process of matching demand with supply and allocation of resources. The solution should be able to output a rank and segment-based classification of the resources. 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46535E"/>
                </a:solidFill>
                <a:effectLst/>
                <a:latin typeface="Open Sans"/>
              </a:rPr>
              <a:t>The segments for classification are Best Fit (&gt;85% match), Stretched Fit (70% to 85%) and Best Bet (60%-70%)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46535E"/>
                </a:solidFill>
                <a:effectLst/>
                <a:latin typeface="Open Sans"/>
              </a:rPr>
              <a:t>Recommendation API should also be considering the weightage ranking of the factors – (experience, skills and competency, location, grade/ rank, bench aging and service line)</a:t>
            </a: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524289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98"/>
          <p:cNvSpPr txBox="1">
            <a:spLocks noGrp="1"/>
          </p:cNvSpPr>
          <p:nvPr>
            <p:ph type="title"/>
          </p:nvPr>
        </p:nvSpPr>
        <p:spPr>
          <a:xfrm>
            <a:off x="457200" y="220650"/>
            <a:ext cx="8229600" cy="44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dirty="0"/>
          </a:p>
        </p:txBody>
      </p:sp>
      <p:sp>
        <p:nvSpPr>
          <p:cNvPr id="867" name="Google Shape;867;p98"/>
          <p:cNvSpPr txBox="1">
            <a:spLocks noGrp="1"/>
          </p:cNvSpPr>
          <p:nvPr>
            <p:ph type="body" idx="1"/>
          </p:nvPr>
        </p:nvSpPr>
        <p:spPr>
          <a:xfrm>
            <a:off x="381000" y="685186"/>
            <a:ext cx="8229600" cy="362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600" dirty="0">
                <a:solidFill>
                  <a:srgbClr val="595959"/>
                </a:solidFill>
                <a:ea typeface="Arial"/>
                <a:cs typeface="Arial"/>
                <a:sym typeface="Arial"/>
              </a:rPr>
              <a:t>Developed a framework to match the demand with supply data</a:t>
            </a:r>
            <a:endParaRPr lang="en-US" sz="16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70816B5-2F69-4B08-8C2F-130EE25590F1}"/>
              </a:ext>
            </a:extLst>
          </p:cNvPr>
          <p:cNvSpPr/>
          <p:nvPr/>
        </p:nvSpPr>
        <p:spPr>
          <a:xfrm>
            <a:off x="304800" y="1583682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Demand Skills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814EB49-FA68-4E90-B623-05BF3F1B8B2B}"/>
              </a:ext>
            </a:extLst>
          </p:cNvPr>
          <p:cNvSpPr/>
          <p:nvPr/>
        </p:nvSpPr>
        <p:spPr>
          <a:xfrm>
            <a:off x="1676400" y="2414025"/>
            <a:ext cx="1600200" cy="361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Supply Tech Skills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F6C2F96-7676-4AFD-9EFB-01063F22C55E}"/>
              </a:ext>
            </a:extLst>
          </p:cNvPr>
          <p:cNvSpPr/>
          <p:nvPr/>
        </p:nvSpPr>
        <p:spPr>
          <a:xfrm>
            <a:off x="1676400" y="2889941"/>
            <a:ext cx="1600200" cy="361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Supply Process Skills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1A9CF1E-3CE6-4370-8CCD-CE1EBBB9E2F1}"/>
              </a:ext>
            </a:extLst>
          </p:cNvPr>
          <p:cNvSpPr/>
          <p:nvPr/>
        </p:nvSpPr>
        <p:spPr>
          <a:xfrm>
            <a:off x="1676400" y="3365857"/>
            <a:ext cx="1600200" cy="361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Supply Functional Skills</a:t>
            </a:r>
          </a:p>
        </p:txBody>
      </p:sp>
      <p:sp>
        <p:nvSpPr>
          <p:cNvPr id="13" name="Arrow: Bent 12">
            <a:extLst>
              <a:ext uri="{FF2B5EF4-FFF2-40B4-BE49-F238E27FC236}">
                <a16:creationId xmlns:a16="http://schemas.microsoft.com/office/drawing/2014/main" id="{244BB3D8-B1F8-44BC-BF5E-38582007BD59}"/>
              </a:ext>
            </a:extLst>
          </p:cNvPr>
          <p:cNvSpPr/>
          <p:nvPr/>
        </p:nvSpPr>
        <p:spPr>
          <a:xfrm rot="5400000">
            <a:off x="1865634" y="1741277"/>
            <a:ext cx="421632" cy="6477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6F32C43-D3E3-49A9-9751-02E465E8A495}"/>
              </a:ext>
            </a:extLst>
          </p:cNvPr>
          <p:cNvCxnSpPr>
            <a:cxnSpLocks/>
          </p:cNvCxnSpPr>
          <p:nvPr/>
        </p:nvCxnSpPr>
        <p:spPr>
          <a:xfrm>
            <a:off x="3352800" y="2571750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CDE6A6E-9359-45C1-A5E8-B5F7EC8E4C53}"/>
              </a:ext>
            </a:extLst>
          </p:cNvPr>
          <p:cNvCxnSpPr>
            <a:cxnSpLocks/>
          </p:cNvCxnSpPr>
          <p:nvPr/>
        </p:nvCxnSpPr>
        <p:spPr>
          <a:xfrm>
            <a:off x="3352800" y="3070516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621B03F-2B9F-484B-B21D-EBD88B7B620F}"/>
              </a:ext>
            </a:extLst>
          </p:cNvPr>
          <p:cNvCxnSpPr>
            <a:cxnSpLocks/>
          </p:cNvCxnSpPr>
          <p:nvPr/>
        </p:nvCxnSpPr>
        <p:spPr>
          <a:xfrm>
            <a:off x="3352800" y="3546432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Multiplication Sign 22">
            <a:extLst>
              <a:ext uri="{FF2B5EF4-FFF2-40B4-BE49-F238E27FC236}">
                <a16:creationId xmlns:a16="http://schemas.microsoft.com/office/drawing/2014/main" id="{71C5BC5D-275A-48EC-AE21-34B482837194}"/>
              </a:ext>
            </a:extLst>
          </p:cNvPr>
          <p:cNvSpPr/>
          <p:nvPr/>
        </p:nvSpPr>
        <p:spPr>
          <a:xfrm>
            <a:off x="3619500" y="2431946"/>
            <a:ext cx="228600" cy="27960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EB23AE99-74EF-4A61-9294-D3C11993D5BF}"/>
              </a:ext>
            </a:extLst>
          </p:cNvPr>
          <p:cNvSpPr/>
          <p:nvPr/>
        </p:nvSpPr>
        <p:spPr>
          <a:xfrm>
            <a:off x="3619500" y="2930712"/>
            <a:ext cx="228600" cy="27960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7F17E27E-0247-432B-A336-55B4088140E5}"/>
              </a:ext>
            </a:extLst>
          </p:cNvPr>
          <p:cNvSpPr/>
          <p:nvPr/>
        </p:nvSpPr>
        <p:spPr>
          <a:xfrm>
            <a:off x="3619500" y="3400020"/>
            <a:ext cx="228600" cy="27960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AE83C61-C129-409B-95F3-80F24351B7B4}"/>
              </a:ext>
            </a:extLst>
          </p:cNvPr>
          <p:cNvSpPr/>
          <p:nvPr/>
        </p:nvSpPr>
        <p:spPr>
          <a:xfrm>
            <a:off x="3886200" y="2339557"/>
            <a:ext cx="952500" cy="4178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Weight Tech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2C14D45-D17A-4761-A34D-7DD4F7CD7FFE}"/>
              </a:ext>
            </a:extLst>
          </p:cNvPr>
          <p:cNvSpPr/>
          <p:nvPr/>
        </p:nvSpPr>
        <p:spPr>
          <a:xfrm>
            <a:off x="3886200" y="2861599"/>
            <a:ext cx="952500" cy="4178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Weight Proc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CEF7215-E6C4-41E0-9EFF-D56C629909E1}"/>
              </a:ext>
            </a:extLst>
          </p:cNvPr>
          <p:cNvSpPr/>
          <p:nvPr/>
        </p:nvSpPr>
        <p:spPr>
          <a:xfrm>
            <a:off x="3900055" y="3371052"/>
            <a:ext cx="952500" cy="4178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Weight </a:t>
            </a:r>
            <a:r>
              <a:rPr lang="en-US" sz="1200" dirty="0" err="1"/>
              <a:t>Func</a:t>
            </a:r>
            <a:endParaRPr lang="en-US" sz="1200" dirty="0"/>
          </a:p>
        </p:txBody>
      </p:sp>
      <p:sp>
        <p:nvSpPr>
          <p:cNvPr id="35" name="Arrow: Pentagon 34">
            <a:extLst>
              <a:ext uri="{FF2B5EF4-FFF2-40B4-BE49-F238E27FC236}">
                <a16:creationId xmlns:a16="http://schemas.microsoft.com/office/drawing/2014/main" id="{6D9EC619-B3E6-4523-9597-23CB8C0EC7B6}"/>
              </a:ext>
            </a:extLst>
          </p:cNvPr>
          <p:cNvSpPr/>
          <p:nvPr/>
        </p:nvSpPr>
        <p:spPr>
          <a:xfrm>
            <a:off x="4932218" y="2445330"/>
            <a:ext cx="304800" cy="149802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E890B89-6B41-4782-8CF4-D8E71D8386F5}"/>
              </a:ext>
            </a:extLst>
          </p:cNvPr>
          <p:cNvSpPr/>
          <p:nvPr/>
        </p:nvSpPr>
        <p:spPr>
          <a:xfrm>
            <a:off x="5389418" y="3082648"/>
            <a:ext cx="1600200" cy="361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Cumulative Skills Score</a:t>
            </a:r>
          </a:p>
        </p:txBody>
      </p:sp>
      <p:sp>
        <p:nvSpPr>
          <p:cNvPr id="37" name="Plus Sign 36">
            <a:extLst>
              <a:ext uri="{FF2B5EF4-FFF2-40B4-BE49-F238E27FC236}">
                <a16:creationId xmlns:a16="http://schemas.microsoft.com/office/drawing/2014/main" id="{8A40BE27-4042-4586-88EC-B8ADBD6CBE88}"/>
              </a:ext>
            </a:extLst>
          </p:cNvPr>
          <p:cNvSpPr/>
          <p:nvPr/>
        </p:nvSpPr>
        <p:spPr>
          <a:xfrm>
            <a:off x="6082144" y="1344446"/>
            <a:ext cx="228600" cy="228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lus Sign 39">
            <a:extLst>
              <a:ext uri="{FF2B5EF4-FFF2-40B4-BE49-F238E27FC236}">
                <a16:creationId xmlns:a16="http://schemas.microsoft.com/office/drawing/2014/main" id="{1E7ECE67-1E11-4F82-9CBD-54C04CE14409}"/>
              </a:ext>
            </a:extLst>
          </p:cNvPr>
          <p:cNvSpPr/>
          <p:nvPr/>
        </p:nvSpPr>
        <p:spPr>
          <a:xfrm>
            <a:off x="6085608" y="2783619"/>
            <a:ext cx="228600" cy="228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D6383A10-2F00-43F5-B831-875D98A201B6}"/>
              </a:ext>
            </a:extLst>
          </p:cNvPr>
          <p:cNvSpPr/>
          <p:nvPr/>
        </p:nvSpPr>
        <p:spPr>
          <a:xfrm>
            <a:off x="5389418" y="2241774"/>
            <a:ext cx="1600200" cy="4071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Weight – Location, </a:t>
            </a:r>
            <a:r>
              <a:rPr lang="en-US" sz="1200" dirty="0" err="1"/>
              <a:t>WorkEx</a:t>
            </a:r>
            <a:r>
              <a:rPr lang="en-US" sz="1200" dirty="0"/>
              <a:t>., Bench Age</a:t>
            </a:r>
          </a:p>
        </p:txBody>
      </p:sp>
      <p:sp>
        <p:nvSpPr>
          <p:cNvPr id="44" name="Plus Sign 43">
            <a:extLst>
              <a:ext uri="{FF2B5EF4-FFF2-40B4-BE49-F238E27FC236}">
                <a16:creationId xmlns:a16="http://schemas.microsoft.com/office/drawing/2014/main" id="{C0460631-5B1F-48C8-BA26-125A4847E6D7}"/>
              </a:ext>
            </a:extLst>
          </p:cNvPr>
          <p:cNvSpPr/>
          <p:nvPr/>
        </p:nvSpPr>
        <p:spPr>
          <a:xfrm>
            <a:off x="6075218" y="1972088"/>
            <a:ext cx="228600" cy="228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9CFE3A8-6A14-4728-9AD1-683AE4FA3884}"/>
              </a:ext>
            </a:extLst>
          </p:cNvPr>
          <p:cNvSpPr/>
          <p:nvPr/>
        </p:nvSpPr>
        <p:spPr>
          <a:xfrm>
            <a:off x="5389418" y="1579831"/>
            <a:ext cx="1600200" cy="361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Weight – Rank</a:t>
            </a:r>
          </a:p>
        </p:txBody>
      </p:sp>
      <p:sp>
        <p:nvSpPr>
          <p:cNvPr id="50" name="Arrow: Pentagon 49">
            <a:extLst>
              <a:ext uri="{FF2B5EF4-FFF2-40B4-BE49-F238E27FC236}">
                <a16:creationId xmlns:a16="http://schemas.microsoft.com/office/drawing/2014/main" id="{C28EF446-C53B-4881-82BF-E682FDC4412F}"/>
              </a:ext>
            </a:extLst>
          </p:cNvPr>
          <p:cNvSpPr/>
          <p:nvPr/>
        </p:nvSpPr>
        <p:spPr>
          <a:xfrm>
            <a:off x="7135090" y="1566538"/>
            <a:ext cx="387927" cy="237681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8C4CA0FD-FE19-4CF7-BF26-1EBD203FDC21}"/>
              </a:ext>
            </a:extLst>
          </p:cNvPr>
          <p:cNvSpPr/>
          <p:nvPr/>
        </p:nvSpPr>
        <p:spPr>
          <a:xfrm>
            <a:off x="7620000" y="2299391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Recommendations</a:t>
            </a:r>
          </a:p>
        </p:txBody>
      </p:sp>
      <p:sp>
        <p:nvSpPr>
          <p:cNvPr id="54" name="Rectangle: Diagonal Corners Rounded 53">
            <a:extLst>
              <a:ext uri="{FF2B5EF4-FFF2-40B4-BE49-F238E27FC236}">
                <a16:creationId xmlns:a16="http://schemas.microsoft.com/office/drawing/2014/main" id="{ABAB9723-5E9C-456E-BE19-17396209BFAA}"/>
              </a:ext>
            </a:extLst>
          </p:cNvPr>
          <p:cNvSpPr/>
          <p:nvPr/>
        </p:nvSpPr>
        <p:spPr>
          <a:xfrm>
            <a:off x="3238500" y="1203183"/>
            <a:ext cx="990600" cy="23739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7E5383B-9A5E-4382-AF45-5DEEC254544C}"/>
              </a:ext>
            </a:extLst>
          </p:cNvPr>
          <p:cNvCxnSpPr>
            <a:cxnSpLocks/>
          </p:cNvCxnSpPr>
          <p:nvPr/>
        </p:nvCxnSpPr>
        <p:spPr>
          <a:xfrm flipH="1">
            <a:off x="1828800" y="1428750"/>
            <a:ext cx="1219200" cy="26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FD8DFBC-35B1-4111-B788-4A535FABB45D}"/>
              </a:ext>
            </a:extLst>
          </p:cNvPr>
          <p:cNvCxnSpPr>
            <a:cxnSpLocks/>
          </p:cNvCxnSpPr>
          <p:nvPr/>
        </p:nvCxnSpPr>
        <p:spPr>
          <a:xfrm>
            <a:off x="3962400" y="1513741"/>
            <a:ext cx="152400" cy="677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B544AD6-1C56-4EDC-B161-2DB3FB26B644}"/>
              </a:ext>
            </a:extLst>
          </p:cNvPr>
          <p:cNvCxnSpPr>
            <a:cxnSpLocks/>
          </p:cNvCxnSpPr>
          <p:nvPr/>
        </p:nvCxnSpPr>
        <p:spPr>
          <a:xfrm>
            <a:off x="4343400" y="1428750"/>
            <a:ext cx="990600" cy="26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E33743B-1CE4-4410-91D1-C2370F8E9E6C}"/>
              </a:ext>
            </a:extLst>
          </p:cNvPr>
          <p:cNvCxnSpPr>
            <a:cxnSpLocks/>
          </p:cNvCxnSpPr>
          <p:nvPr/>
        </p:nvCxnSpPr>
        <p:spPr>
          <a:xfrm>
            <a:off x="4229100" y="1513741"/>
            <a:ext cx="1104900" cy="677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2DE09C36-799E-44D6-B4DC-3607E4157947}"/>
              </a:ext>
            </a:extLst>
          </p:cNvPr>
          <p:cNvSpPr/>
          <p:nvPr/>
        </p:nvSpPr>
        <p:spPr>
          <a:xfrm>
            <a:off x="5344391" y="976512"/>
            <a:ext cx="1600200" cy="361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SMU, SL &amp; SSL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6C732B9-F6EA-4BE6-9F9D-1F70CE34F612}"/>
              </a:ext>
            </a:extLst>
          </p:cNvPr>
          <p:cNvCxnSpPr>
            <a:cxnSpLocks/>
          </p:cNvCxnSpPr>
          <p:nvPr/>
        </p:nvCxnSpPr>
        <p:spPr>
          <a:xfrm flipV="1">
            <a:off x="4362450" y="1203183"/>
            <a:ext cx="819150" cy="73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041F64B-4B4A-4644-9C60-38C71D03447B}"/>
              </a:ext>
            </a:extLst>
          </p:cNvPr>
          <p:cNvCxnSpPr>
            <a:cxnSpLocks/>
          </p:cNvCxnSpPr>
          <p:nvPr/>
        </p:nvCxnSpPr>
        <p:spPr>
          <a:xfrm flipV="1">
            <a:off x="3505200" y="363855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5C0E3A30-C0D7-44FA-B8A8-70980C067C16}"/>
              </a:ext>
            </a:extLst>
          </p:cNvPr>
          <p:cNvSpPr/>
          <p:nvPr/>
        </p:nvSpPr>
        <p:spPr>
          <a:xfrm>
            <a:off x="2514616" y="3957232"/>
            <a:ext cx="2133584" cy="3074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Word2vec spacy model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4DAF43BC-5012-453F-9987-939F1F914626}"/>
              </a:ext>
            </a:extLst>
          </p:cNvPr>
          <p:cNvSpPr/>
          <p:nvPr/>
        </p:nvSpPr>
        <p:spPr>
          <a:xfrm>
            <a:off x="5122726" y="3992192"/>
            <a:ext cx="2133584" cy="3074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Multivariate Optimization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FEE1F0C-0916-4BA4-B345-BFCEB8E86D37}"/>
              </a:ext>
            </a:extLst>
          </p:cNvPr>
          <p:cNvCxnSpPr>
            <a:cxnSpLocks/>
          </p:cNvCxnSpPr>
          <p:nvPr/>
        </p:nvCxnSpPr>
        <p:spPr>
          <a:xfrm flipV="1">
            <a:off x="6210299" y="3628293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664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99"/>
          <p:cNvSpPr txBox="1">
            <a:spLocks noGrp="1"/>
          </p:cNvSpPr>
          <p:nvPr>
            <p:ph type="title"/>
          </p:nvPr>
        </p:nvSpPr>
        <p:spPr>
          <a:xfrm>
            <a:off x="457200" y="220650"/>
            <a:ext cx="8229600" cy="44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CHECKLIST</a:t>
            </a: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3" name="Google Shape;873;p9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853450"/>
                <a:ext cx="8229600" cy="362610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solidFill>
                      <a:srgbClr val="595959"/>
                    </a:solidFill>
                    <a:ea typeface="Arial"/>
                    <a:cs typeface="Arial"/>
                    <a:sym typeface="Arial"/>
                  </a:rPr>
                  <a:t>Features considered </a:t>
                </a:r>
              </a:p>
              <a:p>
                <a:pPr marL="457200" lvl="0" indent="-3556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000"/>
                  <a:buFont typeface="Arial"/>
                  <a:buChar char="❏"/>
                </a:pPr>
                <a:r>
                  <a:rPr lang="en-US" sz="1400" dirty="0">
                    <a:solidFill>
                      <a:srgbClr val="595959"/>
                    </a:solidFill>
                    <a:ea typeface="Arial"/>
                    <a:cs typeface="Arial"/>
                    <a:sym typeface="Arial"/>
                  </a:rPr>
                  <a:t>Weights – Location, Skills (Tech, Proc, </a:t>
                </a:r>
                <a:r>
                  <a:rPr lang="en-US" sz="1400" dirty="0" err="1">
                    <a:solidFill>
                      <a:srgbClr val="595959"/>
                    </a:solidFill>
                    <a:ea typeface="Arial"/>
                    <a:cs typeface="Arial"/>
                    <a:sym typeface="Arial"/>
                  </a:rPr>
                  <a:t>Func</a:t>
                </a:r>
                <a:r>
                  <a:rPr lang="en-US" sz="1400" dirty="0">
                    <a:solidFill>
                      <a:srgbClr val="595959"/>
                    </a:solidFill>
                    <a:ea typeface="Arial"/>
                    <a:cs typeface="Arial"/>
                    <a:sym typeface="Arial"/>
                  </a:rPr>
                  <a:t>.), Exp., Bench Age, Rank – in respective orders</a:t>
                </a:r>
              </a:p>
              <a:p>
                <a:pPr marL="457200" lvl="0" indent="-3556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000"/>
                  <a:buFont typeface="Arial"/>
                  <a:buChar char="❏"/>
                </a:pPr>
                <a:r>
                  <a:rPr lang="en-US" sz="1400" dirty="0">
                    <a:solidFill>
                      <a:srgbClr val="595959"/>
                    </a:solidFill>
                    <a:ea typeface="Arial"/>
                    <a:cs typeface="Arial"/>
                    <a:sym typeface="Arial"/>
                  </a:rPr>
                  <a:t>WordVectors Similarity scores of demand skills with Supply skills (Tech, Proc, </a:t>
                </a:r>
                <a:r>
                  <a:rPr lang="en-US" sz="1400" dirty="0" err="1">
                    <a:solidFill>
                      <a:srgbClr val="595959"/>
                    </a:solidFill>
                    <a:ea typeface="Arial"/>
                    <a:cs typeface="Arial"/>
                    <a:sym typeface="Arial"/>
                  </a:rPr>
                  <a:t>Func</a:t>
                </a:r>
                <a:r>
                  <a:rPr lang="en-US" sz="1400" dirty="0">
                    <a:solidFill>
                      <a:srgbClr val="595959"/>
                    </a:solidFill>
                    <a:ea typeface="Arial"/>
                    <a:cs typeface="Arial"/>
                    <a:sym typeface="Arial"/>
                  </a:rPr>
                  <a:t>.)</a:t>
                </a:r>
              </a:p>
              <a:p>
                <a:pPr marL="457200" lvl="0" indent="-3556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000"/>
                  <a:buFont typeface="Arial"/>
                  <a:buChar char="❏"/>
                </a:pPr>
                <a:r>
                  <a:rPr lang="en-US" sz="1400" dirty="0">
                    <a:solidFill>
                      <a:srgbClr val="595959"/>
                    </a:solidFill>
                    <a:ea typeface="Arial"/>
                    <a:cs typeface="Arial"/>
                    <a:sym typeface="Arial"/>
                  </a:rPr>
                  <a:t>SMU, Service Level, Sub-Service Levels</a:t>
                </a:r>
              </a:p>
              <a:p>
                <a:pPr marL="457200" lvl="0" indent="-3556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000"/>
                  <a:buFont typeface="Arial"/>
                  <a:buChar char="❏"/>
                </a:pPr>
                <a:endParaRPr lang="en-US" sz="1400" dirty="0">
                  <a:solidFill>
                    <a:srgbClr val="595959"/>
                  </a:solidFill>
                  <a:ea typeface="Arial"/>
                  <a:cs typeface="Arial"/>
                  <a:sym typeface="Arial"/>
                </a:endParaRPr>
              </a:p>
              <a:p>
                <a:pPr lvl="0" indent="-355600">
                  <a:lnSpc>
                    <a:spcPct val="115000"/>
                  </a:lnSpc>
                  <a:spcBef>
                    <a:spcPts val="0"/>
                  </a:spcBef>
                  <a:buClr>
                    <a:srgbClr val="595959"/>
                  </a:buClr>
                  <a:buSzPts val="2000"/>
                  <a:buFont typeface="Arial"/>
                  <a:buChar char="❏"/>
                </a:pPr>
                <a:r>
                  <a:rPr lang="en-US" sz="1400" dirty="0">
                    <a:solidFill>
                      <a:srgbClr val="595959"/>
                    </a:solidFill>
                    <a:ea typeface="Arial"/>
                    <a:cs typeface="Arial"/>
                    <a:sym typeface="Arial"/>
                  </a:rPr>
                  <a:t>Cumulative Score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𝑇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∗</m:t>
                    </m:r>
                    <m:r>
                      <a:rPr lang="en-US" sz="1400" b="0" i="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𝑇𝑒𝑐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h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𝑊𝑜𝑟𝑑</m:t>
                        </m:r>
                        <m:r>
                          <a:rPr lang="en-US" sz="14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2</m:t>
                        </m:r>
                        <m:r>
                          <a:rPr lang="en-US" sz="14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𝑉𝑒𝑐𝑆𝑐𝑜𝑟𝑒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+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𝑝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∗</m:t>
                    </m:r>
                    <m:r>
                      <a:rPr lang="en-US" sz="1400" b="0" i="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𝑃𝑟𝑜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𝑐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𝑊𝑜𝑟𝑑</m:t>
                        </m:r>
                        <m:r>
                          <a:rPr lang="en-US" sz="14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2</m:t>
                        </m:r>
                        <m:r>
                          <a:rPr lang="en-US" sz="14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𝑉𝑒𝑐𝑆𝑐𝑜𝑟𝑒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+</m:t>
                    </m:r>
                    <m:r>
                      <a:rPr lang="en-US" sz="1400" b="0" i="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𝐹𝑢𝑛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𝑐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𝑊𝑜𝑟𝑑</m:t>
                        </m:r>
                        <m:r>
                          <a:rPr lang="en-US" sz="14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2</m:t>
                        </m:r>
                        <m:r>
                          <a:rPr lang="en-US" sz="14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𝑉𝑒𝑐𝑆𝑐𝑜𝑟𝑒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+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𝐿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∗</m:t>
                    </m:r>
                    <m:r>
                      <a:rPr lang="en-US" sz="1400" b="0" i="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𝐿𝑜𝑐𝑎𝑡𝑖𝑜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𝑛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𝑆𝑐𝑜𝑟𝑒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+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𝑅𝑛𝑘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∗</m:t>
                    </m:r>
                    <m:r>
                      <a:rPr lang="en-US" sz="1400" b="0" i="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𝑅𝑎𝑛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𝑘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𝑆𝑐𝑜𝑟𝑒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+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𝐸𝑥𝑝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∗</m:t>
                    </m:r>
                    <m:r>
                      <a:rPr lang="en-US" sz="1400" b="0" i="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𝐸𝑥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𝑖𝑛𝑌𝑒𝑎𝑟𝑠𝑁𝑜𝑟𝑚𝑎𝑙𝑖𝑧𝑒𝑑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∗</m:t>
                    </m:r>
                    <m:r>
                      <a:rPr lang="en-US" sz="1400" b="0" i="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𝐸𝑥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𝑆𝑐𝑜𝑟𝑒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+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𝑆𝑀𝑈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∗</m:t>
                    </m:r>
                    <m:r>
                      <a:rPr lang="en-US" sz="1400" b="0" i="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𝑆𝑀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𝑈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𝑆𝑐𝑜𝑟𝑒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+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𝑆𝑆𝐿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∗</m:t>
                    </m:r>
                    <m:r>
                      <a:rPr lang="en-US" sz="1400" b="0" i="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𝑆𝑆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𝐿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𝑆𝑐𝑜𝑟𝑒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+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𝑆𝐿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∗</m:t>
                    </m:r>
                    <m:r>
                      <a:rPr lang="en-US" sz="1400" b="0" i="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𝑆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𝐿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𝑆𝑐𝑜𝑟𝑒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+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𝑆𝑘𝑖𝑙𝑙𝐿𝑒𝑣𝑒𝑙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∗</m:t>
                    </m:r>
                    <m:r>
                      <a:rPr lang="en-US" sz="1400" b="0" i="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𝑆𝑘𝑖𝑙𝑙𝐿𝑒𝑣𝑒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𝑙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𝑆𝑐𝑜𝑟𝑒</m:t>
                        </m:r>
                      </m:sub>
                    </m:sSub>
                    <m:r>
                      <a:rPr lang="en-US" sz="1400" b="0" i="0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+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𝐵𝑛𝑐h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∗</m:t>
                    </m:r>
                    <m:r>
                      <a:rPr lang="en-US" sz="1400" b="0" i="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𝐵𝑛𝑐h𝐴𝑔𝑒</m:t>
                    </m:r>
                    <m:r>
                      <a:rPr lang="en-US" sz="1400" b="0" i="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_</m:t>
                    </m:r>
                    <m:r>
                      <a:rPr lang="en-US" sz="1400" b="0" i="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𝑁𝑜𝑟𝑚𝑎𝑙𝑖𝑧𝑒𝑑</m:t>
                    </m:r>
                  </m:oMath>
                </a14:m>
                <a:endParaRPr lang="en-US" sz="1400" i="1" dirty="0">
                  <a:solidFill>
                    <a:srgbClr val="595959"/>
                  </a:solidFill>
                  <a:ea typeface="Arial"/>
                  <a:cs typeface="Arial"/>
                  <a:sym typeface="Arial"/>
                </a:endParaRPr>
              </a:p>
              <a:p>
                <a:pPr marL="101600" lvl="0" indent="0">
                  <a:lnSpc>
                    <a:spcPct val="115000"/>
                  </a:lnSpc>
                  <a:spcBef>
                    <a:spcPts val="0"/>
                  </a:spcBef>
                  <a:buClr>
                    <a:srgbClr val="595959"/>
                  </a:buClr>
                  <a:buSzPts val="2000"/>
                  <a:buNone/>
                </a:pPr>
                <a:endParaRPr lang="en-US" sz="1400" dirty="0">
                  <a:solidFill>
                    <a:srgbClr val="595959"/>
                  </a:solidFill>
                  <a:ea typeface="Arial"/>
                  <a:cs typeface="Arial"/>
                  <a:sym typeface="Arial"/>
                </a:endParaRPr>
              </a:p>
              <a:p>
                <a:pPr indent="-355600">
                  <a:lnSpc>
                    <a:spcPct val="115000"/>
                  </a:lnSpc>
                  <a:spcBef>
                    <a:spcPts val="0"/>
                  </a:spcBef>
                  <a:buClr>
                    <a:srgbClr val="595959"/>
                  </a:buClr>
                  <a:buSzPts val="2000"/>
                  <a:buFont typeface="Arial"/>
                  <a:buChar char="❏"/>
                </a:pPr>
                <a:r>
                  <a:rPr lang="en-US" sz="1400" dirty="0">
                    <a:solidFill>
                      <a:srgbClr val="595959"/>
                    </a:solidFill>
                    <a:ea typeface="Arial"/>
                    <a:cs typeface="Arial"/>
                    <a:sym typeface="Arial"/>
                  </a:rPr>
                  <a:t>Here,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𝑅𝑎𝑛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𝑘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𝑆𝑐𝑜𝑟𝑒</m:t>
                        </m:r>
                      </m:sub>
                    </m:sSub>
                    <m:r>
                      <a:rPr lang="en-US" sz="1400" i="1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, </m:t>
                    </m:r>
                    <m:r>
                      <a:rPr lang="en-US" sz="1400" i="1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𝐸𝑥</m:t>
                    </m:r>
                    <m:sSub>
                      <m:sSubPr>
                        <m:ctrlPr>
                          <a:rPr lang="en-US" sz="1400" i="1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𝑝</m:t>
                        </m:r>
                      </m:e>
                      <m:sub>
                        <m:r>
                          <a:rPr lang="en-US" sz="1400" i="1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𝑆𝑐𝑜𝑟𝑒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595959"/>
                    </a:solidFill>
                    <a:ea typeface="Arial"/>
                    <a:cs typeface="Arial"/>
                    <a:sym typeface="Arial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𝑆𝑀</m:t>
                    </m:r>
                    <m:sSub>
                      <m:sSubPr>
                        <m:ctrlPr>
                          <a:rPr lang="en-US" sz="1400" i="1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𝑈</m:t>
                        </m:r>
                      </m:e>
                      <m:sub>
                        <m:r>
                          <a:rPr lang="en-US" sz="1400" i="1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𝑆𝑐𝑜𝑟𝑒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, </m:t>
                    </m:r>
                    <m:r>
                      <a:rPr lang="en-US" sz="1400" i="1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𝑆𝑆</m:t>
                    </m:r>
                    <m:sSub>
                      <m:sSubPr>
                        <m:ctrlPr>
                          <a:rPr lang="en-US" sz="1400" i="1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𝐿</m:t>
                        </m:r>
                      </m:e>
                      <m:sub>
                        <m:r>
                          <a:rPr lang="en-US" sz="1400" i="1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𝑆𝑐𝑜𝑟𝑒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595959"/>
                    </a:solidFill>
                    <a:ea typeface="Arial"/>
                    <a:cs typeface="Arial"/>
                    <a:sym typeface="Arial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𝑆</m:t>
                    </m:r>
                    <m:sSub>
                      <m:sSubPr>
                        <m:ctrlPr>
                          <a:rPr lang="en-US" sz="1400" i="1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𝐿</m:t>
                        </m:r>
                      </m:e>
                      <m:sub>
                        <m:r>
                          <a:rPr lang="en-US" sz="1400" i="1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𝑆𝑐𝑜𝑟𝑒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595959"/>
                    </a:solidFill>
                    <a:ea typeface="Arial"/>
                    <a:cs typeface="Arial"/>
                    <a:sym typeface="Arial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𝑆𝑘𝑖𝑙𝑙𝐿𝑒𝑣𝑒</m:t>
                    </m:r>
                    <m:sSub>
                      <m:sSubPr>
                        <m:ctrlPr>
                          <a:rPr lang="en-US" sz="1400" i="1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𝑙</m:t>
                        </m:r>
                      </m:e>
                      <m:sub>
                        <m:r>
                          <a:rPr lang="en-US" sz="1400" i="1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𝑆𝑐𝑜𝑟𝑒</m:t>
                        </m:r>
                      </m:sub>
                    </m:sSub>
                    <m:r>
                      <a:rPr lang="en-US" sz="1400" i="1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 </m:t>
                    </m:r>
                  </m:oMath>
                </a14:m>
                <a:r>
                  <a:rPr lang="en-US" sz="1400" dirty="0">
                    <a:solidFill>
                      <a:srgbClr val="595959"/>
                    </a:solidFill>
                    <a:ea typeface="Arial"/>
                    <a:cs typeface="Arial"/>
                    <a:sym typeface="Arial"/>
                  </a:rPr>
                  <a:t> = 1 for a demand-supply match otherwise 0</a:t>
                </a:r>
              </a:p>
              <a:p>
                <a:pPr indent="-355600">
                  <a:lnSpc>
                    <a:spcPct val="115000"/>
                  </a:lnSpc>
                  <a:spcBef>
                    <a:spcPts val="0"/>
                  </a:spcBef>
                  <a:buClr>
                    <a:srgbClr val="595959"/>
                  </a:buClr>
                  <a:buSzPts val="2000"/>
                  <a:buFont typeface="Arial"/>
                  <a:buChar char="❏"/>
                </a:pPr>
                <a:r>
                  <a:rPr lang="en-US" sz="1400" dirty="0">
                    <a:solidFill>
                      <a:srgbClr val="595959"/>
                    </a:solidFill>
                    <a:ea typeface="Arial"/>
                    <a:cs typeface="Arial"/>
                    <a:sym typeface="Arial"/>
                  </a:rPr>
                  <a:t>Weights for SMU, SSL &amp; SL allocated as 10% of overall to keep score range consistent and comparable</a:t>
                </a:r>
              </a:p>
              <a:p>
                <a:pPr indent="-355600">
                  <a:lnSpc>
                    <a:spcPct val="115000"/>
                  </a:lnSpc>
                  <a:spcBef>
                    <a:spcPts val="0"/>
                  </a:spcBef>
                  <a:buClr>
                    <a:srgbClr val="595959"/>
                  </a:buClr>
                  <a:buSzPts val="2000"/>
                  <a:buFont typeface="Arial"/>
                  <a:buChar char="❏"/>
                </a:pPr>
                <a:endParaRPr lang="en-US" sz="1400" dirty="0">
                  <a:solidFill>
                    <a:srgbClr val="595959"/>
                  </a:solidFill>
                  <a:ea typeface="Arial"/>
                  <a:cs typeface="Arial"/>
                  <a:sym typeface="Arial"/>
                </a:endParaRPr>
              </a:p>
              <a:p>
                <a:pPr lvl="0" indent="-355600">
                  <a:lnSpc>
                    <a:spcPct val="115000"/>
                  </a:lnSpc>
                  <a:spcBef>
                    <a:spcPts val="0"/>
                  </a:spcBef>
                  <a:buClr>
                    <a:srgbClr val="595959"/>
                  </a:buClr>
                  <a:buSzPts val="2000"/>
                  <a:buFont typeface="Arial"/>
                  <a:buChar char="❏"/>
                </a:pPr>
                <a:endParaRPr sz="1400" dirty="0">
                  <a:solidFill>
                    <a:srgbClr val="595959"/>
                  </a:solidFill>
                  <a:ea typeface="Arial"/>
                  <a:cs typeface="Arial"/>
                  <a:sym typeface="Arial"/>
                </a:endParaRPr>
              </a:p>
            </p:txBody>
          </p:sp>
        </mc:Choice>
        <mc:Fallback>
          <p:sp>
            <p:nvSpPr>
              <p:cNvPr id="873" name="Google Shape;873;p9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853450"/>
                <a:ext cx="8229600" cy="3626100"/>
              </a:xfrm>
              <a:prstGeom prst="rect">
                <a:avLst/>
              </a:prstGeom>
              <a:blipFill>
                <a:blip r:embed="rId3"/>
                <a:stretch>
                  <a:fillRect l="-1704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8824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102"/>
          <p:cNvSpPr txBox="1">
            <a:spLocks noGrp="1"/>
          </p:cNvSpPr>
          <p:nvPr>
            <p:ph type="title"/>
          </p:nvPr>
        </p:nvSpPr>
        <p:spPr>
          <a:xfrm>
            <a:off x="457200" y="220650"/>
            <a:ext cx="8229600" cy="44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WORKING PROTOTYPE</a:t>
            </a:r>
            <a:endParaRPr dirty="0"/>
          </a:p>
        </p:txBody>
      </p:sp>
      <p:sp>
        <p:nvSpPr>
          <p:cNvPr id="893" name="Google Shape;893;p102"/>
          <p:cNvSpPr txBox="1">
            <a:spLocks noGrp="1"/>
          </p:cNvSpPr>
          <p:nvPr>
            <p:ph type="body" idx="1"/>
          </p:nvPr>
        </p:nvSpPr>
        <p:spPr>
          <a:xfrm>
            <a:off x="457200" y="853450"/>
            <a:ext cx="8229600" cy="362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3D85C6"/>
                </a:solidFill>
                <a:ea typeface="Arial"/>
                <a:cs typeface="Arial"/>
                <a:sym typeface="Arial"/>
              </a:rPr>
              <a:t>Working demo hosted at - </a:t>
            </a:r>
            <a:r>
              <a:rPr lang="en-US" dirty="0">
                <a:hlinkClick r:id="rId3"/>
              </a:rPr>
              <a:t>https://kunal93v.pythonanywhere.com/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778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103"/>
          <p:cNvSpPr txBox="1">
            <a:spLocks noGrp="1"/>
          </p:cNvSpPr>
          <p:nvPr>
            <p:ph type="title"/>
          </p:nvPr>
        </p:nvSpPr>
        <p:spPr>
          <a:xfrm>
            <a:off x="457200" y="220650"/>
            <a:ext cx="8229600" cy="44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ATTACHMENTS – UI - Input</a:t>
            </a:r>
            <a:endParaRPr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14166F-3C95-4289-8C51-0BB90F89C6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23950"/>
            <a:ext cx="3318501" cy="27432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AE4B3BD1-BD46-4CF5-A0AD-C47DDC48A45B}"/>
              </a:ext>
            </a:extLst>
          </p:cNvPr>
          <p:cNvSpPr/>
          <p:nvPr/>
        </p:nvSpPr>
        <p:spPr>
          <a:xfrm>
            <a:off x="152400" y="1504950"/>
            <a:ext cx="6096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6486A2C-B159-4B08-B47C-3D3F57C98617}"/>
              </a:ext>
            </a:extLst>
          </p:cNvPr>
          <p:cNvCxnSpPr/>
          <p:nvPr/>
        </p:nvCxnSpPr>
        <p:spPr>
          <a:xfrm flipV="1">
            <a:off x="838200" y="1352550"/>
            <a:ext cx="31242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EF03ED9-E208-4E09-9F35-1A44C7ED8832}"/>
              </a:ext>
            </a:extLst>
          </p:cNvPr>
          <p:cNvSpPr txBox="1"/>
          <p:nvPr/>
        </p:nvSpPr>
        <p:spPr>
          <a:xfrm>
            <a:off x="3979718" y="1189851"/>
            <a:ext cx="45161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Upload demand excel sheet for which recommendations are required</a:t>
            </a:r>
          </a:p>
        </p:txBody>
      </p:sp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8359E8F-4828-4DC2-BF1E-F5ACF07C7D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634" y="1753658"/>
            <a:ext cx="5590630" cy="8180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55B301-1304-4B3F-8FD6-C675ACD2AF68}"/>
              </a:ext>
            </a:extLst>
          </p:cNvPr>
          <p:cNvSpPr txBox="1"/>
          <p:nvPr/>
        </p:nvSpPr>
        <p:spPr>
          <a:xfrm>
            <a:off x="5410200" y="1442650"/>
            <a:ext cx="16866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Sample Demand Excel Sheet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5EFA6D52-CA6F-45E5-B5AE-7AFFDDD2CA68}"/>
              </a:ext>
            </a:extLst>
          </p:cNvPr>
          <p:cNvSpPr/>
          <p:nvPr/>
        </p:nvSpPr>
        <p:spPr>
          <a:xfrm>
            <a:off x="1828800" y="2038350"/>
            <a:ext cx="152400" cy="1371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68A3BF2-8238-438D-9E95-448E19D10B86}"/>
              </a:ext>
            </a:extLst>
          </p:cNvPr>
          <p:cNvCxnSpPr>
            <a:cxnSpLocks/>
          </p:cNvCxnSpPr>
          <p:nvPr/>
        </p:nvCxnSpPr>
        <p:spPr>
          <a:xfrm>
            <a:off x="1981200" y="2876550"/>
            <a:ext cx="7620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F9858B-D7D6-43B8-935B-91D154CB4875}"/>
              </a:ext>
            </a:extLst>
          </p:cNvPr>
          <p:cNvSpPr txBox="1"/>
          <p:nvPr/>
        </p:nvSpPr>
        <p:spPr>
          <a:xfrm>
            <a:off x="2057400" y="3148491"/>
            <a:ext cx="19623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Weights Input to the Algorithm</a:t>
            </a:r>
          </a:p>
        </p:txBody>
      </p:sp>
    </p:spTree>
    <p:extLst>
      <p:ext uri="{BB962C8B-B14F-4D97-AF65-F5344CB8AC3E}">
        <p14:creationId xmlns:p14="http://schemas.microsoft.com/office/powerpoint/2010/main" val="162449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103"/>
          <p:cNvSpPr txBox="1">
            <a:spLocks noGrp="1"/>
          </p:cNvSpPr>
          <p:nvPr>
            <p:ph type="title"/>
          </p:nvPr>
        </p:nvSpPr>
        <p:spPr>
          <a:xfrm>
            <a:off x="457200" y="220650"/>
            <a:ext cx="8229600" cy="44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ATTACHMENTS – UI - Output</a:t>
            </a:r>
            <a:endParaRPr dirty="0"/>
          </a:p>
        </p:txBody>
      </p:sp>
      <p:pic>
        <p:nvPicPr>
          <p:cNvPr id="5" name="Picture 4" descr="A picture containing room&#10;&#10;Description automatically generated">
            <a:extLst>
              <a:ext uri="{FF2B5EF4-FFF2-40B4-BE49-F238E27FC236}">
                <a16:creationId xmlns:a16="http://schemas.microsoft.com/office/drawing/2014/main" id="{766C7172-92FD-416C-AC5F-132B66AD42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843928"/>
            <a:ext cx="5638800" cy="34556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D60D57-0522-4A53-96B7-0B635E4EE25E}"/>
              </a:ext>
            </a:extLst>
          </p:cNvPr>
          <p:cNvSpPr txBox="1"/>
          <p:nvPr/>
        </p:nvSpPr>
        <p:spPr>
          <a:xfrm>
            <a:off x="304800" y="2038350"/>
            <a:ext cx="2188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Sample Output HTML Table Response</a:t>
            </a:r>
          </a:p>
        </p:txBody>
      </p:sp>
    </p:spTree>
    <p:extLst>
      <p:ext uri="{BB962C8B-B14F-4D97-AF65-F5344CB8AC3E}">
        <p14:creationId xmlns:p14="http://schemas.microsoft.com/office/powerpoint/2010/main" val="3406981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CFF6A-5CCB-4341-9DED-D7F5A5D9A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00150"/>
            <a:ext cx="3733800" cy="738664"/>
          </a:xfrm>
        </p:spPr>
        <p:txBody>
          <a:bodyPr/>
          <a:lstStyle/>
          <a:p>
            <a:r>
              <a:rPr lang="en-IN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1845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385</Words>
  <Application>Microsoft Office PowerPoint</Application>
  <PresentationFormat>On-screen Show (16:9)</PresentationFormat>
  <Paragraphs>48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Cambria Math</vt:lpstr>
      <vt:lpstr>Inter</vt:lpstr>
      <vt:lpstr>Open Sans</vt:lpstr>
      <vt:lpstr>Roboto</vt:lpstr>
      <vt:lpstr>RobotoRegular</vt:lpstr>
      <vt:lpstr>Times New Roman</vt:lpstr>
      <vt:lpstr>Office Theme</vt:lpstr>
      <vt:lpstr>HackerEarth</vt:lpstr>
      <vt:lpstr>TEAM - Opus  </vt:lpstr>
      <vt:lpstr>PROBLEM STATEMENT</vt:lpstr>
      <vt:lpstr>SOLUTION</vt:lpstr>
      <vt:lpstr>CHECKLIST</vt:lpstr>
      <vt:lpstr>WORKING PROTOTYPE</vt:lpstr>
      <vt:lpstr>ATTACHMENTS – UI - Input</vt:lpstr>
      <vt:lpstr>ATTACHMENTS – UI - Output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HackerEarth</dc:title>
  <cp:lastModifiedBy>Kunal Verma</cp:lastModifiedBy>
  <cp:revision>6</cp:revision>
  <dcterms:created xsi:type="dcterms:W3CDTF">2020-05-29T08:29:13Z</dcterms:created>
  <dcterms:modified xsi:type="dcterms:W3CDTF">2020-08-30T16:06:46Z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2020-05-29T00:00:00Z</vt:filetime>
  </property>
</Properties>
</file>