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738" r:id="rId1"/>
  </p:sldMasterIdLst>
  <p:notesMasterIdLst>
    <p:notesMasterId r:id="rId19"/>
  </p:notesMasterIdLst>
  <p:sldIdLst>
    <p:sldId id="256" r:id="rId2"/>
    <p:sldId id="714" r:id="rId3"/>
    <p:sldId id="715" r:id="rId4"/>
    <p:sldId id="716" r:id="rId5"/>
    <p:sldId id="717" r:id="rId6"/>
    <p:sldId id="718" r:id="rId7"/>
    <p:sldId id="719" r:id="rId8"/>
    <p:sldId id="720" r:id="rId9"/>
    <p:sldId id="721" r:id="rId10"/>
    <p:sldId id="722" r:id="rId11"/>
    <p:sldId id="723" r:id="rId12"/>
    <p:sldId id="724" r:id="rId13"/>
    <p:sldId id="725" r:id="rId14"/>
    <p:sldId id="726" r:id="rId15"/>
    <p:sldId id="727" r:id="rId16"/>
    <p:sldId id="711" r:id="rId17"/>
    <p:sldId id="30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71" autoAdjust="0"/>
    <p:restoredTop sz="93447" autoAdjust="0"/>
  </p:normalViewPr>
  <p:slideViewPr>
    <p:cSldViewPr snapToGrid="0">
      <p:cViewPr varScale="1">
        <p:scale>
          <a:sx n="77" d="100"/>
          <a:sy n="77" d="100"/>
        </p:scale>
        <p:origin x="802" y="62"/>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10-05-2025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7385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042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5856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08069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0452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5/10/2025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0255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5/10/2025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367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49902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39792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3584329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3578734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9905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83674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2759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77769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5/10/2025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9160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5/10/2025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469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5/10/2025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9446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924150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38" Type="http://schemas.openxmlformats.org/officeDocument/2006/relationships/image" Target="../media/image6.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3.png"/><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37">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5/10/2025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pic>
        <p:nvPicPr>
          <p:cNvPr id="11" name="Picture 4" descr="Top Ranked Data Science Institute, Classroom Plus Online Training | Boston  Institute of Analytics">
            <a:extLst>
              <a:ext uri="{FF2B5EF4-FFF2-40B4-BE49-F238E27FC236}">
                <a16:creationId xmlns:a16="http://schemas.microsoft.com/office/drawing/2014/main" id="{EC0A7261-F5B4-6832-6DDC-A8E30E898094}"/>
              </a:ext>
            </a:extLst>
          </p:cNvPr>
          <p:cNvPicPr>
            <a:picLocks noChangeAspect="1" noChangeArrowheads="1"/>
          </p:cNvPicPr>
          <p:nvPr userDrawn="1"/>
        </p:nvPicPr>
        <p:blipFill rotWithShape="1">
          <a:blip r:embed="rId3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D9652B42-7694-DB8B-0BA0-033A22F0B5A2}"/>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4040439707"/>
      </p:ext>
    </p:extLst>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662" r:id="rId20"/>
    <p:sldLayoutId id="2147483672" r:id="rId21"/>
    <p:sldLayoutId id="2147483673" r:id="rId22"/>
    <p:sldLayoutId id="2147483674" r:id="rId23"/>
    <p:sldLayoutId id="2147483675" r:id="rId24"/>
    <p:sldLayoutId id="2147483677" r:id="rId25"/>
    <p:sldLayoutId id="2147483676" r:id="rId26"/>
    <p:sldLayoutId id="2147483663" r:id="rId27"/>
    <p:sldLayoutId id="2147483664" r:id="rId28"/>
    <p:sldLayoutId id="2147483665" r:id="rId29"/>
    <p:sldLayoutId id="2147483666" r:id="rId30"/>
    <p:sldLayoutId id="2147483668" r:id="rId31"/>
    <p:sldLayoutId id="2147483670" r:id="rId32"/>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400" b="1" dirty="0">
              <a:latin typeface="Calibri" panose="020F0502020204030204" pitchFamily="34" charset="0"/>
            </a:endParaRPr>
          </a:p>
          <a:p>
            <a:pPr algn="ctr"/>
            <a:endParaRPr lang="en-US" sz="4400" b="1" dirty="0">
              <a:latin typeface="Calibri" panose="020F0502020204030204" pitchFamily="34" charset="0"/>
            </a:endParaRPr>
          </a:p>
          <a:p>
            <a:pPr algn="ctr"/>
            <a:r>
              <a:rPr lang="en-US" sz="4400" b="1" dirty="0">
                <a:latin typeface="Segoe UI Black" panose="020B0A02040204020203" pitchFamily="34" charset="0"/>
                <a:ea typeface="Segoe UI Black" panose="020B0A02040204020203" pitchFamily="34" charset="0"/>
              </a:rPr>
              <a:t>CAPSTONE PROJECT </a:t>
            </a:r>
          </a:p>
          <a:p>
            <a:pPr algn="ctr"/>
            <a:endParaRPr lang="en-US" sz="4400" b="1" dirty="0">
              <a:latin typeface="Calibri" panose="020F0502020204030204" pitchFamily="34" charset="0"/>
            </a:endParaRPr>
          </a:p>
          <a:p>
            <a:pPr algn="ctr"/>
            <a:r>
              <a:rPr lang="en-US" sz="4400" b="1" dirty="0">
                <a:latin typeface="Segoe UI Black" panose="020B0A02040204020203" pitchFamily="34" charset="0"/>
                <a:ea typeface="Segoe UI Black" panose="020B0A02040204020203" pitchFamily="34" charset="0"/>
              </a:rPr>
              <a:t>MOVIE</a:t>
            </a:r>
            <a:r>
              <a:rPr lang="en-US" sz="4400" b="1" dirty="0">
                <a:latin typeface="Calibri" panose="020F0502020204030204" pitchFamily="34" charset="0"/>
              </a:rPr>
              <a:t> </a:t>
            </a:r>
            <a:r>
              <a:rPr lang="en-US" sz="4400" b="1" dirty="0">
                <a:latin typeface="Segoe UI Black" panose="020B0A02040204020203" pitchFamily="34" charset="0"/>
                <a:ea typeface="Segoe UI Black" panose="020B0A02040204020203" pitchFamily="34" charset="0"/>
              </a:rPr>
              <a:t>SUCCESS</a:t>
            </a:r>
            <a:r>
              <a:rPr lang="en-US" sz="4400" b="1" dirty="0">
                <a:latin typeface="Calibri" panose="020F0502020204030204" pitchFamily="34" charset="0"/>
              </a:rPr>
              <a:t> </a:t>
            </a:r>
            <a:r>
              <a:rPr lang="en-US" sz="4400" b="1" dirty="0">
                <a:latin typeface="Segoe UI Black" panose="020B0A02040204020203" pitchFamily="34" charset="0"/>
                <a:ea typeface="Segoe UI Black" panose="020B0A02040204020203" pitchFamily="34" charset="0"/>
              </a:rPr>
              <a:t>PREDICTION</a:t>
            </a:r>
            <a:r>
              <a:rPr lang="en-US" sz="4400" b="1" dirty="0">
                <a:latin typeface="Calibri" panose="020F0502020204030204" pitchFamily="34" charset="0"/>
              </a:rPr>
              <a:t> </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dirty="0"/>
              <a:t>Model</a:t>
            </a:r>
            <a:r>
              <a:rPr dirty="0"/>
              <a:t> </a:t>
            </a:r>
            <a:r>
              <a:rPr sz="4000" dirty="0"/>
              <a:t>Building</a:t>
            </a:r>
          </a:p>
        </p:txBody>
      </p:sp>
      <p:sp>
        <p:nvSpPr>
          <p:cNvPr id="3" name="Content Placeholder 2"/>
          <p:cNvSpPr>
            <a:spLocks noGrp="1"/>
          </p:cNvSpPr>
          <p:nvPr>
            <p:ph idx="1"/>
          </p:nvPr>
        </p:nvSpPr>
        <p:spPr/>
        <p:txBody>
          <a:bodyPr/>
          <a:lstStyle/>
          <a:p>
            <a:r>
              <a:rPr lang="en-IN" dirty="0"/>
              <a:t>• </a:t>
            </a:r>
            <a:r>
              <a:rPr dirty="0"/>
              <a:t>3 models trained:</a:t>
            </a:r>
          </a:p>
          <a:p>
            <a:r>
              <a:rPr dirty="0"/>
              <a:t>  -</a:t>
            </a:r>
            <a:r>
              <a:rPr lang="en-IN" dirty="0"/>
              <a:t> </a:t>
            </a:r>
            <a:r>
              <a:rPr dirty="0"/>
              <a:t>Logistic Regression</a:t>
            </a:r>
          </a:p>
          <a:p>
            <a:r>
              <a:rPr dirty="0"/>
              <a:t>  - Random Forest</a:t>
            </a:r>
          </a:p>
          <a:p>
            <a:r>
              <a:rPr dirty="0"/>
              <a:t>  - Gradient Boosting</a:t>
            </a:r>
          </a:p>
          <a:p>
            <a:r>
              <a:rPr dirty="0"/>
              <a:t>• Used stratified 80/20 split</a:t>
            </a:r>
          </a:p>
          <a:p>
            <a:r>
              <a:rPr dirty="0"/>
              <a:t>• Evaluated using accuracy, precision, recall, F1-score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dirty="0"/>
              <a:t>Model</a:t>
            </a:r>
            <a:r>
              <a:rPr dirty="0"/>
              <a:t> </a:t>
            </a:r>
            <a:r>
              <a:rPr sz="4000" dirty="0"/>
              <a:t>Evaluation</a:t>
            </a:r>
          </a:p>
        </p:txBody>
      </p:sp>
      <p:sp>
        <p:nvSpPr>
          <p:cNvPr id="3" name="Content Placeholder 2"/>
          <p:cNvSpPr>
            <a:spLocks noGrp="1"/>
          </p:cNvSpPr>
          <p:nvPr>
            <p:ph idx="1"/>
          </p:nvPr>
        </p:nvSpPr>
        <p:spPr/>
        <p:txBody>
          <a:bodyPr/>
          <a:lstStyle/>
          <a:p>
            <a:r>
              <a:rPr dirty="0"/>
              <a:t>Random Forest: Best accuracy + balanced metrics</a:t>
            </a:r>
          </a:p>
          <a:p>
            <a:r>
              <a:rPr dirty="0"/>
              <a:t>Gradient Boosting: Slightly better for minority classes</a:t>
            </a:r>
          </a:p>
          <a:p>
            <a:r>
              <a:rPr dirty="0"/>
              <a:t>Logistic Regression: Underperforms on complex patterns</a:t>
            </a:r>
            <a:endParaRPr lang="en-US" dirty="0"/>
          </a:p>
          <a:p>
            <a:r>
              <a:rPr lang="en-US" dirty="0"/>
              <a:t>Stratified train-test split to maintain class balance.</a:t>
            </a:r>
          </a:p>
          <a:p>
            <a:r>
              <a:rPr lang="en-US" dirty="0"/>
              <a:t>Evaluated using Accuracy, Precision, Recall, F1-score.</a:t>
            </a:r>
          </a:p>
          <a:p>
            <a:r>
              <a:rPr lang="en-US" dirty="0"/>
              <a:t>Focused on precision for predicting 'Hit' class.</a:t>
            </a:r>
          </a:p>
          <a:p>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dirty="0"/>
              <a:t>Model</a:t>
            </a:r>
            <a:r>
              <a:rPr dirty="0"/>
              <a:t> </a:t>
            </a:r>
            <a:r>
              <a:rPr sz="4000" dirty="0"/>
              <a:t>Comparison</a:t>
            </a:r>
          </a:p>
        </p:txBody>
      </p:sp>
      <p:sp>
        <p:nvSpPr>
          <p:cNvPr id="3" name="Content Placeholder 2"/>
          <p:cNvSpPr>
            <a:spLocks noGrp="1"/>
          </p:cNvSpPr>
          <p:nvPr>
            <p:ph idx="1"/>
          </p:nvPr>
        </p:nvSpPr>
        <p:spPr/>
        <p:txBody>
          <a:bodyPr/>
          <a:lstStyle/>
          <a:p>
            <a:r>
              <a:t>Model               | Accuracy | Hit Precision</a:t>
            </a:r>
          </a:p>
          <a:p>
            <a:r>
              <a:t>---------------------|----------|----------------</a:t>
            </a:r>
          </a:p>
          <a:p>
            <a:r>
              <a:t>Random Forest       | 0.84     | 0.88</a:t>
            </a:r>
          </a:p>
          <a:p>
            <a:r>
              <a:t>Gradient Boosting   | 0.83     | 0.86</a:t>
            </a:r>
          </a:p>
          <a:p>
            <a:r>
              <a:t>Logistic Regression | 0.72     | 0.78</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dirty="0"/>
              <a:t>Business</a:t>
            </a:r>
            <a:r>
              <a:rPr dirty="0"/>
              <a:t> </a:t>
            </a:r>
            <a:r>
              <a:rPr sz="4000" dirty="0"/>
              <a:t>Insights</a:t>
            </a:r>
          </a:p>
        </p:txBody>
      </p:sp>
      <p:sp>
        <p:nvSpPr>
          <p:cNvPr id="3" name="Content Placeholder 2"/>
          <p:cNvSpPr>
            <a:spLocks noGrp="1"/>
          </p:cNvSpPr>
          <p:nvPr>
            <p:ph idx="1"/>
          </p:nvPr>
        </p:nvSpPr>
        <p:spPr/>
        <p:txBody>
          <a:bodyPr/>
          <a:lstStyle/>
          <a:p>
            <a:r>
              <a:t>• Budget and social engagement (likes/votes) drive success</a:t>
            </a:r>
          </a:p>
          <a:p>
            <a:r>
              <a:t>• Facebook likes are powerful indicators</a:t>
            </a:r>
          </a:p>
          <a:p>
            <a:r>
              <a:t>• Model helps allocate marketing budget wisely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dirty="0"/>
              <a:t>Future</a:t>
            </a:r>
            <a:r>
              <a:rPr dirty="0"/>
              <a:t> </a:t>
            </a:r>
            <a:r>
              <a:rPr sz="4000" dirty="0"/>
              <a:t>Improvements</a:t>
            </a:r>
          </a:p>
        </p:txBody>
      </p:sp>
      <p:sp>
        <p:nvSpPr>
          <p:cNvPr id="3" name="Content Placeholder 2"/>
          <p:cNvSpPr>
            <a:spLocks noGrp="1"/>
          </p:cNvSpPr>
          <p:nvPr>
            <p:ph idx="1"/>
          </p:nvPr>
        </p:nvSpPr>
        <p:spPr/>
        <p:txBody>
          <a:bodyPr/>
          <a:lstStyle/>
          <a:p>
            <a:r>
              <a:t>• Tune models (GridSearchCV)</a:t>
            </a:r>
          </a:p>
          <a:p>
            <a:r>
              <a:t>• Add sentiment analysis</a:t>
            </a:r>
          </a:p>
          <a:p>
            <a:r>
              <a:t>• Deploy interactive dashboard (e.g., Power BI, Streamlit)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Conclusion</a:t>
            </a:r>
            <a:r>
              <a:rPr lang="en-IN" dirty="0"/>
              <a:t> &amp; </a:t>
            </a:r>
            <a:r>
              <a:rPr lang="en-IN" sz="4000" dirty="0"/>
              <a:t>Recommendations</a:t>
            </a:r>
            <a:endParaRPr sz="4000" dirty="0"/>
          </a:p>
        </p:txBody>
      </p:sp>
      <p:sp>
        <p:nvSpPr>
          <p:cNvPr id="3" name="Content Placeholder 2"/>
          <p:cNvSpPr>
            <a:spLocks noGrp="1"/>
          </p:cNvSpPr>
          <p:nvPr>
            <p:ph idx="1"/>
          </p:nvPr>
        </p:nvSpPr>
        <p:spPr/>
        <p:txBody>
          <a:bodyPr/>
          <a:lstStyle/>
          <a:p>
            <a:r>
              <a:rPr lang="en-US" dirty="0"/>
              <a:t>Random Forest performed best with balanced results.</a:t>
            </a:r>
          </a:p>
          <a:p>
            <a:r>
              <a:rPr lang="en-US" dirty="0"/>
              <a:t>Precision on 'Hit' class is significantly improved.</a:t>
            </a:r>
          </a:p>
          <a:p>
            <a:r>
              <a:rPr lang="en-US" dirty="0"/>
              <a:t>Model can assist in early-stage greenlighting of movies.</a:t>
            </a:r>
          </a:p>
          <a:p>
            <a:r>
              <a:rPr lang="en-US" dirty="0"/>
              <a:t>Next step: deploy model via web app or integrate with studio tools.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a:xfrm>
            <a:off x="1977887" y="0"/>
            <a:ext cx="8002726" cy="4025348"/>
          </a:xfrm>
        </p:spPr>
        <p:txBody>
          <a:bodyPr>
            <a:normAutofit/>
          </a:bodyPr>
          <a:lstStyle/>
          <a:p>
            <a:r>
              <a:rPr lang="en-US" dirty="0"/>
              <a:t>Question ?</a:t>
            </a:r>
            <a:br>
              <a:rPr lang="en-US" dirty="0"/>
            </a:br>
            <a:br>
              <a:rPr lang="en-US" dirty="0"/>
            </a:br>
            <a:br>
              <a:rPr lang="en-US" dirty="0"/>
            </a:br>
            <a:r>
              <a:rPr lang="en-US" dirty="0"/>
              <a:t>Happy To Discuss More About Model.</a:t>
            </a:r>
            <a:endParaRPr lang="en-IN" dirty="0"/>
          </a:p>
        </p:txBody>
      </p:sp>
    </p:spTree>
    <p:extLst>
      <p:ext uri="{BB962C8B-B14F-4D97-AF65-F5344CB8AC3E}">
        <p14:creationId xmlns:p14="http://schemas.microsoft.com/office/powerpoint/2010/main" val="1173862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noAutofit/>
          </a:bodyPr>
          <a:lstStyle/>
          <a:p>
            <a:r>
              <a:rPr lang="en-US" sz="6000" dirty="0"/>
              <a:t>Agenda</a:t>
            </a:r>
            <a:endParaRPr lang="en-IN" sz="6000"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p:txBody>
          <a:bodyPr>
            <a:normAutofit fontScale="62500" lnSpcReduction="20000"/>
          </a:bodyPr>
          <a:lstStyle/>
          <a:p>
            <a:r>
              <a:rPr lang="en-IN" sz="2400" dirty="0"/>
              <a:t>Problem Statement</a:t>
            </a:r>
          </a:p>
          <a:p>
            <a:r>
              <a:rPr lang="en-IN" sz="2400" dirty="0"/>
              <a:t>Objectives</a:t>
            </a:r>
          </a:p>
          <a:p>
            <a:r>
              <a:rPr lang="en-IN" sz="2400" dirty="0"/>
              <a:t>Dataset Overview </a:t>
            </a:r>
          </a:p>
          <a:p>
            <a:r>
              <a:rPr lang="en-IN" sz="2400" dirty="0"/>
              <a:t>EDA (Exploratory Data Analysis)</a:t>
            </a:r>
          </a:p>
          <a:p>
            <a:r>
              <a:rPr lang="en-IN" sz="2400" dirty="0"/>
              <a:t>Data Preprocessing </a:t>
            </a:r>
          </a:p>
          <a:p>
            <a:r>
              <a:rPr lang="en-IN" sz="2400" dirty="0"/>
              <a:t>Feature Engineering</a:t>
            </a:r>
          </a:p>
          <a:p>
            <a:r>
              <a:rPr lang="en-IN" sz="2400" dirty="0"/>
              <a:t>Model Building </a:t>
            </a:r>
          </a:p>
          <a:p>
            <a:r>
              <a:rPr lang="en-IN" sz="2400" dirty="0"/>
              <a:t>Model Evaluation </a:t>
            </a:r>
          </a:p>
          <a:p>
            <a:r>
              <a:rPr lang="en-IN" sz="2400" dirty="0"/>
              <a:t>Model Comparison </a:t>
            </a:r>
          </a:p>
          <a:p>
            <a:r>
              <a:rPr lang="en-IN" sz="2400" dirty="0"/>
              <a:t>Business Insights</a:t>
            </a:r>
          </a:p>
          <a:p>
            <a:r>
              <a:rPr lang="en-IN" sz="2400" dirty="0"/>
              <a:t>Future Improvements</a:t>
            </a:r>
          </a:p>
          <a:p>
            <a:r>
              <a:rPr lang="en-IN" sz="2400" dirty="0"/>
              <a:t>Conclusion </a:t>
            </a:r>
          </a:p>
          <a:p>
            <a:r>
              <a:rPr lang="en-IN" sz="2400" dirty="0"/>
              <a:t>Question or Any Query</a:t>
            </a:r>
          </a:p>
          <a:p>
            <a:endParaRPr lang="en-IN" sz="2400" dirty="0"/>
          </a:p>
          <a:p>
            <a:endParaRPr lang="en-IN" sz="2400" dirty="0"/>
          </a:p>
          <a:p>
            <a:endParaRPr lang="en-IN" sz="2400" dirty="0"/>
          </a:p>
          <a:p>
            <a:endParaRPr lang="en-IN" dirty="0"/>
          </a:p>
          <a:p>
            <a:endParaRPr lang="en-IN" dirty="0"/>
          </a:p>
        </p:txBody>
      </p:sp>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dirty="0"/>
              <a:t>Movie</a:t>
            </a:r>
            <a:r>
              <a:rPr dirty="0"/>
              <a:t> </a:t>
            </a:r>
            <a:r>
              <a:rPr sz="4000" dirty="0"/>
              <a:t>Success</a:t>
            </a:r>
            <a:r>
              <a:rPr dirty="0"/>
              <a:t> </a:t>
            </a:r>
            <a:r>
              <a:rPr sz="4000" dirty="0"/>
              <a:t>Prediction</a:t>
            </a:r>
            <a:r>
              <a:rPr dirty="0"/>
              <a:t> </a:t>
            </a:r>
            <a:r>
              <a:rPr sz="4000" dirty="0"/>
              <a:t>using</a:t>
            </a:r>
            <a:r>
              <a:rPr dirty="0"/>
              <a:t> </a:t>
            </a:r>
            <a:r>
              <a:rPr sz="4000" dirty="0"/>
              <a:t>Machine</a:t>
            </a:r>
            <a:r>
              <a:rPr dirty="0"/>
              <a:t> </a:t>
            </a:r>
            <a:r>
              <a:rPr sz="4000" dirty="0"/>
              <a:t>Learning</a:t>
            </a:r>
          </a:p>
        </p:txBody>
      </p:sp>
      <p:sp>
        <p:nvSpPr>
          <p:cNvPr id="3" name="Content Placeholder 2"/>
          <p:cNvSpPr>
            <a:spLocks noGrp="1"/>
          </p:cNvSpPr>
          <p:nvPr>
            <p:ph idx="1"/>
          </p:nvPr>
        </p:nvSpPr>
        <p:spPr/>
        <p:txBody>
          <a:bodyPr>
            <a:normAutofit/>
          </a:bodyPr>
          <a:lstStyle/>
          <a:p>
            <a:r>
              <a:rPr sz="3600" b="1" dirty="0"/>
              <a:t>Capstone Project Presentation</a:t>
            </a:r>
          </a:p>
          <a:p>
            <a:r>
              <a:rPr sz="3600" b="1" dirty="0"/>
              <a:t>Presented by: Kunal Tyagi</a:t>
            </a:r>
          </a:p>
          <a:p>
            <a:r>
              <a:rPr sz="3600" b="1" dirty="0"/>
              <a:t>Boston Institute of Analytics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883" y="478471"/>
            <a:ext cx="10834234" cy="612775"/>
          </a:xfrm>
        </p:spPr>
        <p:txBody>
          <a:bodyPr>
            <a:normAutofit fontScale="90000"/>
          </a:bodyPr>
          <a:lstStyle/>
          <a:p>
            <a:r>
              <a:rPr sz="4000" dirty="0"/>
              <a:t>Problem Statement</a:t>
            </a:r>
          </a:p>
        </p:txBody>
      </p:sp>
      <p:sp>
        <p:nvSpPr>
          <p:cNvPr id="3" name="Content Placeholder 2"/>
          <p:cNvSpPr>
            <a:spLocks noGrp="1"/>
          </p:cNvSpPr>
          <p:nvPr>
            <p:ph idx="1"/>
          </p:nvPr>
        </p:nvSpPr>
        <p:spPr/>
        <p:txBody>
          <a:bodyPr>
            <a:normAutofit lnSpcReduction="10000"/>
          </a:bodyPr>
          <a:lstStyle/>
          <a:p>
            <a:r>
              <a:rPr sz="3200" dirty="0"/>
              <a:t>Film studios risk millions on movie production.</a:t>
            </a:r>
          </a:p>
          <a:p>
            <a:r>
              <a:rPr sz="3200" dirty="0"/>
              <a:t>Poor planning leads to major financial losses.</a:t>
            </a:r>
          </a:p>
          <a:p>
            <a:r>
              <a:rPr sz="3200" dirty="0"/>
              <a:t>Objective: Predict if a movie will be a Hit, Average, or Flop using machine learning.</a:t>
            </a:r>
          </a:p>
          <a:p>
            <a:r>
              <a:rPr sz="3200" dirty="0"/>
              <a:t>Focus on high precision for predicting Hit movies.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t>Objectives</a:t>
            </a:r>
          </a:p>
        </p:txBody>
      </p:sp>
      <p:sp>
        <p:nvSpPr>
          <p:cNvPr id="3" name="Content Placeholder 2"/>
          <p:cNvSpPr>
            <a:spLocks noGrp="1"/>
          </p:cNvSpPr>
          <p:nvPr>
            <p:ph idx="1"/>
          </p:nvPr>
        </p:nvSpPr>
        <p:spPr/>
        <p:txBody>
          <a:bodyPr/>
          <a:lstStyle/>
          <a:p>
            <a:r>
              <a:t>• Explore and clean movie dataset.</a:t>
            </a:r>
          </a:p>
          <a:p>
            <a:r>
              <a:t>• Perform detailed EDA.</a:t>
            </a:r>
          </a:p>
          <a:p>
            <a:r>
              <a:t>• Preprocess data and engineer features.</a:t>
            </a:r>
          </a:p>
          <a:p>
            <a:r>
              <a:t>• Train classification models: Random Forest, Logistic Regression, Gradient Boosting.</a:t>
            </a:r>
          </a:p>
          <a:p>
            <a:r>
              <a:t>• Evaluate and select best model based on Hit prediction precision.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dirty="0"/>
              <a:t>Dataset</a:t>
            </a:r>
            <a:r>
              <a:rPr dirty="0"/>
              <a:t> </a:t>
            </a:r>
            <a:r>
              <a:rPr sz="4000" dirty="0"/>
              <a:t>Overview</a:t>
            </a:r>
          </a:p>
        </p:txBody>
      </p:sp>
      <p:sp>
        <p:nvSpPr>
          <p:cNvPr id="3" name="Content Placeholder 2"/>
          <p:cNvSpPr>
            <a:spLocks noGrp="1"/>
          </p:cNvSpPr>
          <p:nvPr>
            <p:ph idx="1"/>
          </p:nvPr>
        </p:nvSpPr>
        <p:spPr/>
        <p:txBody>
          <a:bodyPr/>
          <a:lstStyle/>
          <a:p>
            <a:r>
              <a:t>• 5000+ movies</a:t>
            </a:r>
          </a:p>
          <a:p>
            <a:r>
              <a:t>• Features: Budget, Gross, Cast Likes, IMDb score, etc.</a:t>
            </a:r>
          </a:p>
          <a:p>
            <a:r>
              <a:t>• Target: IMDB Score transformed into classes: Flop, Average, Hit</a:t>
            </a:r>
          </a:p>
          <a:p>
            <a:r>
              <a:t>• Challenge: Missing values and skewed distributions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dirty="0"/>
              <a:t>Exploratory</a:t>
            </a:r>
            <a:r>
              <a:rPr dirty="0"/>
              <a:t> </a:t>
            </a:r>
            <a:r>
              <a:rPr sz="4000" dirty="0"/>
              <a:t>Data</a:t>
            </a:r>
            <a:r>
              <a:rPr dirty="0"/>
              <a:t> </a:t>
            </a:r>
            <a:r>
              <a:rPr sz="4000" dirty="0"/>
              <a:t>Analysis</a:t>
            </a:r>
          </a:p>
        </p:txBody>
      </p:sp>
      <p:sp>
        <p:nvSpPr>
          <p:cNvPr id="3" name="Content Placeholder 2"/>
          <p:cNvSpPr>
            <a:spLocks noGrp="1"/>
          </p:cNvSpPr>
          <p:nvPr>
            <p:ph idx="1"/>
          </p:nvPr>
        </p:nvSpPr>
        <p:spPr/>
        <p:txBody>
          <a:bodyPr/>
          <a:lstStyle/>
          <a:p>
            <a:r>
              <a:rPr lang="en-US" dirty="0"/>
              <a:t>Visualized budget, gross, Facebook likes distribution.</a:t>
            </a:r>
          </a:p>
          <a:p>
            <a:r>
              <a:rPr lang="en-US" dirty="0"/>
              <a:t>Compared feature trends across success classes.</a:t>
            </a:r>
            <a:endParaRPr lang="en-IN" dirty="0"/>
          </a:p>
          <a:p>
            <a:r>
              <a:rPr dirty="0"/>
              <a:t>High budget and high cast popularity correlate with Hit status</a:t>
            </a:r>
          </a:p>
          <a:p>
            <a:r>
              <a:rPr dirty="0"/>
              <a:t>Flops are lower budget with less social media traction</a:t>
            </a:r>
          </a:p>
          <a:p>
            <a:r>
              <a:rPr dirty="0"/>
              <a:t>Facebook Likes and Votes are top correlated features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dirty="0"/>
              <a:t>Data</a:t>
            </a:r>
            <a:r>
              <a:rPr dirty="0"/>
              <a:t> </a:t>
            </a:r>
            <a:r>
              <a:rPr sz="4000" dirty="0"/>
              <a:t>Preprocessing</a:t>
            </a:r>
          </a:p>
        </p:txBody>
      </p:sp>
      <p:sp>
        <p:nvSpPr>
          <p:cNvPr id="3" name="Content Placeholder 2"/>
          <p:cNvSpPr>
            <a:spLocks noGrp="1"/>
          </p:cNvSpPr>
          <p:nvPr>
            <p:ph idx="1"/>
          </p:nvPr>
        </p:nvSpPr>
        <p:spPr/>
        <p:txBody>
          <a:bodyPr/>
          <a:lstStyle/>
          <a:p>
            <a:r>
              <a:t>• Removed irrelevant text columns</a:t>
            </a:r>
          </a:p>
          <a:p>
            <a:r>
              <a:t>• Imputed missing values (median/mode)</a:t>
            </a:r>
          </a:p>
          <a:p>
            <a:r>
              <a:t>• Label encoded categoricals</a:t>
            </a:r>
          </a:p>
          <a:p>
            <a:r>
              <a:t>• Scaled numerics and log-transformed skewed features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dirty="0"/>
              <a:t>Feature</a:t>
            </a:r>
            <a:r>
              <a:rPr dirty="0"/>
              <a:t> </a:t>
            </a:r>
            <a:r>
              <a:rPr sz="4000" dirty="0"/>
              <a:t>Engineering</a:t>
            </a:r>
          </a:p>
        </p:txBody>
      </p:sp>
      <p:sp>
        <p:nvSpPr>
          <p:cNvPr id="3" name="Content Placeholder 2"/>
          <p:cNvSpPr>
            <a:spLocks noGrp="1"/>
          </p:cNvSpPr>
          <p:nvPr>
            <p:ph idx="1"/>
          </p:nvPr>
        </p:nvSpPr>
        <p:spPr/>
        <p:txBody>
          <a:bodyPr/>
          <a:lstStyle/>
          <a:p>
            <a:r>
              <a:rPr lang="en-IN" dirty="0"/>
              <a:t>• </a:t>
            </a:r>
            <a:r>
              <a:rPr dirty="0"/>
              <a:t>Log-transformed Budget and Gross</a:t>
            </a:r>
          </a:p>
          <a:p>
            <a:r>
              <a:rPr lang="en-IN" dirty="0"/>
              <a:t>• </a:t>
            </a:r>
            <a:r>
              <a:rPr dirty="0"/>
              <a:t>Created final dataset for modeling</a:t>
            </a:r>
          </a:p>
          <a:p>
            <a:r>
              <a:rPr lang="en-IN" dirty="0"/>
              <a:t>• </a:t>
            </a:r>
            <a:r>
              <a:rPr dirty="0"/>
              <a:t>Cleaned, numeric, scaled and ready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7002</TotalTime>
  <Words>507</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Century Gothic</vt:lpstr>
      <vt:lpstr>Segoe UI Black</vt:lpstr>
      <vt:lpstr>Wingdings 3</vt:lpstr>
      <vt:lpstr>Ion</vt:lpstr>
      <vt:lpstr>PowerPoint Presentation</vt:lpstr>
      <vt:lpstr>Agenda</vt:lpstr>
      <vt:lpstr>Movie Success Prediction using Machine Learning</vt:lpstr>
      <vt:lpstr>Problem Statement</vt:lpstr>
      <vt:lpstr>Objectives</vt:lpstr>
      <vt:lpstr>Dataset Overview</vt:lpstr>
      <vt:lpstr>Exploratory Data Analysis</vt:lpstr>
      <vt:lpstr>Data Preprocessing</vt:lpstr>
      <vt:lpstr>Feature Engineering</vt:lpstr>
      <vt:lpstr>Model Building</vt:lpstr>
      <vt:lpstr>Model Evaluation</vt:lpstr>
      <vt:lpstr>Model Comparison</vt:lpstr>
      <vt:lpstr>Business Insights</vt:lpstr>
      <vt:lpstr>Future Improvements</vt:lpstr>
      <vt:lpstr>Conclusion &amp; Recommendations</vt:lpstr>
      <vt:lpstr>Question ?   Happy To Discuss More About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Kamal Tyagi</cp:lastModifiedBy>
  <cp:revision>2256</cp:revision>
  <dcterms:created xsi:type="dcterms:W3CDTF">2020-12-23T13:36:00Z</dcterms:created>
  <dcterms:modified xsi:type="dcterms:W3CDTF">2025-05-10T08:28:24Z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