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Odibee Sans" charset="1" panose="00000000000000000000"/>
      <p:regular r:id="rId22"/>
    </p:embeddedFont>
    <p:embeddedFont>
      <p:font typeface="Canva Sans Bold" charset="1" panose="020B0803030501040103"/>
      <p:regular r:id="rId23"/>
    </p:embeddedFont>
    <p:embeddedFont>
      <p:font typeface="Oswald Bold" charset="1" panose="00000800000000000000"/>
      <p:regular r:id="rId24"/>
    </p:embeddedFont>
    <p:embeddedFont>
      <p:font typeface="DM Sans" charset="1" panose="00000000000000000000"/>
      <p:regular r:id="rId25"/>
    </p:embeddedFont>
    <p:embeddedFont>
      <p:font typeface="Glacial Indifference Bold" charset="1" panose="00000800000000000000"/>
      <p:regular r:id="rId26"/>
    </p:embeddedFont>
    <p:embeddedFont>
      <p:font typeface="Alike" charset="1" panose="02000000000000000000"/>
      <p:regular r:id="rId27"/>
    </p:embeddedFont>
    <p:embeddedFont>
      <p:font typeface="Alike Bold" charset="1" panose="02000000000000000000"/>
      <p:regular r:id="rId28"/>
    </p:embeddedFont>
    <p:embeddedFont>
      <p:font typeface="Montserrat Light Bold" charset="1" panose="000008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3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6.png" Type="http://schemas.openxmlformats.org/officeDocument/2006/relationships/image"/><Relationship Id="rId5" Target="../media/image47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921309" y="-5668978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58468" y="341706"/>
            <a:ext cx="5529532" cy="4114800"/>
          </a:xfrm>
          <a:custGeom>
            <a:avLst/>
            <a:gdLst/>
            <a:ahLst/>
            <a:cxnLst/>
            <a:rect r="r" b="b" t="t" l="l"/>
            <a:pathLst>
              <a:path h="4114800" w="5529532">
                <a:moveTo>
                  <a:pt x="0" y="0"/>
                </a:moveTo>
                <a:lnTo>
                  <a:pt x="5529532" y="0"/>
                </a:lnTo>
                <a:lnTo>
                  <a:pt x="55295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90008" y="2461148"/>
            <a:ext cx="14989915" cy="8539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63"/>
              </a:lnSpc>
            </a:pPr>
            <a:r>
              <a:rPr lang="en-US" sz="24755" spc="2426">
                <a:solidFill>
                  <a:srgbClr val="004AAD"/>
                </a:solidFill>
                <a:latin typeface="Odibee Sans"/>
                <a:ea typeface="Odibee Sans"/>
                <a:cs typeface="Odibee Sans"/>
                <a:sym typeface="Odibee Sans"/>
              </a:rPr>
              <a:t>MED+</a:t>
            </a:r>
          </a:p>
          <a:p>
            <a:pPr algn="ctr">
              <a:lnSpc>
                <a:spcPts val="34163"/>
              </a:lnSpc>
            </a:pPr>
            <a:r>
              <a:rPr lang="en-US" sz="24755" spc="2426">
                <a:solidFill>
                  <a:srgbClr val="004AAD"/>
                </a:solidFill>
                <a:latin typeface="Odibee Sans"/>
                <a:ea typeface="Odibee Sans"/>
                <a:cs typeface="Odibee Sans"/>
                <a:sym typeface="Odibee Sans"/>
              </a:rPr>
              <a:t> 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257443" y="6074302"/>
            <a:ext cx="1341313" cy="1397201"/>
          </a:xfrm>
          <a:custGeom>
            <a:avLst/>
            <a:gdLst/>
            <a:ahLst/>
            <a:cxnLst/>
            <a:rect r="r" b="b" t="t" l="l"/>
            <a:pathLst>
              <a:path h="1397201" w="1341313">
                <a:moveTo>
                  <a:pt x="0" y="0"/>
                </a:moveTo>
                <a:lnTo>
                  <a:pt x="1341313" y="0"/>
                </a:lnTo>
                <a:lnTo>
                  <a:pt x="1341313" y="1397201"/>
                </a:lnTo>
                <a:lnTo>
                  <a:pt x="0" y="13972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70022" y="5647794"/>
            <a:ext cx="12406699" cy="1823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80"/>
              </a:lnSpc>
            </a:pPr>
            <a:r>
              <a:rPr lang="en-US" sz="10700" b="true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Disease Detection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C52FF">
                <a:alpha val="100000"/>
              </a:srgbClr>
            </a:gs>
            <a:gs pos="100000">
              <a:srgbClr val="00BF6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673215" y="-7044675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986589">
            <a:off x="11321853" y="6988541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1" y="0"/>
                </a:lnTo>
                <a:lnTo>
                  <a:pt x="9894001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9909" y="222408"/>
            <a:ext cx="1768529" cy="1138874"/>
          </a:xfrm>
          <a:custGeom>
            <a:avLst/>
            <a:gdLst/>
            <a:ahLst/>
            <a:cxnLst/>
            <a:rect r="r" b="b" t="t" l="l"/>
            <a:pathLst>
              <a:path h="1138874" w="1768529">
                <a:moveTo>
                  <a:pt x="0" y="0"/>
                </a:moveTo>
                <a:lnTo>
                  <a:pt x="1768529" y="0"/>
                </a:lnTo>
                <a:lnTo>
                  <a:pt x="1768529" y="1138874"/>
                </a:lnTo>
                <a:lnTo>
                  <a:pt x="0" y="11388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48361" y="-16122"/>
            <a:ext cx="6694610" cy="10319245"/>
          </a:xfrm>
          <a:custGeom>
            <a:avLst/>
            <a:gdLst/>
            <a:ahLst/>
            <a:cxnLst/>
            <a:rect r="r" b="b" t="t" l="l"/>
            <a:pathLst>
              <a:path h="10319245" w="6694610">
                <a:moveTo>
                  <a:pt x="0" y="0"/>
                </a:moveTo>
                <a:lnTo>
                  <a:pt x="6694610" y="0"/>
                </a:lnTo>
                <a:lnTo>
                  <a:pt x="6694610" y="10319244"/>
                </a:lnTo>
                <a:lnTo>
                  <a:pt x="0" y="103192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78438" y="300673"/>
            <a:ext cx="418040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DFD (1-level)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808671" y="1591374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986589">
            <a:off x="11321853" y="6988541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1" y="0"/>
                </a:lnTo>
                <a:lnTo>
                  <a:pt x="9894001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35334" y="-39046"/>
            <a:ext cx="1264034" cy="1630420"/>
          </a:xfrm>
          <a:custGeom>
            <a:avLst/>
            <a:gdLst/>
            <a:ahLst/>
            <a:cxnLst/>
            <a:rect r="r" b="b" t="t" l="l"/>
            <a:pathLst>
              <a:path h="1630420" w="1264034">
                <a:moveTo>
                  <a:pt x="0" y="0"/>
                </a:moveTo>
                <a:lnTo>
                  <a:pt x="1264034" y="0"/>
                </a:lnTo>
                <a:lnTo>
                  <a:pt x="1264034" y="1630420"/>
                </a:lnTo>
                <a:lnTo>
                  <a:pt x="0" y="16304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08557" y="0"/>
            <a:ext cx="8610968" cy="10194116"/>
          </a:xfrm>
          <a:custGeom>
            <a:avLst/>
            <a:gdLst/>
            <a:ahLst/>
            <a:cxnLst/>
            <a:rect r="r" b="b" t="t" l="l"/>
            <a:pathLst>
              <a:path h="10194116" w="8610968">
                <a:moveTo>
                  <a:pt x="0" y="0"/>
                </a:moveTo>
                <a:lnTo>
                  <a:pt x="8610968" y="0"/>
                </a:lnTo>
                <a:lnTo>
                  <a:pt x="8610968" y="10194116"/>
                </a:lnTo>
                <a:lnTo>
                  <a:pt x="0" y="101941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54" r="0" b="-15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41605"/>
            <a:ext cx="420040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DFD (2-level)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5757">
                <a:alpha val="100000"/>
              </a:srgbClr>
            </a:gs>
            <a:gs pos="100000">
              <a:srgbClr val="8C52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40666" y="-9103221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986589">
            <a:off x="11321853" y="6988541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1" y="0"/>
                </a:lnTo>
                <a:lnTo>
                  <a:pt x="9894001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11454" y="0"/>
            <a:ext cx="1024046" cy="1039161"/>
          </a:xfrm>
          <a:custGeom>
            <a:avLst/>
            <a:gdLst/>
            <a:ahLst/>
            <a:cxnLst/>
            <a:rect r="r" b="b" t="t" l="l"/>
            <a:pathLst>
              <a:path h="1039161" w="1024046">
                <a:moveTo>
                  <a:pt x="0" y="0"/>
                </a:moveTo>
                <a:lnTo>
                  <a:pt x="1024046" y="0"/>
                </a:lnTo>
                <a:lnTo>
                  <a:pt x="1024046" y="1039161"/>
                </a:lnTo>
                <a:lnTo>
                  <a:pt x="0" y="10391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116186" y="1257387"/>
            <a:ext cx="14655203" cy="8863809"/>
          </a:xfrm>
          <a:custGeom>
            <a:avLst/>
            <a:gdLst/>
            <a:ahLst/>
            <a:cxnLst/>
            <a:rect r="r" b="b" t="t" l="l"/>
            <a:pathLst>
              <a:path h="8863809" w="14655203">
                <a:moveTo>
                  <a:pt x="0" y="0"/>
                </a:moveTo>
                <a:lnTo>
                  <a:pt x="14655203" y="0"/>
                </a:lnTo>
                <a:lnTo>
                  <a:pt x="14655203" y="8863809"/>
                </a:lnTo>
                <a:lnTo>
                  <a:pt x="0" y="886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184" r="0" b="-218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21071" y="-95250"/>
            <a:ext cx="620672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Sequence Diagram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C52FF">
                <a:alpha val="100000"/>
              </a:srgbClr>
            </a:gs>
            <a:gs pos="100000">
              <a:srgbClr val="5CE1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045735" y="-3168405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986589">
            <a:off x="14091442" y="1487276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6"/>
                </a:lnTo>
                <a:lnTo>
                  <a:pt x="0" y="10152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6766" y="-43249"/>
            <a:ext cx="835094" cy="835094"/>
          </a:xfrm>
          <a:custGeom>
            <a:avLst/>
            <a:gdLst/>
            <a:ahLst/>
            <a:cxnLst/>
            <a:rect r="r" b="b" t="t" l="l"/>
            <a:pathLst>
              <a:path h="835094" w="835094">
                <a:moveTo>
                  <a:pt x="0" y="0"/>
                </a:moveTo>
                <a:lnTo>
                  <a:pt x="835094" y="0"/>
                </a:lnTo>
                <a:lnTo>
                  <a:pt x="835094" y="835094"/>
                </a:lnTo>
                <a:lnTo>
                  <a:pt x="0" y="8350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52240" y="1028700"/>
            <a:ext cx="13383520" cy="9258300"/>
          </a:xfrm>
          <a:custGeom>
            <a:avLst/>
            <a:gdLst/>
            <a:ahLst/>
            <a:cxnLst/>
            <a:rect r="r" b="b" t="t" l="l"/>
            <a:pathLst>
              <a:path h="9258300" w="13383520">
                <a:moveTo>
                  <a:pt x="0" y="0"/>
                </a:moveTo>
                <a:lnTo>
                  <a:pt x="13383520" y="0"/>
                </a:lnTo>
                <a:lnTo>
                  <a:pt x="13383520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988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681860" y="-95250"/>
            <a:ext cx="43967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Decision Tree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C0DF">
                <a:alpha val="100000"/>
              </a:srgbClr>
            </a:gs>
            <a:gs pos="100000">
              <a:srgbClr val="FFDE59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462465" y="-7475148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986589">
            <a:off x="11321853" y="6988541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1" y="0"/>
                </a:lnTo>
                <a:lnTo>
                  <a:pt x="9894001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19753" y="13672"/>
            <a:ext cx="492750" cy="1015028"/>
          </a:xfrm>
          <a:custGeom>
            <a:avLst/>
            <a:gdLst/>
            <a:ahLst/>
            <a:cxnLst/>
            <a:rect r="r" b="b" t="t" l="l"/>
            <a:pathLst>
              <a:path h="1015028" w="492750">
                <a:moveTo>
                  <a:pt x="0" y="0"/>
                </a:moveTo>
                <a:lnTo>
                  <a:pt x="492749" y="0"/>
                </a:lnTo>
                <a:lnTo>
                  <a:pt x="492749" y="1015028"/>
                </a:lnTo>
                <a:lnTo>
                  <a:pt x="0" y="10150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66683" y="1028700"/>
            <a:ext cx="6754635" cy="9555116"/>
          </a:xfrm>
          <a:custGeom>
            <a:avLst/>
            <a:gdLst/>
            <a:ahLst/>
            <a:cxnLst/>
            <a:rect r="r" b="b" t="t" l="l"/>
            <a:pathLst>
              <a:path h="9555116" w="6754635">
                <a:moveTo>
                  <a:pt x="0" y="0"/>
                </a:moveTo>
                <a:lnTo>
                  <a:pt x="6754634" y="0"/>
                </a:lnTo>
                <a:lnTo>
                  <a:pt x="6754634" y="9555116"/>
                </a:lnTo>
                <a:lnTo>
                  <a:pt x="0" y="95551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397647" y="30014"/>
            <a:ext cx="586299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Literature Review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5757">
                <a:alpha val="100000"/>
              </a:srgbClr>
            </a:gs>
            <a:gs pos="100000">
              <a:srgbClr val="8C52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38888" y="3696538"/>
            <a:ext cx="15192017" cy="6228971"/>
            <a:chOff x="0" y="0"/>
            <a:chExt cx="5572149" cy="22846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72149" cy="2284671"/>
            </a:xfrm>
            <a:custGeom>
              <a:avLst/>
              <a:gdLst/>
              <a:ahLst/>
              <a:cxnLst/>
              <a:rect r="r" b="b" t="t" l="l"/>
              <a:pathLst>
                <a:path h="2284671" w="5572149">
                  <a:moveTo>
                    <a:pt x="15798" y="0"/>
                  </a:moveTo>
                  <a:lnTo>
                    <a:pt x="5556352" y="0"/>
                  </a:lnTo>
                  <a:cubicBezTo>
                    <a:pt x="5560542" y="0"/>
                    <a:pt x="5564560" y="1664"/>
                    <a:pt x="5567522" y="4627"/>
                  </a:cubicBezTo>
                  <a:cubicBezTo>
                    <a:pt x="5570485" y="7590"/>
                    <a:pt x="5572149" y="11608"/>
                    <a:pt x="5572149" y="15798"/>
                  </a:cubicBezTo>
                  <a:lnTo>
                    <a:pt x="5572149" y="2268873"/>
                  </a:lnTo>
                  <a:cubicBezTo>
                    <a:pt x="5572149" y="2277598"/>
                    <a:pt x="5565077" y="2284671"/>
                    <a:pt x="5556352" y="2284671"/>
                  </a:cubicBezTo>
                  <a:lnTo>
                    <a:pt x="15798" y="2284671"/>
                  </a:lnTo>
                  <a:cubicBezTo>
                    <a:pt x="11608" y="2284671"/>
                    <a:pt x="7590" y="2283007"/>
                    <a:pt x="4627" y="2280044"/>
                  </a:cubicBezTo>
                  <a:cubicBezTo>
                    <a:pt x="1664" y="2277081"/>
                    <a:pt x="0" y="2273063"/>
                    <a:pt x="0" y="2268873"/>
                  </a:cubicBezTo>
                  <a:lnTo>
                    <a:pt x="0" y="15798"/>
                  </a:lnTo>
                  <a:cubicBezTo>
                    <a:pt x="0" y="11608"/>
                    <a:pt x="1664" y="7590"/>
                    <a:pt x="4627" y="4627"/>
                  </a:cubicBezTo>
                  <a:cubicBezTo>
                    <a:pt x="7590" y="1664"/>
                    <a:pt x="11608" y="0"/>
                    <a:pt x="1579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5757">
                    <a:alpha val="99000"/>
                  </a:srgbClr>
                </a:gs>
                <a:gs pos="100000">
                  <a:srgbClr val="8C52FF">
                    <a:alpha val="99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5572149" cy="2303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745043" y="4772660"/>
            <a:ext cx="14236089" cy="551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b="true" sz="3099">
                <a:solidFill>
                  <a:srgbClr val="100F0D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Healthcare Integration: Direct doctor appointment booking.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b="true" sz="3099">
                <a:solidFill>
                  <a:srgbClr val="100F0D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Online Consultations: Virtual healthcare professional access.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b="true" sz="3099">
                <a:solidFill>
                  <a:srgbClr val="100F0D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Real-time Monitoring: Wearable device health tracking.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b="true" sz="3099">
                <a:solidFill>
                  <a:srgbClr val="100F0D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Personalized Recommendations: Tailored health insights.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b="true" sz="3099">
                <a:solidFill>
                  <a:srgbClr val="100F0D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Expanded Database: More diseases for accurate diagnosis.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b="true" sz="3099">
                <a:solidFill>
                  <a:srgbClr val="100F0D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AI Advancements: Improved prediction precision.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b="true" sz="3099">
                <a:solidFill>
                  <a:srgbClr val="100F0D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Digital Healthcare Assistant: Fully integrated AI-powered system.</a:t>
            </a:r>
          </a:p>
          <a:p>
            <a:pPr algn="l">
              <a:lnSpc>
                <a:spcPts val="4339"/>
              </a:lnSpc>
            </a:pPr>
          </a:p>
          <a:p>
            <a:pPr algn="l">
              <a:lnSpc>
                <a:spcPts val="4339"/>
              </a:lnSpc>
            </a:pPr>
          </a:p>
          <a:p>
            <a:pPr algn="l">
              <a:lnSpc>
                <a:spcPts val="4339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887923">
            <a:off x="-8587117" y="8032720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1696" y="1077793"/>
            <a:ext cx="4191000" cy="4114800"/>
          </a:xfrm>
          <a:custGeom>
            <a:avLst/>
            <a:gdLst/>
            <a:ahLst/>
            <a:cxnLst/>
            <a:rect r="r" b="b" t="t" l="l"/>
            <a:pathLst>
              <a:path h="4114800" w="4191000">
                <a:moveTo>
                  <a:pt x="0" y="0"/>
                </a:moveTo>
                <a:lnTo>
                  <a:pt x="4191000" y="0"/>
                </a:lnTo>
                <a:lnTo>
                  <a:pt x="4191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24045" y="1093614"/>
            <a:ext cx="7713878" cy="1383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76"/>
              </a:lnSpc>
              <a:spcBef>
                <a:spcPct val="0"/>
              </a:spcBef>
            </a:pPr>
            <a:r>
              <a:rPr lang="en-US" b="true" sz="8171" spc="80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FUTURE SCOPE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C52FF">
                <a:alpha val="100000"/>
              </a:srgbClr>
            </a:gs>
            <a:gs pos="100000">
              <a:srgbClr val="00BF6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580377">
            <a:off x="15524422" y="-7600419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75946" y="3466820"/>
            <a:ext cx="11736108" cy="4696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64"/>
              </a:lnSpc>
            </a:pPr>
            <a:r>
              <a:rPr lang="en-US" sz="13669" spc="1339" b="true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 You!!!</a:t>
            </a:r>
          </a:p>
          <a:p>
            <a:pPr algn="l" marL="0" indent="0" lvl="0">
              <a:lnSpc>
                <a:spcPts val="188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5757">
                <a:alpha val="100000"/>
              </a:srgbClr>
            </a:gs>
            <a:gs pos="100000">
              <a:srgbClr val="8C52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02693" y="390814"/>
            <a:ext cx="7416941" cy="1334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77"/>
              </a:lnSpc>
            </a:pPr>
            <a:r>
              <a:rPr lang="en-US" b="true" sz="7882" spc="77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CONTENT: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53812" y="3051922"/>
            <a:ext cx="5790503" cy="45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97"/>
              </a:lnSpc>
              <a:spcBef>
                <a:spcPct val="0"/>
              </a:spcBef>
            </a:pPr>
            <a:r>
              <a:rPr lang="en-US" sz="2824" spc="27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INTRODUCTION 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153812" y="4013395"/>
            <a:ext cx="6076629" cy="45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97"/>
              </a:lnSpc>
              <a:spcBef>
                <a:spcPct val="0"/>
              </a:spcBef>
            </a:pPr>
            <a:r>
              <a:rPr lang="en-US" sz="2824" spc="27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PROJECT ABSTRACT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53812" y="4974412"/>
            <a:ext cx="6076629" cy="45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97"/>
              </a:lnSpc>
              <a:spcBef>
                <a:spcPct val="0"/>
              </a:spcBef>
            </a:pPr>
            <a:r>
              <a:rPr lang="en-US" sz="2824" spc="27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SYNOPSIS 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53812" y="5935885"/>
            <a:ext cx="5790503" cy="45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97"/>
              </a:lnSpc>
              <a:spcBef>
                <a:spcPct val="0"/>
              </a:spcBef>
            </a:pPr>
            <a:r>
              <a:rPr lang="en-US" sz="2824" spc="27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DIAGRAMS 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53812" y="6938126"/>
            <a:ext cx="5790503" cy="45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97"/>
              </a:lnSpc>
              <a:spcBef>
                <a:spcPct val="0"/>
              </a:spcBef>
            </a:pPr>
            <a:r>
              <a:rPr lang="en-US" sz="2824" spc="27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QUESTIONNAIRE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182907" y="882629"/>
            <a:ext cx="1924665" cy="2182610"/>
          </a:xfrm>
          <a:custGeom>
            <a:avLst/>
            <a:gdLst/>
            <a:ahLst/>
            <a:cxnLst/>
            <a:rect r="r" b="b" t="t" l="l"/>
            <a:pathLst>
              <a:path h="2182610" w="1924665">
                <a:moveTo>
                  <a:pt x="0" y="0"/>
                </a:moveTo>
                <a:lnTo>
                  <a:pt x="1924666" y="0"/>
                </a:lnTo>
                <a:lnTo>
                  <a:pt x="1924666" y="2182610"/>
                </a:lnTo>
                <a:lnTo>
                  <a:pt x="0" y="2182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INTRODUCTION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26801" y="4010569"/>
            <a:ext cx="15332499" cy="433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9"/>
              </a:lnSpc>
            </a:pPr>
            <a:r>
              <a:rPr lang="en-US" sz="3099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The Disease Prediction System Using AI/ML is a smart healthcare solution designed to predict potential diseases based on user-reported symptoms. By leveraging machine learning algorithms, the system analyzes the given symptoms, calculates the probability of a specific disease, and provides a detailed report. This report includes a severity assessment, suggested home remedies, and recommendations for relevant medical specialists such as neurologists, psychiatrists, or surgeons. The goal is to offer users an accessible, quick, and reliable pre-diagnosis tool that bridges the gap between self-assessment and professional healthcare.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78056" y="-1180947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95999">
            <a:off x="15533303" y="-401276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37506" y="1028700"/>
            <a:ext cx="3007797" cy="2389831"/>
          </a:xfrm>
          <a:custGeom>
            <a:avLst/>
            <a:gdLst/>
            <a:ahLst/>
            <a:cxnLst/>
            <a:rect r="r" b="b" t="t" l="l"/>
            <a:pathLst>
              <a:path h="2389831" w="3007797">
                <a:moveTo>
                  <a:pt x="0" y="0"/>
                </a:moveTo>
                <a:lnTo>
                  <a:pt x="3007797" y="0"/>
                </a:lnTo>
                <a:lnTo>
                  <a:pt x="3007797" y="2389831"/>
                </a:lnTo>
                <a:lnTo>
                  <a:pt x="0" y="23898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68482" y="1375277"/>
            <a:ext cx="10151036" cy="880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3"/>
              </a:lnSpc>
            </a:pPr>
            <a:r>
              <a:rPr lang="en-US" sz="5219" spc="511">
                <a:solidFill>
                  <a:srgbClr val="000000"/>
                </a:solidFill>
                <a:latin typeface="Alike"/>
                <a:ea typeface="Alike"/>
                <a:cs typeface="Alike"/>
                <a:sym typeface="Alike"/>
              </a:rPr>
              <a:t>ALL ABOUT MED+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70644" y="3504002"/>
            <a:ext cx="15029333" cy="6065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2080" indent="-271040" lvl="1">
              <a:lnSpc>
                <a:spcPts val="3515"/>
              </a:lnSpc>
              <a:buFont typeface="Arial"/>
              <a:buChar char="•"/>
            </a:pPr>
            <a:r>
              <a:rPr lang="en-US" sz="2510" u="sng">
                <a:solidFill>
                  <a:srgbClr val="000000"/>
                </a:solidFill>
                <a:latin typeface="Alike Bold"/>
                <a:ea typeface="Alike Bold"/>
                <a:cs typeface="Alike Bold"/>
                <a:sym typeface="Alike Bold"/>
              </a:rPr>
              <a:t>Problem Statement: </a:t>
            </a:r>
            <a:r>
              <a:rPr lang="en-US" sz="2510">
                <a:solidFill>
                  <a:srgbClr val="000000"/>
                </a:solidFill>
                <a:latin typeface="Alike Bold"/>
                <a:ea typeface="Alike Bold"/>
                <a:cs typeface="Alike Bold"/>
                <a:sym typeface="Alike Bold"/>
              </a:rPr>
              <a:t>Traditional healthcare diagnosis requires in-person visits, which can be time-consuming and inaccessible for people in remote areas.</a:t>
            </a:r>
          </a:p>
          <a:p>
            <a:pPr algn="just" marL="542080" indent="-271040" lvl="1">
              <a:lnSpc>
                <a:spcPts val="3515"/>
              </a:lnSpc>
              <a:buFont typeface="Arial"/>
              <a:buChar char="•"/>
            </a:pPr>
            <a:r>
              <a:rPr lang="en-US" sz="2510" u="sng">
                <a:solidFill>
                  <a:srgbClr val="000000"/>
                </a:solidFill>
                <a:latin typeface="Alike Bold"/>
                <a:ea typeface="Alike Bold"/>
                <a:cs typeface="Alike Bold"/>
                <a:sym typeface="Alike Bold"/>
              </a:rPr>
              <a:t>Objective:</a:t>
            </a:r>
            <a:r>
              <a:rPr lang="en-US" sz="2510">
                <a:solidFill>
                  <a:srgbClr val="000000"/>
                </a:solidFill>
                <a:latin typeface="Alike Bold"/>
                <a:ea typeface="Alike Bold"/>
                <a:cs typeface="Alike Bold"/>
                <a:sym typeface="Alike Bold"/>
              </a:rPr>
              <a:t> Develop an AI-powered disease prediction system that provides instant, data-driven health insights.</a:t>
            </a:r>
          </a:p>
          <a:p>
            <a:pPr algn="just" marL="542080" indent="-271040" lvl="1">
              <a:lnSpc>
                <a:spcPts val="3515"/>
              </a:lnSpc>
              <a:buFont typeface="Arial"/>
              <a:buChar char="•"/>
            </a:pPr>
            <a:r>
              <a:rPr lang="en-US" sz="2510" u="sng">
                <a:solidFill>
                  <a:srgbClr val="000000"/>
                </a:solidFill>
                <a:latin typeface="Alike Bold"/>
                <a:ea typeface="Alike Bold"/>
                <a:cs typeface="Alike Bold"/>
                <a:sym typeface="Alike Bold"/>
              </a:rPr>
              <a:t>Technology Used:</a:t>
            </a:r>
            <a:r>
              <a:rPr lang="en-US" sz="2510">
                <a:solidFill>
                  <a:srgbClr val="000000"/>
                </a:solidFill>
                <a:latin typeface="Alike Bold"/>
                <a:ea typeface="Alike Bold"/>
                <a:cs typeface="Alike Bold"/>
                <a:sym typeface="Alike Bold"/>
              </a:rPr>
              <a:t> Machine learning models including Logistic Regression, Random Forest,Support Vector machine(SVM), and Decision Tree.</a:t>
            </a:r>
          </a:p>
          <a:p>
            <a:pPr algn="just" marL="542080" indent="-271040" lvl="1">
              <a:lnSpc>
                <a:spcPts val="3515"/>
              </a:lnSpc>
              <a:buFont typeface="Arial"/>
              <a:buChar char="•"/>
            </a:pPr>
            <a:r>
              <a:rPr lang="en-US" sz="2510" u="sng">
                <a:solidFill>
                  <a:srgbClr val="000000"/>
                </a:solidFill>
                <a:latin typeface="Alike Bold"/>
                <a:ea typeface="Alike Bold"/>
                <a:cs typeface="Alike Bold"/>
                <a:sym typeface="Alike Bold"/>
              </a:rPr>
              <a:t>Functionality:  </a:t>
            </a:r>
          </a:p>
          <a:p>
            <a:pPr algn="just">
              <a:lnSpc>
                <a:spcPts val="3515"/>
              </a:lnSpc>
            </a:pPr>
            <a:r>
              <a:rPr lang="en-US" sz="2510">
                <a:solidFill>
                  <a:srgbClr val="000000"/>
                </a:solidFill>
                <a:latin typeface="Alike Bold"/>
                <a:ea typeface="Alike Bold"/>
                <a:cs typeface="Alike Bold"/>
                <a:sym typeface="Alike Bold"/>
              </a:rPr>
              <a:t>                 1) </a:t>
            </a:r>
            <a:r>
              <a:rPr lang="en-US" sz="2510">
                <a:solidFill>
                  <a:srgbClr val="000000"/>
                </a:solidFill>
                <a:latin typeface="Alike Bold"/>
                <a:ea typeface="Alike Bold"/>
                <a:cs typeface="Alike Bold"/>
                <a:sym typeface="Alike Bold"/>
              </a:rPr>
              <a:t>Processes user-input symptoms to predict potential diseases.</a:t>
            </a:r>
          </a:p>
          <a:p>
            <a:pPr algn="just">
              <a:lnSpc>
                <a:spcPts val="3515"/>
              </a:lnSpc>
            </a:pPr>
            <a:r>
              <a:rPr lang="en-US" sz="2510">
                <a:solidFill>
                  <a:srgbClr val="000000"/>
                </a:solidFill>
                <a:latin typeface="Alike Bold"/>
                <a:ea typeface="Alike Bold"/>
                <a:cs typeface="Alike Bold"/>
                <a:sym typeface="Alike Bold"/>
              </a:rPr>
              <a:t>                 2) </a:t>
            </a:r>
            <a:r>
              <a:rPr lang="en-US" sz="2510">
                <a:solidFill>
                  <a:srgbClr val="000000"/>
                </a:solidFill>
                <a:latin typeface="Alike Bold"/>
                <a:ea typeface="Alike Bold"/>
                <a:cs typeface="Alike Bold"/>
                <a:sym typeface="Alike Bold"/>
              </a:rPr>
              <a:t>Provides probability percentages for predicted diseases.</a:t>
            </a:r>
          </a:p>
          <a:p>
            <a:pPr algn="just">
              <a:lnSpc>
                <a:spcPts val="3515"/>
              </a:lnSpc>
            </a:pPr>
            <a:r>
              <a:rPr lang="en-US" sz="2510">
                <a:solidFill>
                  <a:srgbClr val="000000"/>
                </a:solidFill>
                <a:latin typeface="Alike Bold"/>
                <a:ea typeface="Alike Bold"/>
                <a:cs typeface="Alike Bold"/>
                <a:sym typeface="Alike Bold"/>
              </a:rPr>
              <a:t>                 3) </a:t>
            </a:r>
            <a:r>
              <a:rPr lang="en-US" sz="2510">
                <a:solidFill>
                  <a:srgbClr val="000000"/>
                </a:solidFill>
                <a:latin typeface="Alike Bold"/>
                <a:ea typeface="Alike Bold"/>
                <a:cs typeface="Alike Bold"/>
                <a:sym typeface="Alike Bold"/>
              </a:rPr>
              <a:t>Suggests basic home remedies for symptom management.</a:t>
            </a:r>
          </a:p>
          <a:p>
            <a:pPr algn="just">
              <a:lnSpc>
                <a:spcPts val="3515"/>
              </a:lnSpc>
            </a:pPr>
            <a:r>
              <a:rPr lang="en-US" sz="2510">
                <a:solidFill>
                  <a:srgbClr val="000000"/>
                </a:solidFill>
                <a:latin typeface="Alike Bold"/>
                <a:ea typeface="Alike Bold"/>
                <a:cs typeface="Alike Bold"/>
                <a:sym typeface="Alike Bold"/>
              </a:rPr>
              <a:t>                 4) </a:t>
            </a:r>
            <a:r>
              <a:rPr lang="en-US" sz="2510">
                <a:solidFill>
                  <a:srgbClr val="000000"/>
                </a:solidFill>
                <a:latin typeface="Alike Bold"/>
                <a:ea typeface="Alike Bold"/>
                <a:cs typeface="Alike Bold"/>
                <a:sym typeface="Alike Bold"/>
              </a:rPr>
              <a:t>Recommends the appropriate medical specialist for further consultation.</a:t>
            </a:r>
          </a:p>
          <a:p>
            <a:pPr algn="just" marL="542080" indent="-271040" lvl="1">
              <a:lnSpc>
                <a:spcPts val="3515"/>
              </a:lnSpc>
              <a:buFont typeface="Arial"/>
              <a:buChar char="•"/>
            </a:pPr>
            <a:r>
              <a:rPr lang="en-US" sz="2510" u="sng">
                <a:solidFill>
                  <a:srgbClr val="000000"/>
                </a:solidFill>
                <a:latin typeface="Alike Bold"/>
                <a:ea typeface="Alike Bold"/>
                <a:cs typeface="Alike Bold"/>
                <a:sym typeface="Alike Bold"/>
              </a:rPr>
              <a:t>User Experience: </a:t>
            </a:r>
            <a:r>
              <a:rPr lang="en-US" sz="2510">
                <a:solidFill>
                  <a:srgbClr val="000000"/>
                </a:solidFill>
                <a:latin typeface="Alike Bold"/>
                <a:ea typeface="Alike Bold"/>
                <a:cs typeface="Alike Bold"/>
                <a:sym typeface="Alike Bold"/>
              </a:rPr>
              <a:t>Designed to be user-friendly, ensuring accessibility and efficiency in healthcare assessment.</a:t>
            </a:r>
          </a:p>
          <a:p>
            <a:pPr algn="just">
              <a:lnSpc>
                <a:spcPts val="295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54267" y="9426443"/>
            <a:ext cx="4876482" cy="516424"/>
          </a:xfrm>
          <a:custGeom>
            <a:avLst/>
            <a:gdLst/>
            <a:ahLst/>
            <a:cxnLst/>
            <a:rect r="r" b="b" t="t" l="l"/>
            <a:pathLst>
              <a:path h="516424" w="4876482">
                <a:moveTo>
                  <a:pt x="0" y="0"/>
                </a:moveTo>
                <a:lnTo>
                  <a:pt x="4876482" y="0"/>
                </a:lnTo>
                <a:lnTo>
                  <a:pt x="4876482" y="516424"/>
                </a:lnTo>
                <a:lnTo>
                  <a:pt x="0" y="5164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6495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694785" y="2995798"/>
            <a:ext cx="7951558" cy="643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Flow chart 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UML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Activity Diagram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DFD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Sequence Diagram 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Decision Tree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Literature Review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10800000">
            <a:off x="4418243" y="2574625"/>
            <a:ext cx="4876482" cy="516424"/>
          </a:xfrm>
          <a:custGeom>
            <a:avLst/>
            <a:gdLst/>
            <a:ahLst/>
            <a:cxnLst/>
            <a:rect r="r" b="b" t="t" l="l"/>
            <a:pathLst>
              <a:path h="516424" w="4876482">
                <a:moveTo>
                  <a:pt x="0" y="0"/>
                </a:moveTo>
                <a:lnTo>
                  <a:pt x="4876483" y="0"/>
                </a:lnTo>
                <a:lnTo>
                  <a:pt x="4876483" y="516423"/>
                </a:lnTo>
                <a:lnTo>
                  <a:pt x="0" y="5164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6495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682165" y="462739"/>
            <a:ext cx="1401765" cy="1752207"/>
          </a:xfrm>
          <a:custGeom>
            <a:avLst/>
            <a:gdLst/>
            <a:ahLst/>
            <a:cxnLst/>
            <a:rect r="r" b="b" t="t" l="l"/>
            <a:pathLst>
              <a:path h="1752207" w="1401765">
                <a:moveTo>
                  <a:pt x="0" y="0"/>
                </a:moveTo>
                <a:lnTo>
                  <a:pt x="1401765" y="0"/>
                </a:lnTo>
                <a:lnTo>
                  <a:pt x="1401765" y="1752206"/>
                </a:lnTo>
                <a:lnTo>
                  <a:pt x="0" y="17522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50851" y="952127"/>
            <a:ext cx="11095492" cy="849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05"/>
              </a:lnSpc>
            </a:pPr>
            <a:r>
              <a:rPr lang="en-US" b="true" sz="6100" spc="59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SOFTWARE BLUEPRINTS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C52FF">
                <a:alpha val="100000"/>
              </a:srgbClr>
            </a:gs>
            <a:gs pos="100000">
              <a:srgbClr val="5CE1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590216" y="-3673956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986589">
            <a:off x="14807390" y="3078650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6"/>
                </a:lnTo>
                <a:lnTo>
                  <a:pt x="0" y="10152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10501" y="128289"/>
            <a:ext cx="1179655" cy="663556"/>
          </a:xfrm>
          <a:custGeom>
            <a:avLst/>
            <a:gdLst/>
            <a:ahLst/>
            <a:cxnLst/>
            <a:rect r="r" b="b" t="t" l="l"/>
            <a:pathLst>
              <a:path h="663556" w="1179655">
                <a:moveTo>
                  <a:pt x="0" y="0"/>
                </a:moveTo>
                <a:lnTo>
                  <a:pt x="1179655" y="0"/>
                </a:lnTo>
                <a:lnTo>
                  <a:pt x="1179655" y="663556"/>
                </a:lnTo>
                <a:lnTo>
                  <a:pt x="0" y="6635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8777" r="0" b="-3877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90156" y="791845"/>
            <a:ext cx="5608223" cy="9495155"/>
          </a:xfrm>
          <a:custGeom>
            <a:avLst/>
            <a:gdLst/>
            <a:ahLst/>
            <a:cxnLst/>
            <a:rect r="r" b="b" t="t" l="l"/>
            <a:pathLst>
              <a:path h="9495155" w="5608223">
                <a:moveTo>
                  <a:pt x="0" y="0"/>
                </a:moveTo>
                <a:lnTo>
                  <a:pt x="5608224" y="0"/>
                </a:lnTo>
                <a:lnTo>
                  <a:pt x="5608224" y="9495155"/>
                </a:lnTo>
                <a:lnTo>
                  <a:pt x="0" y="94951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954" r="-471" b="-1138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580682" y="-95250"/>
            <a:ext cx="354401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Flow chart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C52FF">
                <a:alpha val="100000"/>
              </a:srgbClr>
            </a:gs>
            <a:gs pos="100000">
              <a:srgbClr val="00BF6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29059" y="2653383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986589">
            <a:off x="10417498" y="-8197095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88629" y="0"/>
            <a:ext cx="816297" cy="779193"/>
          </a:xfrm>
          <a:custGeom>
            <a:avLst/>
            <a:gdLst/>
            <a:ahLst/>
            <a:cxnLst/>
            <a:rect r="r" b="b" t="t" l="l"/>
            <a:pathLst>
              <a:path h="779193" w="816297">
                <a:moveTo>
                  <a:pt x="0" y="0"/>
                </a:moveTo>
                <a:lnTo>
                  <a:pt x="816297" y="0"/>
                </a:lnTo>
                <a:lnTo>
                  <a:pt x="816297" y="779193"/>
                </a:lnTo>
                <a:lnTo>
                  <a:pt x="0" y="7791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40443" y="791845"/>
            <a:ext cx="8560640" cy="9495155"/>
          </a:xfrm>
          <a:custGeom>
            <a:avLst/>
            <a:gdLst/>
            <a:ahLst/>
            <a:cxnLst/>
            <a:rect r="r" b="b" t="t" l="l"/>
            <a:pathLst>
              <a:path h="9495155" w="8560640">
                <a:moveTo>
                  <a:pt x="0" y="0"/>
                </a:moveTo>
                <a:lnTo>
                  <a:pt x="8560640" y="0"/>
                </a:lnTo>
                <a:lnTo>
                  <a:pt x="8560640" y="9495155"/>
                </a:lnTo>
                <a:lnTo>
                  <a:pt x="0" y="94951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896" t="-2054" r="0" b="-205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989172" y="-95250"/>
            <a:ext cx="149006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UML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3131">
                <a:alpha val="100000"/>
              </a:srgbClr>
            </a:gs>
            <a:gs pos="100000">
              <a:srgbClr val="FF914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166645" y="-6925441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986589">
            <a:off x="13903035" y="-1195252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943744" y="92168"/>
            <a:ext cx="921207" cy="936532"/>
          </a:xfrm>
          <a:custGeom>
            <a:avLst/>
            <a:gdLst/>
            <a:ahLst/>
            <a:cxnLst/>
            <a:rect r="r" b="b" t="t" l="l"/>
            <a:pathLst>
              <a:path h="936532" w="921207">
                <a:moveTo>
                  <a:pt x="0" y="0"/>
                </a:moveTo>
                <a:lnTo>
                  <a:pt x="921206" y="0"/>
                </a:lnTo>
                <a:lnTo>
                  <a:pt x="921206" y="936532"/>
                </a:lnTo>
                <a:lnTo>
                  <a:pt x="0" y="936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98076" y="1624886"/>
            <a:ext cx="6133750" cy="8635014"/>
          </a:xfrm>
          <a:custGeom>
            <a:avLst/>
            <a:gdLst/>
            <a:ahLst/>
            <a:cxnLst/>
            <a:rect r="r" b="b" t="t" l="l"/>
            <a:pathLst>
              <a:path h="8635014" w="6133750">
                <a:moveTo>
                  <a:pt x="0" y="0"/>
                </a:moveTo>
                <a:lnTo>
                  <a:pt x="6133749" y="0"/>
                </a:lnTo>
                <a:lnTo>
                  <a:pt x="6133749" y="8635014"/>
                </a:lnTo>
                <a:lnTo>
                  <a:pt x="0" y="86350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340" t="0" r="-3327" b="-6810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146973" y="-95250"/>
            <a:ext cx="539115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Activity Diagram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526154" y="2245365"/>
            <a:ext cx="6643927" cy="7394055"/>
          </a:xfrm>
          <a:custGeom>
            <a:avLst/>
            <a:gdLst/>
            <a:ahLst/>
            <a:cxnLst/>
            <a:rect r="r" b="b" t="t" l="l"/>
            <a:pathLst>
              <a:path h="7394055" w="6643927">
                <a:moveTo>
                  <a:pt x="0" y="0"/>
                </a:moveTo>
                <a:lnTo>
                  <a:pt x="6643927" y="0"/>
                </a:lnTo>
                <a:lnTo>
                  <a:pt x="6643927" y="7394055"/>
                </a:lnTo>
                <a:lnTo>
                  <a:pt x="0" y="73940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076" t="-119831" r="-513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5757">
                <a:alpha val="100000"/>
              </a:srgbClr>
            </a:gs>
            <a:gs pos="100000">
              <a:srgbClr val="8C52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91249" y="-8978965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986589">
            <a:off x="11321853" y="6988541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1" y="0"/>
                </a:lnTo>
                <a:lnTo>
                  <a:pt x="9894001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63031" y="87917"/>
            <a:ext cx="841573" cy="940783"/>
          </a:xfrm>
          <a:custGeom>
            <a:avLst/>
            <a:gdLst/>
            <a:ahLst/>
            <a:cxnLst/>
            <a:rect r="r" b="b" t="t" l="l"/>
            <a:pathLst>
              <a:path h="940783" w="841573">
                <a:moveTo>
                  <a:pt x="0" y="0"/>
                </a:moveTo>
                <a:lnTo>
                  <a:pt x="841573" y="0"/>
                </a:lnTo>
                <a:lnTo>
                  <a:pt x="841573" y="940783"/>
                </a:lnTo>
                <a:lnTo>
                  <a:pt x="0" y="940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03399" y="791845"/>
            <a:ext cx="6831481" cy="11321243"/>
          </a:xfrm>
          <a:custGeom>
            <a:avLst/>
            <a:gdLst/>
            <a:ahLst/>
            <a:cxnLst/>
            <a:rect r="r" b="b" t="t" l="l"/>
            <a:pathLst>
              <a:path h="11321243" w="6831481">
                <a:moveTo>
                  <a:pt x="0" y="0"/>
                </a:moveTo>
                <a:lnTo>
                  <a:pt x="6831481" y="0"/>
                </a:lnTo>
                <a:lnTo>
                  <a:pt x="6831481" y="11321243"/>
                </a:lnTo>
                <a:lnTo>
                  <a:pt x="0" y="113212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04604" y="-95250"/>
            <a:ext cx="42932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DFD (0-level)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DAFy8DtLnxc</dc:identifier>
  <dcterms:modified xsi:type="dcterms:W3CDTF">2011-08-01T06:04:30Z</dcterms:modified>
  <cp:revision>1</cp:revision>
  <dc:title>MED+</dc:title>
</cp:coreProperties>
</file>