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Chavan" userId="94af05435ce0dbde" providerId="LiveId" clId="{EAADE82E-05AC-4255-A166-8BCE4932293F}"/>
    <pc:docChg chg="custSel addSld delSld modSld">
      <pc:chgData name="Kunal Chavan" userId="94af05435ce0dbde" providerId="LiveId" clId="{EAADE82E-05AC-4255-A166-8BCE4932293F}" dt="2024-08-09T12:47:29.751" v="95" actId="1076"/>
      <pc:docMkLst>
        <pc:docMk/>
      </pc:docMkLst>
      <pc:sldChg chg="modSp mod">
        <pc:chgData name="Kunal Chavan" userId="94af05435ce0dbde" providerId="LiveId" clId="{EAADE82E-05AC-4255-A166-8BCE4932293F}" dt="2024-08-08T20:01:43.758" v="2" actId="1037"/>
        <pc:sldMkLst>
          <pc:docMk/>
          <pc:sldMk cId="0" sldId="256"/>
        </pc:sldMkLst>
        <pc:picChg chg="mod">
          <ac:chgData name="Kunal Chavan" userId="94af05435ce0dbde" providerId="LiveId" clId="{EAADE82E-05AC-4255-A166-8BCE4932293F}" dt="2024-08-08T20:01:43.758" v="2" actId="1037"/>
          <ac:picMkLst>
            <pc:docMk/>
            <pc:sldMk cId="0" sldId="256"/>
            <ac:picMk id="3" creationId="{9E00E9BE-3FE4-CF02-B99A-68697B872F11}"/>
          </ac:picMkLst>
        </pc:picChg>
      </pc:sldChg>
      <pc:sldChg chg="modSp mod">
        <pc:chgData name="Kunal Chavan" userId="94af05435ce0dbde" providerId="LiveId" clId="{EAADE82E-05AC-4255-A166-8BCE4932293F}" dt="2024-08-09T12:47:29.751" v="95" actId="1076"/>
        <pc:sldMkLst>
          <pc:docMk/>
          <pc:sldMk cId="0" sldId="257"/>
        </pc:sldMkLst>
        <pc:spChg chg="mod">
          <ac:chgData name="Kunal Chavan" userId="94af05435ce0dbde" providerId="LiveId" clId="{EAADE82E-05AC-4255-A166-8BCE4932293F}" dt="2024-08-09T12:47:29.751" v="95" actId="1076"/>
          <ac:spMkLst>
            <pc:docMk/>
            <pc:sldMk cId="0" sldId="257"/>
            <ac:spMk id="61" creationId="{00000000-0000-0000-0000-000000000000}"/>
          </ac:spMkLst>
        </pc:spChg>
      </pc:sldChg>
      <pc:sldChg chg="modSp mod">
        <pc:chgData name="Kunal Chavan" userId="94af05435ce0dbde" providerId="LiveId" clId="{EAADE82E-05AC-4255-A166-8BCE4932293F}" dt="2024-08-09T11:54:39.210" v="61" actId="20577"/>
        <pc:sldMkLst>
          <pc:docMk/>
          <pc:sldMk cId="0" sldId="258"/>
        </pc:sldMkLst>
        <pc:spChg chg="mod">
          <ac:chgData name="Kunal Chavan" userId="94af05435ce0dbde" providerId="LiveId" clId="{EAADE82E-05AC-4255-A166-8BCE4932293F}" dt="2024-08-09T11:54:39.210" v="61" actId="20577"/>
          <ac:spMkLst>
            <pc:docMk/>
            <pc:sldMk cId="0" sldId="258"/>
            <ac:spMk id="67" creationId="{00000000-0000-0000-0000-000000000000}"/>
          </ac:spMkLst>
        </pc:spChg>
      </pc:sldChg>
      <pc:sldChg chg="addSp delSp modSp new mod modClrScheme chgLayout">
        <pc:chgData name="Kunal Chavan" userId="94af05435ce0dbde" providerId="LiveId" clId="{EAADE82E-05AC-4255-A166-8BCE4932293F}" dt="2024-08-09T12:45:03.005" v="94" actId="1076"/>
        <pc:sldMkLst>
          <pc:docMk/>
          <pc:sldMk cId="2105244395" sldId="264"/>
        </pc:sldMkLst>
        <pc:spChg chg="del">
          <ac:chgData name="Kunal Chavan" userId="94af05435ce0dbde" providerId="LiveId" clId="{EAADE82E-05AC-4255-A166-8BCE4932293F}" dt="2024-08-09T12:44:33.434" v="80" actId="26606"/>
          <ac:spMkLst>
            <pc:docMk/>
            <pc:sldMk cId="2105244395" sldId="264"/>
            <ac:spMk id="2" creationId="{76EE0DA6-C8E4-66AB-3122-B6BFBF70983A}"/>
          </ac:spMkLst>
        </pc:spChg>
        <pc:spChg chg="del">
          <ac:chgData name="Kunal Chavan" userId="94af05435ce0dbde" providerId="LiveId" clId="{EAADE82E-05AC-4255-A166-8BCE4932293F}" dt="2024-08-09T12:44:33.434" v="80" actId="26606"/>
          <ac:spMkLst>
            <pc:docMk/>
            <pc:sldMk cId="2105244395" sldId="264"/>
            <ac:spMk id="3" creationId="{59F06D07-F6C6-BE86-2CB2-EE5DD441A2ED}"/>
          </ac:spMkLst>
        </pc:spChg>
        <pc:spChg chg="add mod">
          <ac:chgData name="Kunal Chavan" userId="94af05435ce0dbde" providerId="LiveId" clId="{EAADE82E-05AC-4255-A166-8BCE4932293F}" dt="2024-08-09T12:45:03.005" v="94" actId="1076"/>
          <ac:spMkLst>
            <pc:docMk/>
            <pc:sldMk cId="2105244395" sldId="264"/>
            <ac:spMk id="8" creationId="{5F5B2957-9244-80F4-B0C2-2875BB03F7AD}"/>
          </ac:spMkLst>
        </pc:spChg>
        <pc:spChg chg="add del mod">
          <ac:chgData name="Kunal Chavan" userId="94af05435ce0dbde" providerId="LiveId" clId="{EAADE82E-05AC-4255-A166-8BCE4932293F}" dt="2024-08-09T12:44:49.360" v="92" actId="478"/>
          <ac:spMkLst>
            <pc:docMk/>
            <pc:sldMk cId="2105244395" sldId="264"/>
            <ac:spMk id="10" creationId="{634BFF23-FFD5-EE60-82AE-9641F59D45FE}"/>
          </ac:spMkLst>
        </pc:spChg>
      </pc:sldChg>
      <pc:sldChg chg="addSp delSp modSp new del mod modClrScheme chgLayout">
        <pc:chgData name="Kunal Chavan" userId="94af05435ce0dbde" providerId="LiveId" clId="{EAADE82E-05AC-4255-A166-8BCE4932293F}" dt="2024-08-09T12:44:10.038" v="78" actId="47"/>
        <pc:sldMkLst>
          <pc:docMk/>
          <pc:sldMk cId="3375417586" sldId="264"/>
        </pc:sldMkLst>
        <pc:spChg chg="del mod ord">
          <ac:chgData name="Kunal Chavan" userId="94af05435ce0dbde" providerId="LiveId" clId="{EAADE82E-05AC-4255-A166-8BCE4932293F}" dt="2024-08-09T12:44:00.974" v="76" actId="700"/>
          <ac:spMkLst>
            <pc:docMk/>
            <pc:sldMk cId="3375417586" sldId="264"/>
            <ac:spMk id="2" creationId="{5BA0B2B3-22F8-1B5E-FC6E-83B512AE861B}"/>
          </ac:spMkLst>
        </pc:spChg>
        <pc:spChg chg="mod ord">
          <ac:chgData name="Kunal Chavan" userId="94af05435ce0dbde" providerId="LiveId" clId="{EAADE82E-05AC-4255-A166-8BCE4932293F}" dt="2024-08-09T12:44:04.566" v="77" actId="20577"/>
          <ac:spMkLst>
            <pc:docMk/>
            <pc:sldMk cId="3375417586" sldId="264"/>
            <ac:spMk id="3" creationId="{F293C78B-62F0-906A-4997-CDCAE7D8426C}"/>
          </ac:spMkLst>
        </pc:spChg>
        <pc:spChg chg="add mod ord">
          <ac:chgData name="Kunal Chavan" userId="94af05435ce0dbde" providerId="LiveId" clId="{EAADE82E-05AC-4255-A166-8BCE4932293F}" dt="2024-08-09T12:44:00.974" v="76" actId="700"/>
          <ac:spMkLst>
            <pc:docMk/>
            <pc:sldMk cId="3375417586" sldId="264"/>
            <ac:spMk id="4" creationId="{FC541841-3000-D94D-72DD-8AA8180C38D2}"/>
          </ac:spMkLst>
        </pc:spChg>
      </pc:sldChg>
      <pc:sldMasterChg chg="delSldLayout">
        <pc:chgData name="Kunal Chavan" userId="94af05435ce0dbde" providerId="LiveId" clId="{EAADE82E-05AC-4255-A166-8BCE4932293F}" dt="2024-08-09T12:44:10.038" v="78" actId="47"/>
        <pc:sldMasterMkLst>
          <pc:docMk/>
          <pc:sldMasterMk cId="0" sldId="2147483659"/>
        </pc:sldMasterMkLst>
        <pc:sldLayoutChg chg="del">
          <pc:chgData name="Kunal Chavan" userId="94af05435ce0dbde" providerId="LiveId" clId="{EAADE82E-05AC-4255-A166-8BCE4932293F}" dt="2024-08-09T12:44:10.038" v="78"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1ccaaffd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1ccaaff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61ccaaffd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61ccaaffd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1ccaaffd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1ccaaffd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1ccaaffd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1ccaaff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ccaaffd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ccaaff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ccaaffd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ccaaff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0265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ccaaffd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ccaaff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4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descr="A close-up of a document&#10;&#10;Description automatically generated">
            <a:extLst>
              <a:ext uri="{FF2B5EF4-FFF2-40B4-BE49-F238E27FC236}">
                <a16:creationId xmlns:a16="http://schemas.microsoft.com/office/drawing/2014/main" id="{9E00E9BE-3FE4-CF02-B99A-68697B872F11}"/>
              </a:ext>
            </a:extLst>
          </p:cNvPr>
          <p:cNvPicPr>
            <a:picLocks noChangeAspect="1"/>
          </p:cNvPicPr>
          <p:nvPr/>
        </p:nvPicPr>
        <p:blipFill rotWithShape="1">
          <a:blip r:embed="rId3"/>
          <a:srcRect l="14048" r="23095"/>
          <a:stretch/>
        </p:blipFill>
        <p:spPr>
          <a:xfrm>
            <a:off x="144786" y="885615"/>
            <a:ext cx="8542469" cy="29969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What is PAPAYA and how is it different from traditional FL systems ?</a:t>
            </a:r>
            <a:endParaRPr dirty="0"/>
          </a:p>
        </p:txBody>
      </p:sp>
      <p:sp>
        <p:nvSpPr>
          <p:cNvPr id="61" name="Google Shape;61;p14"/>
          <p:cNvSpPr txBox="1">
            <a:spLocks noGrp="1"/>
          </p:cNvSpPr>
          <p:nvPr>
            <p:ph type="body" idx="1"/>
          </p:nvPr>
        </p:nvSpPr>
        <p:spPr>
          <a:xfrm>
            <a:off x="311700" y="1204685"/>
            <a:ext cx="8520600" cy="3664858"/>
          </a:xfrm>
          <a:prstGeom prst="rect">
            <a:avLst/>
          </a:prstGeom>
        </p:spPr>
        <p:txBody>
          <a:bodyPr spcFirstLastPara="1" wrap="square" lIns="91425" tIns="91425" rIns="91425" bIns="91425" anchor="t" anchorCtr="0">
            <a:normAutofit/>
          </a:bodyPr>
          <a:lstStyle/>
          <a:p>
            <a:pPr marL="469900" lvl="0" algn="l" rtl="0">
              <a:spcBef>
                <a:spcPts val="1200"/>
              </a:spcBef>
              <a:spcAft>
                <a:spcPts val="0"/>
              </a:spcAft>
              <a:buSzPts val="1600"/>
              <a:buFont typeface="+mj-lt"/>
              <a:buAutoNum type="arabicPeriod"/>
            </a:pPr>
            <a:r>
              <a:rPr lang="en-US" sz="1600" dirty="0"/>
              <a:t>Most Federated Systems are Synchronous which causes 2 main issues of a.heterogeneity in hardware specs and highly imbalanced data causing stragglers and overselection to tackle stranglers causes losing of important data crucial for model b.increasing Concurrency doesn’t always give good updates.</a:t>
            </a:r>
          </a:p>
          <a:p>
            <a:pPr marL="469900" lvl="0" algn="l" rtl="0">
              <a:spcBef>
                <a:spcPts val="1200"/>
              </a:spcBef>
              <a:spcAft>
                <a:spcPts val="0"/>
              </a:spcAft>
              <a:buSzPts val="1600"/>
              <a:buFont typeface="+mj-lt"/>
              <a:buAutoNum type="arabicPeriod"/>
            </a:pPr>
            <a:r>
              <a:rPr lang="en-US" sz="1600" dirty="0"/>
              <a:t>Asynchronous tackles these issues as there are no training rounds and client train their models and send updates to server when they are ready and then server collects model until it reaches its aggregation goal and updates the servers.</a:t>
            </a:r>
          </a:p>
          <a:p>
            <a:pPr marL="469900">
              <a:spcBef>
                <a:spcPts val="1200"/>
              </a:spcBef>
              <a:buSzPts val="1600"/>
              <a:buFont typeface="+mj-lt"/>
              <a:buAutoNum type="arabicPeriod"/>
            </a:pPr>
            <a:r>
              <a:rPr lang="en-US" sz="1600" dirty="0"/>
              <a:t>So this paper is about PAPAYA a novel asynchronous secure system allowing clients to give updates to the server in a secure manner without waiting for other clients until they are ready for aggregation  .</a:t>
            </a:r>
          </a:p>
          <a:p>
            <a:pPr marL="469900" lvl="0" algn="l" rtl="0">
              <a:spcBef>
                <a:spcPts val="1200"/>
              </a:spcBef>
              <a:spcAft>
                <a:spcPts val="0"/>
              </a:spcAft>
              <a:buSzPts val="1600"/>
              <a:buFont typeface="+mj-lt"/>
              <a:buAutoNum type="arabicPeriod"/>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1200"/>
              </a:spcAft>
              <a:buClr>
                <a:schemeClr val="dk1"/>
              </a:buClr>
              <a:buSzPct val="42672"/>
              <a:buFont typeface="Arial"/>
              <a:buNone/>
            </a:pPr>
            <a:r>
              <a:rPr lang="en-IN" sz="1500" b="1" dirty="0"/>
              <a:t>PAPAYA System Design</a:t>
            </a:r>
          </a:p>
        </p:txBody>
      </p:sp>
      <p:sp>
        <p:nvSpPr>
          <p:cNvPr id="67" name="Google Shape;67;p15"/>
          <p:cNvSpPr txBox="1">
            <a:spLocks noGrp="1"/>
          </p:cNvSpPr>
          <p:nvPr>
            <p:ph type="body" idx="4294967295"/>
          </p:nvPr>
        </p:nvSpPr>
        <p:spPr>
          <a:xfrm>
            <a:off x="311701" y="1152475"/>
            <a:ext cx="4650044" cy="3416400"/>
          </a:xfrm>
        </p:spPr>
        <p:txBody>
          <a:bodyPr spcFirstLastPara="1" lIns="91425" tIns="91425" rIns="91425" bIns="91425" anchor="t" anchorCtr="0">
            <a:normAutofit fontScale="85000" lnSpcReduction="20000"/>
          </a:bodyPr>
          <a:lstStyle/>
          <a:p>
            <a:pPr marL="0" lvl="0" indent="0">
              <a:lnSpc>
                <a:spcPct val="105000"/>
              </a:lnSpc>
              <a:spcAft>
                <a:spcPts val="600"/>
              </a:spcAft>
              <a:buClr>
                <a:srgbClr val="000000"/>
              </a:buClr>
              <a:buFont typeface="Arial"/>
              <a:buNone/>
            </a:pPr>
            <a:r>
              <a:rPr lang="en-US" b="0" i="0" u="none" strike="noStrike" cap="none" dirty="0">
                <a:solidFill>
                  <a:schemeClr val="dk1"/>
                </a:solidFill>
              </a:rPr>
              <a:t>• PAPAYA has client and server application  and in server there are 3 components , coordinator: manages the overall FL process , selector </a:t>
            </a:r>
            <a:r>
              <a:rPr lang="en-US" dirty="0">
                <a:solidFill>
                  <a:schemeClr val="dk1"/>
                </a:solidFill>
              </a:rPr>
              <a:t>: directly takes with clients about available task and tracks and summarizes client availability to coordinator and </a:t>
            </a:r>
            <a:r>
              <a:rPr lang="en-US" b="0" i="0" u="none" strike="noStrike" cap="none" dirty="0">
                <a:solidFill>
                  <a:schemeClr val="dk1"/>
                </a:solidFill>
              </a:rPr>
              <a:t>aggregator: combine</a:t>
            </a:r>
            <a:r>
              <a:rPr lang="en-US" dirty="0">
                <a:solidFill>
                  <a:schemeClr val="dk1"/>
                </a:solidFill>
              </a:rPr>
              <a:t>s updates from clients to create a new version</a:t>
            </a:r>
            <a:endParaRPr lang="en-US" b="0" i="0" u="none" strike="noStrike" cap="none" dirty="0">
              <a:solidFill>
                <a:schemeClr val="dk1"/>
              </a:solidFill>
            </a:endParaRPr>
          </a:p>
          <a:p>
            <a:pPr marL="0" lvl="0" indent="0">
              <a:lnSpc>
                <a:spcPct val="105000"/>
              </a:lnSpc>
              <a:spcAft>
                <a:spcPts val="600"/>
              </a:spcAft>
              <a:buClr>
                <a:srgbClr val="000000"/>
              </a:buClr>
              <a:buFont typeface="Arial"/>
              <a:buNone/>
            </a:pPr>
            <a:r>
              <a:rPr lang="en-US" b="0" i="0" u="none" strike="noStrike" cap="none" dirty="0">
                <a:solidFill>
                  <a:schemeClr val="dk1"/>
                </a:solidFill>
              </a:rPr>
              <a:t>• SMPC and TEE are secure aggregation approaches which can’t be used in </a:t>
            </a:r>
            <a:r>
              <a:rPr lang="en-US" dirty="0">
                <a:solidFill>
                  <a:schemeClr val="dk1"/>
                </a:solidFill>
              </a:rPr>
              <a:t>Asynchronous FL so</a:t>
            </a:r>
            <a:r>
              <a:rPr lang="en-US" b="0" i="0" u="none" strike="noStrike" cap="none" dirty="0">
                <a:solidFill>
                  <a:schemeClr val="dk1"/>
                </a:solidFill>
              </a:rPr>
              <a:t> that they proposed method that rely on TEE and attestation method ensuring TSA is not tampered </a:t>
            </a:r>
          </a:p>
          <a:p>
            <a:pPr marL="0" lvl="0" indent="0">
              <a:lnSpc>
                <a:spcPct val="105000"/>
              </a:lnSpc>
              <a:spcAft>
                <a:spcPts val="600"/>
              </a:spcAft>
              <a:buClr>
                <a:srgbClr val="000000"/>
              </a:buClr>
              <a:buFont typeface="Arial"/>
              <a:buNone/>
            </a:pPr>
            <a:r>
              <a:rPr lang="en-US" b="0" i="0" u="none" strike="noStrike" cap="none" dirty="0">
                <a:solidFill>
                  <a:schemeClr val="dk1"/>
                </a:solidFill>
              </a:rPr>
              <a:t>•Other aspects of System designs are Client Independence , High Utilization and Fast aggregations</a:t>
            </a:r>
          </a:p>
        </p:txBody>
      </p:sp>
      <p:pic>
        <p:nvPicPr>
          <p:cNvPr id="3" name="Picture 2" descr="A diagram of a computer hardware company&#10;&#10;Description automatically generated">
            <a:extLst>
              <a:ext uri="{FF2B5EF4-FFF2-40B4-BE49-F238E27FC236}">
                <a16:creationId xmlns:a16="http://schemas.microsoft.com/office/drawing/2014/main" id="{E7634F61-F0F8-7BAE-403B-76F6F584E54A}"/>
              </a:ext>
            </a:extLst>
          </p:cNvPr>
          <p:cNvPicPr>
            <a:picLocks noChangeAspect="1"/>
          </p:cNvPicPr>
          <p:nvPr/>
        </p:nvPicPr>
        <p:blipFill>
          <a:blip r:embed="rId3"/>
          <a:srcRect r="-4" b="913"/>
          <a:stretch/>
        </p:blipFill>
        <p:spPr>
          <a:xfrm>
            <a:off x="5120316" y="1152475"/>
            <a:ext cx="3711984" cy="3044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52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Results</a:t>
            </a:r>
          </a:p>
        </p:txBody>
      </p:sp>
      <p:sp>
        <p:nvSpPr>
          <p:cNvPr id="75" name="Google Shape;75;p16"/>
          <p:cNvSpPr txBox="1">
            <a:spLocks noGrp="1"/>
          </p:cNvSpPr>
          <p:nvPr>
            <p:ph type="body" idx="1"/>
          </p:nvPr>
        </p:nvSpPr>
        <p:spPr>
          <a:xfrm>
            <a:off x="311699" y="1017724"/>
            <a:ext cx="4042585" cy="3924389"/>
          </a:xfrm>
          <a:prstGeom prst="rect">
            <a:avLst/>
          </a:prstGeom>
        </p:spPr>
        <p:txBody>
          <a:bodyPr spcFirstLastPara="1" wrap="square" lIns="91425" tIns="91425" rIns="91425" bIns="91425" anchor="t" anchorCtr="0">
            <a:normAutofit fontScale="55000" lnSpcReduction="20000"/>
          </a:bodyPr>
          <a:lstStyle/>
          <a:p>
            <a:pPr marL="285750" indent="-285750"/>
            <a:r>
              <a:rPr lang="en-US" dirty="0"/>
              <a:t>To study performance they trained LSTM on large group of Android phones with both SyncFL and AsyncFL in same environment and found that setting K to be 10-30% of the total number of devices participating at the same time (concurrency) works well in practice.</a:t>
            </a:r>
          </a:p>
          <a:p>
            <a:pPr marL="0" indent="0">
              <a:buNone/>
            </a:pPr>
            <a:endParaRPr lang="en-US" dirty="0"/>
          </a:p>
          <a:p>
            <a:pPr marL="285750" indent="-285750"/>
            <a:r>
              <a:rPr lang="en-US" dirty="0"/>
              <a:t>To study training time performance they measured convergence time and for scalability they compared Async with Sync in terms of their speedup and the number of communication trips with increasing concurrency.Fig.9 shows Async is faster</a:t>
            </a:r>
          </a:p>
          <a:p>
            <a:pPr marL="0" indent="0">
              <a:buNone/>
            </a:pPr>
            <a:endParaRPr lang="en-US" dirty="0"/>
          </a:p>
          <a:p>
            <a:pPr marL="285750" indent="-285750"/>
            <a:r>
              <a:rPr lang="en-US" dirty="0"/>
              <a:t>The aggregation goal (K) tells how many client updates contribute to each server model update as in K is big convergence time increase and when K is small it leads to unstable learning.</a:t>
            </a:r>
          </a:p>
          <a:p>
            <a:pPr marL="0" indent="0">
              <a:buNone/>
            </a:pPr>
            <a:endParaRPr lang="en-US" dirty="0"/>
          </a:p>
          <a:p>
            <a:pPr marL="285750" indent="-285750"/>
            <a:r>
              <a:rPr lang="en-US" dirty="0"/>
              <a:t>In Overselection when slow clients are dropped in SyncFL ,it is found that slow clients often have more data and its crucial for model improvement and they used Kolmogorov test to see distribution of client and AsyncFL has similar distribution that of ground truth and Sync had skewed distribution which shows AsyncFL has better model quality that SyncFL</a:t>
            </a:r>
          </a:p>
          <a:p>
            <a:pPr marL="285750" indent="-285750"/>
            <a:endParaRPr lang="en-US" dirty="0"/>
          </a:p>
        </p:txBody>
      </p:sp>
      <p:pic>
        <p:nvPicPr>
          <p:cNvPr id="2" name="Picture 1" descr="A graph on a white background&#10;&#10;Description automatically generated">
            <a:extLst>
              <a:ext uri="{FF2B5EF4-FFF2-40B4-BE49-F238E27FC236}">
                <a16:creationId xmlns:a16="http://schemas.microsoft.com/office/drawing/2014/main" id="{C755756E-53B5-0FCF-184B-E1164BAAA9F6}"/>
              </a:ext>
            </a:extLst>
          </p:cNvPr>
          <p:cNvPicPr>
            <a:picLocks noChangeAspect="1"/>
          </p:cNvPicPr>
          <p:nvPr/>
        </p:nvPicPr>
        <p:blipFill>
          <a:blip r:embed="rId3"/>
          <a:stretch>
            <a:fillRect/>
          </a:stretch>
        </p:blipFill>
        <p:spPr>
          <a:xfrm>
            <a:off x="4354285" y="1017725"/>
            <a:ext cx="4651827" cy="3300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Advantages of AsyncFL and Conclusion</a:t>
            </a:r>
          </a:p>
        </p:txBody>
      </p:sp>
      <p:sp>
        <p:nvSpPr>
          <p:cNvPr id="81" name="Google Shape;81;p17"/>
          <p:cNvSpPr txBox="1">
            <a:spLocks noGrp="1"/>
          </p:cNvSpPr>
          <p:nvPr>
            <p:ph type="body" idx="1"/>
          </p:nvPr>
        </p:nvSpPr>
        <p:spPr>
          <a:xfrm>
            <a:off x="311701" y="1152475"/>
            <a:ext cx="4790070" cy="3546000"/>
          </a:xfrm>
          <a:prstGeom prst="rect">
            <a:avLst/>
          </a:prstGeom>
        </p:spPr>
        <p:txBody>
          <a:bodyPr spcFirstLastPara="1" wrap="square" lIns="91425" tIns="91425" rIns="91425" bIns="91425" anchor="t" anchorCtr="0">
            <a:normAutofit fontScale="25000" lnSpcReduction="20000"/>
          </a:bodyPr>
          <a:lstStyle/>
          <a:p>
            <a:pPr indent="0">
              <a:spcBef>
                <a:spcPts val="1200"/>
              </a:spcBef>
              <a:spcAft>
                <a:spcPts val="1200"/>
              </a:spcAft>
              <a:buNone/>
            </a:pPr>
            <a:r>
              <a:rPr lang="en-US" sz="4000" dirty="0"/>
              <a:t>AsyncFL has two main advantages over SyncFL: better scalability because of more frequent model steps and straggler resilience without adding sampling bias.</a:t>
            </a:r>
          </a:p>
          <a:p>
            <a:pPr indent="0">
              <a:spcBef>
                <a:spcPts val="1200"/>
              </a:spcBef>
              <a:spcAft>
                <a:spcPts val="1200"/>
              </a:spcAft>
              <a:buNone/>
            </a:pPr>
            <a:r>
              <a:rPr lang="en-US" sz="4000" dirty="0"/>
              <a:t>Figure 12 shows how well the training process works for three different setups: one using SyncFL with over-selection (orange line) and two using AsyncFL with different settings for K (red and blue lines). All three setups involve 1,300 devices working together at the same time.</a:t>
            </a:r>
          </a:p>
          <a:p>
            <a:pPr indent="0">
              <a:spcBef>
                <a:spcPts val="1200"/>
              </a:spcBef>
              <a:spcAft>
                <a:spcPts val="1200"/>
              </a:spcAft>
              <a:buNone/>
            </a:pPr>
            <a:r>
              <a:rPr lang="en-US" sz="4000" dirty="0"/>
              <a:t>SyncFL with OS deal with slow devices by adding more devices than needed AsyncFL with K = 100 here server model is updated after receiving updates from 100 devices which is 4.3 times faster than SyncFL with OS and Async with K =1000 updates sever model after receiving updates form 1000 models which is 3.4 times better than Sync with OS</a:t>
            </a:r>
          </a:p>
          <a:p>
            <a:pPr indent="0">
              <a:spcBef>
                <a:spcPts val="1200"/>
              </a:spcBef>
              <a:spcAft>
                <a:spcPts val="1200"/>
              </a:spcAft>
              <a:buNone/>
            </a:pPr>
            <a:r>
              <a:rPr lang="en-US" sz="4000" dirty="0"/>
              <a:t>So we can conclude that PAPAYA is a production asynchronous FL system for training at scale which is faster and stranglers resilient , provides better quality model and it is flexible to support both AsyncFL and SyncFL</a:t>
            </a:r>
          </a:p>
          <a:p>
            <a:pPr marL="457200" lvl="0" indent="0" algn="l" rtl="0">
              <a:spcBef>
                <a:spcPts val="1200"/>
              </a:spcBef>
              <a:spcAft>
                <a:spcPts val="1200"/>
              </a:spcAft>
              <a:buNone/>
            </a:pPr>
            <a:endParaRPr lang="en-US" sz="2025" dirty="0"/>
          </a:p>
        </p:txBody>
      </p:sp>
      <p:pic>
        <p:nvPicPr>
          <p:cNvPr id="6" name="Picture 5" descr="A graph of training curves&#10;&#10;Description automatically generated">
            <a:extLst>
              <a:ext uri="{FF2B5EF4-FFF2-40B4-BE49-F238E27FC236}">
                <a16:creationId xmlns:a16="http://schemas.microsoft.com/office/drawing/2014/main" id="{4A22DB06-E18C-A221-8206-2ACFAF5BB1D5}"/>
              </a:ext>
            </a:extLst>
          </p:cNvPr>
          <p:cNvPicPr>
            <a:picLocks noChangeAspect="1"/>
          </p:cNvPicPr>
          <p:nvPr/>
        </p:nvPicPr>
        <p:blipFill>
          <a:blip r:embed="rId3"/>
          <a:stretch>
            <a:fillRect/>
          </a:stretch>
        </p:blipFill>
        <p:spPr>
          <a:xfrm>
            <a:off x="5236486" y="1358962"/>
            <a:ext cx="3109229" cy="27739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US" sz="2400" dirty="0"/>
              <a:t> Key Contributions and findings</a:t>
            </a:r>
            <a:endParaRPr lang="en-US" sz="2336" dirty="0"/>
          </a:p>
        </p:txBody>
      </p:sp>
      <p:sp>
        <p:nvSpPr>
          <p:cNvPr id="87" name="Google Shape;87;p18"/>
          <p:cNvSpPr txBox="1">
            <a:spLocks noGrp="1"/>
          </p:cNvSpPr>
          <p:nvPr>
            <p:ph type="body" idx="1"/>
          </p:nvPr>
        </p:nvSpPr>
        <p:spPr>
          <a:xfrm>
            <a:off x="311699" y="1152475"/>
            <a:ext cx="4340129" cy="3416400"/>
          </a:xfrm>
          <a:prstGeom prst="rect">
            <a:avLst/>
          </a:prstGeom>
        </p:spPr>
        <p:txBody>
          <a:bodyPr spcFirstLastPara="1" wrap="square" lIns="91425" tIns="91425" rIns="91425" bIns="91425" anchor="t" anchorCtr="0">
            <a:normAutofit fontScale="25000" lnSpcReduction="20000"/>
          </a:bodyPr>
          <a:lstStyle/>
          <a:p>
            <a:pPr marL="0" indent="0">
              <a:spcBef>
                <a:spcPts val="1200"/>
              </a:spcBef>
              <a:buNone/>
            </a:pPr>
            <a:r>
              <a:rPr lang="en-US" sz="8800" dirty="0">
                <a:solidFill>
                  <a:srgbClr val="000000"/>
                </a:solidFill>
              </a:rPr>
              <a:t>        </a:t>
            </a:r>
            <a:r>
              <a:rPr kumimoji="0" lang="en-US" sz="8800" b="0" i="0" u="none" strike="noStrike" kern="0" cap="none" spc="0" normalizeH="0" baseline="0" noProof="0" dirty="0">
                <a:ln>
                  <a:noFill/>
                </a:ln>
                <a:solidFill>
                  <a:srgbClr val="000000"/>
                </a:solidFill>
                <a:effectLst/>
                <a:uLnTx/>
                <a:uFillTx/>
                <a:latin typeface="Arial"/>
                <a:cs typeface="Arial"/>
                <a:sym typeface="Arial"/>
              </a:rPr>
              <a:t>            </a:t>
            </a:r>
            <a:r>
              <a:rPr kumimoji="0" lang="en-US" sz="5600" b="0" i="0" u="none" strike="noStrike" kern="0" cap="none" spc="0" normalizeH="0" baseline="0" noProof="0" dirty="0">
                <a:ln>
                  <a:noFill/>
                </a:ln>
                <a:solidFill>
                  <a:srgbClr val="000000"/>
                </a:solidFill>
                <a:effectLst/>
                <a:uLnTx/>
                <a:uFillTx/>
                <a:latin typeface="Arial"/>
                <a:cs typeface="Arial"/>
                <a:sym typeface="Arial"/>
              </a:rPr>
              <a:t>Contributions</a:t>
            </a:r>
            <a:endParaRPr lang="en" sz="5600" dirty="0">
              <a:highlight>
                <a:schemeClr val="lt1"/>
              </a:highlight>
            </a:endParaRPr>
          </a:p>
          <a:p>
            <a:pPr marL="285750" indent="-285750">
              <a:spcBef>
                <a:spcPts val="1200"/>
              </a:spcBef>
            </a:pPr>
            <a:r>
              <a:rPr lang="en" sz="4000" dirty="0">
                <a:highlight>
                  <a:schemeClr val="lt1"/>
                </a:highlight>
              </a:rPr>
              <a:t>So the paper is about PAPAYA </a:t>
            </a:r>
            <a:r>
              <a:rPr lang="en-US" sz="4000" dirty="0"/>
              <a:t>is a production asynchronous FL system for training at scale which is faster and stranglers resilient , provides better quality model and it is flexible to support both AsyncFL and SyncFL</a:t>
            </a:r>
            <a:r>
              <a:rPr lang="en" sz="4000" dirty="0">
                <a:highlight>
                  <a:schemeClr val="lt1"/>
                </a:highlight>
              </a:rPr>
              <a:t>.</a:t>
            </a:r>
          </a:p>
          <a:p>
            <a:pPr marL="285750" indent="-285750">
              <a:spcBef>
                <a:spcPts val="1200"/>
              </a:spcBef>
            </a:pPr>
            <a:r>
              <a:rPr lang="en-US" sz="4000" dirty="0">
                <a:highlight>
                  <a:schemeClr val="lt1"/>
                </a:highlight>
              </a:rPr>
              <a:t>Paper address the problem of Scalability and Data and System heterogeneity which leads to model being biased and wrongly trained </a:t>
            </a:r>
          </a:p>
          <a:p>
            <a:pPr marL="285750" indent="-285750">
              <a:spcBef>
                <a:spcPts val="1200"/>
              </a:spcBef>
            </a:pPr>
            <a:r>
              <a:rPr lang="en-US" sz="4000" dirty="0"/>
              <a:t>To study performance they trained LSTM on large group of Android phones with both SyncFL and AsyncFL in same environment and found Convergence time is less in AsyncFL and overall communication efficiency gain of AsyncFL increases from 2 to 8 as concurrency increases. The evaluation results shows that AsyncFL handles the system heterogeneity and scalability challenges more effectively than SyncFL</a:t>
            </a:r>
          </a:p>
          <a:p>
            <a:pPr marL="285750" indent="-285750">
              <a:spcBef>
                <a:spcPts val="1200"/>
              </a:spcBef>
            </a:pPr>
            <a:r>
              <a:rPr lang="en-US" sz="4000" dirty="0"/>
              <a:t>The work in paper advances the current system by providing Enhanced privacy , Improved Scalablity , Efficient communication and Robustness to Stragglers.</a:t>
            </a:r>
            <a:endParaRPr sz="4000" dirty="0">
              <a:highlight>
                <a:schemeClr val="lt1"/>
              </a:highlight>
            </a:endParaRPr>
          </a:p>
        </p:txBody>
      </p:sp>
      <p:sp>
        <p:nvSpPr>
          <p:cNvPr id="2" name="Text Placeholder 1">
            <a:extLst>
              <a:ext uri="{FF2B5EF4-FFF2-40B4-BE49-F238E27FC236}">
                <a16:creationId xmlns:a16="http://schemas.microsoft.com/office/drawing/2014/main" id="{1B4B775D-E417-2D6D-7C37-BD33A6BC6374}"/>
              </a:ext>
            </a:extLst>
          </p:cNvPr>
          <p:cNvSpPr>
            <a:spLocks noGrp="1"/>
          </p:cNvSpPr>
          <p:nvPr>
            <p:ph type="body" idx="2"/>
          </p:nvPr>
        </p:nvSpPr>
        <p:spPr/>
        <p:txBody>
          <a:bodyPr>
            <a:normAutofit fontScale="85000" lnSpcReduction="20000"/>
          </a:bodyPr>
          <a:lstStyle/>
          <a:p>
            <a:pPr marL="139700" indent="0">
              <a:buNone/>
            </a:pPr>
            <a:r>
              <a:rPr kumimoji="0" lang="en-US" sz="1400" b="0" i="0" u="none" strike="noStrike" kern="0" cap="none" spc="0" normalizeH="0" baseline="0" noProof="0" dirty="0">
                <a:ln>
                  <a:noFill/>
                </a:ln>
                <a:solidFill>
                  <a:srgbClr val="000000"/>
                </a:solidFill>
                <a:effectLst/>
                <a:uLnTx/>
                <a:uFillTx/>
                <a:latin typeface="Arial"/>
                <a:cs typeface="Arial"/>
                <a:sym typeface="Arial"/>
              </a:rPr>
              <a:t>                                </a:t>
            </a:r>
          </a:p>
          <a:p>
            <a:pPr marL="139700" indent="0">
              <a:buNone/>
            </a:pPr>
            <a:r>
              <a:rPr lang="en-US" dirty="0">
                <a:solidFill>
                  <a:srgbClr val="000000"/>
                </a:solidFill>
              </a:rPr>
              <a:t>                                   </a:t>
            </a:r>
            <a:r>
              <a:rPr kumimoji="0" lang="en-US" sz="1400" b="0" i="0" u="none" strike="noStrike" kern="0" cap="none" spc="0" normalizeH="0" baseline="0" noProof="0" dirty="0">
                <a:ln>
                  <a:noFill/>
                </a:ln>
                <a:solidFill>
                  <a:srgbClr val="000000"/>
                </a:solidFill>
                <a:effectLst/>
                <a:uLnTx/>
                <a:uFillTx/>
                <a:latin typeface="Arial"/>
                <a:cs typeface="Arial"/>
                <a:sym typeface="Arial"/>
              </a:rPr>
              <a:t> Findings</a:t>
            </a:r>
          </a:p>
          <a:p>
            <a:pPr marL="139700" indent="0">
              <a:buNone/>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r>
              <a:rPr lang="en" dirty="0">
                <a:highlight>
                  <a:schemeClr val="lt1"/>
                </a:highlight>
              </a:rPr>
              <a:t>According to the paper PAPAYA is </a:t>
            </a:r>
            <a:r>
              <a:rPr lang="en-US" dirty="0"/>
              <a:t>5 times faster speed up and conserves nearly 8times more resources than synchronous.</a:t>
            </a:r>
          </a:p>
          <a:p>
            <a:endParaRPr lang="en-US" dirty="0"/>
          </a:p>
          <a:p>
            <a:r>
              <a:rPr lang="en-US" dirty="0"/>
              <a:t>In Test perplexity (lower is better) after 1 million client updates. We partition clients into percentiles, based on the training data volume and used SyncFL ,SyncFL with OS and AsyncFL methods and </a:t>
            </a:r>
            <a:r>
              <a:rPr lang="en-US" dirty="0" err="1"/>
              <a:t>AsyncFL</a:t>
            </a:r>
            <a:r>
              <a:rPr lang="en-US" dirty="0"/>
              <a:t> outperformed other methods with better accuracy and less time.</a:t>
            </a:r>
          </a:p>
          <a:p>
            <a:endParaRPr lang="en-US" dirty="0"/>
          </a:p>
          <a:p>
            <a:r>
              <a:rPr lang="en-US" dirty="0"/>
              <a:t>In Practical Application its ability to handle large-scale deployments, improve training efficiency, and maintain high model quality makes it a more desirable method for federated learning.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US" sz="2400" dirty="0"/>
              <a:t> Insights and thoughts on the Potential Applications</a:t>
            </a:r>
            <a:endParaRPr lang="en-US" sz="2336" dirty="0"/>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Bef>
                <a:spcPts val="1200"/>
              </a:spcBef>
              <a:buNone/>
            </a:pPr>
            <a:r>
              <a:rPr kumimoji="0" lang="en-US" sz="2200" b="0" i="0" u="none" strike="noStrike" kern="0" cap="none" spc="0" normalizeH="0" baseline="0" noProof="0" dirty="0">
                <a:ln>
                  <a:noFill/>
                </a:ln>
                <a:solidFill>
                  <a:srgbClr val="000000"/>
                </a:solidFill>
                <a:effectLst/>
                <a:uLnTx/>
                <a:uFillTx/>
                <a:latin typeface="Arial"/>
                <a:cs typeface="Arial"/>
                <a:sym typeface="Arial"/>
              </a:rPr>
              <a:t>                  Insights</a:t>
            </a:r>
            <a:endParaRPr lang="en-US" b="0" i="0" dirty="0">
              <a:solidFill>
                <a:srgbClr val="404040"/>
              </a:solidFill>
              <a:effectLst/>
              <a:highlight>
                <a:srgbClr val="FFFFFF"/>
              </a:highlight>
              <a:latin typeface="ui-sans-serif"/>
            </a:endParaRPr>
          </a:p>
          <a:p>
            <a:pPr marL="285750" indent="-285750">
              <a:spcBef>
                <a:spcPts val="1200"/>
              </a:spcBef>
            </a:pPr>
            <a:r>
              <a:rPr lang="en-US" b="0" i="0" dirty="0">
                <a:solidFill>
                  <a:srgbClr val="404040"/>
                </a:solidFill>
                <a:effectLst/>
                <a:highlight>
                  <a:srgbClr val="FFFFFF"/>
                </a:highlight>
                <a:latin typeface="ui-sans-serif"/>
              </a:rPr>
              <a:t>AsyncFL addresses key challenges in federated learning, such as scalability, communication efficiency, straggler resilience, and model quality, making it a more practical and effective solution for real-world applications.</a:t>
            </a:r>
          </a:p>
          <a:p>
            <a:pPr marL="285750" indent="-285750">
              <a:spcBef>
                <a:spcPts val="1200"/>
              </a:spcBef>
            </a:pPr>
            <a:r>
              <a:rPr lang="en-US" dirty="0">
                <a:solidFill>
                  <a:srgbClr val="404040"/>
                </a:solidFill>
                <a:highlight>
                  <a:srgbClr val="FFFFFF"/>
                </a:highlight>
                <a:latin typeface="ui-sans-serif"/>
              </a:rPr>
              <a:t>AysncFL has shown some Promising results like Speedup in training time , avoiding Bias , Highly scalable, Aggregation Goal Tradeoff</a:t>
            </a:r>
          </a:p>
          <a:p>
            <a:pPr marL="285750" indent="-285750">
              <a:spcBef>
                <a:spcPts val="1200"/>
              </a:spcBef>
            </a:pPr>
            <a:endParaRPr dirty="0">
              <a:highlight>
                <a:schemeClr val="lt1"/>
              </a:highlight>
            </a:endParaRPr>
          </a:p>
          <a:p>
            <a:pPr marL="0" lvl="0" indent="0" algn="l" rtl="0">
              <a:spcBef>
                <a:spcPts val="1200"/>
              </a:spcBef>
              <a:spcAft>
                <a:spcPts val="1200"/>
              </a:spcAft>
              <a:buNone/>
            </a:pPr>
            <a:endParaRPr dirty="0"/>
          </a:p>
        </p:txBody>
      </p:sp>
      <p:sp>
        <p:nvSpPr>
          <p:cNvPr id="2" name="Text Placeholder 1">
            <a:extLst>
              <a:ext uri="{FF2B5EF4-FFF2-40B4-BE49-F238E27FC236}">
                <a16:creationId xmlns:a16="http://schemas.microsoft.com/office/drawing/2014/main" id="{7C2EB9AC-3BB1-B5B5-66C0-AFA0A80E83F1}"/>
              </a:ext>
            </a:extLst>
          </p:cNvPr>
          <p:cNvSpPr>
            <a:spLocks noGrp="1"/>
          </p:cNvSpPr>
          <p:nvPr>
            <p:ph type="body" idx="2"/>
          </p:nvPr>
        </p:nvSpPr>
        <p:spPr/>
        <p:txBody>
          <a:bodyPr>
            <a:normAutofit fontScale="25000" lnSpcReduction="20000"/>
          </a:bodyPr>
          <a:lstStyle/>
          <a:p>
            <a:pPr marL="0" marR="0" lvl="0" indent="0" algn="l" defTabSz="914400" rtl="0" eaLnBrk="1" fontAlgn="auto" latinLnBrk="0" hangingPunct="1">
              <a:lnSpc>
                <a:spcPct val="115000"/>
              </a:lnSpc>
              <a:spcBef>
                <a:spcPts val="1200"/>
              </a:spcBef>
              <a:spcAft>
                <a:spcPts val="0"/>
              </a:spcAft>
              <a:buClr>
                <a:srgbClr val="595959"/>
              </a:buClr>
              <a:buSzPts val="1400"/>
              <a:buFont typeface="Arial"/>
              <a:buNone/>
              <a:tabLst/>
              <a:defRPr/>
            </a:pPr>
            <a:r>
              <a:rPr lang="en-US" sz="2200" dirty="0">
                <a:solidFill>
                  <a:srgbClr val="000000"/>
                </a:solidFill>
              </a:rPr>
              <a:t>                                                     </a:t>
            </a:r>
            <a:r>
              <a:rPr lang="en-US" sz="7200" dirty="0">
                <a:solidFill>
                  <a:srgbClr val="000000"/>
                </a:solidFill>
              </a:rPr>
              <a:t>Potential Application</a:t>
            </a:r>
          </a:p>
          <a:p>
            <a:pPr marL="139700" indent="0">
              <a:buNone/>
            </a:pPr>
            <a:endParaRPr kumimoji="0" lang="en-US" sz="2200" b="0" i="0" u="none" strike="noStrike" kern="0" cap="none" spc="0" normalizeH="0" baseline="0" noProof="0" dirty="0">
              <a:ln>
                <a:noFill/>
              </a:ln>
              <a:solidFill>
                <a:srgbClr val="000000"/>
              </a:solidFill>
              <a:effectLst/>
              <a:uLnTx/>
              <a:uFillTx/>
              <a:latin typeface="Arial"/>
              <a:cs typeface="Arial"/>
              <a:sym typeface="Arial"/>
            </a:endParaRPr>
          </a:p>
          <a:p>
            <a:pPr marL="139700" indent="0">
              <a:buNone/>
            </a:pPr>
            <a:endParaRPr kumimoji="0" lang="en-US" sz="2200" b="0" i="0" u="none" strike="noStrike" kern="0" cap="none" spc="0" normalizeH="0" baseline="0" noProof="0" dirty="0">
              <a:ln>
                <a:noFill/>
              </a:ln>
              <a:solidFill>
                <a:srgbClr val="000000"/>
              </a:solidFill>
              <a:effectLst/>
              <a:uLnTx/>
              <a:uFillTx/>
              <a:latin typeface="Arial"/>
              <a:cs typeface="Arial"/>
              <a:sym typeface="Arial"/>
            </a:endParaRPr>
          </a:p>
          <a:p>
            <a:endParaRPr lang="en-US" sz="3200" b="1" dirty="0"/>
          </a:p>
          <a:p>
            <a:r>
              <a:rPr lang="en-US" sz="4300" dirty="0"/>
              <a:t>In Large-Scale Federated Learning Systems, AsyncFL's ability to efficiently handle large numbers of clients (e.g., 100 million Android phones) and manage system heterogeneity makes it ideal for large-scale federated learning</a:t>
            </a:r>
          </a:p>
          <a:p>
            <a:r>
              <a:rPr lang="en-US" sz="4300" dirty="0"/>
              <a:t>In Healthcare Monitoring Systems</a:t>
            </a:r>
            <a:r>
              <a:rPr lang="en-US" sz="4300" b="1" dirty="0"/>
              <a:t> , </a:t>
            </a:r>
            <a:r>
              <a:rPr lang="en-US" sz="4300" dirty="0"/>
              <a:t>AsyncFL can ensure timely and accurate model updates, which is critical in medical applications where delays or biases could affect patient outcomes.</a:t>
            </a:r>
          </a:p>
          <a:p>
            <a:r>
              <a:rPr lang="en-US" sz="4300" dirty="0"/>
              <a:t>For Smart City and IoT Applications ,AsyncFL's scalability and communication efficiency can support the fast and reliable aggregation of data from heterogeneous sources, leading to better decision-making and resource management</a:t>
            </a:r>
            <a:r>
              <a:rPr lang="en-US" sz="4000" dirty="0"/>
              <a:t>.</a:t>
            </a:r>
            <a:endParaRPr lang="en-US" sz="3200" dirty="0"/>
          </a:p>
          <a:p>
            <a:endParaRPr lang="en-US" sz="2200" dirty="0">
              <a:solidFill>
                <a:srgbClr val="000000"/>
              </a:solidFill>
            </a:endParaRPr>
          </a:p>
        </p:txBody>
      </p:sp>
    </p:spTree>
    <p:extLst>
      <p:ext uri="{BB962C8B-B14F-4D97-AF65-F5344CB8AC3E}">
        <p14:creationId xmlns:p14="http://schemas.microsoft.com/office/powerpoint/2010/main" val="53944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US" sz="2400" dirty="0"/>
              <a:t>Future work.</a:t>
            </a:r>
            <a:endParaRPr lang="en-US" sz="2336" dirty="0"/>
          </a:p>
        </p:txBody>
      </p:sp>
      <p:sp>
        <p:nvSpPr>
          <p:cNvPr id="87" name="Google Shape;87;p18"/>
          <p:cNvSpPr txBox="1">
            <a:spLocks noGrp="1"/>
          </p:cNvSpPr>
          <p:nvPr>
            <p:ph type="body" idx="1"/>
          </p:nvPr>
        </p:nvSpPr>
        <p:spPr>
          <a:xfrm>
            <a:off x="105250" y="1152475"/>
            <a:ext cx="8892600" cy="3990900"/>
          </a:xfrm>
          <a:prstGeom prst="rect">
            <a:avLst/>
          </a:prstGeom>
        </p:spPr>
        <p:txBody>
          <a:bodyPr spcFirstLastPara="1" wrap="square" lIns="91425" tIns="91425" rIns="91425" bIns="91425" anchor="t" anchorCtr="0">
            <a:normAutofit/>
          </a:bodyPr>
          <a:lstStyle/>
          <a:p>
            <a:pPr marL="285750" indent="-285750">
              <a:spcBef>
                <a:spcPts val="1200"/>
              </a:spcBef>
            </a:pPr>
            <a:r>
              <a:rPr lang="en-US" dirty="0">
                <a:highlight>
                  <a:schemeClr val="lt1"/>
                </a:highlight>
              </a:rPr>
              <a:t> Future research could integrate advanced privacy-preserving techniques, such as differential privacy and secure aggregation, into AsyncFL to further enhance its privacy guarantees.</a:t>
            </a:r>
          </a:p>
          <a:p>
            <a:pPr marL="285750" indent="-285750">
              <a:spcBef>
                <a:spcPts val="1200"/>
              </a:spcBef>
            </a:pPr>
            <a:r>
              <a:rPr lang="en-US" dirty="0">
                <a:highlight>
                  <a:schemeClr val="lt1"/>
                </a:highlight>
              </a:rPr>
              <a:t>The frequency of server updates in AsyncFL is limited by the system's write bandwidth. Future work could focus on overcoming these limitations to further enhance AsyncFL's performance.</a:t>
            </a:r>
            <a:endParaRPr dirty="0">
              <a:highlight>
                <a:schemeClr val="lt1"/>
              </a:highlight>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32325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B2957-9244-80F4-B0C2-2875BB03F7AD}"/>
              </a:ext>
            </a:extLst>
          </p:cNvPr>
          <p:cNvSpPr>
            <a:spLocks noGrp="1"/>
          </p:cNvSpPr>
          <p:nvPr>
            <p:ph type="ctrTitle"/>
          </p:nvPr>
        </p:nvSpPr>
        <p:spPr>
          <a:xfrm>
            <a:off x="311700" y="1056633"/>
            <a:ext cx="8520600" cy="2052600"/>
          </a:xfrm>
        </p:spPr>
        <p:txBody>
          <a:bodyPr/>
          <a:lstStyle/>
          <a:p>
            <a:r>
              <a:rPr lang="en-US" dirty="0"/>
              <a:t>THANK YOU</a:t>
            </a:r>
          </a:p>
        </p:txBody>
      </p:sp>
    </p:spTree>
    <p:extLst>
      <p:ext uri="{BB962C8B-B14F-4D97-AF65-F5344CB8AC3E}">
        <p14:creationId xmlns:p14="http://schemas.microsoft.com/office/powerpoint/2010/main" val="21052443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1073</Words>
  <Application>Microsoft Office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ui-sans-serif</vt:lpstr>
      <vt:lpstr>Simple Light</vt:lpstr>
      <vt:lpstr>PowerPoint Presentation</vt:lpstr>
      <vt:lpstr>What is PAPAYA and how is it different from traditional FL systems ?</vt:lpstr>
      <vt:lpstr>PAPAYA System Design</vt:lpstr>
      <vt:lpstr>Results</vt:lpstr>
      <vt:lpstr>Advantages of AsyncFL and Conclusion</vt:lpstr>
      <vt:lpstr> Key Contributions and findings</vt:lpstr>
      <vt:lpstr> Insights and thoughts on the Potential Applications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Kunal Chavan</dc:creator>
  <cp:lastModifiedBy>Kunal Chavan</cp:lastModifiedBy>
  <cp:revision>5</cp:revision>
  <dcterms:modified xsi:type="dcterms:W3CDTF">2024-08-09T12:47:38Z</dcterms:modified>
</cp:coreProperties>
</file>