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5" r:id="rId5"/>
    <p:sldId id="290" r:id="rId6"/>
    <p:sldId id="330" r:id="rId7"/>
    <p:sldId id="307" r:id="rId8"/>
    <p:sldId id="329" r:id="rId9"/>
    <p:sldId id="328" r:id="rId10"/>
    <p:sldId id="320" r:id="rId11"/>
    <p:sldId id="317" r:id="rId12"/>
    <p:sldId id="319" r:id="rId13"/>
    <p:sldId id="318" r:id="rId14"/>
    <p:sldId id="321" r:id="rId15"/>
    <p:sldId id="322" r:id="rId16"/>
    <p:sldId id="313" r:id="rId17"/>
    <p:sldId id="324" r:id="rId18"/>
    <p:sldId id="331" r:id="rId19"/>
    <p:sldId id="325" r:id="rId20"/>
    <p:sldId id="326" r:id="rId21"/>
    <p:sldId id="327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B08B8-D3E0-434B-9BF4-1FBE919ECF17}" v="48" dt="2024-09-24T16:23:0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170" autoAdjust="0"/>
  </p:normalViewPr>
  <p:slideViewPr>
    <p:cSldViewPr>
      <p:cViewPr>
        <p:scale>
          <a:sx n="66" d="100"/>
          <a:sy n="66" d="100"/>
        </p:scale>
        <p:origin x="1219" y="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Chavan" userId="94af05435ce0dbde" providerId="LiveId" clId="{126B08B8-D3E0-434B-9BF4-1FBE919ECF17}"/>
    <pc:docChg chg="undo redo custSel addSld modSld">
      <pc:chgData name="Kunal Chavan" userId="94af05435ce0dbde" providerId="LiveId" clId="{126B08B8-D3E0-434B-9BF4-1FBE919ECF17}" dt="2024-09-24T16:28:36.879" v="673" actId="1076"/>
      <pc:docMkLst>
        <pc:docMk/>
      </pc:docMkLst>
      <pc:sldChg chg="modSp mod">
        <pc:chgData name="Kunal Chavan" userId="94af05435ce0dbde" providerId="LiveId" clId="{126B08B8-D3E0-434B-9BF4-1FBE919ECF17}" dt="2024-09-24T16:28:36.879" v="673" actId="1076"/>
        <pc:sldMkLst>
          <pc:docMk/>
          <pc:sldMk cId="0" sldId="275"/>
        </pc:sldMkLst>
        <pc:spChg chg="mod">
          <ac:chgData name="Kunal Chavan" userId="94af05435ce0dbde" providerId="LiveId" clId="{126B08B8-D3E0-434B-9BF4-1FBE919ECF17}" dt="2024-09-24T16:28:36.879" v="673" actId="1076"/>
          <ac:spMkLst>
            <pc:docMk/>
            <pc:sldMk cId="0" sldId="275"/>
            <ac:spMk id="2" creationId="{5CEA7FB2-0FD2-A622-C140-34906816803A}"/>
          </ac:spMkLst>
        </pc:spChg>
        <pc:spChg chg="mod">
          <ac:chgData name="Kunal Chavan" userId="94af05435ce0dbde" providerId="LiveId" clId="{126B08B8-D3E0-434B-9BF4-1FBE919ECF17}" dt="2024-09-24T16:28:32.318" v="672" actId="1076"/>
          <ac:spMkLst>
            <pc:docMk/>
            <pc:sldMk cId="0" sldId="275"/>
            <ac:spMk id="6" creationId="{AC68281D-1B26-639D-D2E5-F948580D3C94}"/>
          </ac:spMkLst>
        </pc:spChg>
        <pc:picChg chg="mod">
          <ac:chgData name="Kunal Chavan" userId="94af05435ce0dbde" providerId="LiveId" clId="{126B08B8-D3E0-434B-9BF4-1FBE919ECF17}" dt="2024-09-24T16:27:31.706" v="671" actId="1076"/>
          <ac:picMkLst>
            <pc:docMk/>
            <pc:sldMk cId="0" sldId="275"/>
            <ac:picMk id="8" creationId="{549EE535-B81D-0AFB-7230-68F10C792AC5}"/>
          </ac:picMkLst>
        </pc:picChg>
      </pc:sldChg>
      <pc:sldChg chg="modSp mod">
        <pc:chgData name="Kunal Chavan" userId="94af05435ce0dbde" providerId="LiveId" clId="{126B08B8-D3E0-434B-9BF4-1FBE919ECF17}" dt="2024-09-24T16:25:11.801" v="665" actId="20577"/>
        <pc:sldMkLst>
          <pc:docMk/>
          <pc:sldMk cId="0" sldId="290"/>
        </pc:sldMkLst>
        <pc:spChg chg="mod">
          <ac:chgData name="Kunal Chavan" userId="94af05435ce0dbde" providerId="LiveId" clId="{126B08B8-D3E0-434B-9BF4-1FBE919ECF17}" dt="2024-09-24T16:25:11.801" v="665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Kunal Chavan" userId="94af05435ce0dbde" providerId="LiveId" clId="{126B08B8-D3E0-434B-9BF4-1FBE919ECF17}" dt="2024-09-24T16:23:08.469" v="585" actId="20577"/>
        <pc:sldMkLst>
          <pc:docMk/>
          <pc:sldMk cId="350054506" sldId="313"/>
        </pc:sldMkLst>
        <pc:graphicFrameChg chg="mod">
          <ac:chgData name="Kunal Chavan" userId="94af05435ce0dbde" providerId="LiveId" clId="{126B08B8-D3E0-434B-9BF4-1FBE919ECF17}" dt="2024-09-24T16:23:08.469" v="585" actId="20577"/>
          <ac:graphicFrameMkLst>
            <pc:docMk/>
            <pc:sldMk cId="350054506" sldId="313"/>
            <ac:graphicFrameMk id="2" creationId="{4B3583E0-0CB7-32CF-457B-E68F1406A575}"/>
          </ac:graphicFrameMkLst>
        </pc:graphicFrameChg>
      </pc:sldChg>
      <pc:sldChg chg="modSp mod">
        <pc:chgData name="Kunal Chavan" userId="94af05435ce0dbde" providerId="LiveId" clId="{126B08B8-D3E0-434B-9BF4-1FBE919ECF17}" dt="2024-09-24T16:17:03.806" v="535" actId="14100"/>
        <pc:sldMkLst>
          <pc:docMk/>
          <pc:sldMk cId="896207848" sldId="319"/>
        </pc:sldMkLst>
        <pc:picChg chg="mod">
          <ac:chgData name="Kunal Chavan" userId="94af05435ce0dbde" providerId="LiveId" clId="{126B08B8-D3E0-434B-9BF4-1FBE919ECF17}" dt="2024-09-24T16:17:03.806" v="535" actId="14100"/>
          <ac:picMkLst>
            <pc:docMk/>
            <pc:sldMk cId="896207848" sldId="319"/>
            <ac:picMk id="6" creationId="{CEBBAA1D-3580-600E-16A5-11D75847B650}"/>
          </ac:picMkLst>
        </pc:picChg>
      </pc:sldChg>
      <pc:sldChg chg="delSp modSp mod">
        <pc:chgData name="Kunal Chavan" userId="94af05435ce0dbde" providerId="LiveId" clId="{126B08B8-D3E0-434B-9BF4-1FBE919ECF17}" dt="2024-09-24T16:26:54.007" v="670" actId="478"/>
        <pc:sldMkLst>
          <pc:docMk/>
          <pc:sldMk cId="1498048720" sldId="322"/>
        </pc:sldMkLst>
        <pc:spChg chg="mod">
          <ac:chgData name="Kunal Chavan" userId="94af05435ce0dbde" providerId="LiveId" clId="{126B08B8-D3E0-434B-9BF4-1FBE919ECF17}" dt="2024-09-24T16:23:34.766" v="586" actId="207"/>
          <ac:spMkLst>
            <pc:docMk/>
            <pc:sldMk cId="1498048720" sldId="322"/>
            <ac:spMk id="4" creationId="{913CF434-BFD6-9B8F-31E7-D1E3BC25B9A6}"/>
          </ac:spMkLst>
        </pc:spChg>
        <pc:spChg chg="del">
          <ac:chgData name="Kunal Chavan" userId="94af05435ce0dbde" providerId="LiveId" clId="{126B08B8-D3E0-434B-9BF4-1FBE919ECF17}" dt="2024-09-24T16:26:54.007" v="670" actId="478"/>
          <ac:spMkLst>
            <pc:docMk/>
            <pc:sldMk cId="1498048720" sldId="322"/>
            <ac:spMk id="14" creationId="{FB3EB0E2-F13A-F24E-8BB6-70A015645E3D}"/>
          </ac:spMkLst>
        </pc:spChg>
        <pc:spChg chg="del mod">
          <ac:chgData name="Kunal Chavan" userId="94af05435ce0dbde" providerId="LiveId" clId="{126B08B8-D3E0-434B-9BF4-1FBE919ECF17}" dt="2024-09-24T16:26:50.538" v="669" actId="478"/>
          <ac:spMkLst>
            <pc:docMk/>
            <pc:sldMk cId="1498048720" sldId="322"/>
            <ac:spMk id="16" creationId="{21A627B3-F759-1A9A-C8D6-CFBB31B4DA8A}"/>
          </ac:spMkLst>
        </pc:spChg>
      </pc:sldChg>
      <pc:sldChg chg="modSp add mod">
        <pc:chgData name="Kunal Chavan" userId="94af05435ce0dbde" providerId="LiveId" clId="{126B08B8-D3E0-434B-9BF4-1FBE919ECF17}" dt="2024-09-24T16:25:28.109" v="667" actId="20577"/>
        <pc:sldMkLst>
          <pc:docMk/>
          <pc:sldMk cId="515814524" sldId="330"/>
        </pc:sldMkLst>
        <pc:spChg chg="mod">
          <ac:chgData name="Kunal Chavan" userId="94af05435ce0dbde" providerId="LiveId" clId="{126B08B8-D3E0-434B-9BF4-1FBE919ECF17}" dt="2024-09-24T16:13:13.262" v="379" actId="20577"/>
          <ac:spMkLst>
            <pc:docMk/>
            <pc:sldMk cId="515814524" sldId="330"/>
            <ac:spMk id="2" creationId="{00000000-0000-0000-0000-000000000000}"/>
          </ac:spMkLst>
        </pc:spChg>
        <pc:spChg chg="mod">
          <ac:chgData name="Kunal Chavan" userId="94af05435ce0dbde" providerId="LiveId" clId="{126B08B8-D3E0-434B-9BF4-1FBE919ECF17}" dt="2024-09-24T16:25:28.109" v="667" actId="20577"/>
          <ac:spMkLst>
            <pc:docMk/>
            <pc:sldMk cId="515814524" sldId="330"/>
            <ac:spMk id="3" creationId="{00000000-0000-0000-0000-000000000000}"/>
          </ac:spMkLst>
        </pc:spChg>
      </pc:sldChg>
      <pc:sldChg chg="modSp add mod">
        <pc:chgData name="Kunal Chavan" userId="94af05435ce0dbde" providerId="LiveId" clId="{126B08B8-D3E0-434B-9BF4-1FBE919ECF17}" dt="2024-09-24T16:10:22.319" v="216" actId="20577"/>
        <pc:sldMkLst>
          <pc:docMk/>
          <pc:sldMk cId="2217349891" sldId="331"/>
        </pc:sldMkLst>
        <pc:spChg chg="mod">
          <ac:chgData name="Kunal Chavan" userId="94af05435ce0dbde" providerId="LiveId" clId="{126B08B8-D3E0-434B-9BF4-1FBE919ECF17}" dt="2024-09-24T16:04:21.718" v="61" actId="20577"/>
          <ac:spMkLst>
            <pc:docMk/>
            <pc:sldMk cId="2217349891" sldId="331"/>
            <ac:spMk id="4" creationId="{E5F76E75-0952-4FAD-885E-CA0B79C1D91F}"/>
          </ac:spMkLst>
        </pc:spChg>
        <pc:spChg chg="mod">
          <ac:chgData name="Kunal Chavan" userId="94af05435ce0dbde" providerId="LiveId" clId="{126B08B8-D3E0-434B-9BF4-1FBE919ECF17}" dt="2024-09-24T16:10:22.319" v="216" actId="20577"/>
          <ac:spMkLst>
            <pc:docMk/>
            <pc:sldMk cId="2217349891" sldId="331"/>
            <ac:spMk id="6" creationId="{9D40EE60-0BB7-ED07-7DBD-7C6339A8DBE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Sheet1!$G$19</c:f>
              <c:strCache>
                <c:ptCount val="1"/>
                <c:pt idx="0">
                  <c:v>YOLOv5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Sheet1!$H$18:$L$18</c:f>
              <c:strCache>
                <c:ptCount val="5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mAP-50</c:v>
                </c:pt>
                <c:pt idx="4">
                  <c:v>mAP-90</c:v>
                </c:pt>
              </c:strCache>
            </c:strRef>
          </c:cat>
          <c:val>
            <c:numRef>
              <c:f>Sheet1!$H$19:$L$19</c:f>
              <c:numCache>
                <c:formatCode>General</c:formatCode>
                <c:ptCount val="5"/>
                <c:pt idx="0">
                  <c:v>0.81</c:v>
                </c:pt>
                <c:pt idx="1">
                  <c:v>0.8</c:v>
                </c:pt>
                <c:pt idx="2">
                  <c:v>0.82</c:v>
                </c:pt>
                <c:pt idx="3">
                  <c:v>0.75</c:v>
                </c:pt>
                <c:pt idx="4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F-4F70-A1C9-4AB6F8A9D008}"/>
            </c:ext>
          </c:extLst>
        </c:ser>
        <c:ser>
          <c:idx val="1"/>
          <c:order val="1"/>
          <c:tx>
            <c:strRef>
              <c:f>Sheet1!$G$20</c:f>
              <c:strCache>
                <c:ptCount val="1"/>
                <c:pt idx="0">
                  <c:v>YOLOv6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Sheet1!$H$18:$L$18</c:f>
              <c:strCache>
                <c:ptCount val="5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mAP-50</c:v>
                </c:pt>
                <c:pt idx="4">
                  <c:v>mAP-90</c:v>
                </c:pt>
              </c:strCache>
            </c:strRef>
          </c:cat>
          <c:val>
            <c:numRef>
              <c:f>Sheet1!$H$20:$L$20</c:f>
              <c:numCache>
                <c:formatCode>General</c:formatCode>
                <c:ptCount val="5"/>
                <c:pt idx="0">
                  <c:v>0.83</c:v>
                </c:pt>
                <c:pt idx="1">
                  <c:v>0.83</c:v>
                </c:pt>
                <c:pt idx="2">
                  <c:v>0.85</c:v>
                </c:pt>
                <c:pt idx="3">
                  <c:v>0.78</c:v>
                </c:pt>
                <c:pt idx="4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F-4F70-A1C9-4AB6F8A9D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818143"/>
        <c:axId val="427818623"/>
      </c:barChart>
      <c:catAx>
        <c:axId val="427818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Performance</a:t>
                </a:r>
                <a:r>
                  <a:rPr lang="en-US" baseline="0" dirty="0"/>
                  <a:t> metrics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18623"/>
        <c:crosses val="autoZero"/>
        <c:auto val="1"/>
        <c:lblAlgn val="ctr"/>
        <c:lblOffset val="100"/>
        <c:noMultiLvlLbl val="0"/>
      </c:catAx>
      <c:valAx>
        <c:axId val="4278186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1814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24 September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80997" y="1397083"/>
            <a:ext cx="8381999" cy="2027560"/>
          </a:xfrm>
        </p:spPr>
        <p:txBody>
          <a:bodyPr>
            <a:no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AIoT</a:t>
            </a:r>
            <a:r>
              <a:rPr lang="en-US" sz="4400" dirty="0">
                <a:solidFill>
                  <a:srgbClr val="C00000"/>
                </a:solidFill>
              </a:rPr>
              <a:t> Enhanced Night Vision Object Detection for Vehicle Safety Using Transfer Learning on Raspberry Pi 5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image1.jpeg">
            <a:extLst>
              <a:ext uri="{FF2B5EF4-FFF2-40B4-BE49-F238E27FC236}">
                <a16:creationId xmlns:a16="http://schemas.microsoft.com/office/drawing/2014/main" id="{549EE535-B81D-0AFB-7230-68F10C792A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54970"/>
            <a:ext cx="5337019" cy="959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EA7FB2-0FD2-A622-C140-34906816803A}"/>
              </a:ext>
            </a:extLst>
          </p:cNvPr>
          <p:cNvSpPr txBox="1"/>
          <p:nvPr/>
        </p:nvSpPr>
        <p:spPr>
          <a:xfrm>
            <a:off x="3277614" y="3561452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– 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68281D-1B26-639D-D2E5-F948580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4146227"/>
            <a:ext cx="7543800" cy="2315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 the guidance of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Dr. Sujatha R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Kunal Chavan (21BEC0780)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Shivang Singh (21BEC0457)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8863-14FC-B9AA-3351-4F1DFC60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020906-608A-E0A0-F769-C28FF31F01DC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EC4CA9-E57B-9893-B18C-4ED11DFEECB5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Infrared camera captures real-time images, especially in low-light conditions.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input is scaled down for efficient processing.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YOLO model detects objects and performs inference.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Eye tracking calculates the distance to detected objects.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Based on system time, switches between day/night modes. Based on vehicle density, it toggles between traffic/highway modes.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Calculates object proximity and triggers an alert if within 5 meters.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Alerts (via LCD/buzzer) and displays distances with detected objects on an overlayed image.</a:t>
            </a:r>
            <a:endParaRPr lang="en-IN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6C90B-E321-EADE-5308-C2DB2BE2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970FB-D866-4CF9-F2E4-92A78C42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B8B3A5-6E0A-6787-D924-A6E25C867871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 Done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062ED6-4EC7-0AA1-BEF2-3084D4DF56BA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800" dirty="0"/>
              <a:t>We have trained YOLOv5 and YOLOv6 on the FLIR images dataset and we have started the training of YOLOv7 and YOLOv8 and compare which models works better for this task.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Distance tracking needs to be more fine-</a:t>
            </a:r>
            <a:r>
              <a:rPr lang="en-IN" sz="2800" dirty="0" err="1"/>
              <a:t>tunined</a:t>
            </a:r>
            <a:r>
              <a:rPr lang="en-IN" sz="2800" dirty="0"/>
              <a:t> to get the more accurate distance between user’s car and the surrounding cars.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653FE-3286-D5E3-5327-30390A35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5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81013-E71E-BDD6-9995-1810FEA6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3CF434-BFD6-9B8F-31E7-D1E3BC25B9A6}"/>
              </a:ext>
            </a:extLst>
          </p:cNvPr>
          <p:cNvSpPr txBox="1">
            <a:spLocks/>
          </p:cNvSpPr>
          <p:nvPr/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C68845-34FA-28D1-8EBD-0FAE7F92CC9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object are detected successfully with their labels and confidence ratio in a preprocessed Forword Looking Infrared Image received from FLIR camera.</a:t>
            </a:r>
          </a:p>
        </p:txBody>
      </p:sp>
      <p:pic>
        <p:nvPicPr>
          <p:cNvPr id="8" name="Picture 7" descr="A road with cars on it&#10;&#10;Description automatically generated">
            <a:extLst>
              <a:ext uri="{FF2B5EF4-FFF2-40B4-BE49-F238E27FC236}">
                <a16:creationId xmlns:a16="http://schemas.microsoft.com/office/drawing/2014/main" id="{ED470072-B0E2-46F8-3DA2-AA607E58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r="28259" b="-2"/>
          <a:stretch/>
        </p:blipFill>
        <p:spPr>
          <a:xfrm>
            <a:off x="4267200" y="1600200"/>
            <a:ext cx="4419600" cy="4525963"/>
          </a:xfrm>
          <a:prstGeom prst="rect">
            <a:avLst/>
          </a:prstGeo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41F2-9E7E-A319-81D5-37110505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28076C-CE04-4A00-BFAA-A90EA835585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AA0C0-8701-9DE6-79EF-4AE15870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90D5A4-862E-1B73-AEF5-CDC4742D477C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78A7E-CB30-3A39-64ED-9A770F52C65C}"/>
              </a:ext>
            </a:extLst>
          </p:cNvPr>
          <p:cNvSpPr txBox="1">
            <a:spLocks/>
          </p:cNvSpPr>
          <p:nvPr/>
        </p:nvSpPr>
        <p:spPr>
          <a:xfrm>
            <a:off x="5353455" y="2491902"/>
            <a:ext cx="3429000" cy="4168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After Training YOLOv5 and YOLOv6 , we got these performance metrices and we  deduced that we have obtained good precision , recall and F1-score but these models have performed poorly on mAP-50 andmAP-90 which needs to improved.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21A50-CC6E-B6FC-1750-E21455E7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B3583E0-0CB7-32CF-457B-E68F1406A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341882"/>
              </p:ext>
            </p:extLst>
          </p:nvPr>
        </p:nvGraphicFramePr>
        <p:xfrm>
          <a:off x="361545" y="2133600"/>
          <a:ext cx="47438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05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5E23F-974B-2C8D-FC20-C864161F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76E75-0952-4FAD-885E-CA0B79C1D91F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Timeline chart for paper drafting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40EE60-0BB7-ED07-7DBD-7C6339A8DBE7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P</a:t>
            </a:r>
            <a:r>
              <a:rPr lang="en-IN" sz="2800" dirty="0"/>
              <a:t>aper drafting to be done in October after we obtain the performance metrics for YOLOv7 and v8 models along with implementation of distance tracking.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Paper submission in an international conference in early November after review of the paper with our guide.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51D90-2C63-9950-6C55-680D7E27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6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5E23F-974B-2C8D-FC20-C864161F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76E75-0952-4FAD-885E-CA0B79C1D91F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Sustainable Development Goals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40EE60-0BB7-ED07-7DBD-7C6339A8DBE7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IN" sz="1800" b="1" u="sng" dirty="0">
                <a:latin typeface="Arial" pitchFamily="34" charset="0"/>
                <a:cs typeface="Arial" pitchFamily="34" charset="0"/>
              </a:rPr>
              <a:t>Sustainable Development Goal – 9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1800" b="1" u="sng" dirty="0">
                <a:latin typeface="Arial" pitchFamily="34" charset="0"/>
                <a:cs typeface="Arial" pitchFamily="34" charset="0"/>
              </a:rPr>
              <a:t>Industry, Innovation, and Infrastructure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18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This project contributes to innovation in </a:t>
            </a:r>
            <a:r>
              <a:rPr lang="en-US" sz="2000" b="1" dirty="0"/>
              <a:t>intelligent transportation systems</a:t>
            </a:r>
            <a:r>
              <a:rPr lang="en-US" sz="2000" dirty="0"/>
              <a:t> (ITS) by the application of AI and IoT in vehicle safety. This system integrates advanced technologies like edge computing, transfer learning, and AI-based object detection to improve road infrastructure. It enhances the interaction between vehicles and their environment, allowing safer travel in low light conditions.</a:t>
            </a:r>
          </a:p>
          <a:p>
            <a:r>
              <a:rPr lang="en-US" sz="2000" dirty="0"/>
              <a:t>The innovation of using AI-enhanced night vision for vehicle safety exemplifies how emerging technologies can create resilient and safe transportation infrastructure. It supports </a:t>
            </a:r>
            <a:r>
              <a:rPr lang="en-US" sz="2000" b="1" dirty="0"/>
              <a:t>target 9.4</a:t>
            </a:r>
            <a:r>
              <a:rPr lang="en-US" sz="2000" dirty="0"/>
              <a:t>, which promotes the use of clean and environmentally sound technologies in industries, and </a:t>
            </a:r>
            <a:r>
              <a:rPr lang="en-US" sz="2000" b="1" dirty="0"/>
              <a:t>target 9.5</a:t>
            </a:r>
            <a:r>
              <a:rPr lang="en-US" sz="2000" dirty="0"/>
              <a:t>, which encourages scientific research and innovation.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51D90-2C63-9950-6C55-680D7E27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F6948-8AA8-9F58-BD1A-9882FE53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D80EC6-9067-783D-9F43-1B38B86ADBDC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03B63-3AD1-3DC0-4378-79CBC7BA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B3B7-31D4-1CDC-172B-DCAD8BC3936D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DDF14-6809-B743-E203-9435F704866D}"/>
              </a:ext>
            </a:extLst>
          </p:cNvPr>
          <p:cNvSpPr txBox="1"/>
          <p:nvPr/>
        </p:nvSpPr>
        <p:spPr>
          <a:xfrm>
            <a:off x="533400" y="1670402"/>
            <a:ext cx="8210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1600" dirty="0" err="1"/>
              <a:t>Girshick</a:t>
            </a:r>
            <a:r>
              <a:rPr lang="en-IN" sz="1600" dirty="0"/>
              <a:t>, Ross, et al. ”Rich feature hierarchies for accurate object </a:t>
            </a:r>
            <a:r>
              <a:rPr lang="en-IN" sz="1600" dirty="0" err="1"/>
              <a:t>detec</a:t>
            </a:r>
            <a:r>
              <a:rPr lang="en-IN" sz="1600" dirty="0"/>
              <a:t> </a:t>
            </a:r>
            <a:r>
              <a:rPr lang="en-IN" sz="1600" dirty="0" err="1"/>
              <a:t>tion</a:t>
            </a:r>
            <a:r>
              <a:rPr lang="en-IN" sz="1600" dirty="0"/>
              <a:t> and semantic segmentation.” Proceedings of the IEEE conference on computer vision and pattern recognition. 2014.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 err="1"/>
              <a:t>Girshick</a:t>
            </a:r>
            <a:r>
              <a:rPr lang="en-IN" sz="1600" dirty="0"/>
              <a:t>, Ross. ”Fast R-CNN.” Proceedings of the IEEE international conference on computer vision. 2015.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/>
              <a:t>Cortes, Corinna, and Vladimir </a:t>
            </a:r>
            <a:r>
              <a:rPr lang="en-IN" sz="1600" dirty="0" err="1"/>
              <a:t>Vapnik</a:t>
            </a:r>
            <a:r>
              <a:rPr lang="en-IN" sz="1600" dirty="0"/>
              <a:t>. ”Support-vector networks.” Ma chine Learning 20.3 (1995): 273-297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/>
              <a:t>Redmon, Joseph, Santosh </a:t>
            </a:r>
            <a:r>
              <a:rPr lang="en-IN" sz="1600" dirty="0" err="1"/>
              <a:t>Divvala</a:t>
            </a:r>
            <a:r>
              <a:rPr lang="en-IN" sz="1600" dirty="0"/>
              <a:t>, Ross </a:t>
            </a:r>
            <a:r>
              <a:rPr lang="en-IN" sz="1600" dirty="0" err="1"/>
              <a:t>Girshick</a:t>
            </a:r>
            <a:r>
              <a:rPr lang="en-IN" sz="1600" dirty="0"/>
              <a:t>, and Ali Farhadi. ”You only look once: Unified, real-time object detection.” Proceedings of the IEEE conference on computer vision and pattern recognition. 2016.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/>
              <a:t>Redmon, Joseph, and Ali Farhadi. ”YOLOv2: Detecting objects from predicted anchor boxes.” </a:t>
            </a:r>
            <a:r>
              <a:rPr lang="en-IN" sz="1600" dirty="0" err="1"/>
              <a:t>arXiv</a:t>
            </a:r>
            <a:r>
              <a:rPr lang="en-IN" sz="1600" dirty="0"/>
              <a:t> preprint, arXiv:1611.0551v2 (2016).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/>
              <a:t>Redmon, Joseph, and Ali Farhadi. ”Yolov3: An incremental improve </a:t>
            </a:r>
            <a:r>
              <a:rPr lang="en-IN" sz="1600" dirty="0" err="1"/>
              <a:t>ment</a:t>
            </a:r>
            <a:r>
              <a:rPr lang="en-IN" sz="1600" dirty="0"/>
              <a:t>.” </a:t>
            </a:r>
            <a:r>
              <a:rPr lang="en-IN" sz="1600" dirty="0" err="1"/>
              <a:t>arXiv</a:t>
            </a:r>
            <a:r>
              <a:rPr lang="en-IN" sz="1600" dirty="0"/>
              <a:t> preprint arXiv:1804.02767 (2018).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 err="1"/>
              <a:t>Bochkovskiy</a:t>
            </a:r>
            <a:r>
              <a:rPr lang="en-IN" sz="1600" dirty="0"/>
              <a:t>, Alexey, Chien-Yao Wang, and </a:t>
            </a:r>
            <a:r>
              <a:rPr lang="en-IN" sz="1600" dirty="0" err="1"/>
              <a:t>Hongsheng</a:t>
            </a:r>
            <a:r>
              <a:rPr lang="en-IN" sz="1600" dirty="0"/>
              <a:t> Li. ”YOLOv4: Optimal speed and accuracy of object detection.” </a:t>
            </a:r>
            <a:r>
              <a:rPr lang="en-IN" sz="1600" dirty="0" err="1"/>
              <a:t>arXiv</a:t>
            </a:r>
            <a:r>
              <a:rPr lang="en-IN" sz="1600" dirty="0"/>
              <a:t> preprint, arXiv:2004.10934 (2020).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 err="1"/>
              <a:t>Jocher</a:t>
            </a:r>
            <a:r>
              <a:rPr lang="en-IN" sz="1600" dirty="0"/>
              <a:t>, G., Nishimura, K., </a:t>
            </a:r>
            <a:r>
              <a:rPr lang="en-IN" sz="1600" dirty="0" err="1"/>
              <a:t>Mineeva</a:t>
            </a:r>
            <a:r>
              <a:rPr lang="en-IN" sz="1600" dirty="0"/>
              <a:t>, T., </a:t>
            </a:r>
            <a:r>
              <a:rPr lang="en-IN" sz="1600" dirty="0" err="1"/>
              <a:t>Vilari˜no</a:t>
            </a:r>
            <a:r>
              <a:rPr lang="en-IN" sz="1600" dirty="0"/>
              <a:t>, R. (2020). YOLOv5 (2020). GitHub repository: https://github. com/</a:t>
            </a:r>
            <a:r>
              <a:rPr lang="en-IN" sz="1600" dirty="0" err="1"/>
              <a:t>ultralytics</a:t>
            </a:r>
            <a:r>
              <a:rPr lang="en-IN" sz="1600" dirty="0"/>
              <a:t>/yolov5. </a:t>
            </a:r>
          </a:p>
        </p:txBody>
      </p:sp>
    </p:spTree>
    <p:extLst>
      <p:ext uri="{BB962C8B-B14F-4D97-AF65-F5344CB8AC3E}">
        <p14:creationId xmlns:p14="http://schemas.microsoft.com/office/powerpoint/2010/main" val="268344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8D910-6D93-BDAE-28EB-D6C05D9EA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220365-C717-7650-7188-7ECAFE48658E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27E43-21A1-8716-7F99-6928C764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3D3E6-DB32-E296-411D-75BDEF34239D}"/>
              </a:ext>
            </a:extLst>
          </p:cNvPr>
          <p:cNvSpPr txBox="1">
            <a:spLocks/>
          </p:cNvSpPr>
          <p:nvPr/>
        </p:nvSpPr>
        <p:spPr>
          <a:xfrm>
            <a:off x="400050" y="1371936"/>
            <a:ext cx="8343900" cy="5257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 startAt="9"/>
            </a:pPr>
            <a:r>
              <a:rPr lang="en-US" sz="1600" dirty="0"/>
              <a:t>Glen </a:t>
            </a:r>
            <a:r>
              <a:rPr lang="en-US" sz="1600" dirty="0" err="1"/>
              <a:t>Joyson</a:t>
            </a:r>
            <a:r>
              <a:rPr lang="en-US" sz="1600" dirty="0"/>
              <a:t>, Kamal Krishna Menon, Shaik </a:t>
            </a:r>
            <a:r>
              <a:rPr lang="en-US" sz="1600" dirty="0" err="1"/>
              <a:t>Riyazuddin</a:t>
            </a:r>
            <a:r>
              <a:rPr lang="en-US" sz="1600" dirty="0"/>
              <a:t>, and Abhijit Ghost. ”</a:t>
            </a:r>
            <a:r>
              <a:rPr lang="en-US" sz="1600" dirty="0" err="1"/>
              <a:t>YOLOvX</a:t>
            </a:r>
            <a:r>
              <a:rPr lang="en-US" sz="1600" dirty="0"/>
              <a:t>: A More Efficient and Accurate Version of YOLO.” In Proceedings of the 2021 International Conference on Computer Vision (ICCV), pp. 13742-13751. 2021. </a:t>
            </a:r>
          </a:p>
          <a:p>
            <a:pPr>
              <a:buFont typeface="+mj-lt"/>
              <a:buAutoNum type="arabicParenR" startAt="9"/>
            </a:pPr>
            <a:r>
              <a:rPr lang="en-US" sz="1600" dirty="0"/>
              <a:t>F. Li, Z. He and Y. Yu, ”Vehicle Target Detection in Day-Night Mode Based on YOLOv5,” 2023 IEEE International Conference on Image Processing and Computer Applications (ICIPCA), Changchun, China, 2023, pp. 641-646, </a:t>
            </a:r>
            <a:r>
              <a:rPr lang="en-US" sz="1600" dirty="0" err="1"/>
              <a:t>doi</a:t>
            </a:r>
            <a:r>
              <a:rPr lang="en-US" sz="1600" dirty="0"/>
              <a:t>: 10.1109/ICIPCA59209.2023.10257748. </a:t>
            </a:r>
          </a:p>
          <a:p>
            <a:pPr>
              <a:buFont typeface="+mj-lt"/>
              <a:buAutoNum type="arabicParenR" startAt="9"/>
            </a:pPr>
            <a:r>
              <a:rPr lang="en-US" sz="1600" dirty="0"/>
              <a:t>K. Robert, ”Video-based traffic monitoring at day and night vehicle features detection tracking,” 2009 12th International IEEE Conference on Intelligent Transportation Systems, St. Louis, MO, USA, 2009, pp. 1-6, </a:t>
            </a:r>
            <a:r>
              <a:rPr lang="en-US" sz="1600" dirty="0" err="1"/>
              <a:t>doi</a:t>
            </a:r>
            <a:r>
              <a:rPr lang="en-US" sz="1600" dirty="0"/>
              <a:t>: 10.1109/ITSC.2009.5309837 </a:t>
            </a:r>
          </a:p>
          <a:p>
            <a:pPr>
              <a:buFont typeface="+mj-lt"/>
              <a:buAutoNum type="arabicParenR" startAt="9"/>
            </a:pPr>
            <a:r>
              <a:rPr lang="en-US" sz="1600" dirty="0"/>
              <a:t>P. F. </a:t>
            </a:r>
            <a:r>
              <a:rPr lang="en-US" sz="1600" dirty="0" err="1"/>
              <a:t>Alcantarilla</a:t>
            </a:r>
            <a:r>
              <a:rPr lang="en-US" sz="1600" dirty="0"/>
              <a:t> et al., ”Night time vehicle detection for </a:t>
            </a:r>
            <a:r>
              <a:rPr lang="en-US" sz="1600" dirty="0" err="1"/>
              <a:t>driv</a:t>
            </a:r>
            <a:r>
              <a:rPr lang="en-US" sz="1600" dirty="0"/>
              <a:t> </a:t>
            </a:r>
            <a:r>
              <a:rPr lang="en-US" sz="1600" dirty="0" err="1"/>
              <a:t>ing</a:t>
            </a:r>
            <a:r>
              <a:rPr lang="en-US" sz="1600" dirty="0"/>
              <a:t> assistance </a:t>
            </a:r>
            <a:r>
              <a:rPr lang="en-US" sz="1600" dirty="0" err="1"/>
              <a:t>lightbeam</a:t>
            </a:r>
            <a:r>
              <a:rPr lang="en-US" sz="1600" dirty="0"/>
              <a:t> controller,” 2008 IEEE Intelligent </a:t>
            </a:r>
            <a:r>
              <a:rPr lang="en-US" sz="1600" dirty="0" err="1"/>
              <a:t>Vehi</a:t>
            </a:r>
            <a:r>
              <a:rPr lang="en-US" sz="1600" dirty="0"/>
              <a:t> </a:t>
            </a:r>
            <a:r>
              <a:rPr lang="en-US" sz="1600" dirty="0" err="1"/>
              <a:t>cles</a:t>
            </a:r>
            <a:r>
              <a:rPr lang="en-US" sz="1600" dirty="0"/>
              <a:t> Symposium, Eindhoven, Netherlands, 2008, pp. 291-296, </a:t>
            </a:r>
            <a:r>
              <a:rPr lang="en-US" sz="1600" dirty="0" err="1"/>
              <a:t>doi</a:t>
            </a:r>
            <a:r>
              <a:rPr lang="en-US" sz="1600" dirty="0"/>
              <a:t>: 10.1109/IVS.2008.4621142. </a:t>
            </a:r>
          </a:p>
          <a:p>
            <a:pPr>
              <a:buFont typeface="+mj-lt"/>
              <a:buAutoNum type="arabicParenR" startAt="9"/>
            </a:pPr>
            <a:r>
              <a:rPr lang="en-US" sz="1600" dirty="0" err="1"/>
              <a:t>SamYong</a:t>
            </a:r>
            <a:r>
              <a:rPr lang="en-US" sz="1600" dirty="0"/>
              <a:t> Kim et al., ”Front and rear vehicle detection and track </a:t>
            </a:r>
            <a:r>
              <a:rPr lang="en-US" sz="1600" dirty="0" err="1"/>
              <a:t>ing</a:t>
            </a:r>
            <a:r>
              <a:rPr lang="en-US" sz="1600" dirty="0"/>
              <a:t> in the day and night times using vision and sonar sensor fu </a:t>
            </a:r>
            <a:r>
              <a:rPr lang="en-US" sz="1600" dirty="0" err="1"/>
              <a:t>sion</a:t>
            </a:r>
            <a:r>
              <a:rPr lang="en-US" sz="1600" dirty="0"/>
              <a:t>,” 2005 IEEE/RSJ International Conference on Intelligent Robots and Systems, Edmonton, AB, Canada, 2005, pp. 2173-2178, </a:t>
            </a:r>
            <a:r>
              <a:rPr lang="en-US" sz="1600" dirty="0" err="1"/>
              <a:t>doi</a:t>
            </a:r>
            <a:r>
              <a:rPr lang="en-US" sz="1600" dirty="0"/>
              <a:t>: 10.1109/IROS.2005.1545321. </a:t>
            </a:r>
          </a:p>
          <a:p>
            <a:pPr>
              <a:buFont typeface="+mj-lt"/>
              <a:buAutoNum type="arabicParenR" startAt="9"/>
            </a:pPr>
            <a:r>
              <a:rPr lang="en-US" sz="1600" dirty="0" err="1"/>
              <a:t>SamYong</a:t>
            </a:r>
            <a:r>
              <a:rPr lang="en-US" sz="1600" dirty="0"/>
              <a:t> Kim et al., ”Front and rear vehicle detection and track </a:t>
            </a:r>
            <a:r>
              <a:rPr lang="en-US" sz="1600" dirty="0" err="1"/>
              <a:t>ing</a:t>
            </a:r>
            <a:r>
              <a:rPr lang="en-US" sz="1600" dirty="0"/>
              <a:t> in the day and night times using vision and sonar sensor fu </a:t>
            </a:r>
            <a:r>
              <a:rPr lang="en-US" sz="1600" dirty="0" err="1"/>
              <a:t>sion</a:t>
            </a:r>
            <a:r>
              <a:rPr lang="en-US" sz="1600" dirty="0"/>
              <a:t>,” 2005 IEEE/RSJ International Conference on Intelligent Robots and Systems, Edmonton, AB, Canada, 2005, pp. 2173-2178, </a:t>
            </a:r>
            <a:r>
              <a:rPr lang="en-US" sz="1600" dirty="0" err="1"/>
              <a:t>doi</a:t>
            </a:r>
            <a:r>
              <a:rPr lang="en-US" sz="1600" dirty="0"/>
              <a:t>: 10.1109/IROS.2005.1545321</a:t>
            </a:r>
          </a:p>
        </p:txBody>
      </p:sp>
    </p:spTree>
    <p:extLst>
      <p:ext uri="{BB962C8B-B14F-4D97-AF65-F5344CB8AC3E}">
        <p14:creationId xmlns:p14="http://schemas.microsoft.com/office/powerpoint/2010/main" val="4069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18AD2-8F8C-1089-DA3B-4FFB7F3A1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B1F185-47F2-56A0-BD14-3FB9E0FA61F9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183BE-AD28-1250-61AF-37A12341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6A9B-3FB0-2B4B-1339-38C2AC482BA4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 startAt="15"/>
            </a:pPr>
            <a:r>
              <a:rPr lang="en-US" sz="1600" dirty="0"/>
              <a:t>Xiao, Yuxuan, et al. ”Making of night vision: Object detection under low-illumination.” IEEE Access 8 (2020): 123075-123086. </a:t>
            </a:r>
          </a:p>
          <a:p>
            <a:pPr>
              <a:buFont typeface="+mj-lt"/>
              <a:buAutoNum type="arabicParenR" startAt="15"/>
            </a:pPr>
            <a:r>
              <a:rPr lang="en-US" sz="1600" dirty="0"/>
              <a:t>Cao, </a:t>
            </a:r>
            <a:r>
              <a:rPr lang="en-US" sz="1600" dirty="0" err="1"/>
              <a:t>Yining</a:t>
            </a:r>
            <a:r>
              <a:rPr lang="en-US" sz="1600" dirty="0"/>
              <a:t>, et al. ”MCS-YOLO: A multiscale object detection method for autonomous driving road environment recognition.” IEEE Access 11 (2023): 22342-22354.</a:t>
            </a:r>
          </a:p>
          <a:p>
            <a:pPr>
              <a:buFont typeface="+mj-lt"/>
              <a:buAutoNum type="arabicParenR" startAt="15"/>
            </a:pPr>
            <a:r>
              <a:rPr lang="en-US" sz="1600" dirty="0"/>
              <a:t> Rajkumar S., et al (2023) “Detection of Post COVID Pneumonia Using Histogram Equalization, CLAHE Deep Learning Techniques”, </a:t>
            </a:r>
            <a:r>
              <a:rPr lang="en-US" sz="1600" dirty="0" err="1"/>
              <a:t>Inteligencia</a:t>
            </a:r>
            <a:r>
              <a:rPr lang="en-US" sz="1600" dirty="0"/>
              <a:t> Artificial, 26(72), pp. 137–145. </a:t>
            </a:r>
            <a:r>
              <a:rPr lang="en-US" sz="1600" dirty="0" err="1"/>
              <a:t>doi</a:t>
            </a:r>
            <a:r>
              <a:rPr lang="en-US" sz="1600" dirty="0"/>
              <a:t>: 10.4114/intartif.vol26iss72pp137-145</a:t>
            </a:r>
          </a:p>
        </p:txBody>
      </p:sp>
    </p:spTree>
    <p:extLst>
      <p:ext uri="{BB962C8B-B14F-4D97-AF65-F5344CB8AC3E}">
        <p14:creationId xmlns:p14="http://schemas.microsoft.com/office/powerpoint/2010/main" val="13725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5100" y="6356350"/>
            <a:ext cx="2133600" cy="365125"/>
          </a:xfrm>
        </p:spPr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4249462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latin typeface="Arial Rounded MT Bold" panose="020F0704030504030204" pitchFamily="34" charset="0"/>
            </a:endParaRPr>
          </a:p>
          <a:p>
            <a:pPr algn="ctr"/>
            <a:endParaRPr lang="en-IN" sz="24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54B20-9844-3637-BCD9-38459B9C6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12" t="33426" r="16627" b="27931"/>
          <a:stretch/>
        </p:blipFill>
        <p:spPr>
          <a:xfrm>
            <a:off x="1539425" y="2277646"/>
            <a:ext cx="6122299" cy="2293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9FD35A-A1AD-EF34-C203-8A4969F52EB4}"/>
              </a:ext>
            </a:extLst>
          </p:cNvPr>
          <p:cNvCxnSpPr>
            <a:cxnSpLocks/>
          </p:cNvCxnSpPr>
          <p:nvPr/>
        </p:nvCxnSpPr>
        <p:spPr>
          <a:xfrm>
            <a:off x="304800" y="1219200"/>
            <a:ext cx="85915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Arial" pitchFamily="34" charset="0"/>
              </a:rPr>
              <a:t>Team Member’s Contributions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Aim &amp; Objectives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Literature Review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Significance/Novelty of Work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System Design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Flow Chart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Work Done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Results and Discussion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Timeline chart for paper drafting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Team Member’s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Arial" pitchFamily="34" charset="0"/>
              </a:rPr>
              <a:t>Kunal Chavan – Training of YOLO Model’s and Hardware Implementation. </a:t>
            </a:r>
          </a:p>
          <a:p>
            <a:r>
              <a:rPr lang="en-US" sz="2800" dirty="0">
                <a:latin typeface="+mj-lt"/>
                <a:cs typeface="Arial" pitchFamily="34" charset="0"/>
              </a:rPr>
              <a:t>Shivang Singh – Working on Literature Review and System Architecture.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60C6-AE76-415E-E6BE-FA047035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289CCF-7049-F4DA-E827-0D75D3D7BC98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Aim &amp; Objectives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4A1B7C-C1CE-F355-7F91-A92CD0986167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800" dirty="0"/>
              <a:t>Developing an </a:t>
            </a:r>
            <a:r>
              <a:rPr lang="en-US" sz="1800" dirty="0" err="1"/>
              <a:t>AIoT</a:t>
            </a:r>
            <a:r>
              <a:rPr lang="en-US" sz="1800" dirty="0"/>
              <a:t>-based system that improves object detection under low-light or night-time conditions using advanced deep learning models like YOLO.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Utilize the computational capabilities of edge devices, specifically Raspberry Pi 5, to enable real-time object detection without relying on expensive or heavy computational resources.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Ensure the system contributes to improved vehicle safety by detecting objects in real time across various driving conditions.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Incorporate transfer learning to improve the accuracy and efficiency of object detection models while working within the constraints of compact devices.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scalable and adaptive detection system capable of switching between different modes (traffic, highway, day, and night) based on environmental conditions and system time.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4024C-D647-B40D-1783-6F7BA912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84987-2985-7070-D707-AB674E513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7BD63-52D6-823A-83D3-7620CA5B04D0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F2AF4-4702-7BB7-D0EE-2DD349BB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0F6E2C-7E6B-B96F-79A8-940396710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824634"/>
              </p:ext>
            </p:extLst>
          </p:nvPr>
        </p:nvGraphicFramePr>
        <p:xfrm>
          <a:off x="533400" y="1371600"/>
          <a:ext cx="8153400" cy="479271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940184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1141040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970744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23667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96825430"/>
                    </a:ext>
                  </a:extLst>
                </a:gridCol>
              </a:tblGrid>
              <a:tr h="9774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S.NO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 Name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Title of the paper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Conference or Journal name with Year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points discussed &amp; Gaps Identified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9874457"/>
                  </a:ext>
                </a:extLst>
              </a:tr>
              <a:tr h="127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Li, F., et al.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Vehicle Target Detection in Day-Night Mode Based on YOLOv5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IEEE International Conference on Image Processing, 2023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Fine-tuned YOLOv5 for day-night detection; lacked computational optimization for embedded systems.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9570607"/>
                  </a:ext>
                </a:extLst>
              </a:tr>
              <a:tr h="127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Jocher</a:t>
                      </a:r>
                      <a:r>
                        <a:rPr lang="en-IN" sz="1400" dirty="0"/>
                        <a:t>, Glenn,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YOLOv5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GitHub Repository,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Focused on ease of use and modularity; needed further optimization for dynamic environments.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8695429"/>
                  </a:ext>
                </a:extLst>
              </a:tr>
              <a:tr h="127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Bochkovskiy</a:t>
                      </a:r>
                      <a:r>
                        <a:rPr lang="en-IN" sz="1400" dirty="0"/>
                        <a:t>, Alexey, et al.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YOLOv4: Optimal speed and accuracy of object detection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Balanced speed and accuracy using SAM and PAN modules; limited optimization for resource-constrained devices.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751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77B99-65F0-F1DE-ABBF-4A7B0B46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5318E6-B152-7D51-B3FE-329546272D83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6DDFD-AC28-2F2B-7F08-AE02BE4B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85B27F-CCE1-2B7A-93D9-558069ADC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354189"/>
              </p:ext>
            </p:extLst>
          </p:nvPr>
        </p:nvGraphicFramePr>
        <p:xfrm>
          <a:off x="533400" y="1432560"/>
          <a:ext cx="8153400" cy="4587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940184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1141040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970744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23667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96825430"/>
                    </a:ext>
                  </a:extLst>
                </a:gridCol>
              </a:tblGrid>
              <a:tr h="996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S.NO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 Name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Title of the paper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Conference or Journal name with Year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points discussed &amp; Gaps Identified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9874457"/>
                  </a:ext>
                </a:extLst>
              </a:tr>
              <a:tr h="12968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Redmon, Joseph,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You Only Look Once: Unified, real-time object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CVPR 2016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Revolutionized real-time detection; faced challenges with accuracy on smaller and overlapping objects.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9570607"/>
                  </a:ext>
                </a:extLst>
              </a:tr>
              <a:tr h="12968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Redmon, Joseph, and Ali Farhadi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YOLOv2: Detecting objects from predicted anchor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2016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Improved accuracy with batch normalization; still had issues with cluttered scenes and object detection.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0390149"/>
                  </a:ext>
                </a:extLst>
              </a:tr>
              <a:tr h="996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Redmon, Joseph, and Ali Farhadi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YOLOv3: An incremental improvement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arXiv</a:t>
                      </a:r>
                      <a:r>
                        <a:rPr lang="en-US" sz="1400" dirty="0"/>
                        <a:t>, 2018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Added residual connections and multi-scale detection; required more computational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669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2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86290-3BE6-3897-4A35-1EE6F121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D690CB-8C81-996A-4F62-C6CD0C4DC1CC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11CB0-4BB2-64AB-DEDD-0FED71BE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F4218C1-49A4-6E87-837E-A25EFE35D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90027"/>
              </p:ext>
            </p:extLst>
          </p:nvPr>
        </p:nvGraphicFramePr>
        <p:xfrm>
          <a:off x="533400" y="1300648"/>
          <a:ext cx="8153400" cy="53155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940184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1141040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970744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23667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96825430"/>
                    </a:ext>
                  </a:extLst>
                </a:gridCol>
              </a:tblGrid>
              <a:tr h="8714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S.NO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 Name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Title of the paper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Conference or Journal name with Year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points discussed &amp; Gaps Identified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9874457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Girshick</a:t>
                      </a:r>
                      <a:r>
                        <a:rPr lang="en-IN" sz="1400" dirty="0"/>
                        <a:t>, Ross, et al.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Fast R-CNN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CVPR 2015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Enhanced speed and efficiency with </a:t>
                      </a:r>
                      <a:r>
                        <a:rPr lang="en-US" sz="1400" dirty="0" err="1"/>
                        <a:t>RoI</a:t>
                      </a:r>
                      <a:r>
                        <a:rPr lang="en-US" sz="1400" dirty="0"/>
                        <a:t> pooling; still not ideal for real-time detection in resource-limited systems.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570607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Girshick</a:t>
                      </a:r>
                      <a:r>
                        <a:rPr lang="en-IN" sz="1400" dirty="0"/>
                        <a:t>, Ross, et al.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Rich feature hierarchies for accurate object detection and semantic segmentation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CVPR 2014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Introduced R-CNN with hierarchical feature extraction; high computational cost limits real-time applications.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90149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Robert,K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Video-based traffic monitoring at day and night vehicle features detection tracking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IEEE International Conference on Intelligent Transportation Systems,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Proposed a hierarchical approach for vehicle detection in varied lighting; high computational requirements limit real-time 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619057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Cortes, Corinna, and Vladimir Vapnik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Design of a mobile augmented reality-based indoor navigation system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ML,1995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Introduced SVM for non-linear classification; struggles with large datasets compared to modern methods.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69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98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0623A-584E-A514-DD98-6A981E8F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1BB7F9-AE51-5D18-E595-7BBD8B6AC0F5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Significance/Novelty of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EC34-AC23-7907-F7FF-5B2B3F2B1C23}"/>
              </a:ext>
            </a:extLst>
          </p:cNvPr>
          <p:cNvSpPr txBox="1">
            <a:spLocks/>
          </p:cNvSpPr>
          <p:nvPr/>
        </p:nvSpPr>
        <p:spPr>
          <a:xfrm>
            <a:off x="400050" y="1359904"/>
            <a:ext cx="8343900" cy="510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project leverages AI and IoT to implement a real-time object detection system using Raspberry Pi 5 and YOLO models. It achieves high performance under resource constraints, making it suitable for cost-effective and compact vehicle safety systems, particularly in low-light conditions.</a:t>
            </a:r>
          </a:p>
          <a:p>
            <a:r>
              <a:rPr lang="en-US" sz="2000" dirty="0"/>
              <a:t>The system introduces a novel feature of dynamic mode switching between traffic and highway environments, optimizing the detection algorithm for different driving scenarios, reducing false positives in high-density traffic, and enhancing alert accuracy on highways.</a:t>
            </a:r>
          </a:p>
          <a:p>
            <a:r>
              <a:rPr lang="en-US" sz="2000" dirty="0"/>
              <a:t>By incorporating an infrared camera and transfer learning on YOLO models, the system effectively handles the challenges of low-visibility conditions, ensuring reliable object detection and distance measurement at night, which is critical for improving vehicle safety.</a:t>
            </a:r>
          </a:p>
          <a:p>
            <a:endParaRPr lang="en-IN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AFEE6-637E-9B9E-18CB-BC186A2C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5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9114A-E0C1-5EA3-7D78-933CCF8F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AF346C-17FD-3F72-879F-59E7327010E8}"/>
              </a:ext>
            </a:extLst>
          </p:cNvPr>
          <p:cNvSpPr txBox="1">
            <a:spLocks/>
          </p:cNvSpPr>
          <p:nvPr/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6" name="Picture 5" descr="A diagram of a vehicle density&#10;&#10;Description automatically generated">
            <a:extLst>
              <a:ext uri="{FF2B5EF4-FFF2-40B4-BE49-F238E27FC236}">
                <a16:creationId xmlns:a16="http://schemas.microsoft.com/office/drawing/2014/main" id="{CEBBAA1D-3580-600E-16A5-11D75847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638800" cy="4525963"/>
          </a:xfrm>
          <a:prstGeom prst="rect">
            <a:avLst/>
          </a:prstGeo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8DE35-8A20-D579-AF41-44E0C317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28076C-CE04-4A00-BFAA-A90EA835585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78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4F47DEF4333E45A4FEF83C10773BF2" ma:contentTypeVersion="13" ma:contentTypeDescription="Create a new document." ma:contentTypeScope="" ma:versionID="e0ac14b596903fe16caebcce346c01ff">
  <xsd:schema xmlns:xsd="http://www.w3.org/2001/XMLSchema" xmlns:xs="http://www.w3.org/2001/XMLSchema" xmlns:p="http://schemas.microsoft.com/office/2006/metadata/properties" xmlns:ns3="c77d09f9-d3e6-41eb-8837-d79c17428db7" xmlns:ns4="81e6a634-0652-4942-bace-803f2c838095" targetNamespace="http://schemas.microsoft.com/office/2006/metadata/properties" ma:root="true" ma:fieldsID="5184335e957b9c58efde891eb0003ec0" ns3:_="" ns4:_="">
    <xsd:import namespace="c77d09f9-d3e6-41eb-8837-d79c17428db7"/>
    <xsd:import namespace="81e6a634-0652-4942-bace-803f2c8380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bjectDetectorVersions" minOccurs="0"/>
                <xsd:element ref="ns4:_activity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09f9-d3e6-41eb-8837-d79c17428d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a634-0652-4942-bace-803f2c838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6a634-0652-4942-bace-803f2c838095" xsi:nil="true"/>
  </documentManagement>
</p:properties>
</file>

<file path=customXml/itemProps1.xml><?xml version="1.0" encoding="utf-8"?>
<ds:datastoreItem xmlns:ds="http://schemas.openxmlformats.org/officeDocument/2006/customXml" ds:itemID="{703417CB-5773-477F-9B0A-AF95A83A98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5CF49-39D5-49BD-B1F4-61C16087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7d09f9-d3e6-41eb-8837-d79c17428db7"/>
    <ds:schemaRef ds:uri="81e6a634-0652-4942-bace-803f2c8380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DB63B9-A090-4120-9F40-1922C3293FB0}">
  <ds:schemaRefs>
    <ds:schemaRef ds:uri="http://purl.org/dc/terms/"/>
    <ds:schemaRef ds:uri="http://schemas.microsoft.com/office/2006/documentManagement/types"/>
    <ds:schemaRef ds:uri="c77d09f9-d3e6-41eb-8837-d79c17428db7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81e6a634-0652-4942-bace-803f2c838095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9283</TotalTime>
  <Words>1817</Words>
  <Application>Microsoft Office PowerPoint</Application>
  <PresentationFormat>On-screen Show (4:3)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Times New Roman</vt:lpstr>
      <vt:lpstr>Custom Design</vt:lpstr>
      <vt:lpstr>AIoT Enhanced Night Vision Object Detection for Vehicle Safety Using Transfer Learning on Raspberry Pi 5</vt:lpstr>
      <vt:lpstr>Agenda</vt:lpstr>
      <vt:lpstr>Team Member’s 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Kunal Chavan</cp:lastModifiedBy>
  <cp:revision>253</cp:revision>
  <dcterms:created xsi:type="dcterms:W3CDTF">2019-11-06T07:48:53Z</dcterms:created>
  <dcterms:modified xsi:type="dcterms:W3CDTF">2024-09-24T16:28:43Z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0x0101009A4F47DEF4333E45A4FEF83C10773BF2</vt:lpwstr>
  </property>
</Properties>
</file>