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HK Grotesk Bold" charset="1" panose="00000800000000000000"/>
      <p:regular r:id="rId20"/>
    </p:embeddedFont>
    <p:embeddedFont>
      <p:font typeface="Clear Sans Regular" charset="1" panose="020B0503030202020304"/>
      <p:regular r:id="rId21"/>
    </p:embeddedFont>
    <p:embeddedFont>
      <p:font typeface="Open Sans"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0F2F6"/>
        </a:solidFill>
      </p:bgPr>
    </p:bg>
    <p:spTree>
      <p:nvGrpSpPr>
        <p:cNvPr id="1" name=""/>
        <p:cNvGrpSpPr/>
        <p:nvPr/>
      </p:nvGrpSpPr>
      <p:grpSpPr>
        <a:xfrm>
          <a:off x="0" y="0"/>
          <a:ext cx="0" cy="0"/>
          <a:chOff x="0" y="0"/>
          <a:chExt cx="0" cy="0"/>
        </a:xfrm>
      </p:grpSpPr>
      <p:sp>
        <p:nvSpPr>
          <p:cNvPr name="AutoShape 2" id="2"/>
          <p:cNvSpPr/>
          <p:nvPr/>
        </p:nvSpPr>
        <p:spPr>
          <a:xfrm rot="0">
            <a:off x="0" y="8775001"/>
            <a:ext cx="18288000" cy="1511999"/>
          </a:xfrm>
          <a:prstGeom prst="rect">
            <a:avLst/>
          </a:prstGeom>
          <a:solidFill>
            <a:srgbClr val="302B70"/>
          </a:solidFill>
        </p:spPr>
      </p:sp>
      <p:grpSp>
        <p:nvGrpSpPr>
          <p:cNvPr name="Group 3" id="3"/>
          <p:cNvGrpSpPr/>
          <p:nvPr/>
        </p:nvGrpSpPr>
        <p:grpSpPr>
          <a:xfrm rot="0">
            <a:off x="1028700" y="1319698"/>
            <a:ext cx="8170503" cy="4946135"/>
            <a:chOff x="0" y="0"/>
            <a:chExt cx="10894004" cy="6594847"/>
          </a:xfrm>
        </p:grpSpPr>
        <p:sp>
          <p:nvSpPr>
            <p:cNvPr name="TextBox 4" id="4"/>
            <p:cNvSpPr txBox="true"/>
            <p:nvPr/>
          </p:nvSpPr>
          <p:spPr>
            <a:xfrm rot="0">
              <a:off x="0" y="19050"/>
              <a:ext cx="10894004" cy="3729990"/>
            </a:xfrm>
            <a:prstGeom prst="rect">
              <a:avLst/>
            </a:prstGeom>
          </p:spPr>
          <p:txBody>
            <a:bodyPr anchor="t" rtlCol="false" tIns="0" lIns="0" bIns="0" rIns="0">
              <a:spAutoFit/>
            </a:bodyPr>
            <a:lstStyle/>
            <a:p>
              <a:pPr algn="ctr">
                <a:lnSpc>
                  <a:spcPts val="5520"/>
                </a:lnSpc>
              </a:pPr>
              <a:r>
                <a:rPr lang="en-US" sz="4800">
                  <a:solidFill>
                    <a:srgbClr val="302B70"/>
                  </a:solidFill>
                  <a:latin typeface="HK Grotesk Bold"/>
                  <a:ea typeface="HK Grotesk Bold"/>
                  <a:cs typeface="HK Grotesk Bold"/>
                  <a:sym typeface="HK Grotesk Bold"/>
                </a:rPr>
                <a:t>Sales Performance Analysis of Walmart Stores Using Advanced MySQL </a:t>
              </a:r>
            </a:p>
            <a:p>
              <a:pPr algn="ctr">
                <a:lnSpc>
                  <a:spcPts val="5520"/>
                </a:lnSpc>
              </a:pPr>
              <a:r>
                <a:rPr lang="en-US" sz="4800">
                  <a:solidFill>
                    <a:srgbClr val="302B70"/>
                  </a:solidFill>
                  <a:latin typeface="HK Grotesk Bold"/>
                  <a:ea typeface="HK Grotesk Bold"/>
                  <a:cs typeface="HK Grotesk Bold"/>
                  <a:sym typeface="HK Grotesk Bold"/>
                </a:rPr>
                <a:t>Techniques</a:t>
              </a:r>
            </a:p>
          </p:txBody>
        </p:sp>
        <p:sp>
          <p:nvSpPr>
            <p:cNvPr name="TextBox 5" id="5"/>
            <p:cNvSpPr txBox="true"/>
            <p:nvPr/>
          </p:nvSpPr>
          <p:spPr>
            <a:xfrm rot="0">
              <a:off x="0" y="4087867"/>
              <a:ext cx="10894004" cy="2506980"/>
            </a:xfrm>
            <a:prstGeom prst="rect">
              <a:avLst/>
            </a:prstGeom>
          </p:spPr>
          <p:txBody>
            <a:bodyPr anchor="t" rtlCol="false" tIns="0" lIns="0" bIns="0" rIns="0">
              <a:spAutoFit/>
            </a:bodyPr>
            <a:lstStyle/>
            <a:p>
              <a:pPr algn="ctr">
                <a:lnSpc>
                  <a:spcPts val="5040"/>
                </a:lnSpc>
              </a:pPr>
              <a:r>
                <a:rPr lang="en-US" sz="3600">
                  <a:solidFill>
                    <a:srgbClr val="302B70"/>
                  </a:solidFill>
                  <a:latin typeface="Clear Sans Regular"/>
                  <a:ea typeface="Clear Sans Regular"/>
                  <a:cs typeface="Clear Sans Regular"/>
                  <a:sym typeface="Clear Sans Regular"/>
                </a:rPr>
                <a:t>Uncovering actionable insights </a:t>
              </a:r>
            </a:p>
            <a:p>
              <a:pPr algn="ctr">
                <a:lnSpc>
                  <a:spcPts val="5040"/>
                </a:lnSpc>
              </a:pPr>
              <a:r>
                <a:rPr lang="en-US" sz="3600">
                  <a:solidFill>
                    <a:srgbClr val="302B70"/>
                  </a:solidFill>
                  <a:latin typeface="Clear Sans Regular"/>
                  <a:ea typeface="Clear Sans Regular"/>
                  <a:cs typeface="Clear Sans Regular"/>
                  <a:sym typeface="Clear Sans Regular"/>
                </a:rPr>
                <a:t>through advanced SQL queries</a:t>
              </a:r>
            </a:p>
            <a:p>
              <a:pPr algn="ctr">
                <a:lnSpc>
                  <a:spcPts val="5040"/>
                </a:lnSpc>
                <a:spcBef>
                  <a:spcPct val="0"/>
                </a:spcBef>
              </a:pPr>
            </a:p>
          </p:txBody>
        </p:sp>
      </p:grpSp>
      <p:sp>
        <p:nvSpPr>
          <p:cNvPr name="Freeform 6" id="6"/>
          <p:cNvSpPr/>
          <p:nvPr/>
        </p:nvSpPr>
        <p:spPr>
          <a:xfrm flipH="false" flipV="false" rot="0">
            <a:off x="14271742" y="4387501"/>
            <a:ext cx="2987558" cy="4459042"/>
          </a:xfrm>
          <a:custGeom>
            <a:avLst/>
            <a:gdLst/>
            <a:ahLst/>
            <a:cxnLst/>
            <a:rect r="r" b="b" t="t" l="l"/>
            <a:pathLst>
              <a:path h="4459042" w="2987558">
                <a:moveTo>
                  <a:pt x="0" y="0"/>
                </a:moveTo>
                <a:lnTo>
                  <a:pt x="2987558" y="0"/>
                </a:lnTo>
                <a:lnTo>
                  <a:pt x="2987558" y="4459041"/>
                </a:lnTo>
                <a:lnTo>
                  <a:pt x="0" y="44590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0166457" y="1028700"/>
            <a:ext cx="6783040" cy="9553578"/>
          </a:xfrm>
          <a:custGeom>
            <a:avLst/>
            <a:gdLst/>
            <a:ahLst/>
            <a:cxnLst/>
            <a:rect r="r" b="b" t="t" l="l"/>
            <a:pathLst>
              <a:path h="9553578" w="6783040">
                <a:moveTo>
                  <a:pt x="6783040" y="0"/>
                </a:moveTo>
                <a:lnTo>
                  <a:pt x="0" y="0"/>
                </a:lnTo>
                <a:lnTo>
                  <a:pt x="0" y="9553578"/>
                </a:lnTo>
                <a:lnTo>
                  <a:pt x="6783040" y="9553578"/>
                </a:lnTo>
                <a:lnTo>
                  <a:pt x="67830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0187860" y="1637939"/>
            <a:ext cx="2154826" cy="2154826"/>
          </a:xfrm>
          <a:custGeom>
            <a:avLst/>
            <a:gdLst/>
            <a:ahLst/>
            <a:cxnLst/>
            <a:rect r="r" b="b" t="t" l="l"/>
            <a:pathLst>
              <a:path h="2154826" w="2154826">
                <a:moveTo>
                  <a:pt x="0" y="0"/>
                </a:moveTo>
                <a:lnTo>
                  <a:pt x="2154826" y="0"/>
                </a:lnTo>
                <a:lnTo>
                  <a:pt x="2154826" y="2154826"/>
                </a:lnTo>
                <a:lnTo>
                  <a:pt x="0" y="21548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028700" y="6559872"/>
            <a:ext cx="4596527" cy="1661795"/>
          </a:xfrm>
          <a:prstGeom prst="rect">
            <a:avLst/>
          </a:prstGeom>
        </p:spPr>
        <p:txBody>
          <a:bodyPr anchor="t" rtlCol="false" tIns="0" lIns="0" bIns="0" rIns="0">
            <a:spAutoFit/>
          </a:bodyPr>
          <a:lstStyle/>
          <a:p>
            <a:pPr algn="l">
              <a:lnSpc>
                <a:spcPts val="4480"/>
              </a:lnSpc>
            </a:pPr>
            <a:r>
              <a:rPr lang="en-US" sz="3200">
                <a:solidFill>
                  <a:srgbClr val="302B70"/>
                </a:solidFill>
                <a:latin typeface="Open Sans"/>
                <a:ea typeface="Open Sans"/>
                <a:cs typeface="Open Sans"/>
                <a:sym typeface="Open Sans"/>
              </a:rPr>
              <a:t>Name: Kunal R. Chopkar</a:t>
            </a:r>
          </a:p>
          <a:p>
            <a:pPr algn="l">
              <a:lnSpc>
                <a:spcPts val="4480"/>
              </a:lnSpc>
            </a:pPr>
            <a:r>
              <a:rPr lang="en-US" sz="3200">
                <a:solidFill>
                  <a:srgbClr val="302B70"/>
                </a:solidFill>
                <a:latin typeface="Open Sans"/>
                <a:ea typeface="Open Sans"/>
                <a:cs typeface="Open Sans"/>
                <a:sym typeface="Open Sans"/>
              </a:rPr>
              <a:t>Date: 20-11-24</a:t>
            </a:r>
          </a:p>
          <a:p>
            <a:pPr algn="l">
              <a:lnSpc>
                <a:spcPts val="4480"/>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302B70"/>
        </a:solidFill>
      </p:bgPr>
    </p:bg>
    <p:spTree>
      <p:nvGrpSpPr>
        <p:cNvPr id="1" name=""/>
        <p:cNvGrpSpPr/>
        <p:nvPr/>
      </p:nvGrpSpPr>
      <p:grpSpPr>
        <a:xfrm>
          <a:off x="0" y="0"/>
          <a:ext cx="0" cy="0"/>
          <a:chOff x="0" y="0"/>
          <a:chExt cx="0" cy="0"/>
        </a:xfrm>
      </p:grpSpPr>
      <p:sp>
        <p:nvSpPr>
          <p:cNvPr name="AutoShape 2" id="2"/>
          <p:cNvSpPr/>
          <p:nvPr/>
        </p:nvSpPr>
        <p:spPr>
          <a:xfrm rot="0">
            <a:off x="0" y="8775001"/>
            <a:ext cx="18288000" cy="1511999"/>
          </a:xfrm>
          <a:prstGeom prst="rect">
            <a:avLst/>
          </a:prstGeom>
          <a:solidFill>
            <a:srgbClr val="F0F2F6"/>
          </a:solidFill>
        </p:spPr>
      </p:sp>
      <p:sp>
        <p:nvSpPr>
          <p:cNvPr name="TextBox 3" id="3"/>
          <p:cNvSpPr txBox="true"/>
          <p:nvPr/>
        </p:nvSpPr>
        <p:spPr>
          <a:xfrm rot="0">
            <a:off x="1028700" y="492003"/>
            <a:ext cx="15934886" cy="857250"/>
          </a:xfrm>
          <a:prstGeom prst="rect">
            <a:avLst/>
          </a:prstGeom>
        </p:spPr>
        <p:txBody>
          <a:bodyPr anchor="t" rtlCol="false" tIns="0" lIns="0" bIns="0" rIns="0">
            <a:spAutoFit/>
          </a:bodyPr>
          <a:lstStyle/>
          <a:p>
            <a:pPr algn="ctr">
              <a:lnSpc>
                <a:spcPts val="6720"/>
              </a:lnSpc>
            </a:pPr>
            <a:r>
              <a:rPr lang="en-US" sz="5600">
                <a:solidFill>
                  <a:srgbClr val="FFFFFF"/>
                </a:solidFill>
                <a:latin typeface="HK Grotesk Bold"/>
                <a:ea typeface="HK Grotesk Bold"/>
                <a:cs typeface="HK Grotesk Bold"/>
                <a:sym typeface="HK Grotesk Bold"/>
              </a:rPr>
              <a:t>Task 8: Identifying Repeat Customers </a:t>
            </a:r>
          </a:p>
        </p:txBody>
      </p:sp>
      <p:sp>
        <p:nvSpPr>
          <p:cNvPr name="TextBox 4" id="4"/>
          <p:cNvSpPr txBox="true"/>
          <p:nvPr/>
        </p:nvSpPr>
        <p:spPr>
          <a:xfrm rot="0">
            <a:off x="2420442" y="1786541"/>
            <a:ext cx="13447116" cy="7287260"/>
          </a:xfrm>
          <a:prstGeom prst="rect">
            <a:avLst/>
          </a:prstGeom>
        </p:spPr>
        <p:txBody>
          <a:bodyPr anchor="t" rtlCol="false" tIns="0" lIns="0" bIns="0" rIns="0">
            <a:spAutoFit/>
          </a:bodyPr>
          <a:lstStyle/>
          <a:p>
            <a:pPr algn="just">
              <a:lnSpc>
                <a:spcPts val="3640"/>
              </a:lnSpc>
            </a:pPr>
            <a:r>
              <a:rPr lang="en-US" sz="2600">
                <a:solidFill>
                  <a:srgbClr val="FFFFFF"/>
                </a:solidFill>
                <a:latin typeface="Clear Sans Regular"/>
                <a:ea typeface="Clear Sans Regular"/>
                <a:cs typeface="Clear Sans Regular"/>
                <a:sym typeface="Clear Sans Regular"/>
              </a:rPr>
              <a:t>1. Objective:</a:t>
            </a:r>
          </a:p>
          <a:p>
            <a:pPr algn="just" marL="561341" indent="-280670" lvl="1">
              <a:lnSpc>
                <a:spcPts val="3640"/>
              </a:lnSpc>
              <a:buFont typeface="Arial"/>
              <a:buChar char="•"/>
            </a:pPr>
            <a:r>
              <a:rPr lang="en-US" sz="2600">
                <a:solidFill>
                  <a:srgbClr val="FFFFFF"/>
                </a:solidFill>
                <a:latin typeface="Clear Sans Regular"/>
                <a:ea typeface="Clear Sans Regular"/>
                <a:cs typeface="Clear Sans Regular"/>
                <a:sym typeface="Clear Sans Regular"/>
              </a:rPr>
              <a:t>Identify customers who made repeat purchases within a specific time frame (e.g., within 30 days) to help Walmart design loyalty programs.</a:t>
            </a:r>
          </a:p>
          <a:p>
            <a:pPr algn="just">
              <a:lnSpc>
                <a:spcPts val="3640"/>
              </a:lnSpc>
              <a:spcBef>
                <a:spcPct val="0"/>
              </a:spcBef>
            </a:pPr>
            <a:r>
              <a:rPr lang="en-US" sz="2600">
                <a:solidFill>
                  <a:srgbClr val="FFFFFF"/>
                </a:solidFill>
                <a:latin typeface="Clear Sans Regular"/>
                <a:ea typeface="Clear Sans Regular"/>
                <a:cs typeface="Clear Sans Regular"/>
                <a:sym typeface="Clear Sans Regular"/>
              </a:rPr>
              <a:t>2. Insights and Solutions:</a:t>
            </a:r>
          </a:p>
          <a:p>
            <a:pPr algn="just" marL="561341" indent="-280670" lvl="1">
              <a:lnSpc>
                <a:spcPts val="3640"/>
              </a:lnSpc>
              <a:spcBef>
                <a:spcPct val="0"/>
              </a:spcBef>
              <a:buFont typeface="Arial"/>
              <a:buChar char="•"/>
            </a:pPr>
            <a:r>
              <a:rPr lang="en-US" sz="2600">
                <a:solidFill>
                  <a:srgbClr val="FFFFFF"/>
                </a:solidFill>
                <a:latin typeface="Clear Sans Regular"/>
                <a:ea typeface="Clear Sans Regular"/>
                <a:cs typeface="Clear Sans Regular"/>
                <a:sym typeface="Clear Sans Regular"/>
              </a:rPr>
              <a:t>Analyze purchase records to find customers with multiple transactions within 30 days.</a:t>
            </a:r>
          </a:p>
          <a:p>
            <a:pPr algn="just" marL="561341" indent="-280670" lvl="1">
              <a:lnSpc>
                <a:spcPts val="3640"/>
              </a:lnSpc>
              <a:spcBef>
                <a:spcPct val="0"/>
              </a:spcBef>
              <a:buFont typeface="Arial"/>
              <a:buChar char="•"/>
            </a:pPr>
            <a:r>
              <a:rPr lang="en-US" sz="2600">
                <a:solidFill>
                  <a:srgbClr val="FFFFFF"/>
                </a:solidFill>
                <a:latin typeface="Clear Sans Regular"/>
                <a:ea typeface="Clear Sans Regular"/>
                <a:cs typeface="Clear Sans Regular"/>
                <a:sym typeface="Clear Sans Regular"/>
              </a:rPr>
              <a:t>Actionable Insight: Reward repeat customers with special offers or loyalty points to encourage continued purchases.</a:t>
            </a:r>
          </a:p>
          <a:p>
            <a:pPr algn="just">
              <a:lnSpc>
                <a:spcPts val="3640"/>
              </a:lnSpc>
              <a:spcBef>
                <a:spcPct val="0"/>
              </a:spcBef>
            </a:pPr>
            <a:r>
              <a:rPr lang="en-US" sz="2600">
                <a:solidFill>
                  <a:srgbClr val="FFFFFF"/>
                </a:solidFill>
                <a:latin typeface="Clear Sans Regular"/>
                <a:ea typeface="Clear Sans Regular"/>
                <a:cs typeface="Clear Sans Regular"/>
                <a:sym typeface="Clear Sans Regular"/>
              </a:rPr>
              <a:t>3. Key Findings:</a:t>
            </a:r>
          </a:p>
          <a:p>
            <a:pPr algn="just" marL="561341" indent="-280670" lvl="1">
              <a:lnSpc>
                <a:spcPts val="3640"/>
              </a:lnSpc>
              <a:spcBef>
                <a:spcPct val="0"/>
              </a:spcBef>
              <a:buFont typeface="Arial"/>
              <a:buChar char="•"/>
            </a:pPr>
            <a:r>
              <a:rPr lang="en-US" sz="2600">
                <a:solidFill>
                  <a:srgbClr val="FFFFFF"/>
                </a:solidFill>
                <a:latin typeface="Clear Sans Regular"/>
                <a:ea typeface="Clear Sans Regular"/>
                <a:cs typeface="Clear Sans Regular"/>
                <a:sym typeface="Clear Sans Regular"/>
              </a:rPr>
              <a:t>Customers with Repeat Purchases:</a:t>
            </a:r>
          </a:p>
          <a:p>
            <a:pPr algn="just" marL="561341" indent="-280670" lvl="1">
              <a:lnSpc>
                <a:spcPts val="3640"/>
              </a:lnSpc>
              <a:spcBef>
                <a:spcPct val="0"/>
              </a:spcBef>
              <a:buFont typeface="Arial"/>
              <a:buChar char="•"/>
            </a:pPr>
            <a:r>
              <a:rPr lang="en-US" sz="2600">
                <a:solidFill>
                  <a:srgbClr val="FFFFFF"/>
                </a:solidFill>
                <a:latin typeface="Clear Sans Regular"/>
                <a:ea typeface="Clear Sans Regular"/>
                <a:cs typeface="Clear Sans Regular"/>
                <a:sym typeface="Clear Sans Regular"/>
              </a:rPr>
              <a:t>Customers 1–10 made 66 purchases within the specified timeframe.</a:t>
            </a:r>
          </a:p>
          <a:p>
            <a:pPr algn="just" marL="561341" indent="-280670" lvl="1">
              <a:lnSpc>
                <a:spcPts val="3640"/>
              </a:lnSpc>
              <a:spcBef>
                <a:spcPct val="0"/>
              </a:spcBef>
              <a:buFont typeface="Arial"/>
              <a:buChar char="•"/>
            </a:pPr>
            <a:r>
              <a:rPr lang="en-US" sz="2600">
                <a:solidFill>
                  <a:srgbClr val="FFFFFF"/>
                </a:solidFill>
                <a:latin typeface="Clear Sans Regular"/>
                <a:ea typeface="Clear Sans Regular"/>
                <a:cs typeface="Clear Sans Regular"/>
                <a:sym typeface="Clear Sans Regular"/>
              </a:rPr>
              <a:t>Customers 11–15 made 65 purchases within the specified timeframe.</a:t>
            </a:r>
          </a:p>
          <a:p>
            <a:pPr algn="just">
              <a:lnSpc>
                <a:spcPts val="3640"/>
              </a:lnSpc>
              <a:spcBef>
                <a:spcPct val="0"/>
              </a:spcBef>
            </a:pPr>
            <a:r>
              <a:rPr lang="en-US" sz="2600">
                <a:solidFill>
                  <a:srgbClr val="FFFFFF"/>
                </a:solidFill>
                <a:latin typeface="Clear Sans Regular"/>
                <a:ea typeface="Clear Sans Regular"/>
                <a:cs typeface="Clear Sans Regular"/>
                <a:sym typeface="Clear Sans Regular"/>
              </a:rPr>
              <a:t>4. Results:</a:t>
            </a:r>
          </a:p>
          <a:p>
            <a:pPr algn="just" marL="561341" indent="-280670" lvl="1">
              <a:lnSpc>
                <a:spcPts val="3640"/>
              </a:lnSpc>
              <a:spcBef>
                <a:spcPct val="0"/>
              </a:spcBef>
              <a:buFont typeface="Arial"/>
              <a:buChar char="•"/>
            </a:pPr>
            <a:r>
              <a:rPr lang="en-US" sz="2600">
                <a:solidFill>
                  <a:srgbClr val="FFFFFF"/>
                </a:solidFill>
                <a:latin typeface="Clear Sans Regular"/>
                <a:ea typeface="Clear Sans Regular"/>
                <a:cs typeface="Clear Sans Regular"/>
                <a:sym typeface="Clear Sans Regular"/>
              </a:rPr>
              <a:t>Top Repeat Customers:</a:t>
            </a:r>
          </a:p>
          <a:p>
            <a:pPr algn="just" marL="561341" indent="-280670" lvl="1">
              <a:lnSpc>
                <a:spcPts val="3640"/>
              </a:lnSpc>
              <a:spcBef>
                <a:spcPct val="0"/>
              </a:spcBef>
              <a:buFont typeface="Arial"/>
              <a:buChar char="•"/>
            </a:pPr>
            <a:r>
              <a:rPr lang="en-US" sz="2600">
                <a:solidFill>
                  <a:srgbClr val="FFFFFF"/>
                </a:solidFill>
                <a:latin typeface="Clear Sans Regular"/>
                <a:ea typeface="Clear Sans Regular"/>
                <a:cs typeface="Clear Sans Regular"/>
                <a:sym typeface="Clear Sans Regular"/>
              </a:rPr>
              <a:t>Customer Group 1–10: 66 repeat purchases.</a:t>
            </a:r>
          </a:p>
          <a:p>
            <a:pPr algn="just" marL="561341" indent="-280670" lvl="1">
              <a:lnSpc>
                <a:spcPts val="3640"/>
              </a:lnSpc>
              <a:spcBef>
                <a:spcPct val="0"/>
              </a:spcBef>
              <a:buFont typeface="Arial"/>
              <a:buChar char="•"/>
            </a:pPr>
            <a:r>
              <a:rPr lang="en-US" sz="2600">
                <a:solidFill>
                  <a:srgbClr val="FFFFFF"/>
                </a:solidFill>
                <a:latin typeface="Clear Sans Regular"/>
                <a:ea typeface="Clear Sans Regular"/>
                <a:cs typeface="Clear Sans Regular"/>
                <a:sym typeface="Clear Sans Regular"/>
              </a:rPr>
              <a:t>Customer Group 11–15: 65 repeat purchases.</a:t>
            </a:r>
          </a:p>
          <a:p>
            <a:pPr algn="just">
              <a:lnSpc>
                <a:spcPts val="3640"/>
              </a:lnSpc>
              <a:spcBef>
                <a:spcPct val="0"/>
              </a:spcBef>
            </a:pPr>
          </a:p>
        </p:txBody>
      </p:sp>
      <p:sp>
        <p:nvSpPr>
          <p:cNvPr name="Freeform 5" id="5"/>
          <p:cNvSpPr/>
          <p:nvPr/>
        </p:nvSpPr>
        <p:spPr>
          <a:xfrm flipH="false" flipV="false" rot="0">
            <a:off x="66352" y="5143500"/>
            <a:ext cx="1924696" cy="3631501"/>
          </a:xfrm>
          <a:custGeom>
            <a:avLst/>
            <a:gdLst/>
            <a:ahLst/>
            <a:cxnLst/>
            <a:rect r="r" b="b" t="t" l="l"/>
            <a:pathLst>
              <a:path h="3631501" w="1924696">
                <a:moveTo>
                  <a:pt x="0" y="0"/>
                </a:moveTo>
                <a:lnTo>
                  <a:pt x="1924696" y="0"/>
                </a:lnTo>
                <a:lnTo>
                  <a:pt x="1924696" y="3631501"/>
                </a:lnTo>
                <a:lnTo>
                  <a:pt x="0" y="3631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787CD1"/>
        </a:solidFill>
      </p:bgPr>
    </p:bg>
    <p:spTree>
      <p:nvGrpSpPr>
        <p:cNvPr id="1" name=""/>
        <p:cNvGrpSpPr/>
        <p:nvPr/>
      </p:nvGrpSpPr>
      <p:grpSpPr>
        <a:xfrm>
          <a:off x="0" y="0"/>
          <a:ext cx="0" cy="0"/>
          <a:chOff x="0" y="0"/>
          <a:chExt cx="0" cy="0"/>
        </a:xfrm>
      </p:grpSpPr>
      <p:sp>
        <p:nvSpPr>
          <p:cNvPr name="AutoShape 2" id="2"/>
          <p:cNvSpPr/>
          <p:nvPr/>
        </p:nvSpPr>
        <p:spPr>
          <a:xfrm rot="0">
            <a:off x="0" y="0"/>
            <a:ext cx="18288000" cy="9258300"/>
          </a:xfrm>
          <a:prstGeom prst="rect">
            <a:avLst/>
          </a:prstGeom>
          <a:solidFill>
            <a:srgbClr val="F0F2F6"/>
          </a:solidFill>
        </p:spPr>
      </p:sp>
      <p:sp>
        <p:nvSpPr>
          <p:cNvPr name="Freeform 3" id="3"/>
          <p:cNvSpPr/>
          <p:nvPr/>
        </p:nvSpPr>
        <p:spPr>
          <a:xfrm flipH="false" flipV="false" rot="0">
            <a:off x="15868641" y="5989808"/>
            <a:ext cx="2189890" cy="3268492"/>
          </a:xfrm>
          <a:custGeom>
            <a:avLst/>
            <a:gdLst/>
            <a:ahLst/>
            <a:cxnLst/>
            <a:rect r="r" b="b" t="t" l="l"/>
            <a:pathLst>
              <a:path h="3268492" w="2189890">
                <a:moveTo>
                  <a:pt x="0" y="0"/>
                </a:moveTo>
                <a:lnTo>
                  <a:pt x="2189890" y="0"/>
                </a:lnTo>
                <a:lnTo>
                  <a:pt x="2189890" y="3268492"/>
                </a:lnTo>
                <a:lnTo>
                  <a:pt x="0" y="32684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501528"/>
            <a:ext cx="15934886" cy="828675"/>
          </a:xfrm>
          <a:prstGeom prst="rect">
            <a:avLst/>
          </a:prstGeom>
        </p:spPr>
        <p:txBody>
          <a:bodyPr anchor="t" rtlCol="false" tIns="0" lIns="0" bIns="0" rIns="0">
            <a:spAutoFit/>
          </a:bodyPr>
          <a:lstStyle/>
          <a:p>
            <a:pPr algn="ctr">
              <a:lnSpc>
                <a:spcPts val="6599"/>
              </a:lnSpc>
            </a:pPr>
            <a:r>
              <a:rPr lang="en-US" sz="5499">
                <a:solidFill>
                  <a:srgbClr val="302B70"/>
                </a:solidFill>
                <a:latin typeface="HK Grotesk Bold"/>
                <a:ea typeface="HK Grotesk Bold"/>
                <a:cs typeface="HK Grotesk Bold"/>
                <a:sym typeface="HK Grotesk Bold"/>
              </a:rPr>
              <a:t> Task 9: Finding Top 5 Customers by Sales Volume</a:t>
            </a:r>
          </a:p>
        </p:txBody>
      </p:sp>
      <p:sp>
        <p:nvSpPr>
          <p:cNvPr name="TextBox 5" id="5"/>
          <p:cNvSpPr txBox="true"/>
          <p:nvPr/>
        </p:nvSpPr>
        <p:spPr>
          <a:xfrm rot="0">
            <a:off x="2589494" y="1750887"/>
            <a:ext cx="11680988" cy="7753985"/>
          </a:xfrm>
          <a:prstGeom prst="rect">
            <a:avLst/>
          </a:prstGeom>
        </p:spPr>
        <p:txBody>
          <a:bodyPr anchor="t" rtlCol="false" tIns="0" lIns="0" bIns="0" rIns="0">
            <a:spAutoFit/>
          </a:bodyPr>
          <a:lstStyle/>
          <a:p>
            <a:pPr algn="just">
              <a:lnSpc>
                <a:spcPts val="3639"/>
              </a:lnSpc>
            </a:pPr>
            <a:r>
              <a:rPr lang="en-US" sz="2599">
                <a:solidFill>
                  <a:srgbClr val="302B70"/>
                </a:solidFill>
                <a:latin typeface="Clear Sans Regular"/>
                <a:ea typeface="Clear Sans Regular"/>
                <a:cs typeface="Clear Sans Regular"/>
                <a:sym typeface="Clear Sans Regular"/>
              </a:rPr>
              <a:t>1. Objective:</a:t>
            </a:r>
          </a:p>
          <a:p>
            <a:pPr algn="just" marL="561339" indent="-280669" lvl="1">
              <a:lnSpc>
                <a:spcPts val="3639"/>
              </a:lnSpc>
              <a:buFont typeface="Arial"/>
              <a:buChar char="•"/>
            </a:pPr>
            <a:r>
              <a:rPr lang="en-US" sz="2599">
                <a:solidFill>
                  <a:srgbClr val="302B70"/>
                </a:solidFill>
                <a:latin typeface="Clear Sans Regular"/>
                <a:ea typeface="Clear Sans Regular"/>
                <a:cs typeface="Clear Sans Regular"/>
                <a:sym typeface="Clear Sans Regular"/>
              </a:rPr>
              <a:t>Identify Walmart's top 5 customers by sales revenue to reward their loyalty and drive further engagement.</a:t>
            </a:r>
          </a:p>
          <a:p>
            <a:pPr algn="just">
              <a:lnSpc>
                <a:spcPts val="3639"/>
              </a:lnSpc>
              <a:spcBef>
                <a:spcPct val="0"/>
              </a:spcBef>
            </a:pPr>
          </a:p>
          <a:p>
            <a:pPr algn="just">
              <a:lnSpc>
                <a:spcPts val="3639"/>
              </a:lnSpc>
              <a:spcBef>
                <a:spcPct val="0"/>
              </a:spcBef>
            </a:pPr>
            <a:r>
              <a:rPr lang="en-US" sz="2599">
                <a:solidFill>
                  <a:srgbClr val="302B70"/>
                </a:solidFill>
                <a:latin typeface="Clear Sans Regular"/>
                <a:ea typeface="Clear Sans Regular"/>
                <a:cs typeface="Clear Sans Regular"/>
                <a:sym typeface="Clear Sans Regular"/>
              </a:rPr>
              <a:t>2. Insights and Solutions:</a:t>
            </a:r>
          </a:p>
          <a:p>
            <a:pPr algn="just" marL="561339" indent="-280669" lvl="1">
              <a:lnSpc>
                <a:spcPts val="3639"/>
              </a:lnSpc>
              <a:spcBef>
                <a:spcPct val="0"/>
              </a:spcBef>
              <a:buFont typeface="Arial"/>
              <a:buChar char="•"/>
            </a:pPr>
            <a:r>
              <a:rPr lang="en-US" sz="2599">
                <a:solidFill>
                  <a:srgbClr val="302B70"/>
                </a:solidFill>
                <a:latin typeface="Clear Sans Regular"/>
                <a:ea typeface="Clear Sans Regular"/>
                <a:cs typeface="Clear Sans Regular"/>
                <a:sym typeface="Clear Sans Regular"/>
              </a:rPr>
              <a:t>Analyze customer sales data to determine the top contributors to revenue.</a:t>
            </a:r>
          </a:p>
          <a:p>
            <a:pPr algn="just" marL="561339" indent="-280669" lvl="1">
              <a:lnSpc>
                <a:spcPts val="3639"/>
              </a:lnSpc>
              <a:spcBef>
                <a:spcPct val="0"/>
              </a:spcBef>
              <a:buFont typeface="Arial"/>
              <a:buChar char="•"/>
            </a:pPr>
            <a:r>
              <a:rPr lang="en-US" sz="2599">
                <a:solidFill>
                  <a:srgbClr val="302B70"/>
                </a:solidFill>
                <a:latin typeface="Clear Sans Regular"/>
                <a:ea typeface="Clear Sans Regular"/>
                <a:cs typeface="Clear Sans Regular"/>
                <a:sym typeface="Clear Sans Regular"/>
              </a:rPr>
              <a:t>Actionable Insight: Reward these customers with exclusive perks or personalized offers to enhance loyalty and retention.</a:t>
            </a:r>
          </a:p>
          <a:p>
            <a:pPr algn="just">
              <a:lnSpc>
                <a:spcPts val="3639"/>
              </a:lnSpc>
              <a:spcBef>
                <a:spcPct val="0"/>
              </a:spcBef>
            </a:pPr>
          </a:p>
          <a:p>
            <a:pPr algn="just">
              <a:lnSpc>
                <a:spcPts val="3639"/>
              </a:lnSpc>
              <a:spcBef>
                <a:spcPct val="0"/>
              </a:spcBef>
            </a:pPr>
            <a:r>
              <a:rPr lang="en-US" sz="2599">
                <a:solidFill>
                  <a:srgbClr val="302B70"/>
                </a:solidFill>
                <a:latin typeface="Clear Sans Regular"/>
                <a:ea typeface="Clear Sans Regular"/>
                <a:cs typeface="Clear Sans Regular"/>
                <a:sym typeface="Clear Sans Regular"/>
              </a:rPr>
              <a:t>3. Key Findings:                                             4. Results:</a:t>
            </a:r>
          </a:p>
          <a:p>
            <a:pPr algn="just">
              <a:lnSpc>
                <a:spcPts val="3639"/>
              </a:lnSpc>
              <a:spcBef>
                <a:spcPct val="0"/>
              </a:spcBef>
            </a:pPr>
            <a:r>
              <a:rPr lang="en-US" sz="2599">
                <a:solidFill>
                  <a:srgbClr val="302B70"/>
                </a:solidFill>
                <a:latin typeface="Clear Sans Regular"/>
                <a:ea typeface="Clear Sans Regular"/>
                <a:cs typeface="Clear Sans Regular"/>
                <a:sym typeface="Clear Sans Regular"/>
              </a:rPr>
              <a:t>   Top 5 Customers by Sales Revenue:</a:t>
            </a:r>
          </a:p>
          <a:p>
            <a:pPr algn="just" marL="561339" indent="-280669" lvl="1">
              <a:lnSpc>
                <a:spcPts val="3639"/>
              </a:lnSpc>
              <a:spcBef>
                <a:spcPct val="0"/>
              </a:spcBef>
              <a:buFont typeface="Arial"/>
              <a:buChar char="•"/>
            </a:pPr>
            <a:r>
              <a:rPr lang="en-US" sz="2599">
                <a:solidFill>
                  <a:srgbClr val="302B70"/>
                </a:solidFill>
                <a:latin typeface="Clear Sans Regular"/>
                <a:ea typeface="Clear Sans Regular"/>
                <a:cs typeface="Clear Sans Regular"/>
                <a:sym typeface="Clear Sans Regular"/>
              </a:rPr>
              <a:t>Customer 8: $26,634.34                          Customer 8: $26,634.34</a:t>
            </a:r>
          </a:p>
          <a:p>
            <a:pPr algn="just" marL="561339" indent="-280669" lvl="1">
              <a:lnSpc>
                <a:spcPts val="3639"/>
              </a:lnSpc>
              <a:spcBef>
                <a:spcPct val="0"/>
              </a:spcBef>
              <a:buFont typeface="Arial"/>
              <a:buChar char="•"/>
            </a:pPr>
            <a:r>
              <a:rPr lang="en-US" sz="2599">
                <a:solidFill>
                  <a:srgbClr val="302B70"/>
                </a:solidFill>
                <a:latin typeface="Clear Sans Regular"/>
                <a:ea typeface="Clear Sans Regular"/>
                <a:cs typeface="Clear Sans Regular"/>
                <a:sym typeface="Clear Sans Regular"/>
              </a:rPr>
              <a:t>Customer 3: $23,402.26                          Customer 3: $23,402.26</a:t>
            </a:r>
          </a:p>
          <a:p>
            <a:pPr algn="just" marL="561339" indent="-280669" lvl="1">
              <a:lnSpc>
                <a:spcPts val="3639"/>
              </a:lnSpc>
              <a:spcBef>
                <a:spcPct val="0"/>
              </a:spcBef>
              <a:buFont typeface="Arial"/>
              <a:buChar char="•"/>
            </a:pPr>
            <a:r>
              <a:rPr lang="en-US" sz="2599">
                <a:solidFill>
                  <a:srgbClr val="302B70"/>
                </a:solidFill>
                <a:latin typeface="Clear Sans Regular"/>
                <a:ea typeface="Clear Sans Regular"/>
                <a:cs typeface="Clear Sans Regular"/>
                <a:sym typeface="Clear Sans Regular"/>
              </a:rPr>
              <a:t>Customer 2: $23,392.28                           Customer 2: $23,392.28</a:t>
            </a:r>
          </a:p>
          <a:p>
            <a:pPr algn="just" marL="561339" indent="-280669" lvl="1">
              <a:lnSpc>
                <a:spcPts val="3639"/>
              </a:lnSpc>
              <a:spcBef>
                <a:spcPct val="0"/>
              </a:spcBef>
              <a:buFont typeface="Arial"/>
              <a:buChar char="•"/>
            </a:pPr>
            <a:r>
              <a:rPr lang="en-US" sz="2599">
                <a:solidFill>
                  <a:srgbClr val="302B70"/>
                </a:solidFill>
                <a:latin typeface="Clear Sans Regular"/>
                <a:ea typeface="Clear Sans Regular"/>
                <a:cs typeface="Clear Sans Regular"/>
                <a:sym typeface="Clear Sans Regular"/>
              </a:rPr>
              <a:t>Customer 15: $22,674.46                        Customer 15: $22,674.46</a:t>
            </a:r>
          </a:p>
          <a:p>
            <a:pPr algn="just" marL="561339" indent="-280669" lvl="1">
              <a:lnSpc>
                <a:spcPts val="3639"/>
              </a:lnSpc>
              <a:spcBef>
                <a:spcPct val="0"/>
              </a:spcBef>
              <a:buFont typeface="Arial"/>
              <a:buChar char="•"/>
            </a:pPr>
            <a:r>
              <a:rPr lang="en-US" sz="2599">
                <a:solidFill>
                  <a:srgbClr val="302B70"/>
                </a:solidFill>
                <a:latin typeface="Clear Sans Regular"/>
                <a:ea typeface="Clear Sans Regular"/>
                <a:cs typeface="Clear Sans Regular"/>
                <a:sym typeface="Clear Sans Regular"/>
              </a:rPr>
              <a:t>Customer 1: $22,634.55                           Customer 1: $22,634.55</a:t>
            </a:r>
          </a:p>
          <a:p>
            <a:pPr algn="just">
              <a:lnSpc>
                <a:spcPts val="3639"/>
              </a:lnSpc>
              <a:spcBef>
                <a:spcPct val="0"/>
              </a:spcBef>
            </a:pPr>
            <a:r>
              <a:rPr lang="en-US" sz="2599">
                <a:solidFill>
                  <a:srgbClr val="302B70"/>
                </a:solidFill>
                <a:latin typeface="Clear Sans Regular"/>
                <a:ea typeface="Clear Sans Regular"/>
                <a:cs typeface="Clear Sans Regular"/>
                <a:sym typeface="Clear Sans Regular"/>
              </a:rPr>
              <a:t>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302B70"/>
        </a:solidFill>
      </p:bgPr>
    </p:bg>
    <p:spTree>
      <p:nvGrpSpPr>
        <p:cNvPr id="1" name=""/>
        <p:cNvGrpSpPr/>
        <p:nvPr/>
      </p:nvGrpSpPr>
      <p:grpSpPr>
        <a:xfrm>
          <a:off x="0" y="0"/>
          <a:ext cx="0" cy="0"/>
          <a:chOff x="0" y="0"/>
          <a:chExt cx="0" cy="0"/>
        </a:xfrm>
      </p:grpSpPr>
      <p:sp>
        <p:nvSpPr>
          <p:cNvPr name="AutoShape 2" id="2"/>
          <p:cNvSpPr/>
          <p:nvPr/>
        </p:nvSpPr>
        <p:spPr>
          <a:xfrm rot="0">
            <a:off x="0" y="8775001"/>
            <a:ext cx="18288000" cy="1511999"/>
          </a:xfrm>
          <a:prstGeom prst="rect">
            <a:avLst/>
          </a:prstGeom>
          <a:solidFill>
            <a:srgbClr val="F0F2F6"/>
          </a:solidFill>
        </p:spPr>
      </p:sp>
      <p:sp>
        <p:nvSpPr>
          <p:cNvPr name="TextBox 3" id="3"/>
          <p:cNvSpPr txBox="true"/>
          <p:nvPr/>
        </p:nvSpPr>
        <p:spPr>
          <a:xfrm rot="0">
            <a:off x="1028700" y="501528"/>
            <a:ext cx="15934886" cy="819150"/>
          </a:xfrm>
          <a:prstGeom prst="rect">
            <a:avLst/>
          </a:prstGeom>
        </p:spPr>
        <p:txBody>
          <a:bodyPr anchor="t" rtlCol="false" tIns="0" lIns="0" bIns="0" rIns="0">
            <a:spAutoFit/>
          </a:bodyPr>
          <a:lstStyle/>
          <a:p>
            <a:pPr algn="ctr">
              <a:lnSpc>
                <a:spcPts val="6480"/>
              </a:lnSpc>
            </a:pPr>
            <a:r>
              <a:rPr lang="en-US" sz="5400">
                <a:solidFill>
                  <a:srgbClr val="FFFFFF"/>
                </a:solidFill>
                <a:latin typeface="HK Grotesk Bold"/>
                <a:ea typeface="HK Grotesk Bold"/>
                <a:cs typeface="HK Grotesk Bold"/>
                <a:sym typeface="HK Grotesk Bold"/>
              </a:rPr>
              <a:t>Task 10: Analyzing Sales Trends by Day of the Week </a:t>
            </a:r>
          </a:p>
        </p:txBody>
      </p:sp>
      <p:sp>
        <p:nvSpPr>
          <p:cNvPr name="TextBox 4" id="4"/>
          <p:cNvSpPr txBox="true"/>
          <p:nvPr/>
        </p:nvSpPr>
        <p:spPr>
          <a:xfrm rot="0">
            <a:off x="2227708" y="1882907"/>
            <a:ext cx="14362600" cy="8201660"/>
          </a:xfrm>
          <a:prstGeom prst="rect">
            <a:avLst/>
          </a:prstGeom>
        </p:spPr>
        <p:txBody>
          <a:bodyPr anchor="t" rtlCol="false" tIns="0" lIns="0" bIns="0" rIns="0">
            <a:spAutoFit/>
          </a:bodyPr>
          <a:lstStyle/>
          <a:p>
            <a:pPr algn="just">
              <a:lnSpc>
                <a:spcPts val="3640"/>
              </a:lnSpc>
            </a:pPr>
            <a:r>
              <a:rPr lang="en-US" sz="2600">
                <a:solidFill>
                  <a:srgbClr val="FFFFFF"/>
                </a:solidFill>
                <a:latin typeface="Clear Sans Regular"/>
                <a:ea typeface="Clear Sans Regular"/>
                <a:cs typeface="Clear Sans Regular"/>
                <a:sym typeface="Clear Sans Regular"/>
              </a:rPr>
              <a:t>1. Objective:</a:t>
            </a:r>
          </a:p>
          <a:p>
            <a:pPr algn="just" marL="561341" indent="-280670" lvl="1">
              <a:lnSpc>
                <a:spcPts val="3640"/>
              </a:lnSpc>
              <a:buFont typeface="Arial"/>
              <a:buChar char="•"/>
            </a:pPr>
            <a:r>
              <a:rPr lang="en-US" sz="2600">
                <a:solidFill>
                  <a:srgbClr val="FFFFFF"/>
                </a:solidFill>
                <a:latin typeface="Clear Sans Regular"/>
                <a:ea typeface="Clear Sans Regular"/>
                <a:cs typeface="Clear Sans Regular"/>
                <a:sym typeface="Clear Sans Regular"/>
              </a:rPr>
              <a:t>Identify which day of the week brings the highest sales to help Walmart optimize marketing and inventory strategies.</a:t>
            </a:r>
          </a:p>
          <a:p>
            <a:pPr algn="just">
              <a:lnSpc>
                <a:spcPts val="3640"/>
              </a:lnSpc>
              <a:spcBef>
                <a:spcPct val="0"/>
              </a:spcBef>
            </a:pPr>
            <a:r>
              <a:rPr lang="en-US" sz="2600">
                <a:solidFill>
                  <a:srgbClr val="FFFFFF"/>
                </a:solidFill>
                <a:latin typeface="Clear Sans Regular"/>
                <a:ea typeface="Clear Sans Regular"/>
                <a:cs typeface="Clear Sans Regular"/>
                <a:sym typeface="Clear Sans Regular"/>
              </a:rPr>
              <a:t>2. Insights and Solutions:</a:t>
            </a:r>
          </a:p>
          <a:p>
            <a:pPr algn="just" marL="561341" indent="-280670" lvl="1">
              <a:lnSpc>
                <a:spcPts val="3640"/>
              </a:lnSpc>
              <a:spcBef>
                <a:spcPct val="0"/>
              </a:spcBef>
              <a:buFont typeface="Arial"/>
              <a:buChar char="•"/>
            </a:pPr>
            <a:r>
              <a:rPr lang="en-US" sz="2600">
                <a:solidFill>
                  <a:srgbClr val="FFFFFF"/>
                </a:solidFill>
                <a:latin typeface="Clear Sans Regular"/>
                <a:ea typeface="Clear Sans Regular"/>
                <a:cs typeface="Clear Sans Regular"/>
                <a:sym typeface="Clear Sans Regular"/>
              </a:rPr>
              <a:t>Analyze the sales data by day of the week to determine patterns.</a:t>
            </a:r>
          </a:p>
          <a:p>
            <a:pPr algn="just" marL="561341" indent="-280670" lvl="1">
              <a:lnSpc>
                <a:spcPts val="3640"/>
              </a:lnSpc>
              <a:spcBef>
                <a:spcPct val="0"/>
              </a:spcBef>
              <a:buFont typeface="Arial"/>
              <a:buChar char="•"/>
            </a:pPr>
            <a:r>
              <a:rPr lang="en-US" sz="2600">
                <a:solidFill>
                  <a:srgbClr val="FFFFFF"/>
                </a:solidFill>
                <a:latin typeface="Clear Sans Regular"/>
                <a:ea typeface="Clear Sans Regular"/>
                <a:cs typeface="Clear Sans Regular"/>
                <a:sym typeface="Clear Sans Regular"/>
              </a:rPr>
              <a:t>Actionable Insight: Plan promotions or stock increases based on the days with the highest sales to maximize profitability.</a:t>
            </a:r>
          </a:p>
          <a:p>
            <a:pPr algn="just">
              <a:lnSpc>
                <a:spcPts val="3640"/>
              </a:lnSpc>
              <a:spcBef>
                <a:spcPct val="0"/>
              </a:spcBef>
            </a:pPr>
            <a:r>
              <a:rPr lang="en-US" sz="2600">
                <a:solidFill>
                  <a:srgbClr val="FFFFFF"/>
                </a:solidFill>
                <a:latin typeface="Clear Sans Regular"/>
                <a:ea typeface="Clear Sans Regular"/>
                <a:cs typeface="Clear Sans Regular"/>
                <a:sym typeface="Clear Sans Regular"/>
              </a:rPr>
              <a:t>3. Key Findings:</a:t>
            </a:r>
          </a:p>
          <a:p>
            <a:pPr algn="just">
              <a:lnSpc>
                <a:spcPts val="3640"/>
              </a:lnSpc>
              <a:spcBef>
                <a:spcPct val="0"/>
              </a:spcBef>
            </a:pPr>
            <a:r>
              <a:rPr lang="en-US" sz="2600">
                <a:solidFill>
                  <a:srgbClr val="FFFFFF"/>
                </a:solidFill>
                <a:latin typeface="Clear Sans Regular"/>
                <a:ea typeface="Clear Sans Regular"/>
                <a:cs typeface="Clear Sans Regular"/>
                <a:sym typeface="Clear Sans Regular"/>
              </a:rPr>
              <a:t>   Top Sales Days:</a:t>
            </a:r>
          </a:p>
          <a:p>
            <a:pPr algn="just" marL="561341" indent="-280670" lvl="1">
              <a:lnSpc>
                <a:spcPts val="3640"/>
              </a:lnSpc>
              <a:spcBef>
                <a:spcPct val="0"/>
              </a:spcBef>
              <a:buFont typeface="Arial"/>
              <a:buChar char="•"/>
            </a:pPr>
            <a:r>
              <a:rPr lang="en-US" sz="2600">
                <a:solidFill>
                  <a:srgbClr val="FFFFFF"/>
                </a:solidFill>
                <a:latin typeface="Clear Sans Regular"/>
                <a:ea typeface="Clear Sans Regular"/>
                <a:cs typeface="Clear Sans Regular"/>
                <a:sym typeface="Clear Sans Regular"/>
              </a:rPr>
              <a:t>Saturday leads with the highest sales of $56,120.81.</a:t>
            </a:r>
          </a:p>
          <a:p>
            <a:pPr algn="just" marL="561341" indent="-280670" lvl="1">
              <a:lnSpc>
                <a:spcPts val="3640"/>
              </a:lnSpc>
              <a:spcBef>
                <a:spcPct val="0"/>
              </a:spcBef>
              <a:buFont typeface="Arial"/>
              <a:buChar char="•"/>
            </a:pPr>
            <a:r>
              <a:rPr lang="en-US" sz="2600">
                <a:solidFill>
                  <a:srgbClr val="FFFFFF"/>
                </a:solidFill>
                <a:latin typeface="Clear Sans Regular"/>
                <a:ea typeface="Clear Sans Regular"/>
                <a:cs typeface="Clear Sans Regular"/>
                <a:sym typeface="Clear Sans Regular"/>
              </a:rPr>
              <a:t>Tuesday follows with $51,482.25 in sales.</a:t>
            </a:r>
          </a:p>
          <a:p>
            <a:pPr algn="just" marL="561341" indent="-280670" lvl="1">
              <a:lnSpc>
                <a:spcPts val="3640"/>
              </a:lnSpc>
              <a:spcBef>
                <a:spcPct val="0"/>
              </a:spcBef>
              <a:buFont typeface="Arial"/>
              <a:buChar char="•"/>
            </a:pPr>
            <a:r>
              <a:rPr lang="en-US" sz="2600">
                <a:solidFill>
                  <a:srgbClr val="FFFFFF"/>
                </a:solidFill>
                <a:latin typeface="Clear Sans Regular"/>
                <a:ea typeface="Clear Sans Regular"/>
                <a:cs typeface="Clear Sans Regular"/>
                <a:sym typeface="Clear Sans Regular"/>
              </a:rPr>
              <a:t>Thursday ranks third with $45,349.25 in sales.</a:t>
            </a:r>
          </a:p>
          <a:p>
            <a:pPr algn="just">
              <a:lnSpc>
                <a:spcPts val="3640"/>
              </a:lnSpc>
              <a:spcBef>
                <a:spcPct val="0"/>
              </a:spcBef>
            </a:pPr>
            <a:r>
              <a:rPr lang="en-US" sz="2600">
                <a:solidFill>
                  <a:srgbClr val="FFFFFF"/>
                </a:solidFill>
                <a:latin typeface="Clear Sans Regular"/>
                <a:ea typeface="Clear Sans Regular"/>
                <a:cs typeface="Clear Sans Regular"/>
                <a:sym typeface="Clear Sans Regular"/>
              </a:rPr>
              <a:t>4. Results:</a:t>
            </a:r>
          </a:p>
          <a:p>
            <a:pPr algn="just" marL="561341" indent="-280670" lvl="1">
              <a:lnSpc>
                <a:spcPts val="3640"/>
              </a:lnSpc>
              <a:spcBef>
                <a:spcPct val="0"/>
              </a:spcBef>
              <a:buFont typeface="Arial"/>
              <a:buChar char="•"/>
            </a:pPr>
            <a:r>
              <a:rPr lang="en-US" sz="2600">
                <a:solidFill>
                  <a:srgbClr val="FFFFFF"/>
                </a:solidFill>
                <a:latin typeface="Clear Sans Regular"/>
                <a:ea typeface="Clear Sans Regular"/>
                <a:cs typeface="Clear Sans Regular"/>
                <a:sym typeface="Clear Sans Regular"/>
              </a:rPr>
              <a:t>Sales for the week were as follows: Saturday had the highest sales, bringing in $56,120.81. Tuesday followed with $51,482.25, while Thursday came next at $45,349.25. Sunday </a:t>
            </a:r>
            <a:r>
              <a:rPr lang="en-US" sz="2600">
                <a:solidFill>
                  <a:srgbClr val="000000"/>
                </a:solidFill>
                <a:latin typeface="Clear Sans Regular"/>
                <a:ea typeface="Clear Sans Regular"/>
                <a:cs typeface="Clear Sans Regular"/>
                <a:sym typeface="Clear Sans Regular"/>
              </a:rPr>
              <a:t>recorded $44,457.89, slightly higher than Friday, which had $43,926.34. Wednesday was close behind with $43,731.14, and Monday had the lowest sales of the week at $37,899.08.</a:t>
            </a:r>
          </a:p>
          <a:p>
            <a:pPr algn="just">
              <a:lnSpc>
                <a:spcPts val="3640"/>
              </a:lnSpc>
              <a:spcBef>
                <a:spcPct val="0"/>
              </a:spcBef>
            </a:pPr>
          </a:p>
        </p:txBody>
      </p:sp>
      <p:sp>
        <p:nvSpPr>
          <p:cNvPr name="Freeform 5" id="5"/>
          <p:cNvSpPr/>
          <p:nvPr/>
        </p:nvSpPr>
        <p:spPr>
          <a:xfrm flipH="false" flipV="false" rot="0">
            <a:off x="66352" y="5143500"/>
            <a:ext cx="1924696" cy="3631501"/>
          </a:xfrm>
          <a:custGeom>
            <a:avLst/>
            <a:gdLst/>
            <a:ahLst/>
            <a:cxnLst/>
            <a:rect r="r" b="b" t="t" l="l"/>
            <a:pathLst>
              <a:path h="3631501" w="1924696">
                <a:moveTo>
                  <a:pt x="0" y="0"/>
                </a:moveTo>
                <a:lnTo>
                  <a:pt x="1924696" y="0"/>
                </a:lnTo>
                <a:lnTo>
                  <a:pt x="1924696" y="3631501"/>
                </a:lnTo>
                <a:lnTo>
                  <a:pt x="0" y="3631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302B70"/>
        </a:solidFill>
      </p:bgPr>
    </p:bg>
    <p:spTree>
      <p:nvGrpSpPr>
        <p:cNvPr id="1" name=""/>
        <p:cNvGrpSpPr/>
        <p:nvPr/>
      </p:nvGrpSpPr>
      <p:grpSpPr>
        <a:xfrm>
          <a:off x="0" y="0"/>
          <a:ext cx="0" cy="0"/>
          <a:chOff x="0" y="0"/>
          <a:chExt cx="0" cy="0"/>
        </a:xfrm>
      </p:grpSpPr>
      <p:sp>
        <p:nvSpPr>
          <p:cNvPr name="AutoShape 2" id="2"/>
          <p:cNvSpPr/>
          <p:nvPr/>
        </p:nvSpPr>
        <p:spPr>
          <a:xfrm rot="0">
            <a:off x="0" y="7017058"/>
            <a:ext cx="18288000" cy="3269942"/>
          </a:xfrm>
          <a:prstGeom prst="rect">
            <a:avLst/>
          </a:prstGeom>
          <a:solidFill>
            <a:srgbClr val="F0F2F6"/>
          </a:solidFill>
        </p:spPr>
      </p:sp>
      <p:grpSp>
        <p:nvGrpSpPr>
          <p:cNvPr name="Group 3" id="3"/>
          <p:cNvGrpSpPr/>
          <p:nvPr/>
        </p:nvGrpSpPr>
        <p:grpSpPr>
          <a:xfrm rot="0">
            <a:off x="1245525" y="1028700"/>
            <a:ext cx="9151243" cy="1955960"/>
            <a:chOff x="0" y="0"/>
            <a:chExt cx="12201657" cy="2607947"/>
          </a:xfrm>
        </p:grpSpPr>
        <p:sp>
          <p:nvSpPr>
            <p:cNvPr name="TextBox 4" id="4"/>
            <p:cNvSpPr txBox="true"/>
            <p:nvPr/>
          </p:nvSpPr>
          <p:spPr>
            <a:xfrm rot="0">
              <a:off x="0" y="0"/>
              <a:ext cx="12201657" cy="1612301"/>
            </a:xfrm>
            <a:prstGeom prst="rect">
              <a:avLst/>
            </a:prstGeom>
          </p:spPr>
          <p:txBody>
            <a:bodyPr anchor="t" rtlCol="false" tIns="0" lIns="0" bIns="0" rIns="0">
              <a:spAutoFit/>
            </a:bodyPr>
            <a:lstStyle/>
            <a:p>
              <a:pPr algn="l">
                <a:lnSpc>
                  <a:spcPts val="9599"/>
                </a:lnSpc>
              </a:pPr>
              <a:r>
                <a:rPr lang="en-US" sz="7999">
                  <a:solidFill>
                    <a:srgbClr val="F0F2F6"/>
                  </a:solidFill>
                  <a:latin typeface="HK Grotesk Bold"/>
                  <a:ea typeface="HK Grotesk Bold"/>
                  <a:cs typeface="HK Grotesk Bold"/>
                  <a:sym typeface="HK Grotesk Bold"/>
                </a:rPr>
                <a:t>Conclusion</a:t>
              </a:r>
            </a:p>
          </p:txBody>
        </p:sp>
        <p:sp>
          <p:nvSpPr>
            <p:cNvPr name="TextBox 5" id="5"/>
            <p:cNvSpPr txBox="true"/>
            <p:nvPr/>
          </p:nvSpPr>
          <p:spPr>
            <a:xfrm rot="0">
              <a:off x="0" y="2044002"/>
              <a:ext cx="12201657" cy="563945"/>
            </a:xfrm>
            <a:prstGeom prst="rect">
              <a:avLst/>
            </a:prstGeom>
          </p:spPr>
          <p:txBody>
            <a:bodyPr anchor="t" rtlCol="false" tIns="0" lIns="0" bIns="0" rIns="0">
              <a:spAutoFit/>
            </a:bodyPr>
            <a:lstStyle/>
            <a:p>
              <a:pPr algn="l">
                <a:lnSpc>
                  <a:spcPts val="3640"/>
                </a:lnSpc>
                <a:spcBef>
                  <a:spcPct val="0"/>
                </a:spcBef>
              </a:pPr>
            </a:p>
          </p:txBody>
        </p:sp>
      </p:grpSp>
      <p:sp>
        <p:nvSpPr>
          <p:cNvPr name="TextBox 6" id="6"/>
          <p:cNvSpPr txBox="true"/>
          <p:nvPr/>
        </p:nvSpPr>
        <p:spPr>
          <a:xfrm rot="0">
            <a:off x="1245525" y="2636341"/>
            <a:ext cx="10307643" cy="3489325"/>
          </a:xfrm>
          <a:prstGeom prst="rect">
            <a:avLst/>
          </a:prstGeom>
        </p:spPr>
        <p:txBody>
          <a:bodyPr anchor="t" rtlCol="false" tIns="0" lIns="0" bIns="0" rIns="0">
            <a:spAutoFit/>
          </a:bodyPr>
          <a:lstStyle/>
          <a:p>
            <a:pPr algn="l">
              <a:lnSpc>
                <a:spcPts val="3499"/>
              </a:lnSpc>
              <a:spcBef>
                <a:spcPct val="0"/>
              </a:spcBef>
            </a:pPr>
            <a:r>
              <a:rPr lang="en-US" sz="2499">
                <a:solidFill>
                  <a:srgbClr val="FFFFFF"/>
                </a:solidFill>
                <a:latin typeface="Clear Sans Regular"/>
                <a:ea typeface="Clear Sans Regular"/>
                <a:cs typeface="Clear Sans Regular"/>
                <a:sym typeface="Clear Sans Regular"/>
              </a:rPr>
              <a:t>In conclusion, Walmart's sales data reveals key insights into branch performance, customer behavior, and sales trends. Branch A's growth suggests strategies to replicate across other branches, while negative profits highlight the need for cost control and targeted promotions. High-value customers offer opportunities for loyalty programs, and regional payment preferences suggest potential for tailored marketing. Addressing sales anomalies and optimizing inventory can further enhance profitability and customer satisfaction.</a:t>
            </a:r>
          </a:p>
        </p:txBody>
      </p:sp>
      <p:sp>
        <p:nvSpPr>
          <p:cNvPr name="Freeform 7" id="7"/>
          <p:cNvSpPr/>
          <p:nvPr/>
        </p:nvSpPr>
        <p:spPr>
          <a:xfrm flipH="true" flipV="false" rot="0">
            <a:off x="11195803" y="1028700"/>
            <a:ext cx="6063497" cy="7926140"/>
          </a:xfrm>
          <a:custGeom>
            <a:avLst/>
            <a:gdLst/>
            <a:ahLst/>
            <a:cxnLst/>
            <a:rect r="r" b="b" t="t" l="l"/>
            <a:pathLst>
              <a:path h="7926140" w="6063497">
                <a:moveTo>
                  <a:pt x="6063497" y="0"/>
                </a:moveTo>
                <a:lnTo>
                  <a:pt x="0" y="0"/>
                </a:lnTo>
                <a:lnTo>
                  <a:pt x="0" y="7926140"/>
                </a:lnTo>
                <a:lnTo>
                  <a:pt x="6063497" y="7926140"/>
                </a:lnTo>
                <a:lnTo>
                  <a:pt x="606349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p:cSld>
    <p:bg>
      <p:bgPr>
        <a:solidFill>
          <a:srgbClr val="F0F2F6"/>
        </a:solidFill>
      </p:bgPr>
    </p:bg>
    <p:spTree>
      <p:nvGrpSpPr>
        <p:cNvPr id="1" name=""/>
        <p:cNvGrpSpPr/>
        <p:nvPr/>
      </p:nvGrpSpPr>
      <p:grpSpPr>
        <a:xfrm>
          <a:off x="0" y="0"/>
          <a:ext cx="0" cy="0"/>
          <a:chOff x="0" y="0"/>
          <a:chExt cx="0" cy="0"/>
        </a:xfrm>
      </p:grpSpPr>
      <p:sp>
        <p:nvSpPr>
          <p:cNvPr name="TextBox 2" id="2"/>
          <p:cNvSpPr txBox="true"/>
          <p:nvPr/>
        </p:nvSpPr>
        <p:spPr>
          <a:xfrm rot="0">
            <a:off x="1578005" y="3438525"/>
            <a:ext cx="15131989" cy="3400425"/>
          </a:xfrm>
          <a:prstGeom prst="rect">
            <a:avLst/>
          </a:prstGeom>
        </p:spPr>
        <p:txBody>
          <a:bodyPr anchor="t" rtlCol="false" tIns="0" lIns="0" bIns="0" rIns="0">
            <a:spAutoFit/>
          </a:bodyPr>
          <a:lstStyle/>
          <a:p>
            <a:pPr algn="ctr">
              <a:lnSpc>
                <a:spcPts val="6720"/>
              </a:lnSpc>
            </a:pPr>
            <a:r>
              <a:rPr lang="en-US" sz="5600">
                <a:solidFill>
                  <a:srgbClr val="302B70"/>
                </a:solidFill>
                <a:latin typeface="HK Grotesk Bold"/>
                <a:ea typeface="HK Grotesk Bold"/>
                <a:cs typeface="HK Grotesk Bold"/>
                <a:sym typeface="HK Grotesk Bold"/>
              </a:rPr>
              <a:t>Video Link:</a:t>
            </a:r>
          </a:p>
          <a:p>
            <a:pPr algn="ctr">
              <a:lnSpc>
                <a:spcPts val="6720"/>
              </a:lnSpc>
            </a:pPr>
          </a:p>
          <a:p>
            <a:pPr algn="ctr">
              <a:lnSpc>
                <a:spcPts val="6720"/>
              </a:lnSpc>
              <a:spcBef>
                <a:spcPct val="0"/>
              </a:spcBef>
            </a:pPr>
            <a:r>
              <a:rPr lang="en-US" sz="5600">
                <a:solidFill>
                  <a:srgbClr val="302B70"/>
                </a:solidFill>
                <a:latin typeface="HK Grotesk Bold"/>
                <a:ea typeface="HK Grotesk Bold"/>
                <a:cs typeface="HK Grotesk Bold"/>
                <a:sym typeface="HK Grotesk Bold"/>
              </a:rPr>
              <a:t>https://drive.google.com/file/d/1xYorwMJgw905RbWne0MIpJtQltXYd48e/view?usp=sharing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0F2F6"/>
        </a:solidFill>
      </p:bgPr>
    </p:bg>
    <p:spTree>
      <p:nvGrpSpPr>
        <p:cNvPr id="1" name=""/>
        <p:cNvGrpSpPr/>
        <p:nvPr/>
      </p:nvGrpSpPr>
      <p:grpSpPr>
        <a:xfrm>
          <a:off x="0" y="0"/>
          <a:ext cx="0" cy="0"/>
          <a:chOff x="0" y="0"/>
          <a:chExt cx="0" cy="0"/>
        </a:xfrm>
      </p:grpSpPr>
      <p:sp>
        <p:nvSpPr>
          <p:cNvPr name="AutoShape 2" id="2"/>
          <p:cNvSpPr/>
          <p:nvPr/>
        </p:nvSpPr>
        <p:spPr>
          <a:xfrm rot="0">
            <a:off x="-265009" y="-416334"/>
            <a:ext cx="18288000" cy="8775001"/>
          </a:xfrm>
          <a:prstGeom prst="rect">
            <a:avLst/>
          </a:prstGeom>
          <a:solidFill>
            <a:srgbClr val="302B70"/>
          </a:solidFill>
        </p:spPr>
      </p:sp>
      <p:sp>
        <p:nvSpPr>
          <p:cNvPr name="Freeform 3" id="3"/>
          <p:cNvSpPr/>
          <p:nvPr/>
        </p:nvSpPr>
        <p:spPr>
          <a:xfrm flipH="false" flipV="false" rot="0">
            <a:off x="474591" y="4438066"/>
            <a:ext cx="1924696" cy="3631501"/>
          </a:xfrm>
          <a:custGeom>
            <a:avLst/>
            <a:gdLst/>
            <a:ahLst/>
            <a:cxnLst/>
            <a:rect r="r" b="b" t="t" l="l"/>
            <a:pathLst>
              <a:path h="3631501" w="1924696">
                <a:moveTo>
                  <a:pt x="0" y="0"/>
                </a:moveTo>
                <a:lnTo>
                  <a:pt x="1924696" y="0"/>
                </a:lnTo>
                <a:lnTo>
                  <a:pt x="1924696" y="3631501"/>
                </a:lnTo>
                <a:lnTo>
                  <a:pt x="0" y="3631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1028700"/>
            <a:ext cx="5685495" cy="1362212"/>
            <a:chOff x="0" y="0"/>
            <a:chExt cx="7580660" cy="1816283"/>
          </a:xfrm>
        </p:grpSpPr>
        <p:sp>
          <p:nvSpPr>
            <p:cNvPr name="TextBox 5" id="5"/>
            <p:cNvSpPr txBox="true"/>
            <p:nvPr/>
          </p:nvSpPr>
          <p:spPr>
            <a:xfrm rot="0">
              <a:off x="0" y="-9525"/>
              <a:ext cx="7580660" cy="1139825"/>
            </a:xfrm>
            <a:prstGeom prst="rect">
              <a:avLst/>
            </a:prstGeom>
          </p:spPr>
          <p:txBody>
            <a:bodyPr anchor="t" rtlCol="false" tIns="0" lIns="0" bIns="0" rIns="0">
              <a:spAutoFit/>
            </a:bodyPr>
            <a:lstStyle/>
            <a:p>
              <a:pPr algn="l">
                <a:lnSpc>
                  <a:spcPts val="6720"/>
                </a:lnSpc>
              </a:pPr>
              <a:r>
                <a:rPr lang="en-US" sz="5600">
                  <a:solidFill>
                    <a:srgbClr val="F0F2F6"/>
                  </a:solidFill>
                  <a:latin typeface="HK Grotesk Bold"/>
                  <a:ea typeface="HK Grotesk Bold"/>
                  <a:cs typeface="HK Grotesk Bold"/>
                  <a:sym typeface="HK Grotesk Bold"/>
                </a:rPr>
                <a:t>Project Overview</a:t>
              </a:r>
            </a:p>
          </p:txBody>
        </p:sp>
        <p:sp>
          <p:nvSpPr>
            <p:cNvPr name="TextBox 6" id="6"/>
            <p:cNvSpPr txBox="true"/>
            <p:nvPr/>
          </p:nvSpPr>
          <p:spPr>
            <a:xfrm rot="0">
              <a:off x="0" y="1252338"/>
              <a:ext cx="7580660" cy="563945"/>
            </a:xfrm>
            <a:prstGeom prst="rect">
              <a:avLst/>
            </a:prstGeom>
          </p:spPr>
          <p:txBody>
            <a:bodyPr anchor="t" rtlCol="false" tIns="0" lIns="0" bIns="0" rIns="0">
              <a:spAutoFit/>
            </a:bodyPr>
            <a:lstStyle/>
            <a:p>
              <a:pPr algn="l">
                <a:lnSpc>
                  <a:spcPts val="3639"/>
                </a:lnSpc>
                <a:spcBef>
                  <a:spcPct val="0"/>
                </a:spcBef>
              </a:pPr>
            </a:p>
          </p:txBody>
        </p:sp>
      </p:grpSp>
      <p:sp>
        <p:nvSpPr>
          <p:cNvPr name="TextBox 7" id="7"/>
          <p:cNvSpPr txBox="true"/>
          <p:nvPr/>
        </p:nvSpPr>
        <p:spPr>
          <a:xfrm rot="0">
            <a:off x="2902674" y="2598103"/>
            <a:ext cx="13205402" cy="5033645"/>
          </a:xfrm>
          <a:prstGeom prst="rect">
            <a:avLst/>
          </a:prstGeom>
        </p:spPr>
        <p:txBody>
          <a:bodyPr anchor="t" rtlCol="false" tIns="0" lIns="0" bIns="0" rIns="0">
            <a:spAutoFit/>
          </a:bodyPr>
          <a:lstStyle/>
          <a:p>
            <a:pPr algn="just">
              <a:lnSpc>
                <a:spcPts val="4480"/>
              </a:lnSpc>
            </a:pPr>
            <a:r>
              <a:rPr lang="en-US" sz="3200" u="sng">
                <a:solidFill>
                  <a:srgbClr val="FFFFFF"/>
                </a:solidFill>
                <a:latin typeface="Clear Sans Regular"/>
                <a:ea typeface="Clear Sans Regular"/>
                <a:cs typeface="Clear Sans Regular"/>
                <a:sym typeface="Clear Sans Regular"/>
              </a:rPr>
              <a:t>Objective</a:t>
            </a:r>
            <a:r>
              <a:rPr lang="en-US" sz="3200">
                <a:solidFill>
                  <a:srgbClr val="FFFFFF"/>
                </a:solidFill>
                <a:latin typeface="Clear Sans Regular"/>
                <a:ea typeface="Clear Sans Regular"/>
                <a:cs typeface="Clear Sans Regular"/>
                <a:sym typeface="Clear Sans Regular"/>
              </a:rPr>
              <a:t>: Analyze Walmart's sales data to provide actionable insights    into branch performance, customer behavior, and product trends. </a:t>
            </a:r>
          </a:p>
          <a:p>
            <a:pPr algn="just">
              <a:lnSpc>
                <a:spcPts val="4480"/>
              </a:lnSpc>
            </a:pPr>
          </a:p>
          <a:p>
            <a:pPr algn="just">
              <a:lnSpc>
                <a:spcPts val="4480"/>
              </a:lnSpc>
            </a:pPr>
            <a:r>
              <a:rPr lang="en-US" sz="3200" u="sng">
                <a:solidFill>
                  <a:srgbClr val="FFFFFF"/>
                </a:solidFill>
                <a:latin typeface="Clear Sans Regular"/>
                <a:ea typeface="Clear Sans Regular"/>
                <a:cs typeface="Clear Sans Regular"/>
                <a:sym typeface="Clear Sans Regular"/>
              </a:rPr>
              <a:t>Dataset Summary</a:t>
            </a:r>
            <a:r>
              <a:rPr lang="en-US" sz="3200">
                <a:solidFill>
                  <a:srgbClr val="FFFFFF"/>
                </a:solidFill>
                <a:latin typeface="Clear Sans Regular"/>
                <a:ea typeface="Clear Sans Regular"/>
                <a:cs typeface="Clear Sans Regular"/>
                <a:sym typeface="Clear Sans Regular"/>
              </a:rPr>
              <a:t>: Contains transactional data including branch, product line, customer demographics, and payment methods. Enables segmentation and trend analysis.</a:t>
            </a:r>
          </a:p>
          <a:p>
            <a:pPr algn="just">
              <a:lnSpc>
                <a:spcPts val="4480"/>
              </a:lnSpc>
            </a:pPr>
          </a:p>
          <a:p>
            <a:pPr algn="just">
              <a:lnSpc>
                <a:spcPts val="4480"/>
              </a:lnSpc>
              <a:spcBef>
                <a:spcPct val="0"/>
              </a:spcBef>
            </a:pPr>
            <a:r>
              <a:rPr lang="en-US" sz="3200" u="sng">
                <a:solidFill>
                  <a:srgbClr val="FFFFFF"/>
                </a:solidFill>
                <a:latin typeface="Clear Sans Regular"/>
                <a:ea typeface="Clear Sans Regular"/>
                <a:cs typeface="Clear Sans Regular"/>
                <a:sym typeface="Clear Sans Regular"/>
              </a:rPr>
              <a:t>Tools Used</a:t>
            </a:r>
            <a:r>
              <a:rPr lang="en-US" sz="3200">
                <a:solidFill>
                  <a:srgbClr val="FFFFFF"/>
                </a:solidFill>
                <a:latin typeface="Clear Sans Regular"/>
                <a:ea typeface="Clear Sans Regular"/>
                <a:cs typeface="Clear Sans Regular"/>
                <a:sym typeface="Clear Sans Regular"/>
              </a:rPr>
              <a:t>: MySQL for advanced data querying and analysis. PowerPoint for visualizing findings and presenting insights.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787CD1"/>
        </a:solidFill>
      </p:bgPr>
    </p:bg>
    <p:spTree>
      <p:nvGrpSpPr>
        <p:cNvPr id="1" name=""/>
        <p:cNvGrpSpPr/>
        <p:nvPr/>
      </p:nvGrpSpPr>
      <p:grpSpPr>
        <a:xfrm>
          <a:off x="0" y="0"/>
          <a:ext cx="0" cy="0"/>
          <a:chOff x="0" y="0"/>
          <a:chExt cx="0" cy="0"/>
        </a:xfrm>
      </p:grpSpPr>
      <p:sp>
        <p:nvSpPr>
          <p:cNvPr name="AutoShape 2" id="2"/>
          <p:cNvSpPr/>
          <p:nvPr/>
        </p:nvSpPr>
        <p:spPr>
          <a:xfrm rot="0">
            <a:off x="0" y="0"/>
            <a:ext cx="18288000" cy="9258300"/>
          </a:xfrm>
          <a:prstGeom prst="rect">
            <a:avLst/>
          </a:prstGeom>
          <a:solidFill>
            <a:srgbClr val="F0F2F6"/>
          </a:solidFill>
        </p:spPr>
      </p:sp>
      <p:sp>
        <p:nvSpPr>
          <p:cNvPr name="Freeform 3" id="3"/>
          <p:cNvSpPr/>
          <p:nvPr/>
        </p:nvSpPr>
        <p:spPr>
          <a:xfrm flipH="false" flipV="false" rot="0">
            <a:off x="15868641" y="5989808"/>
            <a:ext cx="2189890" cy="3268492"/>
          </a:xfrm>
          <a:custGeom>
            <a:avLst/>
            <a:gdLst/>
            <a:ahLst/>
            <a:cxnLst/>
            <a:rect r="r" b="b" t="t" l="l"/>
            <a:pathLst>
              <a:path h="3268492" w="2189890">
                <a:moveTo>
                  <a:pt x="0" y="0"/>
                </a:moveTo>
                <a:lnTo>
                  <a:pt x="2189890" y="0"/>
                </a:lnTo>
                <a:lnTo>
                  <a:pt x="2189890" y="3268492"/>
                </a:lnTo>
                <a:lnTo>
                  <a:pt x="0" y="32684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492003"/>
            <a:ext cx="15934886" cy="1704975"/>
          </a:xfrm>
          <a:prstGeom prst="rect">
            <a:avLst/>
          </a:prstGeom>
        </p:spPr>
        <p:txBody>
          <a:bodyPr anchor="t" rtlCol="false" tIns="0" lIns="0" bIns="0" rIns="0">
            <a:spAutoFit/>
          </a:bodyPr>
          <a:lstStyle/>
          <a:p>
            <a:pPr algn="ctr">
              <a:lnSpc>
                <a:spcPts val="6720"/>
              </a:lnSpc>
            </a:pPr>
            <a:r>
              <a:rPr lang="en-US" sz="5600">
                <a:solidFill>
                  <a:srgbClr val="302B70"/>
                </a:solidFill>
                <a:latin typeface="HK Grotesk Bold"/>
                <a:ea typeface="HK Grotesk Bold"/>
                <a:cs typeface="HK Grotesk Bold"/>
                <a:sym typeface="HK Grotesk Bold"/>
              </a:rPr>
              <a:t>Task 1: Identifying the Top Branch by Sales Growth Rate</a:t>
            </a:r>
          </a:p>
        </p:txBody>
      </p:sp>
      <p:sp>
        <p:nvSpPr>
          <p:cNvPr name="TextBox 5" id="5"/>
          <p:cNvSpPr txBox="true"/>
          <p:nvPr/>
        </p:nvSpPr>
        <p:spPr>
          <a:xfrm rot="0">
            <a:off x="2950870" y="2707815"/>
            <a:ext cx="12090547" cy="5467985"/>
          </a:xfrm>
          <a:prstGeom prst="rect">
            <a:avLst/>
          </a:prstGeom>
        </p:spPr>
        <p:txBody>
          <a:bodyPr anchor="t" rtlCol="false" tIns="0" lIns="0" bIns="0" rIns="0">
            <a:spAutoFit/>
          </a:bodyPr>
          <a:lstStyle/>
          <a:p>
            <a:pPr algn="just">
              <a:lnSpc>
                <a:spcPts val="3639"/>
              </a:lnSpc>
            </a:pPr>
            <a:r>
              <a:rPr lang="en-US" sz="2599">
                <a:solidFill>
                  <a:srgbClr val="302B70"/>
                </a:solidFill>
                <a:latin typeface="Clear Sans Regular"/>
                <a:ea typeface="Clear Sans Regular"/>
                <a:cs typeface="Clear Sans Regular"/>
                <a:sym typeface="Clear Sans Regular"/>
              </a:rPr>
              <a:t>1. Objective:</a:t>
            </a:r>
          </a:p>
          <a:p>
            <a:pPr algn="just" marL="561339" indent="-280669" lvl="1">
              <a:lnSpc>
                <a:spcPts val="3639"/>
              </a:lnSpc>
              <a:spcBef>
                <a:spcPct val="0"/>
              </a:spcBef>
              <a:buFont typeface="Arial"/>
              <a:buChar char="•"/>
            </a:pPr>
            <a:r>
              <a:rPr lang="en-US" sz="2599">
                <a:solidFill>
                  <a:srgbClr val="302B70"/>
                </a:solidFill>
                <a:latin typeface="Clear Sans Regular"/>
                <a:ea typeface="Clear Sans Regular"/>
                <a:cs typeface="Clear Sans Regular"/>
                <a:sym typeface="Clear Sans Regular"/>
              </a:rPr>
              <a:t>Identify the branch with the highest sales gr</a:t>
            </a:r>
            <a:r>
              <a:rPr lang="en-US" sz="2599">
                <a:solidFill>
                  <a:srgbClr val="302B70"/>
                </a:solidFill>
                <a:latin typeface="Clear Sans Regular"/>
                <a:ea typeface="Clear Sans Regular"/>
                <a:cs typeface="Clear Sans Regular"/>
                <a:sym typeface="Clear Sans Regular"/>
              </a:rPr>
              <a:t>owth rate over recent months.</a:t>
            </a:r>
          </a:p>
          <a:p>
            <a:pPr algn="just">
              <a:lnSpc>
                <a:spcPts val="3639"/>
              </a:lnSpc>
              <a:spcBef>
                <a:spcPct val="0"/>
              </a:spcBef>
            </a:pPr>
            <a:r>
              <a:rPr lang="en-US" sz="2599">
                <a:solidFill>
                  <a:srgbClr val="302B70"/>
                </a:solidFill>
                <a:latin typeface="Clear Sans Regular"/>
                <a:ea typeface="Clear Sans Regular"/>
                <a:cs typeface="Clear Sans Regular"/>
                <a:sym typeface="Clear Sans Regular"/>
              </a:rPr>
              <a:t>2. Insights and Solutions:</a:t>
            </a:r>
          </a:p>
          <a:p>
            <a:pPr algn="just" marL="561339" indent="-280669" lvl="1">
              <a:lnSpc>
                <a:spcPts val="3639"/>
              </a:lnSpc>
              <a:spcBef>
                <a:spcPct val="0"/>
              </a:spcBef>
              <a:buFont typeface="Arial"/>
              <a:buChar char="•"/>
            </a:pPr>
            <a:r>
              <a:rPr lang="en-US" sz="2599">
                <a:solidFill>
                  <a:srgbClr val="302B70"/>
                </a:solidFill>
                <a:latin typeface="Clear Sans Regular"/>
                <a:ea typeface="Clear Sans Regular"/>
                <a:cs typeface="Clear Sans Regular"/>
                <a:sym typeface="Clear Sans Regular"/>
              </a:rPr>
              <a:t>Branch A had a 26.12% growth rate in March 2019.</a:t>
            </a:r>
          </a:p>
          <a:p>
            <a:pPr algn="just" marL="561339" indent="-280669" lvl="1">
              <a:lnSpc>
                <a:spcPts val="3639"/>
              </a:lnSpc>
              <a:spcBef>
                <a:spcPct val="0"/>
              </a:spcBef>
              <a:buFont typeface="Arial"/>
              <a:buChar char="•"/>
            </a:pPr>
            <a:r>
              <a:rPr lang="en-US" sz="2599">
                <a:solidFill>
                  <a:srgbClr val="302B70"/>
                </a:solidFill>
                <a:latin typeface="Clear Sans Regular"/>
                <a:ea typeface="Clear Sans Regular"/>
                <a:cs typeface="Clear Sans Regular"/>
                <a:sym typeface="Clear Sans Regular"/>
              </a:rPr>
              <a:t>Actionable Insight: Focus on replicating successful strategies from Branch A to other branches.</a:t>
            </a:r>
          </a:p>
          <a:p>
            <a:pPr algn="just">
              <a:lnSpc>
                <a:spcPts val="3639"/>
              </a:lnSpc>
              <a:spcBef>
                <a:spcPct val="0"/>
              </a:spcBef>
            </a:pPr>
            <a:r>
              <a:rPr lang="en-US" sz="2599">
                <a:solidFill>
                  <a:srgbClr val="302B70"/>
                </a:solidFill>
                <a:latin typeface="Clear Sans Regular"/>
                <a:ea typeface="Clear Sans Regular"/>
                <a:cs typeface="Clear Sans Regular"/>
                <a:sym typeface="Clear Sans Regular"/>
              </a:rPr>
              <a:t>3. Key Findings:</a:t>
            </a:r>
          </a:p>
          <a:p>
            <a:pPr algn="just" marL="561339" indent="-280669" lvl="1">
              <a:lnSpc>
                <a:spcPts val="3639"/>
              </a:lnSpc>
              <a:spcBef>
                <a:spcPct val="0"/>
              </a:spcBef>
              <a:buFont typeface="Arial"/>
              <a:buChar char="•"/>
            </a:pPr>
            <a:r>
              <a:rPr lang="en-US" sz="2599">
                <a:solidFill>
                  <a:srgbClr val="302B70"/>
                </a:solidFill>
                <a:latin typeface="Clear Sans Regular"/>
                <a:ea typeface="Clear Sans Regular"/>
                <a:cs typeface="Clear Sans Regular"/>
                <a:sym typeface="Clear Sans Regular"/>
              </a:rPr>
              <a:t>Branch A experienced significant sales growth, suggesting successful initiatives or promotions.</a:t>
            </a:r>
          </a:p>
          <a:p>
            <a:pPr algn="just">
              <a:lnSpc>
                <a:spcPts val="3639"/>
              </a:lnSpc>
              <a:spcBef>
                <a:spcPct val="0"/>
              </a:spcBef>
            </a:pPr>
            <a:r>
              <a:rPr lang="en-US" sz="2599">
                <a:solidFill>
                  <a:srgbClr val="302B70"/>
                </a:solidFill>
                <a:latin typeface="Clear Sans Regular"/>
                <a:ea typeface="Clear Sans Regular"/>
                <a:cs typeface="Clear Sans Regular"/>
                <a:sym typeface="Clear Sans Regular"/>
              </a:rPr>
              <a:t>4. Results:</a:t>
            </a:r>
          </a:p>
          <a:p>
            <a:pPr algn="just" marL="561339" indent="-280669" lvl="1">
              <a:lnSpc>
                <a:spcPts val="3639"/>
              </a:lnSpc>
              <a:spcBef>
                <a:spcPct val="0"/>
              </a:spcBef>
              <a:buFont typeface="Arial"/>
              <a:buChar char="•"/>
            </a:pPr>
            <a:r>
              <a:rPr lang="en-US" sz="2599">
                <a:solidFill>
                  <a:srgbClr val="302B70"/>
                </a:solidFill>
                <a:latin typeface="Clear Sans Regular"/>
                <a:ea typeface="Clear Sans Regular"/>
                <a:cs typeface="Clear Sans Regular"/>
                <a:sym typeface="Clear Sans Regular"/>
              </a:rPr>
              <a:t>Result: Branch A, March 2019, Growth Rate: 26.12%</a:t>
            </a:r>
          </a:p>
          <a:p>
            <a:pPr algn="just">
              <a:lnSpc>
                <a:spcPts val="363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02B70"/>
        </a:solidFill>
      </p:bgPr>
    </p:bg>
    <p:spTree>
      <p:nvGrpSpPr>
        <p:cNvPr id="1" name=""/>
        <p:cNvGrpSpPr/>
        <p:nvPr/>
      </p:nvGrpSpPr>
      <p:grpSpPr>
        <a:xfrm>
          <a:off x="0" y="0"/>
          <a:ext cx="0" cy="0"/>
          <a:chOff x="0" y="0"/>
          <a:chExt cx="0" cy="0"/>
        </a:xfrm>
      </p:grpSpPr>
      <p:sp>
        <p:nvSpPr>
          <p:cNvPr name="AutoShape 2" id="2"/>
          <p:cNvSpPr/>
          <p:nvPr/>
        </p:nvSpPr>
        <p:spPr>
          <a:xfrm rot="0">
            <a:off x="0" y="8775001"/>
            <a:ext cx="18288000" cy="1511999"/>
          </a:xfrm>
          <a:prstGeom prst="rect">
            <a:avLst/>
          </a:prstGeom>
          <a:solidFill>
            <a:srgbClr val="F0F2F6"/>
          </a:solidFill>
        </p:spPr>
      </p:sp>
      <p:sp>
        <p:nvSpPr>
          <p:cNvPr name="TextBox 3" id="3"/>
          <p:cNvSpPr txBox="true"/>
          <p:nvPr/>
        </p:nvSpPr>
        <p:spPr>
          <a:xfrm rot="0">
            <a:off x="1028700" y="492003"/>
            <a:ext cx="15934886" cy="1704975"/>
          </a:xfrm>
          <a:prstGeom prst="rect">
            <a:avLst/>
          </a:prstGeom>
        </p:spPr>
        <p:txBody>
          <a:bodyPr anchor="t" rtlCol="false" tIns="0" lIns="0" bIns="0" rIns="0">
            <a:spAutoFit/>
          </a:bodyPr>
          <a:lstStyle/>
          <a:p>
            <a:pPr algn="ctr">
              <a:lnSpc>
                <a:spcPts val="6720"/>
              </a:lnSpc>
            </a:pPr>
            <a:r>
              <a:rPr lang="en-US" sz="5600">
                <a:solidFill>
                  <a:srgbClr val="FFFFFF"/>
                </a:solidFill>
                <a:latin typeface="HK Grotesk Bold"/>
                <a:ea typeface="HK Grotesk Bold"/>
                <a:cs typeface="HK Grotesk Bold"/>
                <a:sym typeface="HK Grotesk Bold"/>
              </a:rPr>
              <a:t>Task 2: Finding the Most Profitable Product Line for Each Branch</a:t>
            </a:r>
          </a:p>
        </p:txBody>
      </p:sp>
      <p:sp>
        <p:nvSpPr>
          <p:cNvPr name="TextBox 4" id="4"/>
          <p:cNvSpPr txBox="true"/>
          <p:nvPr/>
        </p:nvSpPr>
        <p:spPr>
          <a:xfrm rot="0">
            <a:off x="3089433" y="2158878"/>
            <a:ext cx="12109134" cy="6830060"/>
          </a:xfrm>
          <a:prstGeom prst="rect">
            <a:avLst/>
          </a:prstGeom>
        </p:spPr>
        <p:txBody>
          <a:bodyPr anchor="t" rtlCol="false" tIns="0" lIns="0" bIns="0" rIns="0">
            <a:spAutoFit/>
          </a:bodyPr>
          <a:lstStyle/>
          <a:p>
            <a:pPr algn="just">
              <a:lnSpc>
                <a:spcPts val="3640"/>
              </a:lnSpc>
            </a:pPr>
            <a:r>
              <a:rPr lang="en-US" sz="2600">
                <a:solidFill>
                  <a:srgbClr val="FFFFFF"/>
                </a:solidFill>
                <a:latin typeface="Clear Sans Regular"/>
                <a:ea typeface="Clear Sans Regular"/>
                <a:cs typeface="Clear Sans Regular"/>
                <a:sym typeface="Clear Sans Regular"/>
              </a:rPr>
              <a:t>1. Objective:</a:t>
            </a:r>
          </a:p>
          <a:p>
            <a:pPr algn="just">
              <a:lnSpc>
                <a:spcPts val="3640"/>
              </a:lnSpc>
              <a:spcBef>
                <a:spcPct val="0"/>
              </a:spcBef>
            </a:pPr>
            <a:r>
              <a:rPr lang="en-US" sz="2600">
                <a:solidFill>
                  <a:srgbClr val="FFFFFF"/>
                </a:solidFill>
                <a:latin typeface="Clear Sans Regular"/>
                <a:ea typeface="Clear Sans Regular"/>
                <a:cs typeface="Clear Sans Regular"/>
                <a:sym typeface="Clear Sans Regular"/>
              </a:rPr>
              <a:t>     </a:t>
            </a:r>
            <a:r>
              <a:rPr lang="en-US" sz="2600">
                <a:solidFill>
                  <a:srgbClr val="FFFFFF"/>
                </a:solidFill>
                <a:latin typeface="Clear Sans Regular"/>
                <a:ea typeface="Clear Sans Regular"/>
                <a:cs typeface="Clear Sans Regular"/>
                <a:sym typeface="Clear Sans Regular"/>
              </a:rPr>
              <a:t>Identify the product line contributing the highest pr</a:t>
            </a:r>
            <a:r>
              <a:rPr lang="en-US" sz="2600">
                <a:solidFill>
                  <a:srgbClr val="FFFFFF"/>
                </a:solidFill>
                <a:latin typeface="Clear Sans Regular"/>
                <a:ea typeface="Clear Sans Regular"/>
                <a:cs typeface="Clear Sans Regular"/>
                <a:sym typeface="Clear Sans Regular"/>
              </a:rPr>
              <a:t>ofit for each branch, based  </a:t>
            </a:r>
          </a:p>
          <a:p>
            <a:pPr algn="just">
              <a:lnSpc>
                <a:spcPts val="3640"/>
              </a:lnSpc>
              <a:spcBef>
                <a:spcPct val="0"/>
              </a:spcBef>
            </a:pPr>
            <a:r>
              <a:rPr lang="en-US" sz="2600">
                <a:solidFill>
                  <a:srgbClr val="FFFFFF"/>
                </a:solidFill>
                <a:latin typeface="Clear Sans Regular"/>
                <a:ea typeface="Clear Sans Regular"/>
                <a:cs typeface="Clear Sans Regular"/>
                <a:sym typeface="Clear Sans Regular"/>
              </a:rPr>
              <a:t>     on the difference between gross income and cost of goods sold.</a:t>
            </a:r>
          </a:p>
          <a:p>
            <a:pPr algn="just">
              <a:lnSpc>
                <a:spcPts val="3640"/>
              </a:lnSpc>
              <a:spcBef>
                <a:spcPct val="0"/>
              </a:spcBef>
            </a:pPr>
            <a:r>
              <a:rPr lang="en-US" sz="2600">
                <a:solidFill>
                  <a:srgbClr val="FFFFFF"/>
                </a:solidFill>
                <a:latin typeface="Clear Sans Regular"/>
                <a:ea typeface="Clear Sans Regular"/>
                <a:cs typeface="Clear Sans Regular"/>
                <a:sym typeface="Clear Sans Regular"/>
              </a:rPr>
              <a:t>2. Insights and Solutions:</a:t>
            </a:r>
          </a:p>
          <a:p>
            <a:pPr algn="just" marL="561341" indent="-280670" lvl="1">
              <a:lnSpc>
                <a:spcPts val="3640"/>
              </a:lnSpc>
              <a:spcBef>
                <a:spcPct val="0"/>
              </a:spcBef>
              <a:buFont typeface="Arial"/>
              <a:buChar char="•"/>
            </a:pPr>
            <a:r>
              <a:rPr lang="en-US" sz="2600">
                <a:solidFill>
                  <a:srgbClr val="FFFFFF"/>
                </a:solidFill>
                <a:latin typeface="Clear Sans Regular"/>
                <a:ea typeface="Clear Sans Regular"/>
                <a:cs typeface="Clear Sans Regular"/>
                <a:sym typeface="Clear Sans Regular"/>
              </a:rPr>
              <a:t>Branch A: Health and Beauty is the least unprofitable.</a:t>
            </a:r>
          </a:p>
          <a:p>
            <a:pPr algn="just" marL="561341" indent="-280670" lvl="1">
              <a:lnSpc>
                <a:spcPts val="3640"/>
              </a:lnSpc>
              <a:spcBef>
                <a:spcPct val="0"/>
              </a:spcBef>
              <a:buFont typeface="Arial"/>
              <a:buChar char="•"/>
            </a:pPr>
            <a:r>
              <a:rPr lang="en-US" sz="2600">
                <a:solidFill>
                  <a:srgbClr val="FFFFFF"/>
                </a:solidFill>
                <a:latin typeface="Clear Sans Regular"/>
                <a:ea typeface="Clear Sans Regular"/>
                <a:cs typeface="Clear Sans Regular"/>
                <a:sym typeface="Clear Sans Regular"/>
              </a:rPr>
              <a:t>Branch B: Food and Beverages is the most profitable, despite being negative.</a:t>
            </a:r>
          </a:p>
          <a:p>
            <a:pPr algn="just" marL="561341" indent="-280670" lvl="1">
              <a:lnSpc>
                <a:spcPts val="3640"/>
              </a:lnSpc>
              <a:spcBef>
                <a:spcPct val="0"/>
              </a:spcBef>
              <a:buFont typeface="Arial"/>
              <a:buChar char="•"/>
            </a:pPr>
            <a:r>
              <a:rPr lang="en-US" sz="2600">
                <a:solidFill>
                  <a:srgbClr val="FFFFFF"/>
                </a:solidFill>
                <a:latin typeface="Clear Sans Regular"/>
                <a:ea typeface="Clear Sans Regular"/>
                <a:cs typeface="Clear Sans Regular"/>
                <a:sym typeface="Clear Sans Regular"/>
              </a:rPr>
              <a:t>Branch C: Home and Lifestyle contributes the highest profit (least loss).</a:t>
            </a:r>
          </a:p>
          <a:p>
            <a:pPr algn="just">
              <a:lnSpc>
                <a:spcPts val="3640"/>
              </a:lnSpc>
              <a:spcBef>
                <a:spcPct val="0"/>
              </a:spcBef>
            </a:pPr>
            <a:r>
              <a:rPr lang="en-US" sz="2600">
                <a:solidFill>
                  <a:srgbClr val="FFFFFF"/>
                </a:solidFill>
                <a:latin typeface="Clear Sans Regular"/>
                <a:ea typeface="Clear Sans Regular"/>
                <a:cs typeface="Clear Sans Regular"/>
                <a:sym typeface="Clear Sans Regular"/>
              </a:rPr>
              <a:t>3. Key Findings:</a:t>
            </a:r>
          </a:p>
          <a:p>
            <a:pPr algn="just" marL="561341" indent="-280670" lvl="1">
              <a:lnSpc>
                <a:spcPts val="3640"/>
              </a:lnSpc>
              <a:spcBef>
                <a:spcPct val="0"/>
              </a:spcBef>
              <a:buFont typeface="Arial"/>
              <a:buChar char="•"/>
            </a:pPr>
            <a:r>
              <a:rPr lang="en-US" sz="2600">
                <a:solidFill>
                  <a:srgbClr val="FFFFFF"/>
                </a:solidFill>
                <a:latin typeface="Clear Sans Regular"/>
                <a:ea typeface="Clear Sans Regular"/>
                <a:cs typeface="Clear Sans Regular"/>
                <a:sym typeface="Clear Sans Regular"/>
              </a:rPr>
              <a:t>All branches are experiencing negative profits across their product lines, suggesting a need for cost control or price adjustments.</a:t>
            </a:r>
          </a:p>
          <a:p>
            <a:pPr algn="just">
              <a:lnSpc>
                <a:spcPts val="3640"/>
              </a:lnSpc>
              <a:spcBef>
                <a:spcPct val="0"/>
              </a:spcBef>
            </a:pPr>
            <a:r>
              <a:rPr lang="en-US" sz="2600">
                <a:solidFill>
                  <a:srgbClr val="FFFFFF"/>
                </a:solidFill>
                <a:latin typeface="Clear Sans Regular"/>
                <a:ea typeface="Clear Sans Regular"/>
                <a:cs typeface="Clear Sans Regular"/>
                <a:sym typeface="Clear Sans Regular"/>
              </a:rPr>
              <a:t>4. Results:</a:t>
            </a:r>
          </a:p>
          <a:p>
            <a:pPr algn="just" marL="561341" indent="-280670" lvl="1">
              <a:lnSpc>
                <a:spcPts val="3640"/>
              </a:lnSpc>
              <a:spcBef>
                <a:spcPct val="0"/>
              </a:spcBef>
              <a:buFont typeface="Arial"/>
              <a:buChar char="•"/>
            </a:pPr>
            <a:r>
              <a:rPr lang="en-US" sz="2600">
                <a:solidFill>
                  <a:srgbClr val="FFFFFF"/>
                </a:solidFill>
                <a:latin typeface="Clear Sans Regular"/>
                <a:ea typeface="Clear Sans Regular"/>
                <a:cs typeface="Clear Sans Regular"/>
                <a:sym typeface="Clear Sans Regular"/>
              </a:rPr>
              <a:t>Branch A: Most Profitable Line - Health and Beauty (-$11,397.97)</a:t>
            </a:r>
          </a:p>
          <a:p>
            <a:pPr algn="just" marL="561341" indent="-280670" lvl="1">
              <a:lnSpc>
                <a:spcPts val="3640"/>
              </a:lnSpc>
              <a:spcBef>
                <a:spcPct val="0"/>
              </a:spcBef>
              <a:buFont typeface="Arial"/>
              <a:buChar char="•"/>
            </a:pPr>
            <a:r>
              <a:rPr lang="en-US" sz="2600">
                <a:solidFill>
                  <a:srgbClr val="FFFFFF"/>
                </a:solidFill>
                <a:latin typeface="Clear Sans Regular"/>
                <a:ea typeface="Clear Sans Regular"/>
                <a:cs typeface="Clear Sans Regular"/>
                <a:sym typeface="Clear Sans Regular"/>
              </a:rPr>
              <a:t>Branch B: Most Profitable Line - Food and Beverages (-$13,765.85)</a:t>
            </a:r>
          </a:p>
          <a:p>
            <a:pPr algn="just" marL="561341" indent="-280670" lvl="1">
              <a:lnSpc>
                <a:spcPts val="3640"/>
              </a:lnSpc>
              <a:spcBef>
                <a:spcPct val="0"/>
              </a:spcBef>
              <a:buFont typeface="Arial"/>
              <a:buChar char="•"/>
            </a:pPr>
            <a:r>
              <a:rPr lang="en-US" sz="2600">
                <a:solidFill>
                  <a:srgbClr val="FFFFFF"/>
                </a:solidFill>
                <a:latin typeface="Clear Sans Regular"/>
                <a:ea typeface="Clear Sans Regular"/>
                <a:cs typeface="Clear Sans Regular"/>
                <a:sym typeface="Clear Sans Regular"/>
              </a:rPr>
              <a:t>Branch C: Most Profitable Line - Home and Lifestyle (-$12,572.17)</a:t>
            </a:r>
          </a:p>
          <a:p>
            <a:pPr algn="just">
              <a:lnSpc>
                <a:spcPts val="3640"/>
              </a:lnSpc>
              <a:spcBef>
                <a:spcPct val="0"/>
              </a:spcBef>
            </a:pPr>
          </a:p>
        </p:txBody>
      </p:sp>
      <p:sp>
        <p:nvSpPr>
          <p:cNvPr name="Freeform 5" id="5"/>
          <p:cNvSpPr/>
          <p:nvPr/>
        </p:nvSpPr>
        <p:spPr>
          <a:xfrm flipH="false" flipV="false" rot="0">
            <a:off x="66352" y="5143500"/>
            <a:ext cx="1924696" cy="3631501"/>
          </a:xfrm>
          <a:custGeom>
            <a:avLst/>
            <a:gdLst/>
            <a:ahLst/>
            <a:cxnLst/>
            <a:rect r="r" b="b" t="t" l="l"/>
            <a:pathLst>
              <a:path h="3631501" w="1924696">
                <a:moveTo>
                  <a:pt x="0" y="0"/>
                </a:moveTo>
                <a:lnTo>
                  <a:pt x="1924696" y="0"/>
                </a:lnTo>
                <a:lnTo>
                  <a:pt x="1924696" y="3631501"/>
                </a:lnTo>
                <a:lnTo>
                  <a:pt x="0" y="3631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787CD1"/>
        </a:solidFill>
      </p:bgPr>
    </p:bg>
    <p:spTree>
      <p:nvGrpSpPr>
        <p:cNvPr id="1" name=""/>
        <p:cNvGrpSpPr/>
        <p:nvPr/>
      </p:nvGrpSpPr>
      <p:grpSpPr>
        <a:xfrm>
          <a:off x="0" y="0"/>
          <a:ext cx="0" cy="0"/>
          <a:chOff x="0" y="0"/>
          <a:chExt cx="0" cy="0"/>
        </a:xfrm>
      </p:grpSpPr>
      <p:sp>
        <p:nvSpPr>
          <p:cNvPr name="AutoShape 2" id="2"/>
          <p:cNvSpPr/>
          <p:nvPr/>
        </p:nvSpPr>
        <p:spPr>
          <a:xfrm rot="0">
            <a:off x="0" y="0"/>
            <a:ext cx="18288000" cy="9258300"/>
          </a:xfrm>
          <a:prstGeom prst="rect">
            <a:avLst/>
          </a:prstGeom>
          <a:solidFill>
            <a:srgbClr val="F0F2F6"/>
          </a:solidFill>
        </p:spPr>
      </p:sp>
      <p:sp>
        <p:nvSpPr>
          <p:cNvPr name="Freeform 3" id="3"/>
          <p:cNvSpPr/>
          <p:nvPr/>
        </p:nvSpPr>
        <p:spPr>
          <a:xfrm flipH="false" flipV="false" rot="0">
            <a:off x="15868641" y="5989808"/>
            <a:ext cx="2189890" cy="3268492"/>
          </a:xfrm>
          <a:custGeom>
            <a:avLst/>
            <a:gdLst/>
            <a:ahLst/>
            <a:cxnLst/>
            <a:rect r="r" b="b" t="t" l="l"/>
            <a:pathLst>
              <a:path h="3268492" w="2189890">
                <a:moveTo>
                  <a:pt x="0" y="0"/>
                </a:moveTo>
                <a:lnTo>
                  <a:pt x="2189890" y="0"/>
                </a:lnTo>
                <a:lnTo>
                  <a:pt x="2189890" y="3268492"/>
                </a:lnTo>
                <a:lnTo>
                  <a:pt x="0" y="32684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171450"/>
            <a:ext cx="15934886" cy="1704975"/>
          </a:xfrm>
          <a:prstGeom prst="rect">
            <a:avLst/>
          </a:prstGeom>
        </p:spPr>
        <p:txBody>
          <a:bodyPr anchor="t" rtlCol="false" tIns="0" lIns="0" bIns="0" rIns="0">
            <a:spAutoFit/>
          </a:bodyPr>
          <a:lstStyle/>
          <a:p>
            <a:pPr algn="ctr">
              <a:lnSpc>
                <a:spcPts val="6720"/>
              </a:lnSpc>
            </a:pPr>
            <a:r>
              <a:rPr lang="en-US" sz="5600">
                <a:solidFill>
                  <a:srgbClr val="302B70"/>
                </a:solidFill>
                <a:latin typeface="HK Grotesk Bold"/>
                <a:ea typeface="HK Grotesk Bold"/>
                <a:cs typeface="HK Grotesk Bold"/>
                <a:sym typeface="HK Grotesk Bold"/>
              </a:rPr>
              <a:t>Task 3: Analyzing Customer Segmentation Based on Spending</a:t>
            </a:r>
          </a:p>
        </p:txBody>
      </p:sp>
      <p:sp>
        <p:nvSpPr>
          <p:cNvPr name="TextBox 5" id="5"/>
          <p:cNvSpPr txBox="true"/>
          <p:nvPr/>
        </p:nvSpPr>
        <p:spPr>
          <a:xfrm rot="0">
            <a:off x="1340980" y="1838325"/>
            <a:ext cx="14298476" cy="7744460"/>
          </a:xfrm>
          <a:prstGeom prst="rect">
            <a:avLst/>
          </a:prstGeom>
        </p:spPr>
        <p:txBody>
          <a:bodyPr anchor="t" rtlCol="false" tIns="0" lIns="0" bIns="0" rIns="0">
            <a:spAutoFit/>
          </a:bodyPr>
          <a:lstStyle/>
          <a:p>
            <a:pPr algn="just">
              <a:lnSpc>
                <a:spcPts val="3640"/>
              </a:lnSpc>
            </a:pPr>
            <a:r>
              <a:rPr lang="en-US" sz="2600">
                <a:solidFill>
                  <a:srgbClr val="302B70"/>
                </a:solidFill>
                <a:latin typeface="Clear Sans Regular"/>
                <a:ea typeface="Clear Sans Regular"/>
                <a:cs typeface="Clear Sans Regular"/>
                <a:sym typeface="Clear Sans Regular"/>
              </a:rPr>
              <a:t>1. Objective:</a:t>
            </a:r>
          </a:p>
          <a:p>
            <a:pPr algn="just">
              <a:lnSpc>
                <a:spcPts val="3640"/>
              </a:lnSpc>
              <a:spcBef>
                <a:spcPct val="0"/>
              </a:spcBef>
            </a:pPr>
            <a:r>
              <a:rPr lang="en-US" sz="2600">
                <a:solidFill>
                  <a:srgbClr val="302B70"/>
                </a:solidFill>
                <a:latin typeface="Clear Sans Regular"/>
                <a:ea typeface="Clear Sans Regular"/>
                <a:cs typeface="Clear Sans Regular"/>
                <a:sym typeface="Clear Sans Regular"/>
              </a:rPr>
              <a:t>      Class</a:t>
            </a:r>
            <a:r>
              <a:rPr lang="en-US" sz="2600">
                <a:solidFill>
                  <a:srgbClr val="302B70"/>
                </a:solidFill>
                <a:latin typeface="Clear Sans Regular"/>
                <a:ea typeface="Clear Sans Regular"/>
                <a:cs typeface="Clear Sans Regular"/>
                <a:sym typeface="Clear Sans Regular"/>
              </a:rPr>
              <a:t>ify customers into three tiers (High, Medium, and L</a:t>
            </a:r>
            <a:r>
              <a:rPr lang="en-US" sz="2600">
                <a:solidFill>
                  <a:srgbClr val="302B70"/>
                </a:solidFill>
                <a:latin typeface="Clear Sans Regular"/>
                <a:ea typeface="Clear Sans Regular"/>
                <a:cs typeface="Clear Sans Regular"/>
                <a:sym typeface="Clear Sans Regular"/>
              </a:rPr>
              <a:t>ow spenders) based on their total        </a:t>
            </a:r>
          </a:p>
          <a:p>
            <a:pPr algn="just">
              <a:lnSpc>
                <a:spcPts val="3640"/>
              </a:lnSpc>
              <a:spcBef>
                <a:spcPct val="0"/>
              </a:spcBef>
            </a:pPr>
            <a:r>
              <a:rPr lang="en-US" sz="2600">
                <a:solidFill>
                  <a:srgbClr val="302B70"/>
                </a:solidFill>
                <a:latin typeface="Clear Sans Regular"/>
                <a:ea typeface="Clear Sans Regular"/>
                <a:cs typeface="Clear Sans Regular"/>
                <a:sym typeface="Clear Sans Regular"/>
              </a:rPr>
              <a:t>      purchase amounts.</a:t>
            </a:r>
          </a:p>
          <a:p>
            <a:pPr algn="just">
              <a:lnSpc>
                <a:spcPts val="3640"/>
              </a:lnSpc>
              <a:spcBef>
                <a:spcPct val="0"/>
              </a:spcBef>
            </a:pPr>
            <a:r>
              <a:rPr lang="en-US" sz="2600">
                <a:solidFill>
                  <a:srgbClr val="302B70"/>
                </a:solidFill>
                <a:latin typeface="Clear Sans Regular"/>
                <a:ea typeface="Clear Sans Regular"/>
                <a:cs typeface="Clear Sans Regular"/>
                <a:sym typeface="Clear Sans Regular"/>
              </a:rPr>
              <a:t>2. Insights and Solutions:</a:t>
            </a:r>
          </a:p>
          <a:p>
            <a:pPr algn="just" marL="561341" indent="-280670" lvl="1">
              <a:lnSpc>
                <a:spcPts val="3640"/>
              </a:lnSpc>
              <a:spcBef>
                <a:spcPct val="0"/>
              </a:spcBef>
              <a:buFont typeface="Arial"/>
              <a:buChar char="•"/>
            </a:pPr>
            <a:r>
              <a:rPr lang="en-US" sz="2600">
                <a:solidFill>
                  <a:srgbClr val="302B70"/>
                </a:solidFill>
                <a:latin typeface="Clear Sans Regular"/>
                <a:ea typeface="Clear Sans Regular"/>
                <a:cs typeface="Clear Sans Regular"/>
                <a:sym typeface="Clear Sans Regular"/>
              </a:rPr>
              <a:t>High Spenders: Customers with purchase amounts above a certain threshold (e.g., $19,000) are categorized as high spenders.</a:t>
            </a:r>
          </a:p>
          <a:p>
            <a:pPr algn="just" marL="561341" indent="-280670" lvl="1">
              <a:lnSpc>
                <a:spcPts val="3640"/>
              </a:lnSpc>
              <a:spcBef>
                <a:spcPct val="0"/>
              </a:spcBef>
              <a:buFont typeface="Arial"/>
              <a:buChar char="•"/>
            </a:pPr>
            <a:r>
              <a:rPr lang="en-US" sz="2600">
                <a:solidFill>
                  <a:srgbClr val="302B70"/>
                </a:solidFill>
                <a:latin typeface="Clear Sans Regular"/>
                <a:ea typeface="Clear Sans Regular"/>
                <a:cs typeface="Clear Sans Regular"/>
                <a:sym typeface="Clear Sans Regular"/>
              </a:rPr>
              <a:t>Actionable Insight: Target high spenders with exclusive offers and loyalty programs to increase retention and spending.</a:t>
            </a:r>
          </a:p>
          <a:p>
            <a:pPr algn="just">
              <a:lnSpc>
                <a:spcPts val="3640"/>
              </a:lnSpc>
              <a:spcBef>
                <a:spcPct val="0"/>
              </a:spcBef>
            </a:pPr>
            <a:r>
              <a:rPr lang="en-US" sz="2600">
                <a:solidFill>
                  <a:srgbClr val="302B70"/>
                </a:solidFill>
                <a:latin typeface="Clear Sans Regular"/>
                <a:ea typeface="Clear Sans Regular"/>
                <a:cs typeface="Clear Sans Regular"/>
                <a:sym typeface="Clear Sans Regular"/>
              </a:rPr>
              <a:t>3. Key Findings:</a:t>
            </a:r>
          </a:p>
          <a:p>
            <a:pPr algn="just" marL="561341" indent="-280670" lvl="1">
              <a:lnSpc>
                <a:spcPts val="3640"/>
              </a:lnSpc>
              <a:spcBef>
                <a:spcPct val="0"/>
              </a:spcBef>
              <a:buFont typeface="Arial"/>
              <a:buChar char="•"/>
            </a:pPr>
            <a:r>
              <a:rPr lang="en-US" sz="2600">
                <a:solidFill>
                  <a:srgbClr val="302B70"/>
                </a:solidFill>
                <a:latin typeface="Clear Sans Regular"/>
                <a:ea typeface="Clear Sans Regular"/>
                <a:cs typeface="Clear Sans Regular"/>
                <a:sym typeface="Clear Sans Regular"/>
              </a:rPr>
              <a:t>Customers with total purchases ranging from $19,000 to $26,634 are classified as High Spenders in this segment.</a:t>
            </a:r>
          </a:p>
          <a:p>
            <a:pPr algn="just">
              <a:lnSpc>
                <a:spcPts val="3640"/>
              </a:lnSpc>
              <a:spcBef>
                <a:spcPct val="0"/>
              </a:spcBef>
            </a:pPr>
            <a:r>
              <a:rPr lang="en-US" sz="2600">
                <a:solidFill>
                  <a:srgbClr val="302B70"/>
                </a:solidFill>
                <a:latin typeface="Clear Sans Regular"/>
                <a:ea typeface="Clear Sans Regular"/>
                <a:cs typeface="Clear Sans Regular"/>
                <a:sym typeface="Clear Sans Regular"/>
              </a:rPr>
              <a:t>4. Results:</a:t>
            </a:r>
          </a:p>
          <a:p>
            <a:pPr algn="just" marL="561341" indent="-280670" lvl="1">
              <a:lnSpc>
                <a:spcPts val="3640"/>
              </a:lnSpc>
              <a:spcBef>
                <a:spcPct val="0"/>
              </a:spcBef>
              <a:buFont typeface="Arial"/>
              <a:buChar char="•"/>
            </a:pPr>
            <a:r>
              <a:rPr lang="en-US" sz="2600">
                <a:solidFill>
                  <a:srgbClr val="302B70"/>
                </a:solidFill>
                <a:latin typeface="Clear Sans Regular"/>
                <a:ea typeface="Clear Sans Regular"/>
                <a:cs typeface="Clear Sans Regular"/>
                <a:sym typeface="Clear Sans Regular"/>
              </a:rPr>
              <a:t>High Spenders: Customers with total purchases ranging from $19,000 to $26,634. Examples:</a:t>
            </a:r>
          </a:p>
          <a:p>
            <a:pPr algn="just">
              <a:lnSpc>
                <a:spcPts val="3640"/>
              </a:lnSpc>
              <a:spcBef>
                <a:spcPct val="0"/>
              </a:spcBef>
            </a:pPr>
            <a:r>
              <a:rPr lang="en-US" sz="2600">
                <a:solidFill>
                  <a:srgbClr val="302B70"/>
                </a:solidFill>
                <a:latin typeface="Clear Sans Regular"/>
                <a:ea typeface="Clear Sans Regular"/>
                <a:cs typeface="Clear Sans Regular"/>
                <a:sym typeface="Clear Sans Regular"/>
              </a:rPr>
              <a:t>      </a:t>
            </a:r>
            <a:r>
              <a:rPr lang="en-US" sz="2600">
                <a:solidFill>
                  <a:srgbClr val="302B70"/>
                </a:solidFill>
                <a:latin typeface="Clear Sans Regular"/>
                <a:ea typeface="Clear Sans Regular"/>
                <a:cs typeface="Clear Sans Regular"/>
                <a:sym typeface="Clear Sans Regular"/>
              </a:rPr>
              <a:t>Customer 2: $23,392.28; Customer 3: $23,402.26; Customer 11: $21,398.82</a:t>
            </a:r>
          </a:p>
          <a:p>
            <a:pPr algn="just">
              <a:lnSpc>
                <a:spcPts val="3640"/>
              </a:lnSpc>
              <a:spcBef>
                <a:spcPct val="0"/>
              </a:spcBef>
            </a:pPr>
            <a:r>
              <a:rPr lang="en-US" sz="2600">
                <a:solidFill>
                  <a:srgbClr val="302B70"/>
                </a:solidFill>
                <a:latin typeface="Clear Sans Regular"/>
                <a:ea typeface="Clear Sans Regular"/>
                <a:cs typeface="Clear Sans Regular"/>
                <a:sym typeface="Clear Sans Regular"/>
              </a:rPr>
              <a:t>      Customer 9: $19,661.60; Customer 13: $21,063.66 (and other customers within this range)</a:t>
            </a:r>
          </a:p>
          <a:p>
            <a:pPr algn="just">
              <a:lnSpc>
                <a:spcPts val="364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02B70"/>
        </a:solidFill>
      </p:bgPr>
    </p:bg>
    <p:spTree>
      <p:nvGrpSpPr>
        <p:cNvPr id="1" name=""/>
        <p:cNvGrpSpPr/>
        <p:nvPr/>
      </p:nvGrpSpPr>
      <p:grpSpPr>
        <a:xfrm>
          <a:off x="0" y="0"/>
          <a:ext cx="0" cy="0"/>
          <a:chOff x="0" y="0"/>
          <a:chExt cx="0" cy="0"/>
        </a:xfrm>
      </p:grpSpPr>
      <p:sp>
        <p:nvSpPr>
          <p:cNvPr name="AutoShape 2" id="2"/>
          <p:cNvSpPr/>
          <p:nvPr/>
        </p:nvSpPr>
        <p:spPr>
          <a:xfrm rot="0">
            <a:off x="0" y="8775001"/>
            <a:ext cx="18288000" cy="1511999"/>
          </a:xfrm>
          <a:prstGeom prst="rect">
            <a:avLst/>
          </a:prstGeom>
          <a:solidFill>
            <a:srgbClr val="F0F2F6"/>
          </a:solidFill>
        </p:spPr>
      </p:sp>
      <p:sp>
        <p:nvSpPr>
          <p:cNvPr name="TextBox 3" id="3"/>
          <p:cNvSpPr txBox="true"/>
          <p:nvPr/>
        </p:nvSpPr>
        <p:spPr>
          <a:xfrm rot="0">
            <a:off x="1028700" y="492003"/>
            <a:ext cx="15934886" cy="857250"/>
          </a:xfrm>
          <a:prstGeom prst="rect">
            <a:avLst/>
          </a:prstGeom>
        </p:spPr>
        <p:txBody>
          <a:bodyPr anchor="t" rtlCol="false" tIns="0" lIns="0" bIns="0" rIns="0">
            <a:spAutoFit/>
          </a:bodyPr>
          <a:lstStyle/>
          <a:p>
            <a:pPr algn="ctr">
              <a:lnSpc>
                <a:spcPts val="6720"/>
              </a:lnSpc>
            </a:pPr>
            <a:r>
              <a:rPr lang="en-US" sz="5600">
                <a:solidFill>
                  <a:srgbClr val="FFFFFF"/>
                </a:solidFill>
                <a:latin typeface="HK Grotesk Bold"/>
                <a:ea typeface="HK Grotesk Bold"/>
                <a:cs typeface="HK Grotesk Bold"/>
                <a:sym typeface="HK Grotesk Bold"/>
              </a:rPr>
              <a:t>Task 4: Detecting Anomalies in Sales Transactions</a:t>
            </a:r>
          </a:p>
        </p:txBody>
      </p:sp>
      <p:sp>
        <p:nvSpPr>
          <p:cNvPr name="TextBox 4" id="4"/>
          <p:cNvSpPr txBox="true"/>
          <p:nvPr/>
        </p:nvSpPr>
        <p:spPr>
          <a:xfrm rot="0">
            <a:off x="2270316" y="1709420"/>
            <a:ext cx="14518302" cy="6830060"/>
          </a:xfrm>
          <a:prstGeom prst="rect">
            <a:avLst/>
          </a:prstGeom>
        </p:spPr>
        <p:txBody>
          <a:bodyPr anchor="t" rtlCol="false" tIns="0" lIns="0" bIns="0" rIns="0">
            <a:spAutoFit/>
          </a:bodyPr>
          <a:lstStyle/>
          <a:p>
            <a:pPr algn="just" marL="561341" indent="-280670" lvl="1">
              <a:lnSpc>
                <a:spcPts val="3640"/>
              </a:lnSpc>
              <a:buAutoNum type="arabicPeriod" startAt="1"/>
            </a:pPr>
            <a:r>
              <a:rPr lang="en-US" sz="2600">
                <a:solidFill>
                  <a:srgbClr val="FFFFFF"/>
                </a:solidFill>
                <a:latin typeface="Clear Sans Regular"/>
                <a:ea typeface="Clear Sans Regular"/>
                <a:cs typeface="Clear Sans Regular"/>
                <a:sym typeface="Clear Sans Regular"/>
              </a:rPr>
              <a:t> Objective:</a:t>
            </a:r>
          </a:p>
          <a:p>
            <a:pPr algn="just" marL="561341" indent="-280670" lvl="1">
              <a:lnSpc>
                <a:spcPts val="3640"/>
              </a:lnSpc>
              <a:buFont typeface="Arial"/>
              <a:buChar char="•"/>
            </a:pPr>
            <a:r>
              <a:rPr lang="en-US" sz="2600">
                <a:solidFill>
                  <a:srgbClr val="FFFFFF"/>
                </a:solidFill>
                <a:latin typeface="Clear Sans Regular"/>
                <a:ea typeface="Clear Sans Regular"/>
                <a:cs typeface="Clear Sans Regular"/>
                <a:sym typeface="Clear Sans Regular"/>
              </a:rPr>
              <a:t>Walmart suspects that some transactions hav</a:t>
            </a:r>
            <a:r>
              <a:rPr lang="en-US" sz="2600">
                <a:solidFill>
                  <a:srgbClr val="FFFFFF"/>
                </a:solidFill>
                <a:latin typeface="Clear Sans Regular"/>
                <a:ea typeface="Clear Sans Regular"/>
                <a:cs typeface="Clear Sans Regular"/>
                <a:sym typeface="Clear Sans Regular"/>
              </a:rPr>
              <a:t>e unusually high or low sales compared to the average for the product line. Identify these anomalies.</a:t>
            </a:r>
          </a:p>
          <a:p>
            <a:pPr algn="just">
              <a:lnSpc>
                <a:spcPts val="3640"/>
              </a:lnSpc>
            </a:pPr>
            <a:r>
              <a:rPr lang="en-US" sz="2600">
                <a:solidFill>
                  <a:srgbClr val="FFFFFF"/>
                </a:solidFill>
                <a:latin typeface="Clear Sans Regular"/>
                <a:ea typeface="Clear Sans Regular"/>
                <a:cs typeface="Clear Sans Regular"/>
                <a:sym typeface="Clear Sans Regular"/>
              </a:rPr>
              <a:t>  2. </a:t>
            </a:r>
            <a:r>
              <a:rPr lang="en-US" sz="2600">
                <a:solidFill>
                  <a:srgbClr val="FFFFFF"/>
                </a:solidFill>
                <a:latin typeface="Clear Sans Regular"/>
                <a:ea typeface="Clear Sans Regular"/>
                <a:cs typeface="Clear Sans Regular"/>
                <a:sym typeface="Clear Sans Regular"/>
              </a:rPr>
              <a:t>Insights and Solutions:</a:t>
            </a:r>
          </a:p>
          <a:p>
            <a:pPr algn="just" marL="561341" indent="-280670" lvl="1">
              <a:lnSpc>
                <a:spcPts val="3640"/>
              </a:lnSpc>
              <a:spcBef>
                <a:spcPct val="0"/>
              </a:spcBef>
              <a:buFont typeface="Arial"/>
              <a:buChar char="•"/>
            </a:pPr>
            <a:r>
              <a:rPr lang="en-US" sz="2600">
                <a:solidFill>
                  <a:srgbClr val="FFFFFF"/>
                </a:solidFill>
                <a:latin typeface="Clear Sans Regular"/>
                <a:ea typeface="Clear Sans Regular"/>
                <a:cs typeface="Clear Sans Regular"/>
                <a:sym typeface="Clear Sans Regular"/>
              </a:rPr>
              <a:t>Actionable Insight: Investigate these anomalies to identify potential causes such as err</a:t>
            </a:r>
            <a:r>
              <a:rPr lang="en-US" sz="2600">
                <a:solidFill>
                  <a:srgbClr val="FFFFFF"/>
                </a:solidFill>
                <a:latin typeface="Clear Sans Regular"/>
                <a:ea typeface="Clear Sans Regular"/>
                <a:cs typeface="Clear Sans Regular"/>
                <a:sym typeface="Clear Sans Regular"/>
              </a:rPr>
              <a:t>ors, fraud, or exceptional circumstances.</a:t>
            </a:r>
          </a:p>
          <a:p>
            <a:pPr algn="just">
              <a:lnSpc>
                <a:spcPts val="3640"/>
              </a:lnSpc>
              <a:spcBef>
                <a:spcPct val="0"/>
              </a:spcBef>
            </a:pPr>
            <a:r>
              <a:rPr lang="en-US" sz="2600">
                <a:solidFill>
                  <a:srgbClr val="FFFFFF"/>
                </a:solidFill>
                <a:latin typeface="Clear Sans Regular"/>
                <a:ea typeface="Clear Sans Regular"/>
                <a:cs typeface="Clear Sans Regular"/>
                <a:sym typeface="Clear Sans Regular"/>
              </a:rPr>
              <a:t> 3. </a:t>
            </a:r>
            <a:r>
              <a:rPr lang="en-US" sz="2600">
                <a:solidFill>
                  <a:srgbClr val="FFFFFF"/>
                </a:solidFill>
                <a:latin typeface="Clear Sans Regular"/>
                <a:ea typeface="Clear Sans Regular"/>
                <a:cs typeface="Clear Sans Regular"/>
                <a:sym typeface="Clear Sans Regular"/>
              </a:rPr>
              <a:t>Key Findings:</a:t>
            </a:r>
          </a:p>
          <a:p>
            <a:pPr algn="just" marL="561341" indent="-280670" lvl="1">
              <a:lnSpc>
                <a:spcPts val="3640"/>
              </a:lnSpc>
              <a:spcBef>
                <a:spcPct val="0"/>
              </a:spcBef>
              <a:buFont typeface="Arial"/>
              <a:buChar char="•"/>
            </a:pPr>
            <a:r>
              <a:rPr lang="en-US" sz="2600">
                <a:solidFill>
                  <a:srgbClr val="FFFFFF"/>
                </a:solidFill>
                <a:latin typeface="Clear Sans Regular"/>
                <a:ea typeface="Clear Sans Regular"/>
                <a:cs typeface="Clear Sans Regular"/>
                <a:sym typeface="Clear Sans Regular"/>
              </a:rPr>
              <a:t>The following transactions were flagged as anomalous:</a:t>
            </a:r>
          </a:p>
          <a:p>
            <a:pPr algn="just" marL="1122681" indent="-374227" lvl="2">
              <a:lnSpc>
                <a:spcPts val="3640"/>
              </a:lnSpc>
              <a:spcBef>
                <a:spcPct val="0"/>
              </a:spcBef>
              <a:buFont typeface="Arial"/>
              <a:buChar char="⚬"/>
            </a:pPr>
            <a:r>
              <a:rPr lang="en-US" sz="2600">
                <a:solidFill>
                  <a:srgbClr val="FFFFFF"/>
                </a:solidFill>
                <a:latin typeface="Clear Sans Regular"/>
                <a:ea typeface="Clear Sans Regular"/>
                <a:cs typeface="Clear Sans Regular"/>
                <a:sym typeface="Clear Sans Regular"/>
              </a:rPr>
              <a:t>Invoice_ID_data1: 283-26-5248, Product Line: Food and beverages, Total Sales: $1034.46</a:t>
            </a:r>
          </a:p>
          <a:p>
            <a:pPr algn="just">
              <a:lnSpc>
                <a:spcPts val="3640"/>
              </a:lnSpc>
              <a:spcBef>
                <a:spcPct val="0"/>
              </a:spcBef>
            </a:pPr>
            <a:r>
              <a:rPr lang="en-US" sz="2600">
                <a:solidFill>
                  <a:srgbClr val="FFFFFF"/>
                </a:solidFill>
                <a:latin typeface="Clear Sans Regular"/>
                <a:ea typeface="Clear Sans Regular"/>
                <a:cs typeface="Clear Sans Regular"/>
                <a:sym typeface="Clear Sans Regular"/>
              </a:rPr>
              <a:t> 4. </a:t>
            </a:r>
            <a:r>
              <a:rPr lang="en-US" sz="2600">
                <a:solidFill>
                  <a:srgbClr val="FFFFFF"/>
                </a:solidFill>
                <a:latin typeface="Clear Sans Regular"/>
                <a:ea typeface="Clear Sans Regular"/>
                <a:cs typeface="Clear Sans Regular"/>
                <a:sym typeface="Clear Sans Regular"/>
              </a:rPr>
              <a:t>Results:</a:t>
            </a:r>
          </a:p>
          <a:p>
            <a:pPr algn="just" marL="1122681" indent="-374227" lvl="2">
              <a:lnSpc>
                <a:spcPts val="3640"/>
              </a:lnSpc>
              <a:spcBef>
                <a:spcPct val="0"/>
              </a:spcBef>
              <a:buFont typeface="Arial"/>
              <a:buChar char="⚬"/>
            </a:pPr>
            <a:r>
              <a:rPr lang="en-US" sz="2600">
                <a:solidFill>
                  <a:srgbClr val="FFFFFF"/>
                </a:solidFill>
                <a:latin typeface="Clear Sans Regular"/>
                <a:ea typeface="Clear Sans Regular"/>
                <a:cs typeface="Clear Sans Regular"/>
                <a:sym typeface="Clear Sans Regular"/>
              </a:rPr>
              <a:t>Transaction 1:</a:t>
            </a:r>
          </a:p>
          <a:p>
            <a:pPr algn="just">
              <a:lnSpc>
                <a:spcPts val="3640"/>
              </a:lnSpc>
              <a:spcBef>
                <a:spcPct val="0"/>
              </a:spcBef>
            </a:pPr>
            <a:r>
              <a:rPr lang="en-US" sz="2600">
                <a:solidFill>
                  <a:srgbClr val="FFFFFF"/>
                </a:solidFill>
                <a:latin typeface="Clear Sans Regular"/>
                <a:ea typeface="Clear Sans Regular"/>
                <a:cs typeface="Clear Sans Regular"/>
                <a:sym typeface="Clear Sans Regular"/>
              </a:rPr>
              <a:t>                   </a:t>
            </a:r>
            <a:r>
              <a:rPr lang="en-US" sz="2600">
                <a:solidFill>
                  <a:srgbClr val="FFFFFF"/>
                </a:solidFill>
                <a:latin typeface="Clear Sans Regular"/>
                <a:ea typeface="Clear Sans Regular"/>
                <a:cs typeface="Clear Sans Regular"/>
                <a:sym typeface="Clear Sans Regular"/>
              </a:rPr>
              <a:t>Invoice ID: 283-26-5248; Product Line: Food and beverages; Sales Amount: $1034.46</a:t>
            </a:r>
          </a:p>
          <a:p>
            <a:pPr algn="just">
              <a:lnSpc>
                <a:spcPts val="3640"/>
              </a:lnSpc>
              <a:spcBef>
                <a:spcPct val="0"/>
              </a:spcBef>
            </a:pPr>
            <a:r>
              <a:rPr lang="en-US" sz="2600">
                <a:solidFill>
                  <a:srgbClr val="FFFFFF"/>
                </a:solidFill>
                <a:latin typeface="Clear Sans Regular"/>
                <a:ea typeface="Clear Sans Regular"/>
                <a:cs typeface="Clear Sans Regular"/>
                <a:sym typeface="Clear Sans Regular"/>
              </a:rPr>
              <a:t>                   Average: $323.64; Standard Deviation: $236.76; Anomaly Status: True</a:t>
            </a:r>
          </a:p>
          <a:p>
            <a:pPr algn="just">
              <a:lnSpc>
                <a:spcPts val="3640"/>
              </a:lnSpc>
              <a:spcBef>
                <a:spcPct val="0"/>
              </a:spcBef>
            </a:pPr>
          </a:p>
        </p:txBody>
      </p:sp>
      <p:sp>
        <p:nvSpPr>
          <p:cNvPr name="Freeform 5" id="5"/>
          <p:cNvSpPr/>
          <p:nvPr/>
        </p:nvSpPr>
        <p:spPr>
          <a:xfrm flipH="false" flipV="false" rot="0">
            <a:off x="66352" y="5143500"/>
            <a:ext cx="1924696" cy="3631501"/>
          </a:xfrm>
          <a:custGeom>
            <a:avLst/>
            <a:gdLst/>
            <a:ahLst/>
            <a:cxnLst/>
            <a:rect r="r" b="b" t="t" l="l"/>
            <a:pathLst>
              <a:path h="3631501" w="1924696">
                <a:moveTo>
                  <a:pt x="0" y="0"/>
                </a:moveTo>
                <a:lnTo>
                  <a:pt x="1924696" y="0"/>
                </a:lnTo>
                <a:lnTo>
                  <a:pt x="1924696" y="3631501"/>
                </a:lnTo>
                <a:lnTo>
                  <a:pt x="0" y="3631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787CD1"/>
        </a:solidFill>
      </p:bgPr>
    </p:bg>
    <p:spTree>
      <p:nvGrpSpPr>
        <p:cNvPr id="1" name=""/>
        <p:cNvGrpSpPr/>
        <p:nvPr/>
      </p:nvGrpSpPr>
      <p:grpSpPr>
        <a:xfrm>
          <a:off x="0" y="0"/>
          <a:ext cx="0" cy="0"/>
          <a:chOff x="0" y="0"/>
          <a:chExt cx="0" cy="0"/>
        </a:xfrm>
      </p:grpSpPr>
      <p:sp>
        <p:nvSpPr>
          <p:cNvPr name="AutoShape 2" id="2"/>
          <p:cNvSpPr/>
          <p:nvPr/>
        </p:nvSpPr>
        <p:spPr>
          <a:xfrm rot="0">
            <a:off x="0" y="0"/>
            <a:ext cx="18288000" cy="9258300"/>
          </a:xfrm>
          <a:prstGeom prst="rect">
            <a:avLst/>
          </a:prstGeom>
          <a:solidFill>
            <a:srgbClr val="F0F2F6"/>
          </a:solidFill>
        </p:spPr>
      </p:sp>
      <p:sp>
        <p:nvSpPr>
          <p:cNvPr name="Freeform 3" id="3"/>
          <p:cNvSpPr/>
          <p:nvPr/>
        </p:nvSpPr>
        <p:spPr>
          <a:xfrm flipH="false" flipV="false" rot="0">
            <a:off x="15868641" y="5989808"/>
            <a:ext cx="2189890" cy="3268492"/>
          </a:xfrm>
          <a:custGeom>
            <a:avLst/>
            <a:gdLst/>
            <a:ahLst/>
            <a:cxnLst/>
            <a:rect r="r" b="b" t="t" l="l"/>
            <a:pathLst>
              <a:path h="3268492" w="2189890">
                <a:moveTo>
                  <a:pt x="0" y="0"/>
                </a:moveTo>
                <a:lnTo>
                  <a:pt x="2189890" y="0"/>
                </a:lnTo>
                <a:lnTo>
                  <a:pt x="2189890" y="3268492"/>
                </a:lnTo>
                <a:lnTo>
                  <a:pt x="0" y="32684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171450"/>
            <a:ext cx="15934886" cy="857250"/>
          </a:xfrm>
          <a:prstGeom prst="rect">
            <a:avLst/>
          </a:prstGeom>
        </p:spPr>
        <p:txBody>
          <a:bodyPr anchor="t" rtlCol="false" tIns="0" lIns="0" bIns="0" rIns="0">
            <a:spAutoFit/>
          </a:bodyPr>
          <a:lstStyle/>
          <a:p>
            <a:pPr algn="ctr">
              <a:lnSpc>
                <a:spcPts val="6720"/>
              </a:lnSpc>
            </a:pPr>
            <a:r>
              <a:rPr lang="en-US" sz="5600">
                <a:solidFill>
                  <a:srgbClr val="302B70"/>
                </a:solidFill>
                <a:latin typeface="HK Grotesk Bold"/>
                <a:ea typeface="HK Grotesk Bold"/>
                <a:cs typeface="HK Grotesk Bold"/>
                <a:sym typeface="HK Grotesk Bold"/>
              </a:rPr>
              <a:t> Task 5: Most Popular Payment Method by City </a:t>
            </a:r>
          </a:p>
        </p:txBody>
      </p:sp>
      <p:sp>
        <p:nvSpPr>
          <p:cNvPr name="TextBox 5" id="5"/>
          <p:cNvSpPr txBox="true"/>
          <p:nvPr/>
        </p:nvSpPr>
        <p:spPr>
          <a:xfrm rot="0">
            <a:off x="1316888" y="1412728"/>
            <a:ext cx="14298476" cy="9116060"/>
          </a:xfrm>
          <a:prstGeom prst="rect">
            <a:avLst/>
          </a:prstGeom>
        </p:spPr>
        <p:txBody>
          <a:bodyPr anchor="t" rtlCol="false" tIns="0" lIns="0" bIns="0" rIns="0">
            <a:spAutoFit/>
          </a:bodyPr>
          <a:lstStyle/>
          <a:p>
            <a:pPr algn="just">
              <a:lnSpc>
                <a:spcPts val="3640"/>
              </a:lnSpc>
            </a:pPr>
            <a:r>
              <a:rPr lang="en-US" sz="2600">
                <a:solidFill>
                  <a:srgbClr val="302B70"/>
                </a:solidFill>
                <a:latin typeface="Clear Sans Regular"/>
                <a:ea typeface="Clear Sans Regular"/>
                <a:cs typeface="Clear Sans Regular"/>
                <a:sym typeface="Clear Sans Regular"/>
              </a:rPr>
              <a:t>1. Objective:</a:t>
            </a:r>
          </a:p>
          <a:p>
            <a:pPr algn="just">
              <a:lnSpc>
                <a:spcPts val="3640"/>
              </a:lnSpc>
            </a:pPr>
            <a:r>
              <a:rPr lang="en-US" sz="2600">
                <a:solidFill>
                  <a:srgbClr val="302B70"/>
                </a:solidFill>
                <a:latin typeface="Clear Sans Regular"/>
                <a:ea typeface="Clear Sans Regular"/>
                <a:cs typeface="Clear Sans Regular"/>
                <a:sym typeface="Clear Sans Regular"/>
              </a:rPr>
              <a:t>      Determine the most popular payment method in each city to help Walmart tailor marketing         </a:t>
            </a:r>
          </a:p>
          <a:p>
            <a:pPr algn="just">
              <a:lnSpc>
                <a:spcPts val="3640"/>
              </a:lnSpc>
              <a:spcBef>
                <a:spcPct val="0"/>
              </a:spcBef>
            </a:pPr>
            <a:r>
              <a:rPr lang="en-US" sz="2600">
                <a:solidFill>
                  <a:srgbClr val="302B70"/>
                </a:solidFill>
                <a:latin typeface="Clear Sans Regular"/>
                <a:ea typeface="Clear Sans Regular"/>
                <a:cs typeface="Clear Sans Regular"/>
                <a:sym typeface="Clear Sans Regular"/>
              </a:rPr>
              <a:t>      strategies effectively.</a:t>
            </a:r>
          </a:p>
          <a:p>
            <a:pPr algn="just">
              <a:lnSpc>
                <a:spcPts val="3640"/>
              </a:lnSpc>
              <a:spcBef>
                <a:spcPct val="0"/>
              </a:spcBef>
            </a:pPr>
            <a:r>
              <a:rPr lang="en-US" sz="2600">
                <a:solidFill>
                  <a:srgbClr val="302B70"/>
                </a:solidFill>
                <a:latin typeface="Clear Sans Regular"/>
                <a:ea typeface="Clear Sans Regular"/>
                <a:cs typeface="Clear Sans Regular"/>
                <a:sym typeface="Clear Sans Regular"/>
              </a:rPr>
              <a:t>2. Insights and Solutions:</a:t>
            </a:r>
          </a:p>
          <a:p>
            <a:pPr algn="just" marL="561341" indent="-280670" lvl="1">
              <a:lnSpc>
                <a:spcPts val="3640"/>
              </a:lnSpc>
              <a:spcBef>
                <a:spcPct val="0"/>
              </a:spcBef>
              <a:buFont typeface="Arial"/>
              <a:buChar char="•"/>
            </a:pPr>
            <a:r>
              <a:rPr lang="en-US" sz="2600">
                <a:solidFill>
                  <a:srgbClr val="302B70"/>
                </a:solidFill>
                <a:latin typeface="Clear Sans Regular"/>
                <a:ea typeface="Clear Sans Regular"/>
                <a:cs typeface="Clear Sans Regular"/>
                <a:sym typeface="Clear Sans Regular"/>
              </a:rPr>
              <a:t>For each city, the payment method with the highest frequency of transactions is identified as the most popular.</a:t>
            </a:r>
          </a:p>
          <a:p>
            <a:pPr algn="just" marL="561341" indent="-280670" lvl="1">
              <a:lnSpc>
                <a:spcPts val="3640"/>
              </a:lnSpc>
              <a:spcBef>
                <a:spcPct val="0"/>
              </a:spcBef>
              <a:buFont typeface="Arial"/>
              <a:buChar char="•"/>
            </a:pPr>
            <a:r>
              <a:rPr lang="en-US" sz="2600">
                <a:solidFill>
                  <a:srgbClr val="302B70"/>
                </a:solidFill>
                <a:latin typeface="Clear Sans Regular"/>
                <a:ea typeface="Clear Sans Regular"/>
                <a:cs typeface="Clear Sans Regular"/>
                <a:sym typeface="Clear Sans Regular"/>
              </a:rPr>
              <a:t>Actionable Insight: Focus marketing campaigns and payment-related offers (e.g., discounts or cashback) on the most-used payment method in each city.</a:t>
            </a:r>
          </a:p>
          <a:p>
            <a:pPr algn="just">
              <a:lnSpc>
                <a:spcPts val="3640"/>
              </a:lnSpc>
              <a:spcBef>
                <a:spcPct val="0"/>
              </a:spcBef>
            </a:pPr>
            <a:r>
              <a:rPr lang="en-US" sz="2600">
                <a:solidFill>
                  <a:srgbClr val="302B70"/>
                </a:solidFill>
                <a:latin typeface="Clear Sans Regular"/>
                <a:ea typeface="Clear Sans Regular"/>
                <a:cs typeface="Clear Sans Regular"/>
                <a:sym typeface="Clear Sans Regular"/>
              </a:rPr>
              <a:t>3. Key Findings:</a:t>
            </a:r>
          </a:p>
          <a:p>
            <a:pPr algn="just" marL="561341" indent="-280670" lvl="1">
              <a:lnSpc>
                <a:spcPts val="3640"/>
              </a:lnSpc>
              <a:spcBef>
                <a:spcPct val="0"/>
              </a:spcBef>
              <a:buFont typeface="Arial"/>
              <a:buChar char="•"/>
            </a:pPr>
            <a:r>
              <a:rPr lang="en-US" sz="2600">
                <a:solidFill>
                  <a:srgbClr val="302B70"/>
                </a:solidFill>
                <a:latin typeface="Clear Sans Regular"/>
                <a:ea typeface="Clear Sans Regular"/>
                <a:cs typeface="Clear Sans Regular"/>
                <a:sym typeface="Clear Sans Regular"/>
              </a:rPr>
              <a:t>Mandalay: Ewallet is the most popular payment method with 113 transactions.</a:t>
            </a:r>
          </a:p>
          <a:p>
            <a:pPr algn="just" marL="561341" indent="-280670" lvl="1">
              <a:lnSpc>
                <a:spcPts val="3640"/>
              </a:lnSpc>
              <a:spcBef>
                <a:spcPct val="0"/>
              </a:spcBef>
              <a:buFont typeface="Arial"/>
              <a:buChar char="•"/>
            </a:pPr>
            <a:r>
              <a:rPr lang="en-US" sz="2600">
                <a:solidFill>
                  <a:srgbClr val="302B70"/>
                </a:solidFill>
                <a:latin typeface="Clear Sans Regular"/>
                <a:ea typeface="Clear Sans Regular"/>
                <a:cs typeface="Clear Sans Regular"/>
                <a:sym typeface="Clear Sans Regular"/>
              </a:rPr>
              <a:t>Naypyitaw: Cash is the most popular payment method with 124 transactions.</a:t>
            </a:r>
          </a:p>
          <a:p>
            <a:pPr algn="just" marL="561341" indent="-280670" lvl="1">
              <a:lnSpc>
                <a:spcPts val="3640"/>
              </a:lnSpc>
              <a:spcBef>
                <a:spcPct val="0"/>
              </a:spcBef>
              <a:buFont typeface="Arial"/>
              <a:buChar char="•"/>
            </a:pPr>
            <a:r>
              <a:rPr lang="en-US" sz="2600">
                <a:solidFill>
                  <a:srgbClr val="302B70"/>
                </a:solidFill>
                <a:latin typeface="Clear Sans Regular"/>
                <a:ea typeface="Clear Sans Regular"/>
                <a:cs typeface="Clear Sans Regular"/>
                <a:sym typeface="Clear Sans Regular"/>
              </a:rPr>
              <a:t>Yangon: Ewallet is the most popular payment method with 126 transactions.</a:t>
            </a:r>
          </a:p>
          <a:p>
            <a:pPr algn="just">
              <a:lnSpc>
                <a:spcPts val="3640"/>
              </a:lnSpc>
              <a:spcBef>
                <a:spcPct val="0"/>
              </a:spcBef>
            </a:pPr>
            <a:r>
              <a:rPr lang="en-US" sz="2600">
                <a:solidFill>
                  <a:srgbClr val="302B70"/>
                </a:solidFill>
                <a:latin typeface="Clear Sans Regular"/>
                <a:ea typeface="Clear Sans Regular"/>
                <a:cs typeface="Clear Sans Regular"/>
                <a:sym typeface="Clear Sans Regular"/>
              </a:rPr>
              <a:t>4. Results:</a:t>
            </a:r>
          </a:p>
          <a:p>
            <a:pPr algn="just">
              <a:lnSpc>
                <a:spcPts val="3640"/>
              </a:lnSpc>
              <a:spcBef>
                <a:spcPct val="0"/>
              </a:spcBef>
            </a:pPr>
            <a:r>
              <a:rPr lang="en-US" sz="2600">
                <a:solidFill>
                  <a:srgbClr val="302B70"/>
                </a:solidFill>
                <a:latin typeface="Clear Sans Regular"/>
                <a:ea typeface="Clear Sans Regular"/>
                <a:cs typeface="Clear Sans Regular"/>
                <a:sym typeface="Clear Sans Regular"/>
              </a:rPr>
              <a:t>   Mandalay:                                       Naypyitaw:                                Yangon:</a:t>
            </a:r>
          </a:p>
          <a:p>
            <a:pPr algn="just" marL="561341" indent="-280670" lvl="1">
              <a:lnSpc>
                <a:spcPts val="3640"/>
              </a:lnSpc>
              <a:spcBef>
                <a:spcPct val="0"/>
              </a:spcBef>
              <a:buFont typeface="Arial"/>
              <a:buChar char="•"/>
            </a:pPr>
            <a:r>
              <a:rPr lang="en-US" sz="2600">
                <a:solidFill>
                  <a:srgbClr val="302B70"/>
                </a:solidFill>
                <a:latin typeface="Clear Sans Regular"/>
                <a:ea typeface="Clear Sans Regular"/>
                <a:cs typeface="Clear Sans Regular"/>
                <a:sym typeface="Clear Sans Regular"/>
              </a:rPr>
              <a:t>Ewallet: 113 transactions          Cash: 124 transactions            Ewallet: 126 transactions</a:t>
            </a:r>
          </a:p>
          <a:p>
            <a:pPr algn="just" marL="561341" indent="-280670" lvl="1">
              <a:lnSpc>
                <a:spcPts val="3640"/>
              </a:lnSpc>
              <a:spcBef>
                <a:spcPct val="0"/>
              </a:spcBef>
              <a:buFont typeface="Arial"/>
              <a:buChar char="•"/>
            </a:pPr>
            <a:r>
              <a:rPr lang="en-US" sz="2600">
                <a:solidFill>
                  <a:srgbClr val="302B70"/>
                </a:solidFill>
                <a:latin typeface="Clear Sans Regular"/>
                <a:ea typeface="Clear Sans Regular"/>
                <a:cs typeface="Clear Sans Regular"/>
                <a:sym typeface="Clear Sans Regular"/>
              </a:rPr>
              <a:t>Cash: 110 transactions              Ewallet: 106 transactions        Cash: 110 transactions</a:t>
            </a:r>
          </a:p>
          <a:p>
            <a:pPr algn="just" marL="561341" indent="-280670" lvl="1">
              <a:lnSpc>
                <a:spcPts val="3640"/>
              </a:lnSpc>
              <a:spcBef>
                <a:spcPct val="0"/>
              </a:spcBef>
              <a:buFont typeface="Arial"/>
              <a:buChar char="•"/>
            </a:pPr>
            <a:r>
              <a:rPr lang="en-US" sz="2600">
                <a:solidFill>
                  <a:srgbClr val="302B70"/>
                </a:solidFill>
                <a:latin typeface="Clear Sans Regular"/>
                <a:ea typeface="Clear Sans Regular"/>
                <a:cs typeface="Clear Sans Regular"/>
                <a:sym typeface="Clear Sans Regular"/>
              </a:rPr>
              <a:t>Credit Card: 109 transactions   Credit Card: 98 transactions    Credit Card: 104 transactions</a:t>
            </a:r>
          </a:p>
          <a:p>
            <a:pPr algn="just">
              <a:lnSpc>
                <a:spcPts val="3640"/>
              </a:lnSpc>
              <a:spcBef>
                <a:spcPct val="0"/>
              </a:spcBef>
            </a:pPr>
          </a:p>
          <a:p>
            <a:pPr algn="just">
              <a:lnSpc>
                <a:spcPts val="3640"/>
              </a:lnSpc>
              <a:spcBef>
                <a:spcPct val="0"/>
              </a:spcBef>
            </a:pPr>
          </a:p>
          <a:p>
            <a:pPr algn="just">
              <a:lnSpc>
                <a:spcPts val="364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302B70"/>
        </a:solidFill>
      </p:bgPr>
    </p:bg>
    <p:spTree>
      <p:nvGrpSpPr>
        <p:cNvPr id="1" name=""/>
        <p:cNvGrpSpPr/>
        <p:nvPr/>
      </p:nvGrpSpPr>
      <p:grpSpPr>
        <a:xfrm>
          <a:off x="0" y="0"/>
          <a:ext cx="0" cy="0"/>
          <a:chOff x="0" y="0"/>
          <a:chExt cx="0" cy="0"/>
        </a:xfrm>
      </p:grpSpPr>
      <p:sp>
        <p:nvSpPr>
          <p:cNvPr name="AutoShape 2" id="2"/>
          <p:cNvSpPr/>
          <p:nvPr/>
        </p:nvSpPr>
        <p:spPr>
          <a:xfrm rot="0">
            <a:off x="0" y="8775001"/>
            <a:ext cx="18288000" cy="1511999"/>
          </a:xfrm>
          <a:prstGeom prst="rect">
            <a:avLst/>
          </a:prstGeom>
          <a:solidFill>
            <a:srgbClr val="F0F2F6"/>
          </a:solidFill>
        </p:spPr>
      </p:sp>
      <p:sp>
        <p:nvSpPr>
          <p:cNvPr name="TextBox 3" id="3"/>
          <p:cNvSpPr txBox="true"/>
          <p:nvPr/>
        </p:nvSpPr>
        <p:spPr>
          <a:xfrm rot="0">
            <a:off x="1028700" y="492003"/>
            <a:ext cx="15934886" cy="857250"/>
          </a:xfrm>
          <a:prstGeom prst="rect">
            <a:avLst/>
          </a:prstGeom>
        </p:spPr>
        <p:txBody>
          <a:bodyPr anchor="t" rtlCol="false" tIns="0" lIns="0" bIns="0" rIns="0">
            <a:spAutoFit/>
          </a:bodyPr>
          <a:lstStyle/>
          <a:p>
            <a:pPr algn="ctr">
              <a:lnSpc>
                <a:spcPts val="6720"/>
              </a:lnSpc>
            </a:pPr>
            <a:r>
              <a:rPr lang="en-US" sz="5600">
                <a:solidFill>
                  <a:srgbClr val="FFFFFF"/>
                </a:solidFill>
                <a:latin typeface="HK Grotesk Bold"/>
                <a:ea typeface="HK Grotesk Bold"/>
                <a:cs typeface="HK Grotesk Bold"/>
                <a:sym typeface="HK Grotesk Bold"/>
              </a:rPr>
              <a:t> Task 6: Monthly Sales Distribution by Gender </a:t>
            </a:r>
          </a:p>
        </p:txBody>
      </p:sp>
      <p:sp>
        <p:nvSpPr>
          <p:cNvPr name="TextBox 4" id="4"/>
          <p:cNvSpPr txBox="true"/>
          <p:nvPr/>
        </p:nvSpPr>
        <p:spPr>
          <a:xfrm rot="0">
            <a:off x="1884849" y="1552069"/>
            <a:ext cx="14518302" cy="8201660"/>
          </a:xfrm>
          <a:prstGeom prst="rect">
            <a:avLst/>
          </a:prstGeom>
        </p:spPr>
        <p:txBody>
          <a:bodyPr anchor="t" rtlCol="false" tIns="0" lIns="0" bIns="0" rIns="0">
            <a:spAutoFit/>
          </a:bodyPr>
          <a:lstStyle/>
          <a:p>
            <a:pPr algn="just" marL="561341" indent="-280670" lvl="1">
              <a:lnSpc>
                <a:spcPts val="3640"/>
              </a:lnSpc>
              <a:buAutoNum type="arabicPeriod" startAt="1"/>
            </a:pPr>
            <a:r>
              <a:rPr lang="en-US" sz="2600">
                <a:solidFill>
                  <a:srgbClr val="FFFFFF"/>
                </a:solidFill>
                <a:latin typeface="Clear Sans Regular"/>
                <a:ea typeface="Clear Sans Regular"/>
                <a:cs typeface="Clear Sans Regular"/>
                <a:sym typeface="Clear Sans Regular"/>
              </a:rPr>
              <a:t> Objective:</a:t>
            </a:r>
          </a:p>
          <a:p>
            <a:pPr algn="just" marL="561341" indent="-280670" lvl="1">
              <a:lnSpc>
                <a:spcPts val="3640"/>
              </a:lnSpc>
              <a:buFont typeface="Arial"/>
              <a:buChar char="•"/>
            </a:pPr>
            <a:r>
              <a:rPr lang="en-US" sz="2600">
                <a:solidFill>
                  <a:srgbClr val="FFFFFF"/>
                </a:solidFill>
                <a:latin typeface="Clear Sans Regular"/>
                <a:ea typeface="Clear Sans Regular"/>
                <a:cs typeface="Clear Sans Regular"/>
                <a:sym typeface="Clear Sans Regular"/>
              </a:rPr>
              <a:t>Understand the sales distribution between male and female customers on a monthly basis to identify any gender-based purchasing trends.</a:t>
            </a:r>
          </a:p>
          <a:p>
            <a:pPr algn="just">
              <a:lnSpc>
                <a:spcPts val="3640"/>
              </a:lnSpc>
            </a:pPr>
            <a:r>
              <a:rPr lang="en-US" sz="2600">
                <a:solidFill>
                  <a:srgbClr val="FFFFFF"/>
                </a:solidFill>
                <a:latin typeface="Clear Sans Regular"/>
                <a:ea typeface="Clear Sans Regular"/>
                <a:cs typeface="Clear Sans Regular"/>
                <a:sym typeface="Clear Sans Regular"/>
              </a:rPr>
              <a:t>  2. </a:t>
            </a:r>
            <a:r>
              <a:rPr lang="en-US" sz="2600">
                <a:solidFill>
                  <a:srgbClr val="FFFFFF"/>
                </a:solidFill>
                <a:latin typeface="Clear Sans Regular"/>
                <a:ea typeface="Clear Sans Regular"/>
                <a:cs typeface="Clear Sans Regular"/>
                <a:sym typeface="Clear Sans Regular"/>
              </a:rPr>
              <a:t>Insights and Solutions:</a:t>
            </a:r>
          </a:p>
          <a:p>
            <a:pPr algn="just" marL="561341" indent="-280670" lvl="1">
              <a:lnSpc>
                <a:spcPts val="3640"/>
              </a:lnSpc>
              <a:buFont typeface="Arial"/>
              <a:buChar char="•"/>
            </a:pPr>
            <a:r>
              <a:rPr lang="en-US" sz="2600">
                <a:solidFill>
                  <a:srgbClr val="FFFFFF"/>
                </a:solidFill>
                <a:latin typeface="Clear Sans Regular"/>
                <a:ea typeface="Clear Sans Regular"/>
                <a:cs typeface="Clear Sans Regular"/>
                <a:sym typeface="Clear Sans Regular"/>
              </a:rPr>
              <a:t>Analyze monthly sales data split by gender to observe any patterns or discrepancies.</a:t>
            </a:r>
          </a:p>
          <a:p>
            <a:pPr algn="just" marL="561341" indent="-280670" lvl="1">
              <a:lnSpc>
                <a:spcPts val="3640"/>
              </a:lnSpc>
              <a:spcBef>
                <a:spcPct val="0"/>
              </a:spcBef>
              <a:buFont typeface="Arial"/>
              <a:buChar char="•"/>
            </a:pPr>
            <a:r>
              <a:rPr lang="en-US" sz="2600">
                <a:solidFill>
                  <a:srgbClr val="FFFFFF"/>
                </a:solidFill>
                <a:latin typeface="Clear Sans Regular"/>
                <a:ea typeface="Clear Sans Regular"/>
                <a:cs typeface="Clear Sans Regular"/>
                <a:sym typeface="Clear Sans Regular"/>
              </a:rPr>
              <a:t>Actionable Insight: Tailor promotional offers or marketing strategies based on sales trends by gender for each month.</a:t>
            </a:r>
          </a:p>
          <a:p>
            <a:pPr algn="just">
              <a:lnSpc>
                <a:spcPts val="3640"/>
              </a:lnSpc>
              <a:spcBef>
                <a:spcPct val="0"/>
              </a:spcBef>
            </a:pPr>
            <a:r>
              <a:rPr lang="en-US" sz="2600">
                <a:solidFill>
                  <a:srgbClr val="FFFFFF"/>
                </a:solidFill>
                <a:latin typeface="Clear Sans Regular"/>
                <a:ea typeface="Clear Sans Regular"/>
                <a:cs typeface="Clear Sans Regular"/>
                <a:sym typeface="Clear Sans Regular"/>
              </a:rPr>
              <a:t> 3. </a:t>
            </a:r>
            <a:r>
              <a:rPr lang="en-US" sz="2600">
                <a:solidFill>
                  <a:srgbClr val="FFFFFF"/>
                </a:solidFill>
                <a:latin typeface="Clear Sans Regular"/>
                <a:ea typeface="Clear Sans Regular"/>
                <a:cs typeface="Clear Sans Regular"/>
                <a:sym typeface="Clear Sans Regular"/>
              </a:rPr>
              <a:t>Key Findings:                                                         4. Results:</a:t>
            </a:r>
          </a:p>
          <a:p>
            <a:pPr algn="just">
              <a:lnSpc>
                <a:spcPts val="3640"/>
              </a:lnSpc>
              <a:spcBef>
                <a:spcPct val="0"/>
              </a:spcBef>
            </a:pPr>
            <a:r>
              <a:rPr lang="en-US" sz="2600">
                <a:solidFill>
                  <a:srgbClr val="FFFFFF"/>
                </a:solidFill>
                <a:latin typeface="Clear Sans Regular"/>
                <a:ea typeface="Clear Sans Regular"/>
                <a:cs typeface="Clear Sans Regular"/>
                <a:sym typeface="Clear Sans Regular"/>
              </a:rPr>
              <a:t>      January 2019:                                                           January 2019</a:t>
            </a:r>
          </a:p>
          <a:p>
            <a:pPr algn="just" marL="561341" indent="-280670" lvl="1">
              <a:lnSpc>
                <a:spcPts val="3640"/>
              </a:lnSpc>
              <a:buFont typeface="Arial"/>
              <a:buChar char="•"/>
            </a:pPr>
            <a:r>
              <a:rPr lang="en-US" sz="2600">
                <a:solidFill>
                  <a:srgbClr val="FFFFFF"/>
                </a:solidFill>
                <a:latin typeface="Clear Sans Regular"/>
                <a:ea typeface="Clear Sans Regular"/>
                <a:cs typeface="Clear Sans Regular"/>
                <a:sym typeface="Clear Sans Regular"/>
              </a:rPr>
              <a:t>Female: $59,138.98                                                 Female: $59,138.98</a:t>
            </a:r>
          </a:p>
          <a:p>
            <a:pPr algn="just" marL="561341" indent="-280670" lvl="1">
              <a:lnSpc>
                <a:spcPts val="3640"/>
              </a:lnSpc>
              <a:spcBef>
                <a:spcPct val="0"/>
              </a:spcBef>
              <a:buFont typeface="Arial"/>
              <a:buChar char="•"/>
            </a:pPr>
            <a:r>
              <a:rPr lang="en-US" sz="2600">
                <a:solidFill>
                  <a:srgbClr val="FFFFFF"/>
                </a:solidFill>
                <a:latin typeface="Clear Sans Regular"/>
                <a:ea typeface="Clear Sans Regular"/>
                <a:cs typeface="Clear Sans Regular"/>
                <a:sym typeface="Clear Sans Regular"/>
              </a:rPr>
              <a:t>Male: $57,152.89                                                     Male: $57,152.89</a:t>
            </a:r>
          </a:p>
          <a:p>
            <a:pPr algn="just">
              <a:lnSpc>
                <a:spcPts val="3640"/>
              </a:lnSpc>
              <a:spcBef>
                <a:spcPct val="0"/>
              </a:spcBef>
            </a:pPr>
          </a:p>
          <a:p>
            <a:pPr algn="just" marL="561341" indent="-280670" lvl="1">
              <a:lnSpc>
                <a:spcPts val="3640"/>
              </a:lnSpc>
              <a:spcBef>
                <a:spcPct val="0"/>
              </a:spcBef>
              <a:buFont typeface="Arial"/>
              <a:buChar char="•"/>
            </a:pPr>
            <a:r>
              <a:rPr lang="en-US" sz="2600">
                <a:solidFill>
                  <a:srgbClr val="FFFFFF"/>
                </a:solidFill>
                <a:latin typeface="Clear Sans Regular"/>
                <a:ea typeface="Clear Sans Regular"/>
                <a:cs typeface="Clear Sans Regular"/>
                <a:sym typeface="Clear Sans Regular"/>
              </a:rPr>
              <a:t>January: Maintain a balanced marketing approach as sales contributions are similar.</a:t>
            </a:r>
          </a:p>
          <a:p>
            <a:pPr algn="just" marL="561341" indent="-280670" lvl="1">
              <a:lnSpc>
                <a:spcPts val="3640"/>
              </a:lnSpc>
              <a:spcBef>
                <a:spcPct val="0"/>
              </a:spcBef>
              <a:buFont typeface="Arial"/>
              <a:buChar char="•"/>
            </a:pPr>
            <a:r>
              <a:rPr lang="en-US" sz="2600">
                <a:solidFill>
                  <a:srgbClr val="FFFFFF"/>
                </a:solidFill>
                <a:latin typeface="Clear Sans Regular"/>
                <a:ea typeface="Clear Sans Regular"/>
                <a:cs typeface="Clear Sans Regular"/>
                <a:sym typeface="Clear Sans Regular"/>
              </a:rPr>
              <a:t>February: Focus on targeting female customers with additional offers to further boost sales.</a:t>
            </a:r>
          </a:p>
          <a:p>
            <a:pPr algn="just" marL="561341" indent="-280670" lvl="1">
              <a:lnSpc>
                <a:spcPts val="3640"/>
              </a:lnSpc>
              <a:spcBef>
                <a:spcPct val="0"/>
              </a:spcBef>
              <a:buFont typeface="Arial"/>
              <a:buChar char="•"/>
            </a:pPr>
            <a:r>
              <a:rPr lang="en-US" sz="2600">
                <a:solidFill>
                  <a:srgbClr val="FFFFFF"/>
                </a:solidFill>
                <a:latin typeface="Clear Sans Regular"/>
                <a:ea typeface="Clear Sans Regular"/>
                <a:cs typeface="Clear Sans Regular"/>
                <a:sym typeface="Clear Sans Regular"/>
              </a:rPr>
              <a:t>March: Launch campaigns to engage male customers and sustain their spending momentum.</a:t>
            </a:r>
          </a:p>
          <a:p>
            <a:pPr algn="just">
              <a:lnSpc>
                <a:spcPts val="3640"/>
              </a:lnSpc>
              <a:spcBef>
                <a:spcPct val="0"/>
              </a:spcBef>
            </a:pPr>
          </a:p>
          <a:p>
            <a:pPr algn="just">
              <a:lnSpc>
                <a:spcPts val="3640"/>
              </a:lnSpc>
              <a:spcBef>
                <a:spcPct val="0"/>
              </a:spcBef>
            </a:pPr>
          </a:p>
          <a:p>
            <a:pPr algn="just">
              <a:lnSpc>
                <a:spcPts val="3640"/>
              </a:lnSpc>
              <a:spcBef>
                <a:spcPct val="0"/>
              </a:spcBef>
            </a:pPr>
          </a:p>
        </p:txBody>
      </p:sp>
      <p:sp>
        <p:nvSpPr>
          <p:cNvPr name="Freeform 5" id="5"/>
          <p:cNvSpPr/>
          <p:nvPr/>
        </p:nvSpPr>
        <p:spPr>
          <a:xfrm flipH="false" flipV="false" rot="0">
            <a:off x="66352" y="5143500"/>
            <a:ext cx="1924696" cy="3631501"/>
          </a:xfrm>
          <a:custGeom>
            <a:avLst/>
            <a:gdLst/>
            <a:ahLst/>
            <a:cxnLst/>
            <a:rect r="r" b="b" t="t" l="l"/>
            <a:pathLst>
              <a:path h="3631501" w="1924696">
                <a:moveTo>
                  <a:pt x="0" y="0"/>
                </a:moveTo>
                <a:lnTo>
                  <a:pt x="1924696" y="0"/>
                </a:lnTo>
                <a:lnTo>
                  <a:pt x="1924696" y="3631501"/>
                </a:lnTo>
                <a:lnTo>
                  <a:pt x="0" y="3631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787CD1"/>
        </a:solidFill>
      </p:bgPr>
    </p:bg>
    <p:spTree>
      <p:nvGrpSpPr>
        <p:cNvPr id="1" name=""/>
        <p:cNvGrpSpPr/>
        <p:nvPr/>
      </p:nvGrpSpPr>
      <p:grpSpPr>
        <a:xfrm>
          <a:off x="0" y="0"/>
          <a:ext cx="0" cy="0"/>
          <a:chOff x="0" y="0"/>
          <a:chExt cx="0" cy="0"/>
        </a:xfrm>
      </p:grpSpPr>
      <p:sp>
        <p:nvSpPr>
          <p:cNvPr name="AutoShape 2" id="2"/>
          <p:cNvSpPr/>
          <p:nvPr/>
        </p:nvSpPr>
        <p:spPr>
          <a:xfrm rot="0">
            <a:off x="0" y="0"/>
            <a:ext cx="18288000" cy="9258300"/>
          </a:xfrm>
          <a:prstGeom prst="rect">
            <a:avLst/>
          </a:prstGeom>
          <a:solidFill>
            <a:srgbClr val="F0F2F6"/>
          </a:solidFill>
        </p:spPr>
      </p:sp>
      <p:sp>
        <p:nvSpPr>
          <p:cNvPr name="Freeform 3" id="3"/>
          <p:cNvSpPr/>
          <p:nvPr/>
        </p:nvSpPr>
        <p:spPr>
          <a:xfrm flipH="false" flipV="false" rot="0">
            <a:off x="15868641" y="5989808"/>
            <a:ext cx="2189890" cy="3268492"/>
          </a:xfrm>
          <a:custGeom>
            <a:avLst/>
            <a:gdLst/>
            <a:ahLst/>
            <a:cxnLst/>
            <a:rect r="r" b="b" t="t" l="l"/>
            <a:pathLst>
              <a:path h="3268492" w="2189890">
                <a:moveTo>
                  <a:pt x="0" y="0"/>
                </a:moveTo>
                <a:lnTo>
                  <a:pt x="2189890" y="0"/>
                </a:lnTo>
                <a:lnTo>
                  <a:pt x="2189890" y="3268492"/>
                </a:lnTo>
                <a:lnTo>
                  <a:pt x="0" y="32684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492003"/>
            <a:ext cx="15934886" cy="857250"/>
          </a:xfrm>
          <a:prstGeom prst="rect">
            <a:avLst/>
          </a:prstGeom>
        </p:spPr>
        <p:txBody>
          <a:bodyPr anchor="t" rtlCol="false" tIns="0" lIns="0" bIns="0" rIns="0">
            <a:spAutoFit/>
          </a:bodyPr>
          <a:lstStyle/>
          <a:p>
            <a:pPr algn="ctr">
              <a:lnSpc>
                <a:spcPts val="6720"/>
              </a:lnSpc>
            </a:pPr>
            <a:r>
              <a:rPr lang="en-US" sz="5600">
                <a:solidFill>
                  <a:srgbClr val="302B70"/>
                </a:solidFill>
                <a:latin typeface="HK Grotesk Bold"/>
                <a:ea typeface="HK Grotesk Bold"/>
                <a:cs typeface="HK Grotesk Bold"/>
                <a:sym typeface="HK Grotesk Bold"/>
              </a:rPr>
              <a:t> Task 7: Best Product Line by Customer Type</a:t>
            </a:r>
          </a:p>
        </p:txBody>
      </p:sp>
      <p:sp>
        <p:nvSpPr>
          <p:cNvPr name="TextBox 5" id="5"/>
          <p:cNvSpPr txBox="true"/>
          <p:nvPr/>
        </p:nvSpPr>
        <p:spPr>
          <a:xfrm rot="0">
            <a:off x="811875" y="1547753"/>
            <a:ext cx="14880017" cy="9125585"/>
          </a:xfrm>
          <a:prstGeom prst="rect">
            <a:avLst/>
          </a:prstGeom>
        </p:spPr>
        <p:txBody>
          <a:bodyPr anchor="t" rtlCol="false" tIns="0" lIns="0" bIns="0" rIns="0">
            <a:spAutoFit/>
          </a:bodyPr>
          <a:lstStyle/>
          <a:p>
            <a:pPr algn="just">
              <a:lnSpc>
                <a:spcPts val="3639"/>
              </a:lnSpc>
            </a:pPr>
            <a:r>
              <a:rPr lang="en-US" sz="2599">
                <a:solidFill>
                  <a:srgbClr val="302B70"/>
                </a:solidFill>
                <a:latin typeface="Clear Sans Regular"/>
                <a:ea typeface="Clear Sans Regular"/>
                <a:cs typeface="Clear Sans Regular"/>
                <a:sym typeface="Clear Sans Regular"/>
              </a:rPr>
              <a:t>1. Objective:</a:t>
            </a:r>
          </a:p>
          <a:p>
            <a:pPr algn="just" marL="561339" indent="-280669" lvl="1">
              <a:lnSpc>
                <a:spcPts val="3639"/>
              </a:lnSpc>
              <a:spcBef>
                <a:spcPct val="0"/>
              </a:spcBef>
              <a:buFont typeface="Arial"/>
              <a:buChar char="•"/>
            </a:pPr>
            <a:r>
              <a:rPr lang="en-US" sz="2599">
                <a:solidFill>
                  <a:srgbClr val="302B70"/>
                </a:solidFill>
                <a:latin typeface="Clear Sans Regular"/>
                <a:ea typeface="Clear Sans Regular"/>
                <a:cs typeface="Clear Sans Regular"/>
                <a:sym typeface="Clear Sans Regular"/>
              </a:rPr>
              <a:t>Identify the most preferred product lines for different customer types (Member vs. Normal) to help Walmart optimize inventory and marketing strategies.</a:t>
            </a:r>
          </a:p>
          <a:p>
            <a:pPr algn="just">
              <a:lnSpc>
                <a:spcPts val="3639"/>
              </a:lnSpc>
              <a:spcBef>
                <a:spcPct val="0"/>
              </a:spcBef>
            </a:pPr>
            <a:r>
              <a:rPr lang="en-US" sz="2599">
                <a:solidFill>
                  <a:srgbClr val="302B70"/>
                </a:solidFill>
                <a:latin typeface="Clear Sans Regular"/>
                <a:ea typeface="Clear Sans Regular"/>
                <a:cs typeface="Clear Sans Regular"/>
                <a:sym typeface="Clear Sans Regular"/>
              </a:rPr>
              <a:t>2. Insights and Solutions:</a:t>
            </a:r>
          </a:p>
          <a:p>
            <a:pPr algn="just" marL="561339" indent="-280669" lvl="1">
              <a:lnSpc>
                <a:spcPts val="3639"/>
              </a:lnSpc>
              <a:spcBef>
                <a:spcPct val="0"/>
              </a:spcBef>
              <a:buFont typeface="Arial"/>
              <a:buChar char="•"/>
            </a:pPr>
            <a:r>
              <a:rPr lang="en-US" sz="2599">
                <a:solidFill>
                  <a:srgbClr val="302B70"/>
                </a:solidFill>
                <a:latin typeface="Clear Sans Regular"/>
                <a:ea typeface="Clear Sans Regular"/>
                <a:cs typeface="Clear Sans Regular"/>
                <a:sym typeface="Clear Sans Regular"/>
              </a:rPr>
              <a:t>Analyze total sales for each product line segmented by customer type.</a:t>
            </a:r>
          </a:p>
          <a:p>
            <a:pPr algn="just" marL="561339" indent="-280669" lvl="1">
              <a:lnSpc>
                <a:spcPts val="3639"/>
              </a:lnSpc>
              <a:spcBef>
                <a:spcPct val="0"/>
              </a:spcBef>
              <a:buFont typeface="Arial"/>
              <a:buChar char="•"/>
            </a:pPr>
            <a:r>
              <a:rPr lang="en-US" sz="2599">
                <a:solidFill>
                  <a:srgbClr val="302B70"/>
                </a:solidFill>
                <a:latin typeface="Clear Sans Regular"/>
                <a:ea typeface="Clear Sans Regular"/>
                <a:cs typeface="Clear Sans Regular"/>
                <a:sym typeface="Clear Sans Regular"/>
              </a:rPr>
              <a:t>Actionable Insight: Stock and promote the most popular product lines for each customer type to maximize sales and customer satisfaction.</a:t>
            </a:r>
          </a:p>
          <a:p>
            <a:pPr algn="just">
              <a:lnSpc>
                <a:spcPts val="3639"/>
              </a:lnSpc>
              <a:spcBef>
                <a:spcPct val="0"/>
              </a:spcBef>
            </a:pPr>
            <a:r>
              <a:rPr lang="en-US" sz="2599">
                <a:solidFill>
                  <a:srgbClr val="302B70"/>
                </a:solidFill>
                <a:latin typeface="Clear Sans Regular"/>
                <a:ea typeface="Clear Sans Regular"/>
                <a:cs typeface="Clear Sans Regular"/>
                <a:sym typeface="Clear Sans Regular"/>
              </a:rPr>
              <a:t>3. Key Findings:</a:t>
            </a:r>
          </a:p>
          <a:p>
            <a:pPr algn="just" marL="561339" indent="-280669" lvl="1">
              <a:lnSpc>
                <a:spcPts val="3639"/>
              </a:lnSpc>
              <a:spcBef>
                <a:spcPct val="0"/>
              </a:spcBef>
              <a:buFont typeface="Arial"/>
              <a:buChar char="•"/>
            </a:pPr>
            <a:r>
              <a:rPr lang="en-US" sz="2599">
                <a:solidFill>
                  <a:srgbClr val="302B70"/>
                </a:solidFill>
                <a:latin typeface="Clear Sans Regular"/>
                <a:ea typeface="Clear Sans Regular"/>
                <a:cs typeface="Clear Sans Regular"/>
                <a:sym typeface="Clear Sans Regular"/>
              </a:rPr>
              <a:t>Members:</a:t>
            </a:r>
          </a:p>
          <a:p>
            <a:pPr algn="just" marL="561339" indent="-280669" lvl="1">
              <a:lnSpc>
                <a:spcPts val="3639"/>
              </a:lnSpc>
              <a:spcBef>
                <a:spcPct val="0"/>
              </a:spcBef>
              <a:buFont typeface="Arial"/>
              <a:buChar char="•"/>
            </a:pPr>
            <a:r>
              <a:rPr lang="en-US" sz="2599">
                <a:solidFill>
                  <a:srgbClr val="302B70"/>
                </a:solidFill>
                <a:latin typeface="Clear Sans Regular"/>
                <a:ea typeface="Clear Sans Regular"/>
                <a:cs typeface="Clear Sans Regular"/>
                <a:sym typeface="Clear Sans Regular"/>
              </a:rPr>
              <a:t>Top Product Line: Food and beverages with total sales of $31,357.62.</a:t>
            </a:r>
          </a:p>
          <a:p>
            <a:pPr algn="just" marL="561339" indent="-280669" lvl="1">
              <a:lnSpc>
                <a:spcPts val="3639"/>
              </a:lnSpc>
              <a:spcBef>
                <a:spcPct val="0"/>
              </a:spcBef>
              <a:buFont typeface="Arial"/>
              <a:buChar char="•"/>
            </a:pPr>
            <a:r>
              <a:rPr lang="en-US" sz="2599">
                <a:solidFill>
                  <a:srgbClr val="302B70"/>
                </a:solidFill>
                <a:latin typeface="Clear Sans Regular"/>
                <a:ea typeface="Clear Sans Regular"/>
                <a:cs typeface="Clear Sans Regular"/>
                <a:sym typeface="Clear Sans Regular"/>
              </a:rPr>
              <a:t>Other Preferences: Sports and travel, Home and lifestyle, and Fashion accessories.</a:t>
            </a:r>
          </a:p>
          <a:p>
            <a:pPr algn="just" marL="561339" indent="-280669" lvl="1">
              <a:lnSpc>
                <a:spcPts val="3639"/>
              </a:lnSpc>
              <a:spcBef>
                <a:spcPct val="0"/>
              </a:spcBef>
              <a:buFont typeface="Arial"/>
              <a:buChar char="•"/>
            </a:pPr>
            <a:r>
              <a:rPr lang="en-US" sz="2599">
                <a:solidFill>
                  <a:srgbClr val="302B70"/>
                </a:solidFill>
                <a:latin typeface="Clear Sans Regular"/>
                <a:ea typeface="Clear Sans Regular"/>
                <a:cs typeface="Clear Sans Regular"/>
                <a:sym typeface="Clear Sans Regular"/>
              </a:rPr>
              <a:t>Normal Customers:</a:t>
            </a:r>
          </a:p>
          <a:p>
            <a:pPr algn="just" marL="561339" indent="-280669" lvl="1">
              <a:lnSpc>
                <a:spcPts val="3639"/>
              </a:lnSpc>
              <a:spcBef>
                <a:spcPct val="0"/>
              </a:spcBef>
              <a:buFont typeface="Arial"/>
              <a:buChar char="•"/>
            </a:pPr>
            <a:r>
              <a:rPr lang="en-US" sz="2599">
                <a:solidFill>
                  <a:srgbClr val="302B70"/>
                </a:solidFill>
                <a:latin typeface="Clear Sans Regular"/>
                <a:ea typeface="Clear Sans Regular"/>
                <a:cs typeface="Clear Sans Regular"/>
                <a:sym typeface="Clear Sans Regular"/>
              </a:rPr>
              <a:t>Top Product Line: Electronic accessories with total sales of $29,839.04.</a:t>
            </a:r>
          </a:p>
          <a:p>
            <a:pPr algn="just" marL="561339" indent="-280669" lvl="1">
              <a:lnSpc>
                <a:spcPts val="3639"/>
              </a:lnSpc>
              <a:spcBef>
                <a:spcPct val="0"/>
              </a:spcBef>
              <a:buFont typeface="Arial"/>
              <a:buChar char="•"/>
            </a:pPr>
            <a:r>
              <a:rPr lang="en-US" sz="2599">
                <a:solidFill>
                  <a:srgbClr val="302B70"/>
                </a:solidFill>
                <a:latin typeface="Clear Sans Regular"/>
                <a:ea typeface="Clear Sans Regular"/>
                <a:cs typeface="Clear Sans Regular"/>
                <a:sym typeface="Clear Sans Regular"/>
              </a:rPr>
              <a:t>Other Preferences: Fashion accessories, Sports and travel, and Home and lifestyle.</a:t>
            </a:r>
          </a:p>
          <a:p>
            <a:pPr algn="just">
              <a:lnSpc>
                <a:spcPts val="3639"/>
              </a:lnSpc>
              <a:spcBef>
                <a:spcPct val="0"/>
              </a:spcBef>
            </a:pPr>
            <a:r>
              <a:rPr lang="en-US" sz="2599">
                <a:solidFill>
                  <a:srgbClr val="302B70"/>
                </a:solidFill>
                <a:latin typeface="Clear Sans Regular"/>
                <a:ea typeface="Clear Sans Regular"/>
                <a:cs typeface="Clear Sans Regular"/>
                <a:sym typeface="Clear Sans Regular"/>
              </a:rPr>
              <a:t>4. Results:</a:t>
            </a:r>
          </a:p>
          <a:p>
            <a:pPr algn="just" marL="561339" indent="-280669" lvl="1">
              <a:lnSpc>
                <a:spcPts val="3639"/>
              </a:lnSpc>
              <a:spcBef>
                <a:spcPct val="0"/>
              </a:spcBef>
              <a:buFont typeface="Arial"/>
              <a:buChar char="•"/>
            </a:pPr>
            <a:r>
              <a:rPr lang="en-US" sz="2599">
                <a:solidFill>
                  <a:srgbClr val="302B70"/>
                </a:solidFill>
                <a:latin typeface="Clear Sans Regular"/>
                <a:ea typeface="Clear Sans Regular"/>
                <a:cs typeface="Clear Sans Regular"/>
                <a:sym typeface="Clear Sans Regular"/>
              </a:rPr>
              <a:t>For Members: Promote Food and beverages with exclusive member-only deals and encourage purchases in Health and beauty.</a:t>
            </a:r>
          </a:p>
          <a:p>
            <a:pPr algn="just" marL="561339" indent="-280669" lvl="1">
              <a:lnSpc>
                <a:spcPts val="3639"/>
              </a:lnSpc>
              <a:spcBef>
                <a:spcPct val="0"/>
              </a:spcBef>
              <a:buFont typeface="Arial"/>
              <a:buChar char="•"/>
            </a:pPr>
            <a:r>
              <a:rPr lang="en-US" sz="2599">
                <a:solidFill>
                  <a:srgbClr val="302B70"/>
                </a:solidFill>
                <a:latin typeface="Clear Sans Regular"/>
                <a:ea typeface="Clear Sans Regular"/>
                <a:cs typeface="Clear Sans Regular"/>
                <a:sym typeface="Clear Sans Regular"/>
              </a:rPr>
              <a:t>For Normal Customers: Advertise Electronic accessories and develop loyalty programs for their preferred product lines.</a:t>
            </a:r>
          </a:p>
          <a:p>
            <a:pPr algn="just">
              <a:lnSpc>
                <a:spcPts val="363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DAGW6ohHipk</dc:identifier>
  <dcterms:modified xsi:type="dcterms:W3CDTF">2011-08-01T06:04:30Z</dcterms:modified>
  <cp:revision>1</cp:revision>
  <dc:title>Sales Performance Analysis of Walmart Stores Using Advanced MySQL Techniques</dc:title>
</cp:coreProperties>
</file>