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KE++4o9khvmqJTmvYGmqVi2Yc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PIYU\RIT\Summer_2020_KPT\GroupProject\PieCharts_DataRepresentation.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PIYU\RIT\Summer_2020_KPT\GroupProject\PieCharts_DataRepresentation.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PIYU\RIT\Summer_2020_KPT\GroupProject\PieCharts_DataRepresentation.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PIYU\RIT\Summer_2020_KPT\GroupProject\PieCharts_DataRepresentation.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PIYU\RIT\Summer_2020_KPT\GroupProject\PieCharts_DataRepresentation.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PIYU\RIT\Summer_2020_KPT\GroupProject\PieCharts_DataRepresentation.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PIYU\RIT\Summer_2020_KPT\GroupProject\PieCharts_DataRepresen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Company Name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8.8125055845297937E-2"/>
          <c:w val="1"/>
          <c:h val="0.60045599767244007"/>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CAC1-4018-8D25-2072475DEA8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CAC1-4018-8D25-2072475DEA8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CAC1-4018-8D25-2072475DEA8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CAC1-4018-8D25-2072475DEA8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CAC1-4018-8D25-2072475DEA8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CAC1-4018-8D25-2072475DEA8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CAC1-4018-8D25-2072475DEA8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CAC1-4018-8D25-2072475DEA8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CAC1-4018-8D25-2072475DEA8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CAC1-4018-8D25-2072475DEA8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5-CAC1-4018-8D25-2072475DEA8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7-CAC1-4018-8D25-2072475DEA8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9-CAC1-4018-8D25-2072475DEA8E}"/>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B-CAC1-4018-8D25-2072475DEA8E}"/>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D-CAC1-4018-8D25-2072475DEA8E}"/>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F-CAC1-4018-8D25-2072475DEA8E}"/>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1-CAC1-4018-8D25-2072475DEA8E}"/>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3-CAC1-4018-8D25-2072475DEA8E}"/>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5-CAC1-4018-8D25-2072475DEA8E}"/>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7-CAC1-4018-8D25-2072475DEA8E}"/>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9-CAC1-4018-8D25-2072475DEA8E}"/>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B-CAC1-4018-8D25-2072475DEA8E}"/>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D-CAC1-4018-8D25-2072475DEA8E}"/>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F-CAC1-4018-8D25-2072475DEA8E}"/>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1-CAC1-4018-8D25-2072475DEA8E}"/>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3-CAC1-4018-8D25-2072475DEA8E}"/>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5-CAC1-4018-8D25-2072475DEA8E}"/>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7-CAC1-4018-8D25-2072475DEA8E}"/>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9-CAC1-4018-8D25-2072475DEA8E}"/>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B-CAC1-4018-8D25-2072475DEA8E}"/>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D-CAC1-4018-8D25-2072475DEA8E}"/>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3F-CAC1-4018-8D25-2072475DEA8E}"/>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1-CAC1-4018-8D25-2072475DEA8E}"/>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3-CAC1-4018-8D25-2072475DEA8E}"/>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5-CAC1-4018-8D25-2072475DEA8E}"/>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7-CAC1-4018-8D25-2072475DEA8E}"/>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9-CAC1-4018-8D25-2072475DEA8E}"/>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B-CAC1-4018-8D25-2072475DEA8E}"/>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D-CAC1-4018-8D25-2072475DEA8E}"/>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4F-CAC1-4018-8D25-2072475DEA8E}"/>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1-CAC1-4018-8D25-2072475DEA8E}"/>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3-CAC1-4018-8D25-2072475DEA8E}"/>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5-CAC1-4018-8D25-2072475DEA8E}"/>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7-CAC1-4018-8D25-2072475DEA8E}"/>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9-CAC1-4018-8D25-2072475DEA8E}"/>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B-CAC1-4018-8D25-2072475DEA8E}"/>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D-CAC1-4018-8D25-2072475DEA8E}"/>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5F-CAC1-4018-8D25-2072475DEA8E}"/>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1-CAC1-4018-8D25-2072475DEA8E}"/>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3-CAC1-4018-8D25-2072475DEA8E}"/>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5-CAC1-4018-8D25-2072475DEA8E}"/>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7-CAC1-4018-8D25-2072475DEA8E}"/>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9-CAC1-4018-8D25-2072475DEA8E}"/>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B-CAC1-4018-8D25-2072475DEA8E}"/>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6D-CAC1-4018-8D25-2072475DEA8E}"/>
              </c:ext>
            </c:extLst>
          </c:dPt>
          <c:dLbls>
            <c:dLbl>
              <c:idx val="0"/>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AC1-4018-8D25-2072475DEA8E}"/>
                </c:ext>
              </c:extLst>
            </c:dLbl>
            <c:dLbl>
              <c:idx val="1"/>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AC1-4018-8D25-2072475DEA8E}"/>
                </c:ext>
              </c:extLst>
            </c:dLbl>
            <c:spPr>
              <a:solidFill>
                <a:prstClr val="white"/>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Sheet1!$A$176:$A$230</c:f>
              <c:strCache>
                <c:ptCount val="55"/>
                <c:pt idx="0">
                  <c:v>Google</c:v>
                </c:pt>
                <c:pt idx="1">
                  <c:v>Amazon</c:v>
                </c:pt>
                <c:pt idx="2">
                  <c:v>Apple</c:v>
                </c:pt>
                <c:pt idx="3">
                  <c:v>Accenture</c:v>
                </c:pt>
                <c:pt idx="4">
                  <c:v>Microsoft</c:v>
                </c:pt>
                <c:pt idx="5">
                  <c:v>JP Morgan Chase</c:v>
                </c:pt>
                <c:pt idx="6">
                  <c:v>Bank of America</c:v>
                </c:pt>
                <c:pt idx="7">
                  <c:v>Facebook</c:v>
                </c:pt>
                <c:pt idx="8">
                  <c:v>Spotify</c:v>
                </c:pt>
                <c:pt idx="9">
                  <c:v>Cisco</c:v>
                </c:pt>
                <c:pt idx="10">
                  <c:v>Verizon</c:v>
                </c:pt>
                <c:pt idx="11">
                  <c:v>SpaceX</c:v>
                </c:pt>
                <c:pt idx="12">
                  <c:v>UPS</c:v>
                </c:pt>
                <c:pt idx="13">
                  <c:v>Capgemini</c:v>
                </c:pt>
                <c:pt idx="14">
                  <c:v>Uber</c:v>
                </c:pt>
                <c:pt idx="15">
                  <c:v>Walmart</c:v>
                </c:pt>
                <c:pt idx="16">
                  <c:v>Allstate</c:v>
                </c:pt>
                <c:pt idx="17">
                  <c:v>Dell</c:v>
                </c:pt>
                <c:pt idx="18">
                  <c:v>AT&amp;T</c:v>
                </c:pt>
                <c:pt idx="19">
                  <c:v>Paypal</c:v>
                </c:pt>
                <c:pt idx="20">
                  <c:v>Adobe</c:v>
                </c:pt>
                <c:pt idx="21">
                  <c:v>Inc.</c:v>
                </c:pt>
                <c:pt idx="22">
                  <c:v>Tesla Motors</c:v>
                </c:pt>
                <c:pt idx="23">
                  <c:v>SAP</c:v>
                </c:pt>
                <c:pt idx="24">
                  <c:v>Twitter</c:v>
                </c:pt>
                <c:pt idx="25">
                  <c:v>Spectrum</c:v>
                </c:pt>
                <c:pt idx="26">
                  <c:v>Sabre</c:v>
                </c:pt>
                <c:pt idx="27">
                  <c:v>Ford</c:v>
                </c:pt>
                <c:pt idx="28">
                  <c:v>Deutsche Bank</c:v>
                </c:pt>
                <c:pt idx="29">
                  <c:v>Staples</c:v>
                </c:pt>
                <c:pt idx="30">
                  <c:v>JCPenney</c:v>
                </c:pt>
                <c:pt idx="31">
                  <c:v>Unilever</c:v>
                </c:pt>
                <c:pt idx="32">
                  <c:v>SunTrust</c:v>
                </c:pt>
                <c:pt idx="33">
                  <c:v>Visa</c:v>
                </c:pt>
                <c:pt idx="34">
                  <c:v>T-Mobile</c:v>
                </c:pt>
                <c:pt idx="35">
                  <c:v>IBM</c:v>
                </c:pt>
                <c:pt idx="36">
                  <c:v>Cognizant</c:v>
                </c:pt>
                <c:pt idx="37">
                  <c:v>CarMax</c:v>
                </c:pt>
                <c:pt idx="38">
                  <c:v>Chipotle</c:v>
                </c:pt>
                <c:pt idx="39">
                  <c:v>Grubhub</c:v>
                </c:pt>
                <c:pt idx="40">
                  <c:v>ClearEdge</c:v>
                </c:pt>
                <c:pt idx="41">
                  <c:v>Silicon Valley Bank</c:v>
                </c:pt>
                <c:pt idx="42">
                  <c:v>S&amp;P Global</c:v>
                </c:pt>
                <c:pt idx="43">
                  <c:v>NOKIA</c:v>
                </c:pt>
                <c:pt idx="44">
                  <c:v>SecureTrust</c:v>
                </c:pt>
                <c:pt idx="45">
                  <c:v>Nike</c:v>
                </c:pt>
                <c:pt idx="46">
                  <c:v>Shell</c:v>
                </c:pt>
                <c:pt idx="47">
                  <c:v>Best Buy</c:v>
                </c:pt>
                <c:pt idx="48">
                  <c:v>Oracle</c:v>
                </c:pt>
                <c:pt idx="49">
                  <c:v>Netflix</c:v>
                </c:pt>
                <c:pt idx="50">
                  <c:v>PayPal</c:v>
                </c:pt>
                <c:pt idx="51">
                  <c:v>Teradata</c:v>
                </c:pt>
                <c:pt idx="52">
                  <c:v>PepsiCo</c:v>
                </c:pt>
                <c:pt idx="53">
                  <c:v>MetLife</c:v>
                </c:pt>
                <c:pt idx="54">
                  <c:v>Juniper Networks</c:v>
                </c:pt>
              </c:strCache>
            </c:strRef>
          </c:cat>
          <c:val>
            <c:numRef>
              <c:f>Sheet1!$B$176:$B$230</c:f>
              <c:numCache>
                <c:formatCode>General</c:formatCode>
                <c:ptCount val="55"/>
                <c:pt idx="0">
                  <c:v>740</c:v>
                </c:pt>
                <c:pt idx="1">
                  <c:v>603</c:v>
                </c:pt>
                <c:pt idx="2">
                  <c:v>46</c:v>
                </c:pt>
                <c:pt idx="3">
                  <c:v>21</c:v>
                </c:pt>
                <c:pt idx="4">
                  <c:v>16</c:v>
                </c:pt>
                <c:pt idx="5">
                  <c:v>14</c:v>
                </c:pt>
                <c:pt idx="6">
                  <c:v>14</c:v>
                </c:pt>
                <c:pt idx="7">
                  <c:v>13</c:v>
                </c:pt>
                <c:pt idx="8">
                  <c:v>11</c:v>
                </c:pt>
                <c:pt idx="9">
                  <c:v>11</c:v>
                </c:pt>
                <c:pt idx="10">
                  <c:v>10</c:v>
                </c:pt>
                <c:pt idx="11">
                  <c:v>7</c:v>
                </c:pt>
                <c:pt idx="12">
                  <c:v>6</c:v>
                </c:pt>
                <c:pt idx="13">
                  <c:v>6</c:v>
                </c:pt>
                <c:pt idx="14">
                  <c:v>5</c:v>
                </c:pt>
                <c:pt idx="15">
                  <c:v>4</c:v>
                </c:pt>
                <c:pt idx="16">
                  <c:v>4</c:v>
                </c:pt>
                <c:pt idx="17">
                  <c:v>4</c:v>
                </c:pt>
                <c:pt idx="18">
                  <c:v>4</c:v>
                </c:pt>
                <c:pt idx="19">
                  <c:v>3</c:v>
                </c:pt>
                <c:pt idx="20">
                  <c:v>3</c:v>
                </c:pt>
                <c:pt idx="21">
                  <c:v>3</c:v>
                </c:pt>
                <c:pt idx="22">
                  <c:v>3</c:v>
                </c:pt>
                <c:pt idx="23">
                  <c:v>3</c:v>
                </c:pt>
                <c:pt idx="24">
                  <c:v>3</c:v>
                </c:pt>
                <c:pt idx="25">
                  <c:v>3</c:v>
                </c:pt>
                <c:pt idx="26">
                  <c:v>3</c:v>
                </c:pt>
                <c:pt idx="27">
                  <c:v>3</c:v>
                </c:pt>
                <c:pt idx="28">
                  <c:v>2</c:v>
                </c:pt>
                <c:pt idx="29">
                  <c:v>2</c:v>
                </c:pt>
                <c:pt idx="30">
                  <c:v>2</c:v>
                </c:pt>
                <c:pt idx="31">
                  <c:v>2</c:v>
                </c:pt>
                <c:pt idx="32">
                  <c:v>2</c:v>
                </c:pt>
                <c:pt idx="33">
                  <c:v>2</c:v>
                </c:pt>
                <c:pt idx="34">
                  <c:v>2</c:v>
                </c:pt>
                <c:pt idx="35">
                  <c:v>2</c:v>
                </c:pt>
                <c:pt idx="36">
                  <c:v>2</c:v>
                </c:pt>
                <c:pt idx="37">
                  <c:v>2</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numCache>
            </c:numRef>
          </c:val>
          <c:extLst>
            <c:ext xmlns:c16="http://schemas.microsoft.com/office/drawing/2014/chart" uri="{C3380CC4-5D6E-409C-BE32-E72D297353CC}">
              <c16:uniqueId val="{0000006E-CAC1-4018-8D25-2072475DEA8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Required Skills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11111111111108E-2"/>
          <c:y val="0.17837962962962964"/>
          <c:w val="0.96388888888888891"/>
          <c:h val="0.82162037037037039"/>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7DE-4B16-9357-8FAEEFF5E78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7DE-4B16-9357-8FAEEFF5E78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7DE-4B16-9357-8FAEEFF5E78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7DE-4B16-9357-8FAEEFF5E78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7DE-4B16-9357-8FAEEFF5E78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7DE-4B16-9357-8FAEEFF5E78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7DE-4B16-9357-8FAEEFF5E78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7DE-4B16-9357-8FAEEFF5E78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7DE-4B16-9357-8FAEEFF5E783}"/>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07DE-4B16-9357-8FAEEFF5E783}"/>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5-07DE-4B16-9357-8FAEEFF5E78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Sheet1!$A$2:$A$12</c:f>
              <c:strCache>
                <c:ptCount val="11"/>
                <c:pt idx="0">
                  <c:v>Java</c:v>
                </c:pt>
                <c:pt idx="1">
                  <c:v>Python</c:v>
                </c:pt>
                <c:pt idx="2">
                  <c:v>C++</c:v>
                </c:pt>
                <c:pt idx="3">
                  <c:v>JavaScript</c:v>
                </c:pt>
                <c:pt idx="4">
                  <c:v>HTML</c:v>
                </c:pt>
                <c:pt idx="5">
                  <c:v>CSS</c:v>
                </c:pt>
                <c:pt idx="6">
                  <c:v>SQL</c:v>
                </c:pt>
                <c:pt idx="7">
                  <c:v>C</c:v>
                </c:pt>
                <c:pt idx="8">
                  <c:v>Linux</c:v>
                </c:pt>
                <c:pt idx="9">
                  <c:v>R</c:v>
                </c:pt>
                <c:pt idx="10">
                  <c:v>Others</c:v>
                </c:pt>
              </c:strCache>
            </c:strRef>
          </c:cat>
          <c:val>
            <c:numRef>
              <c:f>Sheet1!$B$2:$B$12</c:f>
              <c:numCache>
                <c:formatCode>General</c:formatCode>
                <c:ptCount val="11"/>
                <c:pt idx="0">
                  <c:v>561</c:v>
                </c:pt>
                <c:pt idx="1">
                  <c:v>523</c:v>
                </c:pt>
                <c:pt idx="2">
                  <c:v>404</c:v>
                </c:pt>
                <c:pt idx="3">
                  <c:v>335</c:v>
                </c:pt>
                <c:pt idx="4">
                  <c:v>325</c:v>
                </c:pt>
                <c:pt idx="5">
                  <c:v>275</c:v>
                </c:pt>
                <c:pt idx="6">
                  <c:v>245</c:v>
                </c:pt>
                <c:pt idx="7">
                  <c:v>235</c:v>
                </c:pt>
                <c:pt idx="8">
                  <c:v>197</c:v>
                </c:pt>
                <c:pt idx="9">
                  <c:v>190</c:v>
                </c:pt>
                <c:pt idx="10">
                  <c:v>210</c:v>
                </c:pt>
              </c:numCache>
            </c:numRef>
          </c:val>
          <c:extLst>
            <c:ext xmlns:c16="http://schemas.microsoft.com/office/drawing/2014/chart" uri="{C3380CC4-5D6E-409C-BE32-E72D297353CC}">
              <c16:uniqueId val="{00000016-07DE-4B16-9357-8FAEEFF5E783}"/>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Desired Skills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8300925925925926"/>
          <c:w val="1"/>
          <c:h val="0.72439596092155134"/>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550D-4862-A40E-66DC5FA7744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550D-4862-A40E-66DC5FA7744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550D-4862-A40E-66DC5FA7744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550D-4862-A40E-66DC5FA7744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550D-4862-A40E-66DC5FA7744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550D-4862-A40E-66DC5FA7744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550D-4862-A40E-66DC5FA77447}"/>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550D-4862-A40E-66DC5FA77447}"/>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550D-4862-A40E-66DC5FA77447}"/>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550D-4862-A40E-66DC5FA7744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Sheet1!$A$23:$A$32</c:f>
              <c:strCache>
                <c:ptCount val="10"/>
                <c:pt idx="0">
                  <c:v>communication skills</c:v>
                </c:pt>
                <c:pt idx="1">
                  <c:v>AWS</c:v>
                </c:pt>
                <c:pt idx="2">
                  <c:v>problem solving</c:v>
                </c:pt>
                <c:pt idx="3">
                  <c:v>CRM systems</c:v>
                </c:pt>
                <c:pt idx="4">
                  <c:v>distributed systems</c:v>
                </c:pt>
                <c:pt idx="5">
                  <c:v>Project Management</c:v>
                </c:pt>
                <c:pt idx="6">
                  <c:v>Product Management</c:v>
                </c:pt>
                <c:pt idx="7">
                  <c:v>Operations Analysis</c:v>
                </c:pt>
                <c:pt idx="8">
                  <c:v>Interpersonal Skills</c:v>
                </c:pt>
                <c:pt idx="9">
                  <c:v>Others</c:v>
                </c:pt>
              </c:strCache>
            </c:strRef>
          </c:cat>
          <c:val>
            <c:numRef>
              <c:f>Sheet1!$B$23:$B$32</c:f>
              <c:numCache>
                <c:formatCode>General</c:formatCode>
                <c:ptCount val="10"/>
                <c:pt idx="0">
                  <c:v>170</c:v>
                </c:pt>
                <c:pt idx="1">
                  <c:v>122</c:v>
                </c:pt>
                <c:pt idx="2">
                  <c:v>94</c:v>
                </c:pt>
                <c:pt idx="3">
                  <c:v>91</c:v>
                </c:pt>
                <c:pt idx="4">
                  <c:v>79</c:v>
                </c:pt>
                <c:pt idx="5">
                  <c:v>75</c:v>
                </c:pt>
                <c:pt idx="6">
                  <c:v>73</c:v>
                </c:pt>
                <c:pt idx="7">
                  <c:v>67</c:v>
                </c:pt>
                <c:pt idx="8">
                  <c:v>56</c:v>
                </c:pt>
                <c:pt idx="9">
                  <c:v>73</c:v>
                </c:pt>
              </c:numCache>
            </c:numRef>
          </c:val>
          <c:extLst>
            <c:ext xmlns:c16="http://schemas.microsoft.com/office/drawing/2014/chart" uri="{C3380CC4-5D6E-409C-BE32-E72D297353CC}">
              <c16:uniqueId val="{00000014-550D-4862-A40E-66DC5FA77447}"/>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12536745406824146"/>
          <c:y val="0.80736821639688749"/>
          <c:w val="0.74926509186351709"/>
          <c:h val="0.192631783603112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Descipline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305241582705387E-2"/>
          <c:y val="7.6849539028209693E-2"/>
          <c:w val="0.93829235975728109"/>
          <c:h val="0.85020465099205256"/>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F03B-448C-B8E5-D349E1D17E2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F03B-448C-B8E5-D349E1D17E2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F03B-448C-B8E5-D349E1D17E2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F03B-448C-B8E5-D349E1D17E2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F03B-448C-B8E5-D349E1D17E2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F03B-448C-B8E5-D349E1D17E2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F03B-448C-B8E5-D349E1D17E2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F03B-448C-B8E5-D349E1D17E2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F03B-448C-B8E5-D349E1D17E2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F03B-448C-B8E5-D349E1D17E21}"/>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5-F03B-448C-B8E5-D349E1D17E21}"/>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7-F03B-448C-B8E5-D349E1D17E21}"/>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9-F03B-448C-B8E5-D349E1D17E21}"/>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B-F03B-448C-B8E5-D349E1D17E21}"/>
              </c:ext>
            </c:extLst>
          </c:dPt>
          <c:dLbls>
            <c:dLbl>
              <c:idx val="0"/>
              <c:tx>
                <c:rich>
                  <a:bodyPr/>
                  <a:lstStyle/>
                  <a:p>
                    <a:fld id="{E8B94355-075A-4C2D-8137-879BFFC12C29}"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03B-448C-B8E5-D349E1D17E21}"/>
                </c:ext>
              </c:extLst>
            </c:dLbl>
            <c:dLbl>
              <c:idx val="1"/>
              <c:tx>
                <c:rich>
                  <a:bodyPr/>
                  <a:lstStyle/>
                  <a:p>
                    <a:fld id="{C45B1AC1-5383-4C42-A8BF-4AF0C5E75724}"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03B-448C-B8E5-D349E1D17E21}"/>
                </c:ext>
              </c:extLst>
            </c:dLbl>
            <c:dLbl>
              <c:idx val="2"/>
              <c:tx>
                <c:rich>
                  <a:bodyPr/>
                  <a:lstStyle/>
                  <a:p>
                    <a:fld id="{DA5D7CDC-2E11-4EB1-801F-CD5983988480}"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03B-448C-B8E5-D349E1D17E21}"/>
                </c:ext>
              </c:extLst>
            </c:dLbl>
            <c:dLbl>
              <c:idx val="3"/>
              <c:tx>
                <c:rich>
                  <a:bodyPr/>
                  <a:lstStyle/>
                  <a:p>
                    <a:fld id="{ABE73FD2-0F5D-478E-A82F-6530892EF90B}"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03B-448C-B8E5-D349E1D17E21}"/>
                </c:ext>
              </c:extLst>
            </c:dLbl>
            <c:dLbl>
              <c:idx val="4"/>
              <c:tx>
                <c:rich>
                  <a:bodyPr/>
                  <a:lstStyle/>
                  <a:p>
                    <a:fld id="{3CD7189E-B675-430D-8374-7CBD4369209E}"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F03B-448C-B8E5-D349E1D17E21}"/>
                </c:ext>
              </c:extLst>
            </c:dLbl>
            <c:dLbl>
              <c:idx val="5"/>
              <c:tx>
                <c:rich>
                  <a:bodyPr/>
                  <a:lstStyle/>
                  <a:p>
                    <a:fld id="{4538DB53-949D-4DFF-86D6-F036C377E7AA}"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F03B-448C-B8E5-D349E1D17E21}"/>
                </c:ext>
              </c:extLst>
            </c:dLbl>
            <c:dLbl>
              <c:idx val="6"/>
              <c:tx>
                <c:rich>
                  <a:bodyPr/>
                  <a:lstStyle/>
                  <a:p>
                    <a:fld id="{E7C7B1B0-9345-4FB1-B5C9-F9D4807154A8}"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F03B-448C-B8E5-D349E1D17E21}"/>
                </c:ext>
              </c:extLst>
            </c:dLbl>
            <c:dLbl>
              <c:idx val="7"/>
              <c:tx>
                <c:rich>
                  <a:bodyPr/>
                  <a:lstStyle/>
                  <a:p>
                    <a:fld id="{8073380F-866E-4E10-B6D0-9ED20AD88AC8}"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F03B-448C-B8E5-D349E1D17E21}"/>
                </c:ext>
              </c:extLst>
            </c:dLbl>
            <c:dLbl>
              <c:idx val="8"/>
              <c:tx>
                <c:rich>
                  <a:bodyPr/>
                  <a:lstStyle/>
                  <a:p>
                    <a:fld id="{098902F8-B823-4C99-8A6F-4BC974E9D054}"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F03B-448C-B8E5-D349E1D17E21}"/>
                </c:ext>
              </c:extLst>
            </c:dLbl>
            <c:dLbl>
              <c:idx val="9"/>
              <c:tx>
                <c:rich>
                  <a:bodyPr/>
                  <a:lstStyle/>
                  <a:p>
                    <a:fld id="{B591DBF4-0A5D-4F9D-AFF4-F049FD8B3C21}"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F03B-448C-B8E5-D349E1D17E21}"/>
                </c:ext>
              </c:extLst>
            </c:dLbl>
            <c:dLbl>
              <c:idx val="10"/>
              <c:tx>
                <c:rich>
                  <a:bodyPr/>
                  <a:lstStyle/>
                  <a:p>
                    <a:fld id="{0BAA41A2-5E53-44B5-81A3-69B22DD10EC4}"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F03B-448C-B8E5-D349E1D17E21}"/>
                </c:ext>
              </c:extLst>
            </c:dLbl>
            <c:dLbl>
              <c:idx val="11"/>
              <c:tx>
                <c:rich>
                  <a:bodyPr/>
                  <a:lstStyle/>
                  <a:p>
                    <a:fld id="{BA3F864D-B31D-42AE-8DA5-27775C99E450}"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7-F03B-448C-B8E5-D349E1D17E21}"/>
                </c:ext>
              </c:extLst>
            </c:dLbl>
            <c:dLbl>
              <c:idx val="12"/>
              <c:tx>
                <c:rich>
                  <a:bodyPr/>
                  <a:lstStyle/>
                  <a:p>
                    <a:fld id="{8E940F6B-93E1-4007-8D1F-ADBBAFF1A898}"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F03B-448C-B8E5-D349E1D17E21}"/>
                </c:ext>
              </c:extLst>
            </c:dLbl>
            <c:dLbl>
              <c:idx val="13"/>
              <c:tx>
                <c:rich>
                  <a:bodyPr/>
                  <a:lstStyle/>
                  <a:p>
                    <a:fld id="{E3654C16-34DB-4FDF-B4C2-74E993ED3C19}" type="PERCENTAGE">
                      <a:rPr lang="en-US" baseline="0"/>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B-F03B-448C-B8E5-D349E1D17E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Sheet1!$A$73:$A$86</c:f>
              <c:strCache>
                <c:ptCount val="14"/>
                <c:pt idx="0">
                  <c:v>Computer Science</c:v>
                </c:pt>
                <c:pt idx="1">
                  <c:v>Information Science</c:v>
                </c:pt>
                <c:pt idx="2">
                  <c:v>Any</c:v>
                </c:pt>
                <c:pt idx="3">
                  <c:v>Applied Mathematics</c:v>
                </c:pt>
                <c:pt idx="4">
                  <c:v>Business</c:v>
                </c:pt>
                <c:pt idx="5">
                  <c:v>Engineering discipline</c:v>
                </c:pt>
                <c:pt idx="6">
                  <c:v>Computer Engineering</c:v>
                </c:pt>
                <c:pt idx="7">
                  <c:v>Electrical Engineering</c:v>
                </c:pt>
                <c:pt idx="8">
                  <c:v>Software Engineering</c:v>
                </c:pt>
                <c:pt idx="9">
                  <c:v>Economics</c:v>
                </c:pt>
                <c:pt idx="10">
                  <c:v>Physics</c:v>
                </c:pt>
                <c:pt idx="11">
                  <c:v>Marketing</c:v>
                </c:pt>
                <c:pt idx="12">
                  <c:v>Operations Research</c:v>
                </c:pt>
                <c:pt idx="13">
                  <c:v>Data Science</c:v>
                </c:pt>
              </c:strCache>
            </c:strRef>
          </c:cat>
          <c:val>
            <c:numRef>
              <c:f>Sheet1!$B$73:$B$86</c:f>
              <c:numCache>
                <c:formatCode>General</c:formatCode>
                <c:ptCount val="14"/>
                <c:pt idx="0">
                  <c:v>1089</c:v>
                </c:pt>
                <c:pt idx="1">
                  <c:v>240</c:v>
                </c:pt>
                <c:pt idx="2">
                  <c:v>217</c:v>
                </c:pt>
                <c:pt idx="3">
                  <c:v>185</c:v>
                </c:pt>
                <c:pt idx="4">
                  <c:v>181</c:v>
                </c:pt>
                <c:pt idx="5">
                  <c:v>156</c:v>
                </c:pt>
                <c:pt idx="6">
                  <c:v>95</c:v>
                </c:pt>
                <c:pt idx="7">
                  <c:v>64</c:v>
                </c:pt>
                <c:pt idx="8">
                  <c:v>51</c:v>
                </c:pt>
                <c:pt idx="9">
                  <c:v>48</c:v>
                </c:pt>
                <c:pt idx="10">
                  <c:v>41</c:v>
                </c:pt>
                <c:pt idx="11">
                  <c:v>38</c:v>
                </c:pt>
                <c:pt idx="12">
                  <c:v>27</c:v>
                </c:pt>
                <c:pt idx="13">
                  <c:v>24</c:v>
                </c:pt>
              </c:numCache>
            </c:numRef>
          </c:val>
          <c:extLst>
            <c:ext xmlns:c16="http://schemas.microsoft.com/office/drawing/2014/chart" uri="{C3380CC4-5D6E-409C-BE32-E72D297353CC}">
              <c16:uniqueId val="{0000001C-F03B-448C-B8E5-D349E1D17E21}"/>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Education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18300925925925926"/>
          <c:w val="0.96944444444444444"/>
          <c:h val="0.79905037911927679"/>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9D1D-4161-AB59-E920F808680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9D1D-4161-AB59-E920F808680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9D1D-4161-AB59-E920F808680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9D1D-4161-AB59-E920F808680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9D1D-4161-AB59-E920F808680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9D1D-4161-AB59-E920F8086803}"/>
              </c:ext>
            </c:extLst>
          </c:dPt>
          <c:dLbls>
            <c:dLbl>
              <c:idx val="0"/>
              <c:tx>
                <c:rich>
                  <a:bodyPr/>
                  <a:lstStyle/>
                  <a:p>
                    <a:r>
                      <a:rPr lang="en-US"/>
                      <a:t>LLB</a:t>
                    </a:r>
                  </a:p>
                  <a:p>
                    <a:fld id="{1B424999-6998-485A-82B3-7DEC1E407D79}"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D1D-4161-AB59-E920F8086803}"/>
                </c:ext>
              </c:extLst>
            </c:dLbl>
            <c:dLbl>
              <c:idx val="1"/>
              <c:tx>
                <c:rich>
                  <a:bodyPr/>
                  <a:lstStyle/>
                  <a:p>
                    <a:r>
                      <a:rPr lang="en-US"/>
                      <a:t>MS</a:t>
                    </a:r>
                  </a:p>
                  <a:p>
                    <a:fld id="{F0E5A21B-185D-4C65-8C3F-CAF78F3E9F13}"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D1D-4161-AB59-E920F8086803}"/>
                </c:ext>
              </c:extLst>
            </c:dLbl>
            <c:dLbl>
              <c:idx val="2"/>
              <c:tx>
                <c:rich>
                  <a:bodyPr/>
                  <a:lstStyle/>
                  <a:p>
                    <a:r>
                      <a:rPr lang="en-US"/>
                      <a:t>PhD</a:t>
                    </a:r>
                  </a:p>
                  <a:p>
                    <a:fld id="{FFC8E4FC-0902-4903-A7A3-578143EC1091}"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D1D-4161-AB59-E920F8086803}"/>
                </c:ext>
              </c:extLst>
            </c:dLbl>
            <c:dLbl>
              <c:idx val="3"/>
              <c:tx>
                <c:rich>
                  <a:bodyPr/>
                  <a:lstStyle/>
                  <a:p>
                    <a:r>
                      <a:rPr lang="en-US"/>
                      <a:t>MBA</a:t>
                    </a:r>
                  </a:p>
                  <a:p>
                    <a:fld id="{0F1AB933-F46C-4A76-A9C5-CD64BBCAF73D}"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D1D-4161-AB59-E920F8086803}"/>
                </c:ext>
              </c:extLst>
            </c:dLbl>
            <c:dLbl>
              <c:idx val="4"/>
              <c:tx>
                <c:rich>
                  <a:bodyPr/>
                  <a:lstStyle/>
                  <a:p>
                    <a:r>
                      <a:rPr lang="en-US"/>
                      <a:t>BS</a:t>
                    </a:r>
                  </a:p>
                  <a:p>
                    <a:fld id="{E64CDB3E-B30A-4166-8660-61DADADE867A}"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D1D-4161-AB59-E920F8086803}"/>
                </c:ext>
              </c:extLst>
            </c:dLbl>
            <c:dLbl>
              <c:idx val="5"/>
              <c:tx>
                <c:rich>
                  <a:bodyPr/>
                  <a:lstStyle/>
                  <a:p>
                    <a:r>
                      <a:rPr lang="en-US"/>
                      <a:t>BA</a:t>
                    </a:r>
                  </a:p>
                  <a:p>
                    <a:fld id="{C018EBF1-D12B-4D12-AB1E-259DB56D9D79}"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9D1D-4161-AB59-E920F808680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Sheet1!$A$50:$A$55</c:f>
              <c:strCache>
                <c:ptCount val="6"/>
                <c:pt idx="0">
                  <c:v>LLB</c:v>
                </c:pt>
                <c:pt idx="1">
                  <c:v>MS</c:v>
                </c:pt>
                <c:pt idx="2">
                  <c:v>PhD</c:v>
                </c:pt>
                <c:pt idx="3">
                  <c:v>MBA</c:v>
                </c:pt>
                <c:pt idx="4">
                  <c:v>BS</c:v>
                </c:pt>
                <c:pt idx="5">
                  <c:v>BA</c:v>
                </c:pt>
              </c:strCache>
            </c:strRef>
          </c:cat>
          <c:val>
            <c:numRef>
              <c:f>Sheet1!$B$50:$B$55</c:f>
              <c:numCache>
                <c:formatCode>General</c:formatCode>
                <c:ptCount val="6"/>
                <c:pt idx="0">
                  <c:v>40</c:v>
                </c:pt>
                <c:pt idx="1">
                  <c:v>428</c:v>
                </c:pt>
                <c:pt idx="2">
                  <c:v>174</c:v>
                </c:pt>
                <c:pt idx="3">
                  <c:v>107</c:v>
                </c:pt>
                <c:pt idx="4">
                  <c:v>1307</c:v>
                </c:pt>
                <c:pt idx="5">
                  <c:v>590</c:v>
                </c:pt>
              </c:numCache>
            </c:numRef>
          </c:val>
          <c:extLst>
            <c:ext xmlns:c16="http://schemas.microsoft.com/office/drawing/2014/chart" uri="{C3380CC4-5D6E-409C-BE32-E72D297353CC}">
              <c16:uniqueId val="{0000000C-9D1D-4161-AB59-E920F8086803}"/>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Job Title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133250311332503E-2"/>
          <c:y val="0.10895161290322582"/>
          <c:w val="0.96886674968866748"/>
          <c:h val="0.55670413174159683"/>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BDD0-4EE3-B4B3-80E34957BA5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BDD0-4EE3-B4B3-80E34957BA5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BDD0-4EE3-B4B3-80E34957BA5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BDD0-4EE3-B4B3-80E34957BA5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BDD0-4EE3-B4B3-80E34957BA5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BDD0-4EE3-B4B3-80E34957BA52}"/>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BDD0-4EE3-B4B3-80E34957BA52}"/>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BDD0-4EE3-B4B3-80E34957BA52}"/>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BDD0-4EE3-B4B3-80E34957BA52}"/>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BDD0-4EE3-B4B3-80E34957BA52}"/>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5-BDD0-4EE3-B4B3-80E34957BA52}"/>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7-BDD0-4EE3-B4B3-80E34957BA52}"/>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9-BDD0-4EE3-B4B3-80E34957BA52}"/>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B-BDD0-4EE3-B4B3-80E34957BA52}"/>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D-BDD0-4EE3-B4B3-80E34957BA52}"/>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F-BDD0-4EE3-B4B3-80E34957BA52}"/>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1-BDD0-4EE3-B4B3-80E34957BA52}"/>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23-BDD0-4EE3-B4B3-80E34957BA52}"/>
              </c:ext>
            </c:extLst>
          </c:dPt>
          <c:dLbls>
            <c:dLbl>
              <c:idx val="0"/>
              <c:tx>
                <c:rich>
                  <a:bodyPr/>
                  <a:lstStyle/>
                  <a:p>
                    <a:fld id="{A6CC26DD-FE5E-476E-868B-ACAC6957ACAA}"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DD0-4EE3-B4B3-80E34957BA52}"/>
                </c:ext>
              </c:extLst>
            </c:dLbl>
            <c:dLbl>
              <c:idx val="1"/>
              <c:tx>
                <c:rich>
                  <a:bodyPr/>
                  <a:lstStyle/>
                  <a:p>
                    <a:fld id="{EB0D296E-02D3-4C22-941E-94A982F3210E}"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DD0-4EE3-B4B3-80E34957BA52}"/>
                </c:ext>
              </c:extLst>
            </c:dLbl>
            <c:dLbl>
              <c:idx val="2"/>
              <c:tx>
                <c:rich>
                  <a:bodyPr/>
                  <a:lstStyle/>
                  <a:p>
                    <a:fld id="{6E64E7D1-E9C6-444C-9399-EFBE215916DC}"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DD0-4EE3-B4B3-80E34957BA52}"/>
                </c:ext>
              </c:extLst>
            </c:dLbl>
            <c:dLbl>
              <c:idx val="3"/>
              <c:tx>
                <c:rich>
                  <a:bodyPr/>
                  <a:lstStyle/>
                  <a:p>
                    <a:fld id="{9717BEC3-F199-4706-A941-4CAEEF7D579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BDD0-4EE3-B4B3-80E34957BA52}"/>
                </c:ext>
              </c:extLst>
            </c:dLbl>
            <c:dLbl>
              <c:idx val="4"/>
              <c:tx>
                <c:rich>
                  <a:bodyPr/>
                  <a:lstStyle/>
                  <a:p>
                    <a:fld id="{5AD78167-4DAD-4189-8BAC-9325F388216B}"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BDD0-4EE3-B4B3-80E34957BA52}"/>
                </c:ext>
              </c:extLst>
            </c:dLbl>
            <c:dLbl>
              <c:idx val="5"/>
              <c:tx>
                <c:rich>
                  <a:bodyPr/>
                  <a:lstStyle/>
                  <a:p>
                    <a:fld id="{14CC7516-FA86-427D-8DEA-9686233C8201}"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BDD0-4EE3-B4B3-80E34957BA52}"/>
                </c:ext>
              </c:extLst>
            </c:dLbl>
            <c:dLbl>
              <c:idx val="6"/>
              <c:tx>
                <c:rich>
                  <a:bodyPr/>
                  <a:lstStyle/>
                  <a:p>
                    <a:fld id="{CFD4217F-ABE8-4E6F-81FB-7B4A2A0FD27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BDD0-4EE3-B4B3-80E34957BA52}"/>
                </c:ext>
              </c:extLst>
            </c:dLbl>
            <c:dLbl>
              <c:idx val="7"/>
              <c:tx>
                <c:rich>
                  <a:bodyPr/>
                  <a:lstStyle/>
                  <a:p>
                    <a:fld id="{5E986217-407B-4AB1-A688-352196FDA53E}"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BDD0-4EE3-B4B3-80E34957BA52}"/>
                </c:ext>
              </c:extLst>
            </c:dLbl>
            <c:dLbl>
              <c:idx val="8"/>
              <c:tx>
                <c:rich>
                  <a:bodyPr/>
                  <a:lstStyle/>
                  <a:p>
                    <a:fld id="{2BFB5524-C294-4421-87AF-49C3FE5B97B4}"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BDD0-4EE3-B4B3-80E34957BA52}"/>
                </c:ext>
              </c:extLst>
            </c:dLbl>
            <c:dLbl>
              <c:idx val="9"/>
              <c:tx>
                <c:rich>
                  <a:bodyPr/>
                  <a:lstStyle/>
                  <a:p>
                    <a:fld id="{4E213949-91EF-4D72-BD92-D35C0D95007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BDD0-4EE3-B4B3-80E34957BA52}"/>
                </c:ext>
              </c:extLst>
            </c:dLbl>
            <c:dLbl>
              <c:idx val="10"/>
              <c:tx>
                <c:rich>
                  <a:bodyPr/>
                  <a:lstStyle/>
                  <a:p>
                    <a:fld id="{E492FD9B-26CC-4158-86B1-7D8CCD55B26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BDD0-4EE3-B4B3-80E34957BA52}"/>
                </c:ext>
              </c:extLst>
            </c:dLbl>
            <c:dLbl>
              <c:idx val="11"/>
              <c:tx>
                <c:rich>
                  <a:bodyPr/>
                  <a:lstStyle/>
                  <a:p>
                    <a:fld id="{217F96E1-2D2F-4D34-A40F-BD43D141AF7C}"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7-BDD0-4EE3-B4B3-80E34957BA52}"/>
                </c:ext>
              </c:extLst>
            </c:dLbl>
            <c:dLbl>
              <c:idx val="12"/>
              <c:tx>
                <c:rich>
                  <a:bodyPr/>
                  <a:lstStyle/>
                  <a:p>
                    <a:fld id="{012C95E5-3D71-4D28-AC27-A279CDFBDC71}"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BDD0-4EE3-B4B3-80E34957BA52}"/>
                </c:ext>
              </c:extLst>
            </c:dLbl>
            <c:dLbl>
              <c:idx val="13"/>
              <c:tx>
                <c:rich>
                  <a:bodyPr/>
                  <a:lstStyle/>
                  <a:p>
                    <a:fld id="{947FF1D0-BBBC-4ED1-B780-CDA45AB35C4D}"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B-BDD0-4EE3-B4B3-80E34957BA52}"/>
                </c:ext>
              </c:extLst>
            </c:dLbl>
            <c:dLbl>
              <c:idx val="14"/>
              <c:tx>
                <c:rich>
                  <a:bodyPr/>
                  <a:lstStyle/>
                  <a:p>
                    <a:fld id="{09D65F2B-8FC5-493B-B445-EFE182943E3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BDD0-4EE3-B4B3-80E34957BA52}"/>
                </c:ext>
              </c:extLst>
            </c:dLbl>
            <c:dLbl>
              <c:idx val="15"/>
              <c:tx>
                <c:rich>
                  <a:bodyPr/>
                  <a:lstStyle/>
                  <a:p>
                    <a:fld id="{59B34BF2-3BAA-4C8B-BE7A-DEC94E1168D7}"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F-BDD0-4EE3-B4B3-80E34957BA52}"/>
                </c:ext>
              </c:extLst>
            </c:dLbl>
            <c:dLbl>
              <c:idx val="16"/>
              <c:tx>
                <c:rich>
                  <a:bodyPr/>
                  <a:lstStyle/>
                  <a:p>
                    <a:fld id="{3CCFF7F6-1E94-41B2-9839-0DA33978F9ED}"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1-BDD0-4EE3-B4B3-80E34957BA52}"/>
                </c:ext>
              </c:extLst>
            </c:dLbl>
            <c:dLbl>
              <c:idx val="17"/>
              <c:tx>
                <c:rich>
                  <a:bodyPr/>
                  <a:lstStyle/>
                  <a:p>
                    <a:fld id="{9654159E-EF89-4596-98D1-E3B139695913}"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23-BDD0-4EE3-B4B3-80E34957BA5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Sheet1!$A$108:$A$125</c:f>
              <c:strCache>
                <c:ptCount val="18"/>
                <c:pt idx="0">
                  <c:v>Software Development Engineer</c:v>
                </c:pt>
                <c:pt idx="1">
                  <c:v>Google Cloud Engineer</c:v>
                </c:pt>
                <c:pt idx="2">
                  <c:v>Data Scientist</c:v>
                </c:pt>
                <c:pt idx="3">
                  <c:v>Business Intern</c:v>
                </c:pt>
                <c:pt idx="4">
                  <c:v>Software Development Manager</c:v>
                </c:pt>
                <c:pt idx="5">
                  <c:v>Google Technical Services Manager</c:v>
                </c:pt>
                <c:pt idx="6">
                  <c:v>Software Engineer</c:v>
                </c:pt>
                <c:pt idx="7">
                  <c:v>Consumer Hardware Manager</c:v>
                </c:pt>
                <c:pt idx="8">
                  <c:v>Field Sales Representative</c:v>
                </c:pt>
                <c:pt idx="9">
                  <c:v>Account Manager</c:v>
                </c:pt>
                <c:pt idx="10">
                  <c:v>Senior Software Development Engineer</c:v>
                </c:pt>
                <c:pt idx="11">
                  <c:v>Google Cloud Platform Manager</c:v>
                </c:pt>
                <c:pt idx="12">
                  <c:v>Associate Account Strategist</c:v>
                </c:pt>
                <c:pt idx="13">
                  <c:v>Product Specialist</c:v>
                </c:pt>
                <c:pt idx="14">
                  <c:v>Product Marketing Manager</c:v>
                </c:pt>
                <c:pt idx="15">
                  <c:v>Google Marketing Solutions Manager</c:v>
                </c:pt>
                <c:pt idx="16">
                  <c:v>Trust and Safety Manager</c:v>
                </c:pt>
                <c:pt idx="17">
                  <c:v>Senior Data Scientist</c:v>
                </c:pt>
              </c:strCache>
            </c:strRef>
          </c:cat>
          <c:val>
            <c:numRef>
              <c:f>Sheet1!$B$108:$B$125</c:f>
              <c:numCache>
                <c:formatCode>General</c:formatCode>
                <c:ptCount val="18"/>
                <c:pt idx="0">
                  <c:v>190</c:v>
                </c:pt>
                <c:pt idx="1">
                  <c:v>183</c:v>
                </c:pt>
                <c:pt idx="2">
                  <c:v>64</c:v>
                </c:pt>
                <c:pt idx="3">
                  <c:v>33</c:v>
                </c:pt>
                <c:pt idx="4">
                  <c:v>29</c:v>
                </c:pt>
                <c:pt idx="5">
                  <c:v>27</c:v>
                </c:pt>
                <c:pt idx="6">
                  <c:v>23</c:v>
                </c:pt>
                <c:pt idx="7">
                  <c:v>23</c:v>
                </c:pt>
                <c:pt idx="8">
                  <c:v>22</c:v>
                </c:pt>
                <c:pt idx="9">
                  <c:v>21</c:v>
                </c:pt>
                <c:pt idx="10">
                  <c:v>21</c:v>
                </c:pt>
                <c:pt idx="11">
                  <c:v>20</c:v>
                </c:pt>
                <c:pt idx="12">
                  <c:v>17</c:v>
                </c:pt>
                <c:pt idx="13">
                  <c:v>17</c:v>
                </c:pt>
                <c:pt idx="14">
                  <c:v>16</c:v>
                </c:pt>
                <c:pt idx="15">
                  <c:v>16</c:v>
                </c:pt>
                <c:pt idx="16">
                  <c:v>14</c:v>
                </c:pt>
                <c:pt idx="17">
                  <c:v>14</c:v>
                </c:pt>
              </c:numCache>
            </c:numRef>
          </c:val>
          <c:extLst>
            <c:ext xmlns:c16="http://schemas.microsoft.com/office/drawing/2014/chart" uri="{C3380CC4-5D6E-409C-BE32-E72D297353CC}">
              <c16:uniqueId val="{00000024-BDD0-4EE3-B4B3-80E34957BA52}"/>
            </c:ext>
          </c:extLst>
        </c:ser>
        <c:dLbls>
          <c:dLblPos val="inEnd"/>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Job Location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8487785180698565E-2"/>
          <c:y val="0.18300918783793022"/>
          <c:w val="0.89707052747438831"/>
          <c:h val="0.58145554321735415"/>
        </c:manualLayout>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FCE7-4EDB-A022-26E754BD390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FCE7-4EDB-A022-26E754BD390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FCE7-4EDB-A022-26E754BD3909}"/>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FCE7-4EDB-A022-26E754BD3909}"/>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FCE7-4EDB-A022-26E754BD390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FCE7-4EDB-A022-26E754BD390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FCE7-4EDB-A022-26E754BD3909}"/>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FCE7-4EDB-A022-26E754BD3909}"/>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FCE7-4EDB-A022-26E754BD3909}"/>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3-FCE7-4EDB-A022-26E754BD3909}"/>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5-FCE7-4EDB-A022-26E754BD3909}"/>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7-FCE7-4EDB-A022-26E754BD3909}"/>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9-FCE7-4EDB-A022-26E754BD3909}"/>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B-FCE7-4EDB-A022-26E754BD3909}"/>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D-FCE7-4EDB-A022-26E754BD3909}"/>
              </c:ext>
            </c:extLst>
          </c:dPt>
          <c:dLbls>
            <c:dLbl>
              <c:idx val="0"/>
              <c:tx>
                <c:rich>
                  <a:bodyPr/>
                  <a:lstStyle/>
                  <a:p>
                    <a:fld id="{A8FA086D-9AB4-415C-9B1A-766D3EAE7FDE}"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CE7-4EDB-A022-26E754BD3909}"/>
                </c:ext>
              </c:extLst>
            </c:dLbl>
            <c:dLbl>
              <c:idx val="1"/>
              <c:tx>
                <c:rich>
                  <a:bodyPr/>
                  <a:lstStyle/>
                  <a:p>
                    <a:fld id="{66DD1E2F-8F8F-4789-BF75-0A3C49FA25D9}"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CE7-4EDB-A022-26E754BD3909}"/>
                </c:ext>
              </c:extLst>
            </c:dLbl>
            <c:dLbl>
              <c:idx val="2"/>
              <c:tx>
                <c:rich>
                  <a:bodyPr/>
                  <a:lstStyle/>
                  <a:p>
                    <a:fld id="{2AD561B4-32DA-496E-B7AA-081BF9F40651}"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CE7-4EDB-A022-26E754BD3909}"/>
                </c:ext>
              </c:extLst>
            </c:dLbl>
            <c:dLbl>
              <c:idx val="3"/>
              <c:tx>
                <c:rich>
                  <a:bodyPr/>
                  <a:lstStyle/>
                  <a:p>
                    <a:fld id="{C7730451-8E66-4FB8-B05A-53E2354469B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CE7-4EDB-A022-26E754BD3909}"/>
                </c:ext>
              </c:extLst>
            </c:dLbl>
            <c:dLbl>
              <c:idx val="4"/>
              <c:tx>
                <c:rich>
                  <a:bodyPr/>
                  <a:lstStyle/>
                  <a:p>
                    <a:fld id="{32F9698D-F7D4-4E0E-BE9D-3A02665025D8}"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FCE7-4EDB-A022-26E754BD3909}"/>
                </c:ext>
              </c:extLst>
            </c:dLbl>
            <c:dLbl>
              <c:idx val="5"/>
              <c:tx>
                <c:rich>
                  <a:bodyPr/>
                  <a:lstStyle/>
                  <a:p>
                    <a:fld id="{3EC7D8FC-D7DF-4FCF-A163-69B0B961893A}"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FCE7-4EDB-A022-26E754BD3909}"/>
                </c:ext>
              </c:extLst>
            </c:dLbl>
            <c:dLbl>
              <c:idx val="6"/>
              <c:tx>
                <c:rich>
                  <a:bodyPr/>
                  <a:lstStyle/>
                  <a:p>
                    <a:fld id="{FE6D5217-E03A-440B-80C6-8BDBA5C52BE6}"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FCE7-4EDB-A022-26E754BD3909}"/>
                </c:ext>
              </c:extLst>
            </c:dLbl>
            <c:dLbl>
              <c:idx val="7"/>
              <c:tx>
                <c:rich>
                  <a:bodyPr/>
                  <a:lstStyle/>
                  <a:p>
                    <a:fld id="{3B6B3F6D-DD6D-42F4-B6FE-4725A4D9B36C}"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FCE7-4EDB-A022-26E754BD3909}"/>
                </c:ext>
              </c:extLst>
            </c:dLbl>
            <c:dLbl>
              <c:idx val="8"/>
              <c:tx>
                <c:rich>
                  <a:bodyPr/>
                  <a:lstStyle/>
                  <a:p>
                    <a:fld id="{F75126D2-F3F0-4B9E-8692-9BC3370C3756}"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FCE7-4EDB-A022-26E754BD3909}"/>
                </c:ext>
              </c:extLst>
            </c:dLbl>
            <c:dLbl>
              <c:idx val="9"/>
              <c:tx>
                <c:rich>
                  <a:bodyPr/>
                  <a:lstStyle/>
                  <a:p>
                    <a:fld id="{1788799F-6A61-4117-9F67-C94247EBFAC4}"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FCE7-4EDB-A022-26E754BD3909}"/>
                </c:ext>
              </c:extLst>
            </c:dLbl>
            <c:dLbl>
              <c:idx val="10"/>
              <c:tx>
                <c:rich>
                  <a:bodyPr/>
                  <a:lstStyle/>
                  <a:p>
                    <a:fld id="{0147C4D9-0681-41C0-8C4E-BCF8E99FB675}"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FCE7-4EDB-A022-26E754BD3909}"/>
                </c:ext>
              </c:extLst>
            </c:dLbl>
            <c:dLbl>
              <c:idx val="11"/>
              <c:tx>
                <c:rich>
                  <a:bodyPr/>
                  <a:lstStyle/>
                  <a:p>
                    <a:fld id="{8CE4D21B-6720-45D2-AB1F-DC81F5A90779}"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7-FCE7-4EDB-A022-26E754BD3909}"/>
                </c:ext>
              </c:extLst>
            </c:dLbl>
            <c:dLbl>
              <c:idx val="12"/>
              <c:tx>
                <c:rich>
                  <a:bodyPr/>
                  <a:lstStyle/>
                  <a:p>
                    <a:fld id="{34171D61-C237-484F-9A75-79394B9A6EEE}"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FCE7-4EDB-A022-26E754BD3909}"/>
                </c:ext>
              </c:extLst>
            </c:dLbl>
            <c:dLbl>
              <c:idx val="13"/>
              <c:tx>
                <c:rich>
                  <a:bodyPr/>
                  <a:lstStyle/>
                  <a:p>
                    <a:fld id="{9FA68870-9142-4811-A6F0-F737893B067D}"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B-FCE7-4EDB-A022-26E754BD3909}"/>
                </c:ext>
              </c:extLst>
            </c:dLbl>
            <c:dLbl>
              <c:idx val="14"/>
              <c:tx>
                <c:rich>
                  <a:bodyPr/>
                  <a:lstStyle/>
                  <a:p>
                    <a:fld id="{8D2AAE05-E422-4A07-8FB8-F07C9FA3B4F1}" type="PERCENTAGE">
                      <a:rPr lang="en-US"/>
                      <a:pPr/>
                      <a:t>[PERCENTAGE]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FCE7-4EDB-A022-26E754BD39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Sheet1!$A$144:$A$158</c:f>
              <c:strCache>
                <c:ptCount val="15"/>
                <c:pt idx="0">
                  <c:v>Seattle,WA</c:v>
                </c:pt>
                <c:pt idx="1">
                  <c:v>Sunnyvale,CA</c:v>
                </c:pt>
                <c:pt idx="2">
                  <c:v>Mountain View.CA</c:v>
                </c:pt>
                <c:pt idx="3">
                  <c:v>Dublin,Ireland</c:v>
                </c:pt>
                <c:pt idx="4">
                  <c:v>Germany</c:v>
                </c:pt>
                <c:pt idx="5">
                  <c:v>San Francisco,CA</c:v>
                </c:pt>
                <c:pt idx="6">
                  <c:v>New York City.NY</c:v>
                </c:pt>
                <c:pt idx="7">
                  <c:v>Santa Clara,CA</c:v>
                </c:pt>
                <c:pt idx="8">
                  <c:v>Austin,TX</c:v>
                </c:pt>
                <c:pt idx="9">
                  <c:v>London,United Kingdom</c:v>
                </c:pt>
                <c:pt idx="10">
                  <c:v>Sydney,Australia</c:v>
                </c:pt>
                <c:pt idx="11">
                  <c:v>Tokyo,Japan</c:v>
                </c:pt>
                <c:pt idx="12">
                  <c:v>Bangalore,India</c:v>
                </c:pt>
                <c:pt idx="13">
                  <c:v>Singapore</c:v>
                </c:pt>
                <c:pt idx="14">
                  <c:v>China</c:v>
                </c:pt>
              </c:strCache>
            </c:strRef>
          </c:cat>
          <c:val>
            <c:numRef>
              <c:f>Sheet1!$B$144:$B$158</c:f>
              <c:numCache>
                <c:formatCode>General</c:formatCode>
                <c:ptCount val="15"/>
                <c:pt idx="0">
                  <c:v>416</c:v>
                </c:pt>
                <c:pt idx="1">
                  <c:v>113</c:v>
                </c:pt>
                <c:pt idx="2">
                  <c:v>82</c:v>
                </c:pt>
                <c:pt idx="3">
                  <c:v>132</c:v>
                </c:pt>
                <c:pt idx="4">
                  <c:v>50</c:v>
                </c:pt>
                <c:pt idx="5">
                  <c:v>48</c:v>
                </c:pt>
                <c:pt idx="6">
                  <c:v>47</c:v>
                </c:pt>
                <c:pt idx="7">
                  <c:v>38</c:v>
                </c:pt>
                <c:pt idx="8">
                  <c:v>37</c:v>
                </c:pt>
                <c:pt idx="9">
                  <c:v>70</c:v>
                </c:pt>
                <c:pt idx="10">
                  <c:v>56</c:v>
                </c:pt>
                <c:pt idx="11">
                  <c:v>50</c:v>
                </c:pt>
                <c:pt idx="12">
                  <c:v>23</c:v>
                </c:pt>
                <c:pt idx="13">
                  <c:v>21</c:v>
                </c:pt>
                <c:pt idx="14">
                  <c:v>21</c:v>
                </c:pt>
              </c:numCache>
            </c:numRef>
          </c:val>
          <c:extLst>
            <c:ext xmlns:c16="http://schemas.microsoft.com/office/drawing/2014/chart" uri="{C3380CC4-5D6E-409C-BE32-E72D297353CC}">
              <c16:uniqueId val="{0000001E-FCE7-4EDB-A022-26E754BD3909}"/>
            </c:ext>
          </c:extLst>
        </c:ser>
        <c:dLbls>
          <c:dLblPos val="inEnd"/>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9.7255654767719787E-2"/>
          <c:y val="0.80591083967068222"/>
          <c:w val="0.80962417694066158"/>
          <c:h val="0.12457620317279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e31e00b6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8e31e00b6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e31e00b6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8e31e00b6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e31e00b6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8e31e00b6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e31e00b6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8e31e00b6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f309993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8f309993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f300ba8e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8f300ba8e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f300ba8e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8f300ba8e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f300ba8e4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8f300ba8e4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f300ba8e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8f300ba8e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f300ba8e4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8f300ba8e4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f300ba8e4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8f300ba8e4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 name="Google Shape;26;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6.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14315" l="0" r="0" t="1415"/>
          <a:stretch/>
        </p:blipFill>
        <p:spPr>
          <a:xfrm>
            <a:off x="-1" y="10"/>
            <a:ext cx="12192000" cy="6857990"/>
          </a:xfrm>
          <a:prstGeom prst="rect">
            <a:avLst/>
          </a:prstGeom>
          <a:noFill/>
          <a:ln>
            <a:noFill/>
          </a:ln>
        </p:spPr>
      </p:pic>
      <p:sp>
        <p:nvSpPr>
          <p:cNvPr id="85" name="Google Shape;85;p1"/>
          <p:cNvSpPr/>
          <p:nvPr/>
        </p:nvSpPr>
        <p:spPr>
          <a:xfrm flipH="1">
            <a:off x="-55983" y="1014651"/>
            <a:ext cx="6017172" cy="5859825"/>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509"/>
            </a:schemeClr>
          </a:solid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86" name="Google Shape;86;p1"/>
          <p:cNvSpPr txBox="1"/>
          <p:nvPr>
            <p:ph type="ctrTitle"/>
          </p:nvPr>
        </p:nvSpPr>
        <p:spPr>
          <a:xfrm>
            <a:off x="3906345" y="381728"/>
            <a:ext cx="4109687" cy="12658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5400"/>
              <a:t>Job Hunter</a:t>
            </a:r>
            <a:endParaRPr sz="5400"/>
          </a:p>
        </p:txBody>
      </p:sp>
      <p:sp>
        <p:nvSpPr>
          <p:cNvPr id="87" name="Google Shape;87;p1"/>
          <p:cNvSpPr txBox="1"/>
          <p:nvPr>
            <p:ph idx="1" type="subTitle"/>
          </p:nvPr>
        </p:nvSpPr>
        <p:spPr>
          <a:xfrm>
            <a:off x="525516" y="3417573"/>
            <a:ext cx="4593021" cy="26198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 Fabfour:</a:t>
            </a:r>
            <a:endParaRPr/>
          </a:p>
          <a:p>
            <a:pPr indent="-228600" lvl="0" marL="457200" rtl="0" algn="l">
              <a:lnSpc>
                <a:spcPct val="90000"/>
              </a:lnSpc>
              <a:spcBef>
                <a:spcPts val="1000"/>
              </a:spcBef>
              <a:spcAft>
                <a:spcPts val="0"/>
              </a:spcAft>
              <a:buClr>
                <a:schemeClr val="dk1"/>
              </a:buClr>
              <a:buSzPts val="1800"/>
              <a:buFont typeface="Arial"/>
              <a:buChar char="•"/>
            </a:pPr>
            <a:r>
              <a:rPr lang="en-US" sz="1800"/>
              <a:t>Kunal Joshi</a:t>
            </a:r>
            <a:endParaRPr/>
          </a:p>
          <a:p>
            <a:pPr indent="-228600" lvl="0" marL="457200" rtl="0" algn="l">
              <a:lnSpc>
                <a:spcPct val="90000"/>
              </a:lnSpc>
              <a:spcBef>
                <a:spcPts val="1000"/>
              </a:spcBef>
              <a:spcAft>
                <a:spcPts val="0"/>
              </a:spcAft>
              <a:buClr>
                <a:schemeClr val="dk1"/>
              </a:buClr>
              <a:buSzPts val="1800"/>
              <a:buFont typeface="Arial"/>
              <a:buChar char="•"/>
            </a:pPr>
            <a:r>
              <a:rPr lang="en-US" sz="1800"/>
              <a:t>Priyanka Dayanand Pandit</a:t>
            </a:r>
            <a:endParaRPr/>
          </a:p>
          <a:p>
            <a:pPr indent="-228600" lvl="0" marL="457200" rtl="0" algn="l">
              <a:lnSpc>
                <a:spcPct val="90000"/>
              </a:lnSpc>
              <a:spcBef>
                <a:spcPts val="1000"/>
              </a:spcBef>
              <a:spcAft>
                <a:spcPts val="0"/>
              </a:spcAft>
              <a:buClr>
                <a:schemeClr val="dk1"/>
              </a:buClr>
              <a:buSzPts val="1800"/>
              <a:buFont typeface="Arial"/>
              <a:buChar char="•"/>
            </a:pPr>
            <a:r>
              <a:rPr lang="en-US" sz="1800"/>
              <a:t>Shreyas Madapura Chandraiah</a:t>
            </a:r>
            <a:endParaRPr sz="1800"/>
          </a:p>
          <a:p>
            <a:pPr indent="-228600" lvl="0" marL="457200" rtl="0" algn="l">
              <a:lnSpc>
                <a:spcPct val="90000"/>
              </a:lnSpc>
              <a:spcBef>
                <a:spcPts val="1000"/>
              </a:spcBef>
              <a:spcAft>
                <a:spcPts val="0"/>
              </a:spcAft>
              <a:buClr>
                <a:schemeClr val="dk1"/>
              </a:buClr>
              <a:buSzPts val="1800"/>
              <a:buFont typeface="Arial"/>
              <a:buChar char="•"/>
            </a:pPr>
            <a:r>
              <a:rPr lang="en-US" sz="1800"/>
              <a:t>Thulasi Amaraneni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8e31e00b6d_0_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8e31e00b6d_0_5"/>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Learning Models Used:</a:t>
            </a:r>
            <a:endParaRPr/>
          </a:p>
        </p:txBody>
      </p:sp>
      <p:sp>
        <p:nvSpPr>
          <p:cNvPr id="189" name="Google Shape;189;g8e31e00b6d_0_5"/>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g8e31e00b6d_0_5"/>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g8e31e00b6d_0_5"/>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g8e31e00b6d_0_5"/>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g8e31e00b6d_0_5"/>
          <p:cNvSpPr txBox="1"/>
          <p:nvPr>
            <p:ph idx="1" type="body"/>
          </p:nvPr>
        </p:nvSpPr>
        <p:spPr>
          <a:xfrm>
            <a:off x="643475" y="1362124"/>
            <a:ext cx="10905000" cy="4815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b="1" lang="en-US"/>
              <a:t>Inverted Index</a:t>
            </a:r>
            <a:endParaRPr b="1"/>
          </a:p>
          <a:p>
            <a:pPr indent="0" lvl="0" marL="457200" rtl="0" algn="l">
              <a:lnSpc>
                <a:spcPct val="90000"/>
              </a:lnSpc>
              <a:spcBef>
                <a:spcPts val="1000"/>
              </a:spcBef>
              <a:spcAft>
                <a:spcPts val="0"/>
              </a:spcAft>
              <a:buClr>
                <a:schemeClr val="dk1"/>
              </a:buClr>
              <a:buSzPts val="1100"/>
              <a:buFont typeface="Arial"/>
              <a:buNone/>
            </a:pPr>
            <a:r>
              <a:rPr lang="en-US"/>
              <a:t>For filtering </a:t>
            </a:r>
            <a:r>
              <a:rPr lang="en-US"/>
              <a:t>Jobs</a:t>
            </a:r>
            <a:r>
              <a:rPr lang="en-US"/>
              <a:t>.</a:t>
            </a:r>
            <a:endParaRPr/>
          </a:p>
          <a:p>
            <a:pPr indent="-342900" lvl="0" marL="457200" rtl="0" algn="l">
              <a:lnSpc>
                <a:spcPct val="90000"/>
              </a:lnSpc>
              <a:spcBef>
                <a:spcPts val="1000"/>
              </a:spcBef>
              <a:spcAft>
                <a:spcPts val="0"/>
              </a:spcAft>
              <a:buSzPts val="1800"/>
              <a:buChar char="●"/>
            </a:pPr>
            <a:r>
              <a:rPr b="1" lang="en-US"/>
              <a:t>Vector Space Model</a:t>
            </a:r>
            <a:endParaRPr b="1"/>
          </a:p>
          <a:p>
            <a:pPr indent="0" lvl="0" marL="0" rtl="0" algn="l">
              <a:lnSpc>
                <a:spcPct val="90000"/>
              </a:lnSpc>
              <a:spcBef>
                <a:spcPts val="1000"/>
              </a:spcBef>
              <a:spcAft>
                <a:spcPts val="0"/>
              </a:spcAft>
              <a:buClr>
                <a:schemeClr val="dk1"/>
              </a:buClr>
              <a:buSzPts val="1100"/>
              <a:buFont typeface="Arial"/>
              <a:buNone/>
            </a:pPr>
            <a:r>
              <a:rPr lang="en-US"/>
              <a:t>      For ranking the documents(Jobs).</a:t>
            </a:r>
            <a:endParaRPr/>
          </a:p>
          <a:p>
            <a:pPr indent="-342900" lvl="0" marL="457200" rtl="0" algn="l">
              <a:lnSpc>
                <a:spcPct val="90000"/>
              </a:lnSpc>
              <a:spcBef>
                <a:spcPts val="1000"/>
              </a:spcBef>
              <a:spcAft>
                <a:spcPts val="0"/>
              </a:spcAft>
              <a:buSzPts val="1800"/>
              <a:buChar char="●"/>
            </a:pPr>
            <a:r>
              <a:rPr b="1" lang="en-US"/>
              <a:t>Eclipse Windowbuilder</a:t>
            </a:r>
            <a:endParaRPr b="1"/>
          </a:p>
          <a:p>
            <a:pPr indent="0" lvl="0" marL="0" rtl="0" algn="l">
              <a:lnSpc>
                <a:spcPct val="90000"/>
              </a:lnSpc>
              <a:spcBef>
                <a:spcPts val="1000"/>
              </a:spcBef>
              <a:spcAft>
                <a:spcPts val="0"/>
              </a:spcAft>
              <a:buClr>
                <a:schemeClr val="dk1"/>
              </a:buClr>
              <a:buSzPts val="1100"/>
              <a:buFont typeface="Arial"/>
              <a:buNone/>
            </a:pPr>
            <a:r>
              <a:rPr lang="en-US"/>
              <a:t>      For designing a GUI application.</a:t>
            </a:r>
            <a:endParaRPr/>
          </a:p>
          <a:p>
            <a:pPr indent="0" lvl="0" marL="0" rtl="0" algn="l">
              <a:lnSpc>
                <a:spcPct val="70000"/>
              </a:lnSpc>
              <a:spcBef>
                <a:spcPts val="1000"/>
              </a:spcBef>
              <a:spcAft>
                <a:spcPts val="0"/>
              </a:spcAft>
              <a:buClr>
                <a:schemeClr val="dk1"/>
              </a:buClr>
              <a:buSzPts val="14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g8e31e00b6d_0_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8e31e00b6d_0_15"/>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Inverted Index:</a:t>
            </a:r>
            <a:endParaRPr/>
          </a:p>
        </p:txBody>
      </p:sp>
      <p:sp>
        <p:nvSpPr>
          <p:cNvPr id="200" name="Google Shape;200;g8e31e00b6d_0_15"/>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8e31e00b6d_0_15"/>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8e31e00b6d_0_15"/>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8e31e00b6d_0_15"/>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g8e31e00b6d_0_15"/>
          <p:cNvSpPr txBox="1"/>
          <p:nvPr>
            <p:ph idx="1" type="body"/>
          </p:nvPr>
        </p:nvSpPr>
        <p:spPr>
          <a:xfrm>
            <a:off x="643475" y="1160775"/>
            <a:ext cx="10905000" cy="50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After reading the dataset Inverted Index is performed.</a:t>
            </a:r>
            <a:endParaRPr/>
          </a:p>
          <a:p>
            <a:pPr indent="-342900" lvl="0" marL="457200" rtl="0" algn="l">
              <a:lnSpc>
                <a:spcPct val="115000"/>
              </a:lnSpc>
              <a:spcBef>
                <a:spcPts val="0"/>
              </a:spcBef>
              <a:spcAft>
                <a:spcPts val="0"/>
              </a:spcAft>
              <a:buSzPts val="1800"/>
              <a:buChar char="●"/>
            </a:pPr>
            <a:r>
              <a:rPr lang="en-US"/>
              <a:t>Inverted Index is performed on education attribute to achieve filtering based on job’s education requirement.</a:t>
            </a:r>
            <a:endParaRPr/>
          </a:p>
          <a:p>
            <a:pPr indent="-342900" lvl="0" marL="457200" rtl="0" algn="l">
              <a:lnSpc>
                <a:spcPct val="115000"/>
              </a:lnSpc>
              <a:spcBef>
                <a:spcPts val="0"/>
              </a:spcBef>
              <a:spcAft>
                <a:spcPts val="0"/>
              </a:spcAft>
              <a:buSzPts val="1800"/>
              <a:buChar char="●"/>
            </a:pPr>
            <a:r>
              <a:rPr lang="en-US"/>
              <a:t>It lists the terms and its corresponding record indexes for the attribute education.</a:t>
            </a:r>
            <a:endParaRPr/>
          </a:p>
          <a:p>
            <a:pPr indent="-342900" lvl="0" marL="457200" rtl="0" algn="l">
              <a:lnSpc>
                <a:spcPct val="115000"/>
              </a:lnSpc>
              <a:spcBef>
                <a:spcPts val="0"/>
              </a:spcBef>
              <a:spcAft>
                <a:spcPts val="0"/>
              </a:spcAft>
              <a:buSzPts val="1800"/>
              <a:buChar char="●"/>
            </a:pPr>
            <a:r>
              <a:rPr lang="en-US"/>
              <a:t>As we intended to keep key technical terms in our dataset, we neither used stop words nor performed stemming.</a:t>
            </a:r>
            <a:endParaRPr/>
          </a:p>
          <a:p>
            <a:pPr indent="-342900" lvl="0" marL="457200" rtl="0" algn="l">
              <a:lnSpc>
                <a:spcPct val="115000"/>
              </a:lnSpc>
              <a:spcBef>
                <a:spcPts val="0"/>
              </a:spcBef>
              <a:spcAft>
                <a:spcPts val="0"/>
              </a:spcAft>
              <a:buSzPts val="1800"/>
              <a:buChar char="●"/>
            </a:pPr>
            <a:r>
              <a:rPr lang="en-US"/>
              <a:t>Case folding was performed.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g8e31e00b6d_0_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https://i.stack.imgur.com/NXDSI.jpg</a:t>
            </a:r>
            <a:endParaRPr b="0" i="0" sz="1800" u="none" cap="none" strike="noStrike">
              <a:solidFill>
                <a:schemeClr val="lt1"/>
              </a:solidFill>
              <a:latin typeface="Calibri"/>
              <a:ea typeface="Calibri"/>
              <a:cs typeface="Calibri"/>
              <a:sym typeface="Calibri"/>
            </a:endParaRPr>
          </a:p>
        </p:txBody>
      </p:sp>
      <p:sp>
        <p:nvSpPr>
          <p:cNvPr id="210" name="Google Shape;210;g8e31e00b6d_0_25"/>
          <p:cNvSpPr txBox="1"/>
          <p:nvPr>
            <p:ph type="title"/>
          </p:nvPr>
        </p:nvSpPr>
        <p:spPr>
          <a:xfrm>
            <a:off x="839788" y="457200"/>
            <a:ext cx="3932100" cy="1600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Vector Space Model:</a:t>
            </a:r>
            <a:endParaRPr/>
          </a:p>
        </p:txBody>
      </p:sp>
      <p:sp>
        <p:nvSpPr>
          <p:cNvPr id="211" name="Google Shape;211;g8e31e00b6d_0_25"/>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8e31e00b6d_0_25"/>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g8e31e00b6d_0_25"/>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g8e31e00b6d_0_25"/>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g8e31e00b6d_0_25"/>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VSM which is an algebraic model was used for filtering our records based on their rankings.</a:t>
            </a:r>
            <a:endParaRPr sz="2400"/>
          </a:p>
          <a:p>
            <a:pPr indent="-381000" lvl="0" marL="457200" rtl="0" algn="l">
              <a:lnSpc>
                <a:spcPct val="115000"/>
              </a:lnSpc>
              <a:spcBef>
                <a:spcPts val="0"/>
              </a:spcBef>
              <a:spcAft>
                <a:spcPts val="0"/>
              </a:spcAft>
              <a:buSzPts val="2400"/>
              <a:buChar char="●"/>
            </a:pPr>
            <a:r>
              <a:rPr lang="en-US" sz="2400"/>
              <a:t>It helps us to display the top documents/index records for an user query.</a:t>
            </a:r>
            <a:endParaRPr sz="2400"/>
          </a:p>
          <a:p>
            <a:pPr indent="-381000" lvl="0" marL="457200" rtl="0" algn="l">
              <a:lnSpc>
                <a:spcPct val="115000"/>
              </a:lnSpc>
              <a:spcBef>
                <a:spcPts val="0"/>
              </a:spcBef>
              <a:spcAft>
                <a:spcPts val="0"/>
              </a:spcAft>
              <a:buSzPts val="2400"/>
              <a:buChar char="●"/>
            </a:pPr>
            <a:r>
              <a:rPr lang="en-US" sz="2400"/>
              <a:t>It is performed for required skills and desired skills.</a:t>
            </a:r>
            <a:endParaRPr sz="2400"/>
          </a:p>
          <a:p>
            <a:pPr indent="-381000" lvl="0" marL="457200" rtl="0" algn="l">
              <a:lnSpc>
                <a:spcPct val="115000"/>
              </a:lnSpc>
              <a:spcBef>
                <a:spcPts val="0"/>
              </a:spcBef>
              <a:spcAft>
                <a:spcPts val="0"/>
              </a:spcAft>
              <a:buSzPts val="2400"/>
              <a:buChar char="●"/>
            </a:pPr>
            <a:r>
              <a:rPr lang="en-US" sz="2400"/>
              <a:t>It is achieved by performing cosine similarity based on which score was calculated. </a:t>
            </a:r>
            <a:endParaRPr sz="2400"/>
          </a:p>
          <a:p>
            <a:pPr indent="-381000" lvl="0" marL="457200" rtl="0" algn="l">
              <a:lnSpc>
                <a:spcPct val="115000"/>
              </a:lnSpc>
              <a:spcBef>
                <a:spcPts val="0"/>
              </a:spcBef>
              <a:spcAft>
                <a:spcPts val="0"/>
              </a:spcAft>
              <a:buSzPts val="2400"/>
              <a:buChar char="●"/>
            </a:pPr>
            <a:r>
              <a:rPr lang="en-US" sz="2400"/>
              <a:t>Score ranges from [0,1].</a:t>
            </a:r>
            <a:endParaRPr sz="2400"/>
          </a:p>
          <a:p>
            <a:pPr indent="0" lvl="0" marL="457200" rtl="0" algn="l">
              <a:lnSpc>
                <a:spcPct val="115000"/>
              </a:lnSpc>
              <a:spcBef>
                <a:spcPts val="1000"/>
              </a:spcBef>
              <a:spcAft>
                <a:spcPts val="0"/>
              </a:spcAft>
              <a:buSzPts val="3200"/>
              <a:buNone/>
            </a:pPr>
            <a:r>
              <a:t/>
            </a:r>
            <a:endParaRPr sz="2400"/>
          </a:p>
          <a:p>
            <a:pPr indent="0" lvl="0" marL="457200" rtl="0" algn="l">
              <a:lnSpc>
                <a:spcPct val="115000"/>
              </a:lnSpc>
              <a:spcBef>
                <a:spcPts val="1000"/>
              </a:spcBef>
              <a:spcAft>
                <a:spcPts val="0"/>
              </a:spcAft>
              <a:buSzPts val="3200"/>
              <a:buNone/>
            </a:pPr>
            <a:r>
              <a:t/>
            </a:r>
            <a:endParaRPr sz="2400"/>
          </a:p>
        </p:txBody>
      </p:sp>
      <p:sp>
        <p:nvSpPr>
          <p:cNvPr id="216" name="Google Shape;216;g8e31e00b6d_0_25"/>
          <p:cNvSpPr txBox="1"/>
          <p:nvPr/>
        </p:nvSpPr>
        <p:spPr>
          <a:xfrm>
            <a:off x="912025" y="6313150"/>
            <a:ext cx="3859800" cy="3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[1] https://i.stack.imgur.com/NXDSI.jpg</a:t>
            </a:r>
            <a:endParaRPr b="0" i="0" sz="1400" u="none" cap="none" strike="noStrike">
              <a:solidFill>
                <a:srgbClr val="000000"/>
              </a:solidFill>
              <a:latin typeface="Calibri"/>
              <a:ea typeface="Calibri"/>
              <a:cs typeface="Calibri"/>
              <a:sym typeface="Calibri"/>
            </a:endParaRPr>
          </a:p>
        </p:txBody>
      </p:sp>
      <p:sp>
        <p:nvSpPr>
          <p:cNvPr id="217" name="Google Shape;217;g8e31e00b6d_0_25"/>
          <p:cNvSpPr txBox="1"/>
          <p:nvPr/>
        </p:nvSpPr>
        <p:spPr>
          <a:xfrm>
            <a:off x="912025" y="5868900"/>
            <a:ext cx="687000" cy="3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Fig [1]</a:t>
            </a:r>
            <a:endParaRPr b="0" i="0" sz="1400" u="none" cap="none" strike="noStrike">
              <a:solidFill>
                <a:srgbClr val="000000"/>
              </a:solidFill>
              <a:latin typeface="Calibri"/>
              <a:ea typeface="Calibri"/>
              <a:cs typeface="Calibri"/>
              <a:sym typeface="Calibri"/>
            </a:endParaRPr>
          </a:p>
        </p:txBody>
      </p:sp>
      <p:pic>
        <p:nvPicPr>
          <p:cNvPr id="218" name="Google Shape;218;g8e31e00b6d_0_25"/>
          <p:cNvPicPr preferRelativeResize="0"/>
          <p:nvPr/>
        </p:nvPicPr>
        <p:blipFill rotWithShape="1">
          <a:blip r:embed="rId3">
            <a:alphaModFix/>
          </a:blip>
          <a:srcRect b="0" l="1604" r="2296" t="2818"/>
          <a:stretch/>
        </p:blipFill>
        <p:spPr>
          <a:xfrm>
            <a:off x="1014200" y="1717450"/>
            <a:ext cx="4123899" cy="391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g8e31e00b6d_0_41"/>
          <p:cNvSpPr/>
          <p:nvPr/>
        </p:nvSpPr>
        <p:spPr>
          <a:xfrm>
            <a:off x="15397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g8e31e00b6d_0_41"/>
          <p:cNvSpPr txBox="1"/>
          <p:nvPr>
            <p:ph type="title"/>
          </p:nvPr>
        </p:nvSpPr>
        <p:spPr>
          <a:xfrm>
            <a:off x="327275" y="59225"/>
            <a:ext cx="3842100" cy="79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Score Calculation:</a:t>
            </a:r>
            <a:endParaRPr/>
          </a:p>
        </p:txBody>
      </p:sp>
      <p:sp>
        <p:nvSpPr>
          <p:cNvPr id="225" name="Google Shape;225;g8e31e00b6d_0_41"/>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g8e31e00b6d_0_41"/>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g8e31e00b6d_0_41"/>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g8e31e00b6d_0_41"/>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g8e31e00b6d_0_41"/>
          <p:cNvSpPr txBox="1"/>
          <p:nvPr>
            <p:ph idx="1" type="body"/>
          </p:nvPr>
        </p:nvSpPr>
        <p:spPr>
          <a:xfrm>
            <a:off x="260575" y="1292050"/>
            <a:ext cx="11820900" cy="5327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Education index must match with that of discipline query, if the discipline is Matching or if it is ‘Any’ for the particular records in the dataset the score is given as ‘1’ if not ‘0’. The weightage given in the score is 15%.</a:t>
            </a:r>
            <a:endParaRPr sz="2400"/>
          </a:p>
          <a:p>
            <a:pPr indent="-381000" lvl="0" marL="457200" rtl="0" algn="l">
              <a:lnSpc>
                <a:spcPct val="115000"/>
              </a:lnSpc>
              <a:spcBef>
                <a:spcPts val="0"/>
              </a:spcBef>
              <a:spcAft>
                <a:spcPts val="0"/>
              </a:spcAft>
              <a:buSzPts val="2400"/>
              <a:buChar char="●"/>
            </a:pPr>
            <a:r>
              <a:rPr lang="en-US" sz="2400"/>
              <a:t>We calculate the score for required skills and desired skills using cosine similarity. The weightage given in the score for required skills is 50% and 20% for desired skills.</a:t>
            </a:r>
            <a:endParaRPr sz="2400"/>
          </a:p>
          <a:p>
            <a:pPr indent="-381000" lvl="0" marL="457200" rtl="0" algn="l">
              <a:lnSpc>
                <a:spcPct val="115000"/>
              </a:lnSpc>
              <a:spcBef>
                <a:spcPts val="0"/>
              </a:spcBef>
              <a:spcAft>
                <a:spcPts val="0"/>
              </a:spcAft>
              <a:buSzPts val="2400"/>
              <a:buChar char="●"/>
            </a:pPr>
            <a:r>
              <a:rPr lang="en-US" sz="2400"/>
              <a:t>If the user given query is matching or greater than required the score is given as ‘1’ else if it is less the score is calculated as (1/(required YOE) - (Given users YOE)). The weightage given in the score is 15%.</a:t>
            </a:r>
            <a:endParaRPr sz="2400"/>
          </a:p>
          <a:p>
            <a:pPr indent="-381000" lvl="0" marL="457200" rtl="0" algn="l">
              <a:lnSpc>
                <a:spcPct val="115000"/>
              </a:lnSpc>
              <a:spcBef>
                <a:spcPts val="0"/>
              </a:spcBef>
              <a:spcAft>
                <a:spcPts val="0"/>
              </a:spcAft>
              <a:buSzPts val="2400"/>
              <a:buChar char="●"/>
            </a:pPr>
            <a:r>
              <a:rPr lang="en-US" sz="2400"/>
              <a:t>The final score is calculated and displayed to the users in the order of top matching jobs.</a:t>
            </a:r>
            <a:endParaRPr sz="2400"/>
          </a:p>
        </p:txBody>
      </p:sp>
      <p:sp>
        <p:nvSpPr>
          <p:cNvPr id="230" name="Google Shape;230;g8e31e00b6d_0_41"/>
          <p:cNvSpPr txBox="1"/>
          <p:nvPr>
            <p:ph idx="2" type="body"/>
          </p:nvPr>
        </p:nvSpPr>
        <p:spPr>
          <a:xfrm>
            <a:off x="414550" y="713050"/>
            <a:ext cx="11667000" cy="57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rPr>
              <a:t>score = ((disscore*.15)+(reqscore*0.5) + (desscore*0.2) + (YE.YEscore.get(i)*0.15))*100</a:t>
            </a:r>
            <a:endParaRPr sz="2400">
              <a:solidFill>
                <a:srgbClr val="000000"/>
              </a:solidFill>
            </a:endParaRPr>
          </a:p>
          <a:p>
            <a:pPr indent="0" lvl="0" marL="0" rtl="0" algn="l">
              <a:lnSpc>
                <a:spcPct val="90000"/>
              </a:lnSpc>
              <a:spcBef>
                <a:spcPts val="1000"/>
              </a:spcBef>
              <a:spcAft>
                <a:spcPts val="0"/>
              </a:spcAft>
              <a:buSzPts val="1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8f309993c4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g8f309993c4_0_0"/>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Eclipse </a:t>
            </a:r>
            <a:r>
              <a:rPr b="1" lang="en-US" sz="3600"/>
              <a:t>Windowbuilder</a:t>
            </a:r>
            <a:r>
              <a:rPr b="1" lang="en-US" sz="3600"/>
              <a:t>:</a:t>
            </a:r>
            <a:endParaRPr/>
          </a:p>
        </p:txBody>
      </p:sp>
      <p:sp>
        <p:nvSpPr>
          <p:cNvPr id="237" name="Google Shape;237;g8f309993c4_0_0"/>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8f309993c4_0_0"/>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g8f309993c4_0_0"/>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g8f309993c4_0_0"/>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g8f309993c4_0_0"/>
          <p:cNvSpPr txBox="1"/>
          <p:nvPr>
            <p:ph idx="1" type="body"/>
          </p:nvPr>
        </p:nvSpPr>
        <p:spPr>
          <a:xfrm>
            <a:off x="643475" y="1160775"/>
            <a:ext cx="10905000" cy="501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Windowbuilder is a </a:t>
            </a:r>
            <a:r>
              <a:rPr lang="en-US"/>
              <a:t>plugin</a:t>
            </a:r>
            <a:r>
              <a:rPr lang="en-US"/>
              <a:t> to Eclipse.</a:t>
            </a:r>
            <a:endParaRPr/>
          </a:p>
          <a:p>
            <a:pPr indent="-342900" lvl="0" marL="457200" rtl="0" algn="l">
              <a:lnSpc>
                <a:spcPct val="115000"/>
              </a:lnSpc>
              <a:spcBef>
                <a:spcPts val="0"/>
              </a:spcBef>
              <a:spcAft>
                <a:spcPts val="0"/>
              </a:spcAft>
              <a:buSzPts val="1800"/>
              <a:buChar char="●"/>
            </a:pPr>
            <a:r>
              <a:rPr lang="en-US"/>
              <a:t>Built effective GUI application.</a:t>
            </a:r>
            <a:endParaRPr/>
          </a:p>
          <a:p>
            <a:pPr indent="-342900" lvl="0" marL="457200" rtl="0" algn="l">
              <a:lnSpc>
                <a:spcPct val="115000"/>
              </a:lnSpc>
              <a:spcBef>
                <a:spcPts val="0"/>
              </a:spcBef>
              <a:spcAft>
                <a:spcPts val="0"/>
              </a:spcAft>
              <a:buSzPts val="1800"/>
              <a:buChar char="●"/>
            </a:pPr>
            <a:r>
              <a:rPr lang="en-US"/>
              <a:t>With the help of visual designer and the layout tools designed an UI.</a:t>
            </a:r>
            <a:endParaRPr/>
          </a:p>
          <a:p>
            <a:pPr indent="-342900" lvl="0" marL="457200" rtl="0" algn="l">
              <a:lnSpc>
                <a:spcPct val="115000"/>
              </a:lnSpc>
              <a:spcBef>
                <a:spcPts val="0"/>
              </a:spcBef>
              <a:spcAft>
                <a:spcPts val="0"/>
              </a:spcAft>
              <a:buSzPts val="1800"/>
              <a:buChar char="●"/>
            </a:pPr>
            <a:r>
              <a:rPr lang="en-US"/>
              <a:t>Event handlers are written to customize the controls the way we want for our system performance.</a:t>
            </a:r>
            <a:endParaRPr/>
          </a:p>
          <a:p>
            <a:pPr indent="-342900" lvl="0" marL="457200" rtl="0" algn="l">
              <a:lnSpc>
                <a:spcPct val="115000"/>
              </a:lnSpc>
              <a:spcBef>
                <a:spcPts val="0"/>
              </a:spcBef>
              <a:spcAft>
                <a:spcPts val="0"/>
              </a:spcAft>
              <a:buSzPts val="1800"/>
              <a:buChar char="●"/>
            </a:pPr>
            <a:r>
              <a:rPr lang="en-US"/>
              <a:t>Added filters and performed action handling to sort the results in an categorized manner.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8f300ba8e4_0_15"/>
          <p:cNvSpPr/>
          <p:nvPr/>
        </p:nvSpPr>
        <p:spPr>
          <a:xfrm>
            <a:off x="7620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g8f300ba8e4_0_15"/>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Demo: Home Page</a:t>
            </a:r>
            <a:endParaRPr/>
          </a:p>
        </p:txBody>
      </p:sp>
      <p:sp>
        <p:nvSpPr>
          <p:cNvPr id="248" name="Google Shape;248;g8f300ba8e4_0_15"/>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g8f300ba8e4_0_15"/>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g8f300ba8e4_0_15"/>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g8f300ba8e4_0_15"/>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2" name="Google Shape;252;g8f300ba8e4_0_15"/>
          <p:cNvPicPr preferRelativeResize="0"/>
          <p:nvPr/>
        </p:nvPicPr>
        <p:blipFill>
          <a:blip r:embed="rId3">
            <a:alphaModFix/>
          </a:blip>
          <a:stretch>
            <a:fillRect/>
          </a:stretch>
        </p:blipFill>
        <p:spPr>
          <a:xfrm>
            <a:off x="1814050" y="1457525"/>
            <a:ext cx="8152176" cy="496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g8f300ba8e4_0_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g8f300ba8e4_0_26"/>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Demo: Input Page</a:t>
            </a:r>
            <a:endParaRPr/>
          </a:p>
        </p:txBody>
      </p:sp>
      <p:sp>
        <p:nvSpPr>
          <p:cNvPr id="259" name="Google Shape;259;g8f300ba8e4_0_26"/>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g8f300ba8e4_0_26"/>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g8f300ba8e4_0_26"/>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g8f300ba8e4_0_26"/>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3" name="Google Shape;263;g8f300ba8e4_0_26"/>
          <p:cNvPicPr preferRelativeResize="0"/>
          <p:nvPr/>
        </p:nvPicPr>
        <p:blipFill>
          <a:blip r:embed="rId3">
            <a:alphaModFix/>
          </a:blip>
          <a:stretch>
            <a:fillRect/>
          </a:stretch>
        </p:blipFill>
        <p:spPr>
          <a:xfrm>
            <a:off x="643475" y="1356450"/>
            <a:ext cx="11188151" cy="5136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g8f300ba8e4_0_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8f300ba8e4_0_37"/>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Demo: Result Page</a:t>
            </a:r>
            <a:endParaRPr/>
          </a:p>
        </p:txBody>
      </p:sp>
      <p:sp>
        <p:nvSpPr>
          <p:cNvPr id="270" name="Google Shape;270;g8f300ba8e4_0_37"/>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g8f300ba8e4_0_37"/>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g8f300ba8e4_0_37"/>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g8f300ba8e4_0_37"/>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4" name="Google Shape;274;g8f300ba8e4_0_37"/>
          <p:cNvPicPr preferRelativeResize="0"/>
          <p:nvPr/>
        </p:nvPicPr>
        <p:blipFill>
          <a:blip r:embed="rId3">
            <a:alphaModFix/>
          </a:blip>
          <a:stretch>
            <a:fillRect/>
          </a:stretch>
        </p:blipFill>
        <p:spPr>
          <a:xfrm>
            <a:off x="518675" y="1129550"/>
            <a:ext cx="11157226" cy="5290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g8f300ba8e4_0_5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g8f300ba8e4_0_56"/>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Model Performance and</a:t>
            </a:r>
            <a:r>
              <a:rPr b="1" lang="en-US" sz="3600"/>
              <a:t> Results:</a:t>
            </a:r>
            <a:endParaRPr/>
          </a:p>
        </p:txBody>
      </p:sp>
      <p:sp>
        <p:nvSpPr>
          <p:cNvPr id="281" name="Google Shape;281;g8f300ba8e4_0_56"/>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g8f300ba8e4_0_56"/>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g8f300ba8e4_0_56"/>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g8f300ba8e4_0_56"/>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8f300ba8e4_0_56"/>
          <p:cNvSpPr txBox="1"/>
          <p:nvPr/>
        </p:nvSpPr>
        <p:spPr>
          <a:xfrm>
            <a:off x="587825" y="1705850"/>
            <a:ext cx="10960800" cy="465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latin typeface="Calibri"/>
                <a:ea typeface="Calibri"/>
                <a:cs typeface="Calibri"/>
                <a:sym typeface="Calibri"/>
              </a:rPr>
              <a:t>We have modified the cosine similarity formula to benefit our platform. There were few circumstances where if a candidate inputs a set of extra skills other than the job requirements, eventually the score for that particular job would decline. To handle such cases, we have calculated the query length vector for each job in the dataset. This implementation will produce a desired cosine similarity score even the candidate possesses extra skills.  </a:t>
            </a:r>
            <a:endParaRPr sz="2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g8f300ba8e4_0_85"/>
          <p:cNvSpPr/>
          <p:nvPr/>
        </p:nvSpPr>
        <p:spPr>
          <a:xfrm>
            <a:off x="7620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1" name="Google Shape;291;g8f300ba8e4_0_85"/>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Model Performance and Results:</a:t>
            </a:r>
            <a:endParaRPr/>
          </a:p>
        </p:txBody>
      </p:sp>
      <p:sp>
        <p:nvSpPr>
          <p:cNvPr id="292" name="Google Shape;292;g8f300ba8e4_0_85"/>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g8f300ba8e4_0_85"/>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g8f300ba8e4_0_85"/>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g8f300ba8e4_0_85"/>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g8f300ba8e4_0_85"/>
          <p:cNvPicPr preferRelativeResize="0"/>
          <p:nvPr/>
        </p:nvPicPr>
        <p:blipFill>
          <a:blip r:embed="rId3">
            <a:alphaModFix/>
          </a:blip>
          <a:stretch>
            <a:fillRect/>
          </a:stretch>
        </p:blipFill>
        <p:spPr>
          <a:xfrm>
            <a:off x="-25" y="1893284"/>
            <a:ext cx="12192000" cy="172433"/>
          </a:xfrm>
          <a:prstGeom prst="rect">
            <a:avLst/>
          </a:prstGeom>
          <a:noFill/>
          <a:ln>
            <a:noFill/>
          </a:ln>
        </p:spPr>
      </p:pic>
      <p:sp>
        <p:nvSpPr>
          <p:cNvPr id="297" name="Google Shape;297;g8f300ba8e4_0_85"/>
          <p:cNvSpPr txBox="1"/>
          <p:nvPr/>
        </p:nvSpPr>
        <p:spPr>
          <a:xfrm>
            <a:off x="449525" y="2103175"/>
            <a:ext cx="11457000" cy="24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Candidate's Inputs,</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Education: </a:t>
            </a:r>
            <a:r>
              <a:rPr lang="en-US" sz="2000">
                <a:latin typeface="Calibri"/>
                <a:ea typeface="Calibri"/>
                <a:cs typeface="Calibri"/>
                <a:sym typeface="Calibri"/>
              </a:rPr>
              <a:t>BS</a:t>
            </a:r>
            <a:endParaRPr sz="20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Discipline</a:t>
            </a:r>
            <a:r>
              <a:rPr lang="en-US" sz="2000">
                <a:latin typeface="Calibri"/>
                <a:ea typeface="Calibri"/>
                <a:cs typeface="Calibri"/>
                <a:sym typeface="Calibri"/>
              </a:rPr>
              <a:t>: Applied Mathematics</a:t>
            </a:r>
            <a:endParaRPr sz="20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Skills: </a:t>
            </a:r>
            <a:r>
              <a:rPr lang="en-US" sz="2000">
                <a:solidFill>
                  <a:schemeClr val="dk1"/>
                </a:solidFill>
                <a:latin typeface="Calibri"/>
                <a:ea typeface="Calibri"/>
                <a:cs typeface="Calibri"/>
                <a:sym typeface="Calibri"/>
              </a:rPr>
              <a:t>Python,R,SQL,MapReduce,</a:t>
            </a:r>
            <a:r>
              <a:rPr lang="en-US" sz="2000">
                <a:solidFill>
                  <a:srgbClr val="FF0000"/>
                </a:solidFill>
                <a:latin typeface="Calibri"/>
                <a:ea typeface="Calibri"/>
                <a:cs typeface="Calibri"/>
                <a:sym typeface="Calibri"/>
              </a:rPr>
              <a:t>C,C++,Java</a:t>
            </a:r>
            <a:r>
              <a:rPr lang="en-US" sz="2000">
                <a:solidFill>
                  <a:schemeClr val="dk1"/>
                </a:solidFill>
                <a:latin typeface="Calibri"/>
                <a:ea typeface="Calibri"/>
                <a:cs typeface="Calibri"/>
                <a:sym typeface="Calibri"/>
              </a:rPr>
              <a:t>,Interpersonal Skills,Communication Skills,Presentation Skills</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Years of Experience</a:t>
            </a:r>
            <a:r>
              <a:rPr lang="en-US" sz="2000">
                <a:solidFill>
                  <a:schemeClr val="dk1"/>
                </a:solidFill>
                <a:latin typeface="Calibri"/>
                <a:ea typeface="Calibri"/>
                <a:cs typeface="Calibri"/>
                <a:sym typeface="Calibri"/>
              </a:rPr>
              <a:t>: 3</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 </a:t>
            </a:r>
            <a:endParaRPr sz="2800">
              <a:latin typeface="Calibri"/>
              <a:ea typeface="Calibri"/>
              <a:cs typeface="Calibri"/>
              <a:sym typeface="Calibri"/>
            </a:endParaRPr>
          </a:p>
        </p:txBody>
      </p:sp>
      <p:pic>
        <p:nvPicPr>
          <p:cNvPr id="298" name="Google Shape;298;g8f300ba8e4_0_85"/>
          <p:cNvPicPr preferRelativeResize="0"/>
          <p:nvPr/>
        </p:nvPicPr>
        <p:blipFill>
          <a:blip r:embed="rId4">
            <a:alphaModFix/>
          </a:blip>
          <a:stretch>
            <a:fillRect/>
          </a:stretch>
        </p:blipFill>
        <p:spPr>
          <a:xfrm>
            <a:off x="-25" y="4601491"/>
            <a:ext cx="12192001" cy="420867"/>
          </a:xfrm>
          <a:prstGeom prst="rect">
            <a:avLst/>
          </a:prstGeom>
          <a:noFill/>
          <a:ln>
            <a:noFill/>
          </a:ln>
        </p:spPr>
      </p:pic>
      <p:sp>
        <p:nvSpPr>
          <p:cNvPr id="299" name="Google Shape;299;g8f300ba8e4_0_85"/>
          <p:cNvSpPr txBox="1"/>
          <p:nvPr/>
        </p:nvSpPr>
        <p:spPr>
          <a:xfrm>
            <a:off x="599350" y="1221750"/>
            <a:ext cx="38613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Before</a:t>
            </a:r>
            <a:endParaRPr sz="2800">
              <a:latin typeface="Calibri"/>
              <a:ea typeface="Calibri"/>
              <a:cs typeface="Calibri"/>
              <a:sym typeface="Calibri"/>
            </a:endParaRPr>
          </a:p>
        </p:txBody>
      </p:sp>
      <p:sp>
        <p:nvSpPr>
          <p:cNvPr id="300" name="Google Shape;300;g8f300ba8e4_0_85"/>
          <p:cNvSpPr txBox="1"/>
          <p:nvPr/>
        </p:nvSpPr>
        <p:spPr>
          <a:xfrm>
            <a:off x="541725" y="5405725"/>
            <a:ext cx="111732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Precision: 0.34</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Recall: 1</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2"/>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Agenda</a:t>
            </a:r>
            <a:endParaRPr/>
          </a:p>
        </p:txBody>
      </p:sp>
      <p:sp>
        <p:nvSpPr>
          <p:cNvPr id="94" name="Google Shape;94;p2"/>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000"/>
              <a:buFont typeface="Calibri"/>
              <a:buAutoNum type="arabicPeriod"/>
            </a:pPr>
            <a:r>
              <a:rPr lang="en-US" sz="2000"/>
              <a:t>Problem Description</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Data Exploration</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Data Preprocessing and Representation</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Learning Models Used</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Model Performance and Results</a:t>
            </a:r>
            <a:endParaRPr/>
          </a:p>
          <a:p>
            <a:pPr indent="-514350" lvl="0" marL="514350" rtl="0" algn="l">
              <a:lnSpc>
                <a:spcPct val="90000"/>
              </a:lnSpc>
              <a:spcBef>
                <a:spcPts val="1000"/>
              </a:spcBef>
              <a:spcAft>
                <a:spcPts val="0"/>
              </a:spcAft>
              <a:buClr>
                <a:schemeClr val="dk1"/>
              </a:buClr>
              <a:buSzPts val="2000"/>
              <a:buFont typeface="Calibri"/>
              <a:buAutoNum type="arabicPeriod"/>
            </a:pPr>
            <a:r>
              <a:rPr lang="en-US" sz="2000"/>
              <a:t>System Architecture/Demo</a:t>
            </a:r>
            <a:endParaRPr/>
          </a:p>
        </p:txBody>
      </p:sp>
      <p:sp>
        <p:nvSpPr>
          <p:cNvPr id="95" name="Google Shape;95;p2"/>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g8f300ba8e4_0_10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g8f300ba8e4_0_102"/>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t>Model Performance and Results:</a:t>
            </a:r>
            <a:endParaRPr/>
          </a:p>
        </p:txBody>
      </p:sp>
      <p:sp>
        <p:nvSpPr>
          <p:cNvPr id="307" name="Google Shape;307;g8f300ba8e4_0_102"/>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g8f300ba8e4_0_102"/>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g8f300ba8e4_0_102"/>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g8f300ba8e4_0_102"/>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1" name="Google Shape;311;g8f300ba8e4_0_102"/>
          <p:cNvPicPr preferRelativeResize="0"/>
          <p:nvPr/>
        </p:nvPicPr>
        <p:blipFill>
          <a:blip r:embed="rId3">
            <a:alphaModFix/>
          </a:blip>
          <a:stretch>
            <a:fillRect/>
          </a:stretch>
        </p:blipFill>
        <p:spPr>
          <a:xfrm>
            <a:off x="-25" y="1893284"/>
            <a:ext cx="12192000" cy="172433"/>
          </a:xfrm>
          <a:prstGeom prst="rect">
            <a:avLst/>
          </a:prstGeom>
          <a:noFill/>
          <a:ln>
            <a:noFill/>
          </a:ln>
        </p:spPr>
      </p:pic>
      <p:sp>
        <p:nvSpPr>
          <p:cNvPr id="312" name="Google Shape;312;g8f300ba8e4_0_102"/>
          <p:cNvSpPr txBox="1"/>
          <p:nvPr/>
        </p:nvSpPr>
        <p:spPr>
          <a:xfrm>
            <a:off x="476975" y="2103175"/>
            <a:ext cx="11354700" cy="24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Candidate's Inputs,</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Education: </a:t>
            </a:r>
            <a:r>
              <a:rPr lang="en-US" sz="2000">
                <a:latin typeface="Calibri"/>
                <a:ea typeface="Calibri"/>
                <a:cs typeface="Calibri"/>
                <a:sym typeface="Calibri"/>
              </a:rPr>
              <a:t>BS</a:t>
            </a:r>
            <a:endParaRPr sz="20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Discipline</a:t>
            </a:r>
            <a:r>
              <a:rPr lang="en-US" sz="2000">
                <a:latin typeface="Calibri"/>
                <a:ea typeface="Calibri"/>
                <a:cs typeface="Calibri"/>
                <a:sym typeface="Calibri"/>
              </a:rPr>
              <a:t>: Applied Mathematics</a:t>
            </a:r>
            <a:endParaRPr sz="20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Skills: </a:t>
            </a:r>
            <a:r>
              <a:rPr lang="en-US" sz="2000">
                <a:solidFill>
                  <a:schemeClr val="dk1"/>
                </a:solidFill>
                <a:latin typeface="Calibri"/>
                <a:ea typeface="Calibri"/>
                <a:cs typeface="Calibri"/>
                <a:sym typeface="Calibri"/>
              </a:rPr>
              <a:t>Python,R,SQL,MapReduce,</a:t>
            </a:r>
            <a:r>
              <a:rPr lang="en-US" sz="2000">
                <a:solidFill>
                  <a:srgbClr val="FF0000"/>
                </a:solidFill>
                <a:latin typeface="Calibri"/>
                <a:ea typeface="Calibri"/>
                <a:cs typeface="Calibri"/>
                <a:sym typeface="Calibri"/>
              </a:rPr>
              <a:t>C,C++,Java</a:t>
            </a:r>
            <a:r>
              <a:rPr lang="en-US" sz="2000">
                <a:solidFill>
                  <a:schemeClr val="dk1"/>
                </a:solidFill>
                <a:latin typeface="Calibri"/>
                <a:ea typeface="Calibri"/>
                <a:cs typeface="Calibri"/>
                <a:sym typeface="Calibri"/>
              </a:rPr>
              <a:t>,Interpersonal Skills,Communication Skills,Presentation Skills</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Years of Experience</a:t>
            </a:r>
            <a:r>
              <a:rPr lang="en-US" sz="2000">
                <a:solidFill>
                  <a:schemeClr val="dk1"/>
                </a:solidFill>
                <a:latin typeface="Calibri"/>
                <a:ea typeface="Calibri"/>
                <a:cs typeface="Calibri"/>
                <a:sym typeface="Calibri"/>
              </a:rPr>
              <a:t>: 3</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 </a:t>
            </a:r>
            <a:endParaRPr sz="2800">
              <a:latin typeface="Calibri"/>
              <a:ea typeface="Calibri"/>
              <a:cs typeface="Calibri"/>
              <a:sym typeface="Calibri"/>
            </a:endParaRPr>
          </a:p>
        </p:txBody>
      </p:sp>
      <p:sp>
        <p:nvSpPr>
          <p:cNvPr id="313" name="Google Shape;313;g8f300ba8e4_0_102"/>
          <p:cNvSpPr txBox="1"/>
          <p:nvPr/>
        </p:nvSpPr>
        <p:spPr>
          <a:xfrm>
            <a:off x="599350" y="1221750"/>
            <a:ext cx="38613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After</a:t>
            </a:r>
            <a:endParaRPr sz="2800">
              <a:latin typeface="Calibri"/>
              <a:ea typeface="Calibri"/>
              <a:cs typeface="Calibri"/>
              <a:sym typeface="Calibri"/>
            </a:endParaRPr>
          </a:p>
        </p:txBody>
      </p:sp>
      <p:sp>
        <p:nvSpPr>
          <p:cNvPr id="314" name="Google Shape;314;g8f300ba8e4_0_102"/>
          <p:cNvSpPr txBox="1"/>
          <p:nvPr/>
        </p:nvSpPr>
        <p:spPr>
          <a:xfrm>
            <a:off x="541725" y="5405725"/>
            <a:ext cx="111732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Precision: 1</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Recall: 1</a:t>
            </a:r>
            <a:endParaRPr sz="2800">
              <a:latin typeface="Calibri"/>
              <a:ea typeface="Calibri"/>
              <a:cs typeface="Calibri"/>
              <a:sym typeface="Calibri"/>
            </a:endParaRPr>
          </a:p>
        </p:txBody>
      </p:sp>
      <p:pic>
        <p:nvPicPr>
          <p:cNvPr id="315" name="Google Shape;315;g8f300ba8e4_0_102"/>
          <p:cNvPicPr preferRelativeResize="0"/>
          <p:nvPr/>
        </p:nvPicPr>
        <p:blipFill>
          <a:blip r:embed="rId4">
            <a:alphaModFix/>
          </a:blip>
          <a:stretch>
            <a:fillRect/>
          </a:stretch>
        </p:blipFill>
        <p:spPr>
          <a:xfrm>
            <a:off x="-25" y="4669739"/>
            <a:ext cx="12191998" cy="4213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50"/>
              <a:buFont typeface="Calibri"/>
              <a:buNone/>
            </a:pPr>
            <a:br>
              <a:rPr lang="en-US" sz="2025"/>
            </a:br>
            <a:r>
              <a:rPr b="1" lang="en-US" sz="3240"/>
              <a:t>Problem Description</a:t>
            </a:r>
            <a:br>
              <a:rPr lang="en-US" sz="2025"/>
            </a:br>
            <a:endParaRPr sz="2025"/>
          </a:p>
        </p:txBody>
      </p:sp>
      <p:sp>
        <p:nvSpPr>
          <p:cNvPr id="105" name="Google Shape;105;p3"/>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Evaluating the candidate’s profile with the company’s job requirement is a crucial element before applying to a particular job</a:t>
            </a: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a:t>Generally, candidates tend to apply to jobs where their profiles do not completely meet with companies' job requirements resulting in profile refusal.</a:t>
            </a:r>
            <a:endParaRPr/>
          </a:p>
          <a:p>
            <a:pPr indent="-228600" lvl="0" marL="228600" rtl="0" algn="l">
              <a:lnSpc>
                <a:spcPct val="90000"/>
              </a:lnSpc>
              <a:spcBef>
                <a:spcPts val="1000"/>
              </a:spcBef>
              <a:spcAft>
                <a:spcPts val="0"/>
              </a:spcAft>
              <a:buClr>
                <a:schemeClr val="dk1"/>
              </a:buClr>
              <a:buSzPts val="2000"/>
              <a:buChar char="•"/>
            </a:pPr>
            <a:r>
              <a:rPr lang="en-US" sz="2000"/>
              <a:t>Candidate’s profile matching with companies’ job requirements depends on several factors such as Education, Discipline, Required Skills, Desired Skills, and Years of Experience.</a:t>
            </a:r>
            <a:endParaRPr/>
          </a:p>
          <a:p>
            <a:pPr indent="-228600" lvl="0" marL="228600" rtl="0" algn="l">
              <a:lnSpc>
                <a:spcPct val="90000"/>
              </a:lnSpc>
              <a:spcBef>
                <a:spcPts val="1000"/>
              </a:spcBef>
              <a:spcAft>
                <a:spcPts val="0"/>
              </a:spcAft>
              <a:buClr>
                <a:schemeClr val="dk1"/>
              </a:buClr>
              <a:buSzPts val="2000"/>
              <a:buChar char="•"/>
            </a:pPr>
            <a:r>
              <a:rPr lang="en-US" sz="2000"/>
              <a:t>The main motivation of our project is to develop a platform where a candidate can evaluate his/her job profile by inputting the required fields, thereby mitigating the time and effort spent on applying for jobs.</a:t>
            </a:r>
            <a:endParaRPr/>
          </a:p>
          <a:p>
            <a:pPr indent="-228600" lvl="0" marL="228600" rtl="0" algn="l">
              <a:lnSpc>
                <a:spcPct val="90000"/>
              </a:lnSpc>
              <a:spcBef>
                <a:spcPts val="1000"/>
              </a:spcBef>
              <a:spcAft>
                <a:spcPts val="0"/>
              </a:spcAft>
              <a:buClr>
                <a:schemeClr val="dk1"/>
              </a:buClr>
              <a:buSzPts val="2000"/>
              <a:buChar char="•"/>
            </a:pPr>
            <a:r>
              <a:rPr lang="en-US" sz="2000"/>
              <a:t>By checking the calculated scores, the candidate can then decide whether to apply or not.</a:t>
            </a:r>
            <a:endParaRPr/>
          </a:p>
        </p:txBody>
      </p:sp>
      <p:sp>
        <p:nvSpPr>
          <p:cNvPr id="106" name="Google Shape;106;p3"/>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3"/>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4"/>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Data Exploration</a:t>
            </a:r>
            <a:endParaRPr/>
          </a:p>
        </p:txBody>
      </p:sp>
      <p:sp>
        <p:nvSpPr>
          <p:cNvPr id="116" name="Google Shape;116;p4"/>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400"/>
              <a:buNone/>
            </a:pPr>
            <a:r>
              <a:t/>
            </a:r>
            <a:endParaRPr/>
          </a:p>
          <a:p>
            <a:pPr indent="-342900" lvl="0" marL="457200" marR="0" rtl="0" algn="l">
              <a:lnSpc>
                <a:spcPct val="115000"/>
              </a:lnSpc>
              <a:spcBef>
                <a:spcPts val="0"/>
              </a:spcBef>
              <a:spcAft>
                <a:spcPts val="0"/>
              </a:spcAft>
              <a:buSzPts val="1800"/>
              <a:buChar char="●"/>
            </a:pPr>
            <a:r>
              <a:rPr lang="en-US"/>
              <a:t>The dataset is collected from various sources such as Kaggle, Glassdoor, LinkedIn, Indeed in CSV format.</a:t>
            </a:r>
            <a:endParaRPr/>
          </a:p>
          <a:p>
            <a:pPr indent="-342900" lvl="0" marL="457200" marR="0" rtl="0" algn="l">
              <a:lnSpc>
                <a:spcPct val="115000"/>
              </a:lnSpc>
              <a:spcBef>
                <a:spcPts val="0"/>
              </a:spcBef>
              <a:spcAft>
                <a:spcPts val="0"/>
              </a:spcAft>
              <a:buSzPts val="1800"/>
              <a:buChar char="●"/>
            </a:pPr>
            <a:r>
              <a:rPr lang="en-US"/>
              <a:t>The dataset is manually merged from different datasets to avoid redundant attributes and null values.</a:t>
            </a:r>
            <a:endParaRPr/>
          </a:p>
          <a:p>
            <a:pPr indent="-342900" lvl="0" marL="457200" marR="0" rtl="0" algn="l">
              <a:lnSpc>
                <a:spcPct val="115000"/>
              </a:lnSpc>
              <a:spcBef>
                <a:spcPts val="0"/>
              </a:spcBef>
              <a:spcAft>
                <a:spcPts val="0"/>
              </a:spcAft>
              <a:buSzPts val="1800"/>
              <a:buChar char="●"/>
            </a:pPr>
            <a:r>
              <a:rPr lang="en-US"/>
              <a:t>We could not find a reliable dataset that could cater to our project's requirements, so we created a dataset by merging datasets from various sources.</a:t>
            </a:r>
            <a:endParaRPr/>
          </a:p>
          <a:p>
            <a:pPr indent="0" lvl="0" marL="228600" rtl="0" algn="l">
              <a:lnSpc>
                <a:spcPct val="70000"/>
              </a:lnSpc>
              <a:spcBef>
                <a:spcPts val="1000"/>
              </a:spcBef>
              <a:spcAft>
                <a:spcPts val="0"/>
              </a:spcAft>
              <a:buSzPts val="1800"/>
              <a:buNone/>
            </a:pPr>
            <a:r>
              <a:t/>
            </a:r>
            <a:endParaRPr sz="1400"/>
          </a:p>
          <a:p>
            <a:pPr indent="0" lvl="0" marL="0" rtl="0" algn="l">
              <a:lnSpc>
                <a:spcPct val="70000"/>
              </a:lnSpc>
              <a:spcBef>
                <a:spcPts val="1000"/>
              </a:spcBef>
              <a:spcAft>
                <a:spcPts val="0"/>
              </a:spcAft>
              <a:buClr>
                <a:schemeClr val="dk1"/>
              </a:buClr>
              <a:buSzPts val="980"/>
              <a:buNone/>
            </a:pPr>
            <a:r>
              <a:t/>
            </a:r>
            <a:endParaRPr sz="980"/>
          </a:p>
          <a:p>
            <a:pPr indent="-139700" lvl="0" marL="228600" rtl="0" algn="l">
              <a:lnSpc>
                <a:spcPct val="70000"/>
              </a:lnSpc>
              <a:spcBef>
                <a:spcPts val="1000"/>
              </a:spcBef>
              <a:spcAft>
                <a:spcPts val="0"/>
              </a:spcAft>
              <a:buClr>
                <a:schemeClr val="dk1"/>
              </a:buClr>
              <a:buSzPts val="1400"/>
              <a:buNone/>
            </a:pPr>
            <a:r>
              <a:t/>
            </a:r>
            <a:endParaRPr sz="1400"/>
          </a:p>
          <a:p>
            <a:pPr indent="0" lvl="0" marL="0" rtl="0" algn="l">
              <a:lnSpc>
                <a:spcPct val="70000"/>
              </a:lnSpc>
              <a:spcBef>
                <a:spcPts val="1000"/>
              </a:spcBef>
              <a:spcAft>
                <a:spcPts val="0"/>
              </a:spcAft>
              <a:buClr>
                <a:schemeClr val="dk1"/>
              </a:buClr>
              <a:buSzPts val="1400"/>
              <a:buNone/>
            </a:pPr>
            <a:r>
              <a:t/>
            </a:r>
            <a:endParaRPr sz="1400"/>
          </a:p>
        </p:txBody>
      </p:sp>
      <p:sp>
        <p:nvSpPr>
          <p:cNvPr id="117" name="Google Shape;117;p4"/>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4"/>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4"/>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7"/>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3600"/>
              <a:t>Data Preprocessing and Representation</a:t>
            </a:r>
            <a:endParaRPr b="1" sz="3600"/>
          </a:p>
        </p:txBody>
      </p:sp>
      <p:sp>
        <p:nvSpPr>
          <p:cNvPr id="127" name="Google Shape;127;p17"/>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7"/>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7"/>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Dataset has total of 1600 records and 9 attributes.</a:t>
            </a:r>
            <a:endParaRPr/>
          </a:p>
          <a:p>
            <a:pPr indent="-342900" lvl="0" marL="457200" rtl="0" algn="l">
              <a:lnSpc>
                <a:spcPct val="90000"/>
              </a:lnSpc>
              <a:spcBef>
                <a:spcPts val="1000"/>
              </a:spcBef>
              <a:spcAft>
                <a:spcPts val="0"/>
              </a:spcAft>
              <a:buClr>
                <a:schemeClr val="dk1"/>
              </a:buClr>
              <a:buSzPts val="1800"/>
              <a:buChar char="•"/>
            </a:pPr>
            <a:r>
              <a:rPr lang="en-US" sz="2000"/>
              <a:t>Attributes in dataset are namely company name, job title, job category, job location, education, discipline, required skills, desired skills, years of experience. </a:t>
            </a:r>
            <a:endParaRPr/>
          </a:p>
          <a:p>
            <a:pPr indent="-342900" lvl="0" marL="457200" rtl="0" algn="l">
              <a:lnSpc>
                <a:spcPct val="90000"/>
              </a:lnSpc>
              <a:spcBef>
                <a:spcPts val="1000"/>
              </a:spcBef>
              <a:spcAft>
                <a:spcPts val="0"/>
              </a:spcAft>
              <a:buClr>
                <a:schemeClr val="dk1"/>
              </a:buClr>
              <a:buSzPts val="1800"/>
              <a:buChar char="•"/>
            </a:pPr>
            <a:r>
              <a:rPr lang="en-US" sz="2000"/>
              <a:t>Dataset has job postings from Amazon, Apple, Facebook, Google, Microsoft, SpaceX and others.</a:t>
            </a:r>
            <a:endParaRPr/>
          </a:p>
          <a:p>
            <a:pPr indent="-342900" lvl="0" marL="457200" rtl="0" algn="l">
              <a:lnSpc>
                <a:spcPct val="90000"/>
              </a:lnSpc>
              <a:spcBef>
                <a:spcPts val="1000"/>
              </a:spcBef>
              <a:spcAft>
                <a:spcPts val="0"/>
              </a:spcAft>
              <a:buClr>
                <a:schemeClr val="dk1"/>
              </a:buClr>
              <a:buSzPts val="1800"/>
              <a:buChar char="•"/>
            </a:pPr>
            <a:r>
              <a:rPr lang="en-US" sz="2000"/>
              <a:t>Feature Selection</a:t>
            </a:r>
            <a:endParaRPr/>
          </a:p>
          <a:p>
            <a:pPr indent="-342900" lvl="0" marL="457200" rtl="0" algn="l">
              <a:lnSpc>
                <a:spcPct val="90000"/>
              </a:lnSpc>
              <a:spcBef>
                <a:spcPts val="1000"/>
              </a:spcBef>
              <a:spcAft>
                <a:spcPts val="0"/>
              </a:spcAft>
              <a:buClr>
                <a:schemeClr val="dk1"/>
              </a:buClr>
              <a:buSzPts val="1800"/>
              <a:buChar char="•"/>
            </a:pPr>
            <a:r>
              <a:rPr lang="en-US" sz="2000"/>
              <a:t>Data discretion</a:t>
            </a:r>
            <a:endParaRPr/>
          </a:p>
          <a:p>
            <a:pPr indent="-342900" lvl="0" marL="457200" rtl="0" algn="l">
              <a:lnSpc>
                <a:spcPct val="90000"/>
              </a:lnSpc>
              <a:spcBef>
                <a:spcPts val="1000"/>
              </a:spcBef>
              <a:spcAft>
                <a:spcPts val="0"/>
              </a:spcAft>
              <a:buClr>
                <a:schemeClr val="dk1"/>
              </a:buClr>
              <a:buSzPts val="1800"/>
              <a:buChar char="•"/>
            </a:pPr>
            <a:r>
              <a:rPr lang="en-US" sz="2000"/>
              <a:t>Null value reduction</a:t>
            </a:r>
            <a:endParaRPr/>
          </a:p>
          <a:p>
            <a:pPr indent="-342900" lvl="0" marL="457200" rtl="0" algn="l">
              <a:lnSpc>
                <a:spcPct val="90000"/>
              </a:lnSpc>
              <a:spcBef>
                <a:spcPts val="1000"/>
              </a:spcBef>
              <a:spcAft>
                <a:spcPts val="0"/>
              </a:spcAft>
              <a:buClr>
                <a:schemeClr val="dk1"/>
              </a:buClr>
              <a:buSzPts val="1800"/>
              <a:buChar char="•"/>
            </a:pPr>
            <a:r>
              <a:rPr lang="en-US" sz="2000"/>
              <a:t>Removal of duplicate records</a:t>
            </a:r>
            <a:endParaRPr/>
          </a:p>
          <a:p>
            <a:pPr indent="-342900" lvl="0" marL="457200" rtl="0" algn="l">
              <a:lnSpc>
                <a:spcPct val="90000"/>
              </a:lnSpc>
              <a:spcBef>
                <a:spcPts val="1000"/>
              </a:spcBef>
              <a:spcAft>
                <a:spcPts val="0"/>
              </a:spcAft>
              <a:buClr>
                <a:schemeClr val="dk1"/>
              </a:buClr>
              <a:buSzPts val="1800"/>
              <a:buChar char="•"/>
            </a:pPr>
            <a:r>
              <a:rPr lang="en-US" sz="2000"/>
              <a:t>Maintaining data consistency   </a:t>
            </a:r>
            <a:endParaRPr/>
          </a:p>
          <a:p>
            <a:pPr indent="-228600" lvl="0" marL="457200" rtl="0" algn="l">
              <a:lnSpc>
                <a:spcPct val="90000"/>
              </a:lnSpc>
              <a:spcBef>
                <a:spcPts val="1000"/>
              </a:spcBef>
              <a:spcAft>
                <a:spcPts val="0"/>
              </a:spcAft>
              <a:buClr>
                <a:schemeClr val="dk1"/>
              </a:buClr>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8"/>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3600"/>
              <a:t>Data Preprocessing and Representation</a:t>
            </a:r>
            <a:endParaRPr b="1" sz="3600"/>
          </a:p>
        </p:txBody>
      </p:sp>
      <p:sp>
        <p:nvSpPr>
          <p:cNvPr id="138" name="Google Shape;138;p18"/>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18"/>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18"/>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8"/>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graphicFrame>
        <p:nvGraphicFramePr>
          <p:cNvPr id="143" name="Google Shape;143;p18"/>
          <p:cNvGraphicFramePr/>
          <p:nvPr/>
        </p:nvGraphicFramePr>
        <p:xfrm>
          <a:off x="828675" y="1498862"/>
          <a:ext cx="10525125" cy="4678102"/>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3600"/>
              <a:t>Data Preprocessing and Representation</a:t>
            </a:r>
            <a:endParaRPr b="1" sz="3600"/>
          </a:p>
        </p:txBody>
      </p:sp>
      <p:sp>
        <p:nvSpPr>
          <p:cNvPr id="150" name="Google Shape;150;p19"/>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graphicFrame>
        <p:nvGraphicFramePr>
          <p:cNvPr id="155" name="Google Shape;155;p19"/>
          <p:cNvGraphicFramePr/>
          <p:nvPr/>
        </p:nvGraphicFramePr>
        <p:xfrm>
          <a:off x="838200" y="1457471"/>
          <a:ext cx="4855590" cy="4719492"/>
        </p:xfrm>
        <a:graphic>
          <a:graphicData uri="http://schemas.openxmlformats.org/drawingml/2006/chart">
            <c:chart r:id="rId3"/>
          </a:graphicData>
        </a:graphic>
      </p:graphicFrame>
      <p:graphicFrame>
        <p:nvGraphicFramePr>
          <p:cNvPr id="156" name="Google Shape;156;p19"/>
          <p:cNvGraphicFramePr/>
          <p:nvPr/>
        </p:nvGraphicFramePr>
        <p:xfrm>
          <a:off x="5969540" y="1457471"/>
          <a:ext cx="4855591" cy="4719492"/>
        </p:xfrm>
        <a:graphic>
          <a:graphicData uri="http://schemas.openxmlformats.org/drawingml/2006/chart">
            <c:chart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20"/>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3600"/>
              <a:t>Data Preprocessing and Representation</a:t>
            </a:r>
            <a:endParaRPr b="1" sz="3600"/>
          </a:p>
        </p:txBody>
      </p:sp>
      <p:sp>
        <p:nvSpPr>
          <p:cNvPr id="163" name="Google Shape;163;p20"/>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20"/>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20"/>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20"/>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graphicFrame>
        <p:nvGraphicFramePr>
          <p:cNvPr id="168" name="Google Shape;168;p20"/>
          <p:cNvGraphicFramePr/>
          <p:nvPr/>
        </p:nvGraphicFramePr>
        <p:xfrm>
          <a:off x="6096000" y="1457471"/>
          <a:ext cx="4822968" cy="4720698"/>
        </p:xfrm>
        <a:graphic>
          <a:graphicData uri="http://schemas.openxmlformats.org/drawingml/2006/chart">
            <c:chart r:id="rId3"/>
          </a:graphicData>
        </a:graphic>
      </p:graphicFrame>
      <p:graphicFrame>
        <p:nvGraphicFramePr>
          <p:cNvPr id="169" name="Google Shape;169;p20"/>
          <p:cNvGraphicFramePr/>
          <p:nvPr/>
        </p:nvGraphicFramePr>
        <p:xfrm>
          <a:off x="1014060" y="1457471"/>
          <a:ext cx="4794396" cy="4720698"/>
        </p:xfrm>
        <a:graphic>
          <a:graphicData uri="http://schemas.openxmlformats.org/drawingml/2006/chart">
            <c:chart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21"/>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3600"/>
              <a:t>Data Preprocessing and Representation</a:t>
            </a:r>
            <a:endParaRPr b="1" sz="3600"/>
          </a:p>
        </p:txBody>
      </p:sp>
      <p:sp>
        <p:nvSpPr>
          <p:cNvPr id="176" name="Google Shape;176;p21"/>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21"/>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1"/>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1"/>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graphicFrame>
        <p:nvGraphicFramePr>
          <p:cNvPr id="181" name="Google Shape;181;p21"/>
          <p:cNvGraphicFramePr/>
          <p:nvPr/>
        </p:nvGraphicFramePr>
        <p:xfrm>
          <a:off x="838200" y="1457471"/>
          <a:ext cx="5056762" cy="5047488"/>
        </p:xfrm>
        <a:graphic>
          <a:graphicData uri="http://schemas.openxmlformats.org/drawingml/2006/chart">
            <c:chart r:id="rId3"/>
          </a:graphicData>
        </a:graphic>
      </p:graphicFrame>
      <p:graphicFrame>
        <p:nvGraphicFramePr>
          <p:cNvPr id="182" name="Google Shape;182;p21"/>
          <p:cNvGraphicFramePr/>
          <p:nvPr/>
        </p:nvGraphicFramePr>
        <p:xfrm>
          <a:off x="6100534" y="1457471"/>
          <a:ext cx="5056632" cy="5047488"/>
        </p:xfrm>
        <a:graphic>
          <a:graphicData uri="http://schemas.openxmlformats.org/drawingml/2006/chart">
            <c:chart r:id="rId4"/>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2020-08-03T21:50:15Z</dcterms:created>
  <dc:creator>Kunal Joshi (RIT Student)</dc:creator>
</cp:coreProperties>
</file>