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8" r:id="rId5"/>
    <p:sldId id="257" r:id="rId6"/>
    <p:sldId id="269" r:id="rId7"/>
    <p:sldId id="270" r:id="rId8"/>
    <p:sldId id="271" r:id="rId9"/>
    <p:sldId id="277" r:id="rId10"/>
    <p:sldId id="278" r:id="rId11"/>
    <p:sldId id="279" r:id="rId12"/>
    <p:sldId id="280" r:id="rId13"/>
    <p:sldId id="272" r:id="rId14"/>
    <p:sldId id="281" r:id="rId15"/>
    <p:sldId id="28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p:scale>
          <a:sx n="66" d="100"/>
          <a:sy n="66" d="100"/>
        </p:scale>
        <p:origin x="900" y="4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4/19/2020</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4/19/2020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98553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dirty="0"/>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4/19/2020</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2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5486401" y="1426633"/>
            <a:ext cx="5846204" cy="2757268"/>
          </a:xfrm>
        </p:spPr>
        <p:txBody>
          <a:bodyPr/>
          <a:lstStyle/>
          <a:p>
            <a:r>
              <a:rPr lang="en-US" dirty="0" smtClean="0"/>
              <a:t>NYPD NYC Crime data analysis</a:t>
            </a:r>
            <a:endParaRPr lang="en-US" dirty="0"/>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a:xfrm>
            <a:off x="767903" y="5310951"/>
            <a:ext cx="5143500" cy="503167"/>
          </a:xfrm>
        </p:spPr>
        <p:txBody>
          <a:bodyPr/>
          <a:lstStyle/>
          <a:p>
            <a:r>
              <a:rPr lang="en-US" b="1" dirty="0" smtClean="0"/>
              <a:t>Team Members:</a:t>
            </a:r>
          </a:p>
          <a:p>
            <a:r>
              <a:rPr lang="en-US" dirty="0" smtClean="0"/>
              <a:t>Harshal Bendale</a:t>
            </a:r>
          </a:p>
          <a:p>
            <a:r>
              <a:rPr lang="en-US" dirty="0" smtClean="0"/>
              <a:t>KUNAL JOSHI</a:t>
            </a:r>
          </a:p>
          <a:p>
            <a:r>
              <a:rPr lang="en-US" dirty="0" smtClean="0"/>
              <a:t>MURIEL BANZE</a:t>
            </a:r>
            <a:endParaRPr lang="en-US" dirty="0"/>
          </a:p>
        </p:txBody>
      </p:sp>
      <p:sp>
        <p:nvSpPr>
          <p:cNvPr id="4" name="Rectangle 3"/>
          <p:cNvSpPr/>
          <p:nvPr/>
        </p:nvSpPr>
        <p:spPr>
          <a:xfrm>
            <a:off x="9968248" y="309093"/>
            <a:ext cx="1880315" cy="953037"/>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Placeholder 8"/>
          <p:cNvPicPr>
            <a:picLocks noGrp="1" noChangeAspect="1"/>
          </p:cNvPicPr>
          <p:nvPr>
            <p:ph type="pic" sz="quarter" idx="10"/>
          </p:nvPr>
        </p:nvPicPr>
        <p:blipFill>
          <a:blip r:embed="rId3"/>
          <a:srcRect l="11994" r="11994"/>
          <a:stretch>
            <a:fillRect/>
          </a:stretch>
        </p:blipFill>
        <p:spPr>
          <a:xfrm>
            <a:off x="1779759" y="1604309"/>
            <a:ext cx="3706642" cy="3706642"/>
          </a:xfrm>
          <a:prstGeom prst="rect">
            <a:avLst/>
          </a:prstGeom>
          <a:effectLst>
            <a:softEdge rad="254000"/>
          </a:effectLst>
        </p:spPr>
      </p:pic>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8010"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Slide Number Placeholder 3">
            <a:extLst>
              <a:ext uri="{FF2B5EF4-FFF2-40B4-BE49-F238E27FC236}">
                <a16:creationId xmlns:a16="http://schemas.microsoft.com/office/drawing/2014/main" xmlns="" id="{CA1C0347-C2C9-46A2-B7A6-9653B525F7D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3" name="Content Placeholder 2">
            <a:extLst>
              <a:ext uri="{FF2B5EF4-FFF2-40B4-BE49-F238E27FC236}">
                <a16:creationId xmlns:a16="http://schemas.microsoft.com/office/drawing/2014/main" xmlns="" id="{65015163-D5FD-4849-978B-77883FAF7928}"/>
              </a:ext>
            </a:extLst>
          </p:cNvPr>
          <p:cNvSpPr>
            <a:spLocks noGrp="1"/>
          </p:cNvSpPr>
          <p:nvPr>
            <p:ph idx="1"/>
          </p:nvPr>
        </p:nvSpPr>
        <p:spPr>
          <a:xfrm>
            <a:off x="553971" y="1465419"/>
            <a:ext cx="10837862" cy="4351338"/>
          </a:xfrm>
        </p:spPr>
        <p:txBody>
          <a:bodyPr/>
          <a:lstStyle/>
          <a:p>
            <a:pPr marL="285750" indent="-285750" algn="l">
              <a:buFont typeface="Arial" panose="020B0604020202020204" pitchFamily="34" charset="0"/>
              <a:buChar char="•"/>
            </a:pPr>
            <a:r>
              <a:rPr lang="en-GB" sz="1800" dirty="0"/>
              <a:t>For the performance measurement of the models, various measures were considered such as correctly classified Instances, AUC </a:t>
            </a:r>
            <a:r>
              <a:rPr lang="en-GB" sz="1800" dirty="0" err="1"/>
              <a:t>i.e</a:t>
            </a:r>
            <a:r>
              <a:rPr lang="en-GB" sz="1800" dirty="0"/>
              <a:t>, Area Under Curve, ROC i.e., Receiver Operating Characteristics, Precision, Recall, Confusion Matrix</a:t>
            </a:r>
            <a:r>
              <a:rPr lang="en-GB" sz="1800" dirty="0" smtClean="0"/>
              <a:t>.</a:t>
            </a:r>
          </a:p>
          <a:p>
            <a:r>
              <a:rPr lang="en-GB" sz="1800" dirty="0"/>
              <a:t> In this project, 10 fold cross-validation was used while training the models with approximately 31000 records. So, in this approach out of 10 samples, 9 were used for training and 1 was used for testing. Plus we used a separate test dataset comprising about 7000 records, to check the performance of the models created. </a:t>
            </a:r>
            <a:endParaRPr lang="en-GB" sz="1800" dirty="0" smtClean="0"/>
          </a:p>
          <a:p>
            <a:endParaRPr lang="en-US" sz="1800" dirty="0"/>
          </a:p>
        </p:txBody>
      </p:sp>
      <p:sp>
        <p:nvSpPr>
          <p:cNvPr id="2" name="Title 1">
            <a:extLst>
              <a:ext uri="{FF2B5EF4-FFF2-40B4-BE49-F238E27FC236}">
                <a16:creationId xmlns:a16="http://schemas.microsoft.com/office/drawing/2014/main" xmlns="" id="{1C63C2D9-0850-4620-BE32-11F44A927662}"/>
              </a:ext>
            </a:extLst>
          </p:cNvPr>
          <p:cNvSpPr>
            <a:spLocks noGrp="1"/>
          </p:cNvSpPr>
          <p:nvPr>
            <p:ph type="title"/>
          </p:nvPr>
        </p:nvSpPr>
        <p:spPr/>
        <p:txBody>
          <a:bodyPr/>
          <a:lstStyle/>
          <a:p>
            <a:r>
              <a:rPr lang="en-US" dirty="0" smtClean="0"/>
              <a:t>Models performance</a:t>
            </a:r>
            <a:endParaRPr lang="en-US" dirty="0"/>
          </a:p>
        </p:txBody>
      </p:sp>
      <p:pic>
        <p:nvPicPr>
          <p:cNvPr id="31" name="Picture Placeholder 30" descr="Laptop">
            <a:extLst>
              <a:ext uri="{FF2B5EF4-FFF2-40B4-BE49-F238E27FC236}">
                <a16:creationId xmlns:a16="http://schemas.microsoft.com/office/drawing/2014/main" xmlns="" id="{6BF407E9-98AE-2B40-90E3-1B14FC14FDB8}"/>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a:xfrm>
            <a:off x="11587163" y="4905375"/>
            <a:ext cx="604837" cy="606425"/>
          </a:xfrm>
        </p:spPr>
      </p:pic>
      <p:pic>
        <p:nvPicPr>
          <p:cNvPr id="12" name="Picture 11"/>
          <p:cNvPicPr>
            <a:picLocks noChangeAspect="1"/>
          </p:cNvPicPr>
          <p:nvPr/>
        </p:nvPicPr>
        <p:blipFill>
          <a:blip r:embed="rId7"/>
          <a:stretch>
            <a:fillRect/>
          </a:stretch>
        </p:blipFill>
        <p:spPr>
          <a:xfrm>
            <a:off x="2159281" y="3268823"/>
            <a:ext cx="7333061" cy="2867425"/>
          </a:xfrm>
          <a:prstGeom prst="rect">
            <a:avLst/>
          </a:prstGeom>
        </p:spPr>
      </p:pic>
      <p:sp>
        <p:nvSpPr>
          <p:cNvPr id="13" name="Rectangle 12"/>
          <p:cNvSpPr/>
          <p:nvPr/>
        </p:nvSpPr>
        <p:spPr>
          <a:xfrm>
            <a:off x="1874000" y="6241645"/>
            <a:ext cx="9120076" cy="307777"/>
          </a:xfrm>
          <a:prstGeom prst="rect">
            <a:avLst/>
          </a:prstGeom>
        </p:spPr>
        <p:txBody>
          <a:bodyPr wrap="square">
            <a:spAutoFit/>
          </a:bodyPr>
          <a:lstStyle/>
          <a:p>
            <a:r>
              <a:rPr lang="en-GB" sz="1400" dirty="0" smtClean="0">
                <a:solidFill>
                  <a:srgbClr val="000000"/>
                </a:solidFill>
                <a:latin typeface="Times New Roman" panose="02020603050405020304" pitchFamily="18" charset="0"/>
              </a:rPr>
              <a:t>Fig [1] Screenshot </a:t>
            </a:r>
            <a:r>
              <a:rPr lang="en-GB" sz="1400" dirty="0">
                <a:solidFill>
                  <a:srgbClr val="000000"/>
                </a:solidFill>
                <a:latin typeface="Times New Roman" panose="02020603050405020304" pitchFamily="18" charset="0"/>
              </a:rPr>
              <a:t>of the classification of Perp_Race using J48 algorithm using testing dataset</a:t>
            </a:r>
            <a:endParaRPr lang="en-GB" sz="1400" dirty="0"/>
          </a:p>
        </p:txBody>
      </p:sp>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3" name="Content Placeholder 2"/>
          <p:cNvSpPr>
            <a:spLocks noGrp="1"/>
          </p:cNvSpPr>
          <p:nvPr>
            <p:ph idx="1"/>
          </p:nvPr>
        </p:nvSpPr>
        <p:spPr/>
        <p:txBody>
          <a:bodyPr>
            <a:normAutofit/>
          </a:bodyPr>
          <a:lstStyle/>
          <a:p>
            <a:pPr marL="0" indent="0">
              <a:buNone/>
            </a:pPr>
            <a:r>
              <a:rPr lang="en-GB" sz="2000" dirty="0"/>
              <a:t>We are keen on finding areas that are prone to </a:t>
            </a:r>
            <a:r>
              <a:rPr lang="en-GB" sz="2000" dirty="0" smtClean="0"/>
              <a:t>crime and we </a:t>
            </a:r>
            <a:r>
              <a:rPr lang="en-GB" sz="2000" dirty="0"/>
              <a:t>use the critical thinking approach for better analysis of issues. </a:t>
            </a:r>
            <a:endParaRPr lang="en-GB" sz="2000" i="1" u="sng" dirty="0" smtClean="0"/>
          </a:p>
          <a:p>
            <a:pPr marL="0" indent="0">
              <a:buNone/>
            </a:pPr>
            <a:r>
              <a:rPr lang="en-GB" sz="2400" i="1" u="sng" dirty="0" smtClean="0"/>
              <a:t>Pros </a:t>
            </a:r>
            <a:r>
              <a:rPr lang="en-GB" sz="2400" i="1" u="sng" dirty="0"/>
              <a:t>of analytical thinking procedure:</a:t>
            </a:r>
            <a:endParaRPr lang="en-GB" sz="2400" i="1" u="sng" dirty="0"/>
          </a:p>
          <a:p>
            <a:pPr fontAlgn="base"/>
            <a:r>
              <a:rPr lang="en-GB" sz="1900" dirty="0"/>
              <a:t>Analytical Thinking leads us to abandon non-adaptive beliefs.</a:t>
            </a:r>
          </a:p>
          <a:p>
            <a:pPr fontAlgn="base"/>
            <a:r>
              <a:rPr lang="en-GB" sz="1900" dirty="0"/>
              <a:t>It expands the knowledge base since it requires knowing reasons and every aspect of the problem.</a:t>
            </a:r>
          </a:p>
          <a:p>
            <a:pPr marL="0" indent="0">
              <a:buNone/>
            </a:pPr>
            <a:r>
              <a:rPr lang="en-GB" sz="2400" i="1" u="sng" dirty="0"/>
              <a:t>Cons of analytical </a:t>
            </a:r>
            <a:r>
              <a:rPr lang="en-GB" sz="2400" i="1" u="sng" dirty="0" smtClean="0"/>
              <a:t>thinking </a:t>
            </a:r>
            <a:r>
              <a:rPr lang="en-GB" sz="2400" i="1" u="sng" dirty="0"/>
              <a:t>procedure:</a:t>
            </a:r>
            <a:endParaRPr lang="en-GB" sz="2400" i="1" u="sng" dirty="0"/>
          </a:p>
          <a:p>
            <a:pPr fontAlgn="base"/>
            <a:r>
              <a:rPr lang="en-GB" sz="2100" dirty="0"/>
              <a:t>It is a more time consuming procedure since it involves thinking to more depth about some problem. </a:t>
            </a:r>
          </a:p>
          <a:p>
            <a:r>
              <a:rPr lang="en-GB" sz="2100" dirty="0"/>
              <a:t>The standards that the model uses to evaluate elements in Logic of the problem, Complexity standard can be added.  While evaluating elements, complexity standards play an important role. Other standards such as Clarity, Accuracy, Precision are very much related to the Complexity of the problem. </a:t>
            </a:r>
            <a:endParaRPr lang="en-GB" sz="2100" dirty="0"/>
          </a:p>
          <a:p>
            <a:pPr marL="0" indent="0">
              <a:buNone/>
            </a:pPr>
            <a:endParaRPr lang="en-GB" dirty="0"/>
          </a:p>
        </p:txBody>
      </p:sp>
      <p:sp>
        <p:nvSpPr>
          <p:cNvPr id="4" name="Title 3"/>
          <p:cNvSpPr>
            <a:spLocks noGrp="1"/>
          </p:cNvSpPr>
          <p:nvPr>
            <p:ph type="title"/>
          </p:nvPr>
        </p:nvSpPr>
        <p:spPr/>
        <p:txBody>
          <a:bodyPr/>
          <a:lstStyle/>
          <a:p>
            <a:r>
              <a:rPr lang="en-GB" dirty="0" smtClean="0"/>
              <a:t>Logic of problem</a:t>
            </a:r>
            <a:endParaRPr lang="en-GB" dirty="0"/>
          </a:p>
        </p:txBody>
      </p:sp>
      <p:sp>
        <p:nvSpPr>
          <p:cNvPr id="5" name="Rectangle 4"/>
          <p:cNvSpPr/>
          <p:nvPr/>
        </p:nvSpPr>
        <p:spPr>
          <a:xfrm>
            <a:off x="268010"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44201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3" name="Content Placeholder 2"/>
          <p:cNvSpPr>
            <a:spLocks noGrp="1"/>
          </p:cNvSpPr>
          <p:nvPr>
            <p:ph idx="1"/>
          </p:nvPr>
        </p:nvSpPr>
        <p:spPr/>
        <p:txBody>
          <a:bodyPr>
            <a:normAutofit fontScale="92500" lnSpcReduction="20000"/>
          </a:bodyPr>
          <a:lstStyle/>
          <a:p>
            <a:r>
              <a:rPr lang="en-GB" sz="2000" dirty="0"/>
              <a:t>For classification, J48 and bagging algorithms gave best accuracy along with good ROC and precision</a:t>
            </a:r>
            <a:r>
              <a:rPr lang="en-GB" sz="2000" dirty="0" smtClean="0"/>
              <a:t>.</a:t>
            </a:r>
          </a:p>
          <a:p>
            <a:r>
              <a:rPr lang="en-GB" sz="2000" dirty="0" smtClean="0"/>
              <a:t> </a:t>
            </a:r>
            <a:r>
              <a:rPr lang="en-GB" sz="2000" dirty="0"/>
              <a:t>Since, the dataset was skewed for PERP_SEX with more number of Male values, so in this case False Positive rate was more in all classification. </a:t>
            </a:r>
            <a:r>
              <a:rPr lang="en-GB" sz="2000" dirty="0" smtClean="0"/>
              <a:t>Also </a:t>
            </a:r>
            <a:r>
              <a:rPr lang="en-GB" sz="2000" dirty="0"/>
              <a:t>in the case of PERP_AGE based classification, the dataset was skewed with more number of instances for the age group of 25-44. In this </a:t>
            </a:r>
            <a:r>
              <a:rPr lang="en-GB" sz="2000" dirty="0" smtClean="0"/>
              <a:t>case False </a:t>
            </a:r>
            <a:r>
              <a:rPr lang="en-GB" sz="2000" dirty="0"/>
              <a:t>Positive rate was </a:t>
            </a:r>
            <a:r>
              <a:rPr lang="en-GB" sz="2000" dirty="0" smtClean="0"/>
              <a:t>more as well. </a:t>
            </a:r>
          </a:p>
          <a:p>
            <a:r>
              <a:rPr lang="en-GB" sz="2000" dirty="0" smtClean="0"/>
              <a:t>Similarly ARREST_BORO had lower accuracy with good ROC value and less false positives.</a:t>
            </a:r>
            <a:r>
              <a:rPr lang="en-GB" sz="2000" dirty="0"/>
              <a:t> </a:t>
            </a:r>
            <a:r>
              <a:rPr lang="en-GB" sz="2000" dirty="0" smtClean="0"/>
              <a:t>And PERP_RACE </a:t>
            </a:r>
            <a:r>
              <a:rPr lang="en-GB" sz="2000" dirty="0"/>
              <a:t>based classification, </a:t>
            </a:r>
            <a:r>
              <a:rPr lang="en-GB" sz="2000" dirty="0" smtClean="0"/>
              <a:t>had </a:t>
            </a:r>
            <a:r>
              <a:rPr lang="en-GB" sz="2000" dirty="0"/>
              <a:t>average 50 percent accuracy for each classifier with good ROC values. </a:t>
            </a:r>
            <a:r>
              <a:rPr lang="en-GB" sz="2000" dirty="0" smtClean="0"/>
              <a:t>However, </a:t>
            </a:r>
            <a:r>
              <a:rPr lang="en-GB" sz="2000" dirty="0"/>
              <a:t>False Positive rate of Black class </a:t>
            </a:r>
            <a:r>
              <a:rPr lang="en-GB" sz="2000" dirty="0" smtClean="0"/>
              <a:t>instances were high. </a:t>
            </a:r>
          </a:p>
          <a:p>
            <a:r>
              <a:rPr lang="en-GB" sz="2000" dirty="0"/>
              <a:t>In summary, due to the skewed dataset we faced issues in classification of PERP_SEX and PERP_RACE based classification. We tried to solve these issues by doing under sampling to make the dataset balanced. </a:t>
            </a:r>
            <a:r>
              <a:rPr lang="en-GB" sz="2000" dirty="0" smtClean="0"/>
              <a:t>Following </a:t>
            </a:r>
            <a:r>
              <a:rPr lang="en-GB" sz="2000" dirty="0"/>
              <a:t>this we got better accuracies with less False Positive </a:t>
            </a:r>
            <a:r>
              <a:rPr lang="en-GB" sz="2000" dirty="0" smtClean="0"/>
              <a:t>rates.</a:t>
            </a:r>
          </a:p>
          <a:p>
            <a:r>
              <a:rPr lang="en-GB" sz="2000" dirty="0" smtClean="0"/>
              <a:t>Association Rule mining provided values which gave items sets pointing towards male indicating most of the crimes were committed by this gender. </a:t>
            </a:r>
          </a:p>
          <a:p>
            <a:r>
              <a:rPr lang="en-GB" sz="2000" dirty="0" smtClean="0"/>
              <a:t>In </a:t>
            </a:r>
            <a:r>
              <a:rPr lang="en-GB" sz="2000" dirty="0"/>
              <a:t>this project, our main focus was on classification and association algorithms. In the future, we would like to implement clustering techniques to make clusters according to the severity of crimes in various areas.</a:t>
            </a:r>
            <a:r>
              <a:rPr lang="en-GB" sz="2000" dirty="0"/>
              <a:t/>
            </a:r>
            <a:br>
              <a:rPr lang="en-GB" sz="2000" dirty="0"/>
            </a:br>
            <a:endParaRPr lang="en-GB" sz="2000" dirty="0"/>
          </a:p>
        </p:txBody>
      </p:sp>
      <p:sp>
        <p:nvSpPr>
          <p:cNvPr id="4" name="Title 3"/>
          <p:cNvSpPr>
            <a:spLocks noGrp="1"/>
          </p:cNvSpPr>
          <p:nvPr>
            <p:ph type="title"/>
          </p:nvPr>
        </p:nvSpPr>
        <p:spPr/>
        <p:txBody>
          <a:bodyPr/>
          <a:lstStyle/>
          <a:p>
            <a:r>
              <a:rPr lang="en-GB" dirty="0" smtClean="0"/>
              <a:t>Conclusion</a:t>
            </a:r>
            <a:endParaRPr lang="en-GB" dirty="0"/>
          </a:p>
        </p:txBody>
      </p:sp>
      <p:sp>
        <p:nvSpPr>
          <p:cNvPr id="6" name="Rectangle 5"/>
          <p:cNvSpPr/>
          <p:nvPr/>
        </p:nvSpPr>
        <p:spPr>
          <a:xfrm>
            <a:off x="268010"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70563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xmlns=""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xmlns="" id="{11FDFFBF-E125-47CF-AAE0-ACC45013CE38}"/>
              </a:ext>
            </a:extLst>
          </p:cNvPr>
          <p:cNvSpPr>
            <a:spLocks noGrp="1"/>
          </p:cNvSpPr>
          <p:nvPr>
            <p:ph type="body" sz="quarter" idx="11"/>
          </p:nvPr>
        </p:nvSpPr>
        <p:spPr/>
        <p:txBody>
          <a:bodyPr/>
          <a:lstStyle/>
          <a:p>
            <a:r>
              <a:rPr lang="en-US" dirty="0"/>
              <a:t>http://www.contoso.com/</a:t>
            </a:r>
          </a:p>
        </p:txBody>
      </p:sp>
      <p:sp>
        <p:nvSpPr>
          <p:cNvPr id="2" name="Rectangle 1"/>
          <p:cNvSpPr/>
          <p:nvPr/>
        </p:nvSpPr>
        <p:spPr>
          <a:xfrm>
            <a:off x="9826580" y="321972"/>
            <a:ext cx="2034862" cy="940158"/>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6297769" y="4080448"/>
            <a:ext cx="3541690" cy="1586256"/>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10;">
            <a:extLst>
              <a:ext uri="{FF2B5EF4-FFF2-40B4-BE49-F238E27FC236}">
                <a16:creationId xmlns:a16="http://schemas.microsoft.com/office/drawing/2014/main" xmlns=""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Rectangle 3"/>
          <p:cNvSpPr/>
          <p:nvPr/>
        </p:nvSpPr>
        <p:spPr>
          <a:xfrm>
            <a:off x="6343650" y="1249251"/>
            <a:ext cx="2117770" cy="1017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6343650" y="728545"/>
            <a:ext cx="4049601" cy="5479072"/>
          </a:xfrm>
          <a:prstGeom prst="rect">
            <a:avLst/>
          </a:prstGeom>
          <a:noFill/>
        </p:spPr>
        <p:txBody>
          <a:bodyPr wrap="square" rtlCol="0">
            <a:spAutoFit/>
          </a:bodyPr>
          <a:lstStyle/>
          <a:p>
            <a:endParaRPr lang="en-GB" dirty="0"/>
          </a:p>
        </p:txBody>
      </p:sp>
      <p:sp>
        <p:nvSpPr>
          <p:cNvPr id="6" name="Rectangle 5"/>
          <p:cNvSpPr/>
          <p:nvPr/>
        </p:nvSpPr>
        <p:spPr>
          <a:xfrm>
            <a:off x="6343650" y="4146997"/>
            <a:ext cx="2864744" cy="309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6246254" y="728545"/>
            <a:ext cx="4893971" cy="6124754"/>
          </a:xfrm>
          <a:prstGeom prst="rect">
            <a:avLst/>
          </a:prstGeom>
          <a:noFill/>
        </p:spPr>
        <p:txBody>
          <a:bodyPr wrap="square" rtlCol="0">
            <a:spAutoFit/>
          </a:bodyPr>
          <a:lstStyle/>
          <a:p>
            <a:pPr algn="ctr"/>
            <a:r>
              <a:rPr lang="en-GB" sz="3200" b="1" dirty="0" smtClean="0">
                <a:solidFill>
                  <a:srgbClr val="2C567A"/>
                </a:solidFill>
                <a:latin typeface="+mj-lt"/>
              </a:rPr>
              <a:t>Table of Contents</a:t>
            </a:r>
          </a:p>
          <a:p>
            <a:pPr marL="342900" indent="-342900">
              <a:lnSpc>
                <a:spcPct val="150000"/>
              </a:lnSpc>
              <a:buAutoNum type="arabicPeriod"/>
            </a:pPr>
            <a:r>
              <a:rPr lang="en-GB" sz="2400" dirty="0" smtClean="0"/>
              <a:t>Introduction</a:t>
            </a:r>
          </a:p>
          <a:p>
            <a:pPr marL="342900" indent="-342900">
              <a:lnSpc>
                <a:spcPct val="150000"/>
              </a:lnSpc>
              <a:buAutoNum type="arabicPeriod"/>
            </a:pPr>
            <a:r>
              <a:rPr lang="en-GB" sz="2400" dirty="0" smtClean="0"/>
              <a:t>Data Exploration</a:t>
            </a:r>
          </a:p>
          <a:p>
            <a:pPr marL="342900" indent="-342900">
              <a:lnSpc>
                <a:spcPct val="150000"/>
              </a:lnSpc>
              <a:buAutoNum type="arabicPeriod"/>
            </a:pPr>
            <a:r>
              <a:rPr lang="en-GB" sz="2400" dirty="0" smtClean="0"/>
              <a:t>Methodology </a:t>
            </a:r>
            <a:endParaRPr lang="en-GB" sz="2400" dirty="0"/>
          </a:p>
          <a:p>
            <a:pPr marL="971550" lvl="1" indent="-514350">
              <a:lnSpc>
                <a:spcPct val="150000"/>
              </a:lnSpc>
              <a:buFont typeface="+mj-lt"/>
              <a:buAutoNum type="romanLcPeriod"/>
            </a:pPr>
            <a:r>
              <a:rPr lang="en-GB" sz="2400" dirty="0"/>
              <a:t>Data Pre-processing</a:t>
            </a:r>
          </a:p>
          <a:p>
            <a:pPr marL="971550" lvl="1" indent="-514350">
              <a:lnSpc>
                <a:spcPct val="150000"/>
              </a:lnSpc>
              <a:buFont typeface="+mj-lt"/>
              <a:buAutoNum type="romanLcPeriod"/>
            </a:pPr>
            <a:r>
              <a:rPr lang="en-GB" sz="2400" dirty="0"/>
              <a:t>Mining the Data</a:t>
            </a:r>
          </a:p>
          <a:p>
            <a:pPr marL="971550" lvl="1" indent="-514350">
              <a:lnSpc>
                <a:spcPct val="150000"/>
              </a:lnSpc>
              <a:buFont typeface="+mj-lt"/>
              <a:buAutoNum type="romanLcPeriod"/>
            </a:pPr>
            <a:r>
              <a:rPr lang="en-GB" sz="2400" dirty="0"/>
              <a:t>Model </a:t>
            </a:r>
            <a:r>
              <a:rPr lang="en-GB" sz="2400" dirty="0" smtClean="0"/>
              <a:t>Performance</a:t>
            </a:r>
          </a:p>
          <a:p>
            <a:pPr marL="342900" indent="-342900">
              <a:lnSpc>
                <a:spcPct val="150000"/>
              </a:lnSpc>
              <a:buAutoNum type="arabicPeriod"/>
            </a:pPr>
            <a:r>
              <a:rPr lang="en-GB" sz="2400" dirty="0" smtClean="0"/>
              <a:t>Logic of Problem</a:t>
            </a:r>
          </a:p>
          <a:p>
            <a:pPr marL="342900" indent="-342900">
              <a:lnSpc>
                <a:spcPct val="150000"/>
              </a:lnSpc>
              <a:buAutoNum type="arabicPeriod"/>
            </a:pPr>
            <a:r>
              <a:rPr lang="en-GB" sz="2400" dirty="0" smtClean="0"/>
              <a:t>Conclusion</a:t>
            </a:r>
          </a:p>
          <a:p>
            <a:pPr marL="342900" indent="-342900">
              <a:lnSpc>
                <a:spcPct val="150000"/>
              </a:lnSpc>
              <a:buAutoNum type="arabicPeriod"/>
            </a:pPr>
            <a:r>
              <a:rPr lang="en-GB" sz="2400" dirty="0" smtClean="0"/>
              <a:t>Tableau</a:t>
            </a:r>
          </a:p>
          <a:p>
            <a:pPr lvl="1" algn="ctr"/>
            <a:endParaRPr lang="en-GB" dirty="0" smtClean="0"/>
          </a:p>
          <a:p>
            <a:pPr lvl="1" algn="ctr"/>
            <a:endParaRPr lang="en-GB" dirty="0" smtClean="0"/>
          </a:p>
        </p:txBody>
      </p:sp>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3335" y="6040192"/>
            <a:ext cx="1506828" cy="602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Introduction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0" y="1825625"/>
            <a:ext cx="5345687" cy="4351338"/>
          </a:xfrm>
        </p:spPr>
        <p:txBody>
          <a:bodyPr/>
          <a:lstStyle/>
          <a:p>
            <a:pPr marL="0" indent="0">
              <a:buNone/>
            </a:pPr>
            <a:r>
              <a:rPr lang="en-GB" sz="1800" b="1" dirty="0" smtClean="0"/>
              <a:t>Problem description:</a:t>
            </a:r>
            <a:endParaRPr lang="en-GB" sz="1800" b="1" dirty="0"/>
          </a:p>
          <a:p>
            <a:r>
              <a:rPr lang="en-GB" sz="1800" dirty="0"/>
              <a:t>Security and life safety are important aspects while making decisions regarding selection of place for residence, education or work. </a:t>
            </a:r>
            <a:endParaRPr lang="en-GB" sz="1800" dirty="0"/>
          </a:p>
          <a:p>
            <a:r>
              <a:rPr lang="en-GB" sz="1800" dirty="0" smtClean="0"/>
              <a:t>Various sources are available to provide about safety of a region but might not provide enough/reliable information that we need.</a:t>
            </a:r>
          </a:p>
          <a:p>
            <a:r>
              <a:rPr lang="en-GB" sz="1800" dirty="0"/>
              <a:t>The problem we are analysing is to find out the severity of crimes in a region which can help people in their decision making about their place of </a:t>
            </a:r>
            <a:r>
              <a:rPr lang="en-GB" sz="1800" dirty="0" smtClean="0"/>
              <a:t>choice</a:t>
            </a:r>
          </a:p>
          <a:p>
            <a:pPr marL="0" indent="0">
              <a:buNone/>
            </a:pPr>
            <a:r>
              <a:rPr lang="en-GB" sz="1800" b="1" dirty="0"/>
              <a:t>Motivation:</a:t>
            </a:r>
            <a:endParaRPr lang="en-GB" sz="1800" b="1" dirty="0"/>
          </a:p>
          <a:p>
            <a:r>
              <a:rPr lang="en-GB" sz="1800" dirty="0"/>
              <a:t>Crimes cannot be predicted since it’s not systematic or random in nature. </a:t>
            </a:r>
            <a:r>
              <a:rPr lang="en-GB" sz="1800" dirty="0" smtClean="0"/>
              <a:t>The </a:t>
            </a:r>
            <a:r>
              <a:rPr lang="en-GB" sz="1800" dirty="0"/>
              <a:t>advancements in technologies and specialized methods of utilizing these technologies have enabled individuals in conducting crimes in various geographic areas. </a:t>
            </a:r>
            <a:r>
              <a:rPr lang="en-GB" sz="1800" dirty="0"/>
              <a:t/>
            </a:r>
            <a:br>
              <a:rPr lang="en-GB" sz="1800" dirty="0"/>
            </a:br>
            <a:endParaRPr lang="en-US" sz="1800"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7690" r="17690"/>
          <a:stretch>
            <a:fillRect/>
          </a:stretch>
        </p:blipFill>
        <p:spPr/>
      </p:pic>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6214" y="6065949"/>
            <a:ext cx="1777285" cy="6954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Data exploration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38960" y="1825625"/>
            <a:ext cx="7304274" cy="4351338"/>
          </a:xfrm>
        </p:spPr>
        <p:txBody>
          <a:bodyPr/>
          <a:lstStyle/>
          <a:p>
            <a:pPr marL="0" indent="0">
              <a:buNone/>
            </a:pPr>
            <a:r>
              <a:rPr lang="en-GB" sz="1800" b="1" dirty="0" smtClean="0"/>
              <a:t>Source:</a:t>
            </a:r>
          </a:p>
          <a:p>
            <a:r>
              <a:rPr lang="en-GB" sz="1800" dirty="0" smtClean="0"/>
              <a:t>The </a:t>
            </a:r>
            <a:r>
              <a:rPr lang="en-GB" sz="1800" dirty="0"/>
              <a:t>NYPD arrests dataset ranging from 2012-2017 years is taken from the NYC OpenData website which is provided by the Police Department (NYPD</a:t>
            </a:r>
            <a:r>
              <a:rPr lang="en-GB" sz="1800" dirty="0" smtClean="0"/>
              <a:t>).</a:t>
            </a:r>
          </a:p>
          <a:p>
            <a:r>
              <a:rPr lang="en-GB" sz="1800" dirty="0"/>
              <a:t>The dataset contains 4.85 million recorded crimes, with 18 columns each containing details of the </a:t>
            </a:r>
            <a:r>
              <a:rPr lang="en-GB" sz="1800" dirty="0" smtClean="0"/>
              <a:t>crime.</a:t>
            </a:r>
            <a:endParaRPr lang="en-GB" sz="1800" i="1" dirty="0" smtClean="0"/>
          </a:p>
          <a:p>
            <a:pPr marL="0" indent="0">
              <a:buNone/>
            </a:pPr>
            <a:r>
              <a:rPr lang="en-GB" sz="1800" i="1" u="sng" dirty="0" smtClean="0"/>
              <a:t>Following interesting observations were made:</a:t>
            </a:r>
          </a:p>
          <a:p>
            <a:pPr fontAlgn="base"/>
            <a:r>
              <a:rPr lang="en-GB" sz="1800" dirty="0"/>
              <a:t>Highest recorded crimes observed are in Kings (1334914) followed by Manhattan (1303786), Queens (895903), Bronx (1097367) and the least in Staten Island (166361).</a:t>
            </a:r>
          </a:p>
          <a:p>
            <a:pPr fontAlgn="base"/>
            <a:r>
              <a:rPr lang="en-GB" sz="1800" dirty="0"/>
              <a:t>Bronx had the highest crimes for dangerous drugs (1056378) as well as most crimes committed in the age group of 25-44.</a:t>
            </a:r>
          </a:p>
          <a:p>
            <a:pPr fontAlgn="base"/>
            <a:r>
              <a:rPr lang="en-GB" sz="1800" dirty="0"/>
              <a:t>Males have significantly higher crimes (3996247) compared to females (802092</a:t>
            </a:r>
            <a:r>
              <a:rPr lang="en-GB" sz="1800" dirty="0" smtClean="0"/>
              <a:t>).</a:t>
            </a:r>
          </a:p>
          <a:p>
            <a:pPr marL="0" indent="0">
              <a:buNone/>
            </a:pPr>
            <a:endParaRPr lang="en-GB" sz="1800" dirty="0" smtClean="0"/>
          </a:p>
          <a:p>
            <a:pPr marL="0" indent="0">
              <a:buNone/>
            </a:pPr>
            <a:r>
              <a:rPr lang="en-GB" sz="1200" dirty="0" smtClean="0"/>
              <a:t>Link to the dataset: </a:t>
            </a:r>
            <a:r>
              <a:rPr lang="en-GB" sz="1200" i="1" dirty="0"/>
              <a:t>https://data.cityofnewyork.us/Public-Safety/NYPD-Arrests-Data-Historic-/8h9b-rp9u</a:t>
            </a:r>
            <a:endParaRPr lang="en-GB" sz="1200" i="1" dirty="0"/>
          </a:p>
          <a:p>
            <a:pPr marL="0" indent="0">
              <a:buNone/>
            </a:pPr>
            <a:r>
              <a:rPr lang="en-GB" sz="1800" dirty="0"/>
              <a:t/>
            </a:r>
            <a:br>
              <a:rPr lang="en-GB" sz="1800" dirty="0"/>
            </a:br>
            <a:endParaRPr lang="en-GB" sz="1800" dirty="0" smtClean="0"/>
          </a:p>
          <a:p>
            <a:pPr marL="0" indent="0">
              <a:buNone/>
            </a:pPr>
            <a:endParaRPr lang="en-GB" sz="1800" dirty="0" smtClean="0"/>
          </a:p>
          <a:p>
            <a:endParaRPr lang="en-US" sz="1800" dirty="0"/>
          </a:p>
        </p:txBody>
      </p:sp>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961730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3" name="Content Placeholder 2">
            <a:extLst>
              <a:ext uri="{FF2B5EF4-FFF2-40B4-BE49-F238E27FC236}">
                <a16:creationId xmlns:a16="http://schemas.microsoft.com/office/drawing/2014/main" xmlns="" id="{09548D1D-2547-44FC-BACD-2BCD769E2662}"/>
              </a:ext>
            </a:extLst>
          </p:cNvPr>
          <p:cNvSpPr>
            <a:spLocks noGrp="1"/>
          </p:cNvSpPr>
          <p:nvPr>
            <p:ph idx="1"/>
          </p:nvPr>
        </p:nvSpPr>
        <p:spPr>
          <a:xfrm>
            <a:off x="515938" y="1825625"/>
            <a:ext cx="9143217" cy="4351338"/>
          </a:xfrm>
        </p:spPr>
        <p:txBody>
          <a:bodyPr>
            <a:normAutofit/>
          </a:bodyPr>
          <a:lstStyle/>
          <a:p>
            <a:r>
              <a:rPr lang="en-GB" sz="1800" dirty="0"/>
              <a:t>The first step towards data pre-processing was to trim the dataset which consisted of nearly 4.8 million </a:t>
            </a:r>
            <a:r>
              <a:rPr lang="en-GB" sz="1800" dirty="0" smtClean="0"/>
              <a:t>records. The dataset was trimmed by implementing on python that separated each record based on the year. </a:t>
            </a:r>
          </a:p>
          <a:p>
            <a:r>
              <a:rPr lang="en-GB" sz="1800" dirty="0" smtClean="0"/>
              <a:t>Simple random sampling was used to select values from the dataset with approximately 31000 records. Principal Component Analysis (PCA) was used to rank elements and later unwanted attributes were eliminated. </a:t>
            </a:r>
          </a:p>
          <a:p>
            <a:endParaRPr lang="en-GB" sz="1800" dirty="0"/>
          </a:p>
          <a:p>
            <a:r>
              <a:rPr lang="en-GB" sz="1800" dirty="0" smtClean="0"/>
              <a:t>The </a:t>
            </a:r>
            <a:r>
              <a:rPr lang="en-GB" sz="1800" dirty="0"/>
              <a:t>algorithms that are being implemented </a:t>
            </a:r>
            <a:r>
              <a:rPr lang="en-GB" sz="1800" dirty="0" smtClean="0"/>
              <a:t>are </a:t>
            </a:r>
            <a:r>
              <a:rPr lang="en-GB" sz="1800" dirty="0"/>
              <a:t>done by using Classification and Association Rule Mining techniques. </a:t>
            </a:r>
            <a:endParaRPr lang="en-GB" sz="1800" dirty="0" smtClean="0"/>
          </a:p>
          <a:p>
            <a:r>
              <a:rPr lang="en-GB" sz="1800" dirty="0" smtClean="0"/>
              <a:t>The main </a:t>
            </a:r>
            <a:r>
              <a:rPr lang="en-GB" sz="1800" dirty="0"/>
              <a:t>focus is to find the outcome of the class values such as AGE_GROUP, PERP_SEX, PERP_RACE, and ARREST_BORO. These class values consist of data that will provide useful insights while developing the model and testing against it. </a:t>
            </a:r>
            <a:endParaRPr lang="en-GB" sz="1800" dirty="0"/>
          </a:p>
        </p:txBody>
      </p:sp>
      <p:sp>
        <p:nvSpPr>
          <p:cNvPr id="2" name="Title 1">
            <a:extLst>
              <a:ext uri="{FF2B5EF4-FFF2-40B4-BE49-F238E27FC236}">
                <a16:creationId xmlns:a16="http://schemas.microsoft.com/office/drawing/2014/main" xmlns="" id="{A1BB985D-7833-4E74-AA1C-E9A4BC3CC6D1}"/>
              </a:ext>
            </a:extLst>
          </p:cNvPr>
          <p:cNvSpPr>
            <a:spLocks noGrp="1"/>
          </p:cNvSpPr>
          <p:nvPr>
            <p:ph type="title"/>
          </p:nvPr>
        </p:nvSpPr>
        <p:spPr/>
        <p:txBody>
          <a:bodyPr/>
          <a:lstStyle/>
          <a:p>
            <a:r>
              <a:rPr lang="en-GB" dirty="0"/>
              <a:t>Methodology</a:t>
            </a:r>
            <a:endParaRPr lang="en-US" dirty="0"/>
          </a:p>
        </p:txBody>
      </p:sp>
      <p:pic>
        <p:nvPicPr>
          <p:cNvPr id="83"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4294967295"/>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a:xfrm>
            <a:off x="0" y="1989138"/>
            <a:ext cx="503238" cy="501650"/>
          </a:xfrm>
        </p:spPr>
      </p:pic>
      <p:sp>
        <p:nvSpPr>
          <p:cNvPr id="7" name="Content Placeholder 6">
            <a:extLst>
              <a:ext uri="{FF2B5EF4-FFF2-40B4-BE49-F238E27FC236}">
                <a16:creationId xmlns:a16="http://schemas.microsoft.com/office/drawing/2014/main" xmlns="" id="{2E37A9B0-8DFC-4474-9F0A-612E661EF4EC}"/>
              </a:ext>
            </a:extLst>
          </p:cNvPr>
          <p:cNvSpPr>
            <a:spLocks noGrp="1"/>
          </p:cNvSpPr>
          <p:nvPr>
            <p:ph idx="4294967295"/>
          </p:nvPr>
        </p:nvSpPr>
        <p:spPr>
          <a:xfrm>
            <a:off x="503238" y="1330325"/>
            <a:ext cx="3444875" cy="495300"/>
          </a:xfrm>
        </p:spPr>
        <p:txBody>
          <a:bodyPr/>
          <a:lstStyle/>
          <a:p>
            <a:r>
              <a:rPr lang="en-GB" dirty="0"/>
              <a:t>Data Pre-processing</a:t>
            </a:r>
            <a:endParaRPr lang="en-US" dirty="0"/>
          </a:p>
        </p:txBody>
      </p:sp>
      <p:pic>
        <p:nvPicPr>
          <p:cNvPr id="85" name="Picture Placeholder 84" descr="Single gear">
            <a:extLst>
              <a:ext uri="{FF2B5EF4-FFF2-40B4-BE49-F238E27FC236}">
                <a16:creationId xmlns:a16="http://schemas.microsoft.com/office/drawing/2014/main" xmlns="" id="{65FBD7DF-30E8-9042-8A0D-0F64C33E0B41}"/>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11688763" y="1989138"/>
            <a:ext cx="503237" cy="501650"/>
          </a:xfrm>
        </p:spPr>
      </p:pic>
      <p:sp>
        <p:nvSpPr>
          <p:cNvPr id="8" name="Content Placeholder 7">
            <a:extLst>
              <a:ext uri="{FF2B5EF4-FFF2-40B4-BE49-F238E27FC236}">
                <a16:creationId xmlns:a16="http://schemas.microsoft.com/office/drawing/2014/main" xmlns="" id="{D78F2DCC-A50E-40A1-81F9-70371D4AA42F}"/>
              </a:ext>
            </a:extLst>
          </p:cNvPr>
          <p:cNvSpPr>
            <a:spLocks noGrp="1"/>
          </p:cNvSpPr>
          <p:nvPr>
            <p:ph idx="4294967295"/>
          </p:nvPr>
        </p:nvSpPr>
        <p:spPr>
          <a:xfrm>
            <a:off x="501651" y="3486128"/>
            <a:ext cx="3446462" cy="495300"/>
          </a:xfrm>
        </p:spPr>
        <p:txBody>
          <a:bodyPr/>
          <a:lstStyle/>
          <a:p>
            <a:r>
              <a:rPr lang="en-US" dirty="0" smtClean="0"/>
              <a:t>Mining the data</a:t>
            </a:r>
            <a:endParaRPr lang="en-US" dirty="0"/>
          </a:p>
        </p:txBody>
      </p:sp>
      <p:sp>
        <p:nvSpPr>
          <p:cNvPr id="5" name="Rectangle 4"/>
          <p:cNvSpPr/>
          <p:nvPr/>
        </p:nvSpPr>
        <p:spPr>
          <a:xfrm>
            <a:off x="347730" y="6176963"/>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6026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0609"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4" name="Title 3"/>
          <p:cNvSpPr>
            <a:spLocks noGrp="1"/>
          </p:cNvSpPr>
          <p:nvPr>
            <p:ph type="title"/>
          </p:nvPr>
        </p:nvSpPr>
        <p:spPr/>
        <p:txBody>
          <a:bodyPr/>
          <a:lstStyle/>
          <a:p>
            <a:r>
              <a:rPr lang="en-GB" dirty="0"/>
              <a:t>Classification </a:t>
            </a:r>
            <a:r>
              <a:rPr lang="en-GB" dirty="0" smtClean="0"/>
              <a:t>Algorithms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15801361"/>
              </p:ext>
            </p:extLst>
          </p:nvPr>
        </p:nvGraphicFramePr>
        <p:xfrm>
          <a:off x="772732" y="1297867"/>
          <a:ext cx="11140227" cy="4686442"/>
        </p:xfrm>
        <a:graphic>
          <a:graphicData uri="http://schemas.openxmlformats.org/drawingml/2006/table">
            <a:tbl>
              <a:tblPr firstRow="1" bandRow="1">
                <a:tableStyleId>{5C22544A-7EE6-4342-B048-85BDC9FD1C3A}</a:tableStyleId>
              </a:tblPr>
              <a:tblGrid>
                <a:gridCol w="3090930"/>
                <a:gridCol w="2949262"/>
                <a:gridCol w="2314978"/>
                <a:gridCol w="2785057"/>
              </a:tblGrid>
              <a:tr h="493310">
                <a:tc>
                  <a:txBody>
                    <a:bodyPr/>
                    <a:lstStyle/>
                    <a:p>
                      <a:pPr algn="ctr"/>
                      <a:r>
                        <a:rPr lang="en-GB" sz="1600" i="1" dirty="0" smtClean="0"/>
                        <a:t>Naïve Bayes classifier</a:t>
                      </a:r>
                      <a:endParaRPr lang="en-GB" sz="1600" dirty="0"/>
                    </a:p>
                  </a:txBody>
                  <a:tcPr/>
                </a:tc>
                <a:tc>
                  <a:txBody>
                    <a:bodyPr/>
                    <a:lstStyle/>
                    <a:p>
                      <a:pPr algn="ctr"/>
                      <a:r>
                        <a:rPr lang="en-GB" sz="1600" dirty="0" smtClean="0"/>
                        <a:t>J48</a:t>
                      </a:r>
                      <a:endParaRPr lang="en-GB" sz="1600" dirty="0"/>
                    </a:p>
                  </a:txBody>
                  <a:tcPr/>
                </a:tc>
                <a:tc>
                  <a:txBody>
                    <a:bodyPr/>
                    <a:lstStyle/>
                    <a:p>
                      <a:pPr algn="ctr"/>
                      <a:r>
                        <a:rPr lang="en-GB" sz="1600" dirty="0" smtClean="0"/>
                        <a:t>Bagging</a:t>
                      </a:r>
                      <a:endParaRPr lang="en-GB" sz="1600" dirty="0"/>
                    </a:p>
                  </a:txBody>
                  <a:tcPr/>
                </a:tc>
                <a:tc>
                  <a:txBody>
                    <a:bodyPr/>
                    <a:lstStyle/>
                    <a:p>
                      <a:pPr algn="ctr"/>
                      <a:r>
                        <a:rPr lang="en-GB" sz="1600" b="0" i="0" u="none" strike="noStrike" kern="1200" dirty="0" smtClean="0">
                          <a:solidFill>
                            <a:schemeClr val="lt1"/>
                          </a:solidFill>
                          <a:effectLst/>
                          <a:latin typeface="+mn-lt"/>
                          <a:ea typeface="+mn-ea"/>
                          <a:cs typeface="+mn-cs"/>
                        </a:rPr>
                        <a:t>K-Nearest Neighbour</a:t>
                      </a:r>
                      <a:endParaRPr lang="en-GB" sz="1600" dirty="0"/>
                    </a:p>
                  </a:txBody>
                  <a:tcPr/>
                </a:tc>
              </a:tr>
              <a:tr h="4193132">
                <a:tc>
                  <a:txBody>
                    <a:bodyPr/>
                    <a:lstStyle/>
                    <a:p>
                      <a:pPr marL="285750" indent="-285750" rtl="0">
                        <a:buFont typeface="Arial" panose="020B0604020202020204" pitchFamily="34" charset="0"/>
                        <a:buChar char="•"/>
                      </a:pPr>
                      <a:r>
                        <a:rPr lang="en-GB" sz="1400" b="0" i="0" u="none" strike="noStrike" kern="1200" dirty="0" smtClean="0">
                          <a:solidFill>
                            <a:schemeClr val="dk1"/>
                          </a:solidFill>
                          <a:effectLst/>
                          <a:latin typeface="+mn-lt"/>
                          <a:ea typeface="+mn-ea"/>
                          <a:cs typeface="+mn-cs"/>
                        </a:rPr>
                        <a:t>The assumption made in this classifier is that features are independent, hence called naive. </a:t>
                      </a:r>
                    </a:p>
                    <a:p>
                      <a:pPr marL="285750" indent="-285750" rtl="0">
                        <a:buFont typeface="Arial" panose="020B0604020202020204" pitchFamily="34" charset="0"/>
                        <a:buChar char="•"/>
                      </a:pPr>
                      <a:r>
                        <a:rPr lang="en-GB" sz="1400" b="0" i="0" u="none" strike="noStrike" kern="1200" dirty="0" smtClean="0">
                          <a:solidFill>
                            <a:schemeClr val="dk1"/>
                          </a:solidFill>
                          <a:effectLst/>
                          <a:latin typeface="+mn-lt"/>
                          <a:ea typeface="+mn-ea"/>
                          <a:cs typeface="+mn-cs"/>
                        </a:rPr>
                        <a:t>In</a:t>
                      </a:r>
                      <a:r>
                        <a:rPr lang="en-GB" sz="1400" b="0" i="0" u="none" strike="noStrike" kern="1200" baseline="0" dirty="0" smtClean="0">
                          <a:solidFill>
                            <a:schemeClr val="dk1"/>
                          </a:solidFill>
                          <a:effectLst/>
                          <a:latin typeface="+mn-lt"/>
                          <a:ea typeface="+mn-ea"/>
                          <a:cs typeface="+mn-cs"/>
                        </a:rPr>
                        <a:t> this</a:t>
                      </a:r>
                      <a:r>
                        <a:rPr lang="en-GB" sz="1400" b="0" i="0" u="none" strike="noStrike" kern="1200" dirty="0" smtClean="0">
                          <a:solidFill>
                            <a:schemeClr val="dk1"/>
                          </a:solidFill>
                          <a:effectLst/>
                          <a:latin typeface="+mn-lt"/>
                          <a:ea typeface="+mn-ea"/>
                          <a:cs typeface="+mn-cs"/>
                        </a:rPr>
                        <a:t> dataset, features such as OFNS_DESC, ARREST_BORO, AGE_GROUP, PERP_SEX, PERP_RACE are independent. </a:t>
                      </a:r>
                      <a:r>
                        <a:rPr lang="en-GB" sz="1600" dirty="0" smtClean="0"/>
                        <a:t/>
                      </a:r>
                      <a:br>
                        <a:rPr lang="en-GB" sz="1600" dirty="0" smtClean="0"/>
                      </a:br>
                      <a:endParaRPr lang="en-GB" sz="1600" dirty="0"/>
                    </a:p>
                  </a:txBody>
                  <a:tcPr/>
                </a:tc>
                <a:tc>
                  <a:txBody>
                    <a:bodyPr/>
                    <a:lstStyle/>
                    <a:p>
                      <a:pPr marL="285750" indent="-285750" rtl="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Decision trees are based on splitting criteria in which instances are classified according to their feature values. </a:t>
                      </a:r>
                    </a:p>
                    <a:p>
                      <a:pPr marL="285750" indent="-285750" rtl="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A leaf node symbolizes a class label. </a:t>
                      </a:r>
                    </a:p>
                    <a:p>
                      <a:pPr marL="285750" indent="-285750" rtl="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J48 is well known for good accuracy and high precision</a:t>
                      </a:r>
                      <a:r>
                        <a:rPr lang="en-GB" sz="1600" dirty="0" smtClean="0"/>
                        <a:t/>
                      </a:r>
                      <a:br>
                        <a:rPr lang="en-GB" sz="1600" dirty="0" smtClean="0"/>
                      </a:br>
                      <a:endParaRPr lang="en-GB" sz="1600" dirty="0"/>
                    </a:p>
                  </a:txBody>
                  <a:tcPr/>
                </a:tc>
                <a:tc>
                  <a:txBody>
                    <a:bodyPr/>
                    <a:lstStyle/>
                    <a:p>
                      <a:pPr marL="285750" indent="-285750" rtl="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It</a:t>
                      </a:r>
                      <a:r>
                        <a:rPr lang="en-GB" sz="1600" b="0" i="0" u="none" strike="noStrike" kern="1200" baseline="0" dirty="0" smtClean="0">
                          <a:solidFill>
                            <a:schemeClr val="dk1"/>
                          </a:solidFill>
                          <a:effectLst/>
                          <a:latin typeface="+mn-lt"/>
                          <a:ea typeface="+mn-ea"/>
                          <a:cs typeface="+mn-cs"/>
                        </a:rPr>
                        <a:t> </a:t>
                      </a:r>
                      <a:r>
                        <a:rPr lang="en-GB" sz="1600" b="0" i="0" u="none" strike="noStrike" kern="1200" dirty="0" smtClean="0">
                          <a:solidFill>
                            <a:schemeClr val="dk1"/>
                          </a:solidFill>
                          <a:effectLst/>
                          <a:latin typeface="+mn-lt"/>
                          <a:ea typeface="+mn-ea"/>
                          <a:cs typeface="+mn-cs"/>
                        </a:rPr>
                        <a:t>is an ensemble meta-estimator which gives</a:t>
                      </a:r>
                      <a:r>
                        <a:rPr lang="en-GB" sz="1600" b="0" i="0" u="none" strike="noStrike" kern="1200" baseline="0" dirty="0" smtClean="0">
                          <a:solidFill>
                            <a:schemeClr val="dk1"/>
                          </a:solidFill>
                          <a:effectLst/>
                          <a:latin typeface="+mn-lt"/>
                          <a:ea typeface="+mn-ea"/>
                          <a:cs typeface="+mn-cs"/>
                        </a:rPr>
                        <a:t> </a:t>
                      </a:r>
                      <a:r>
                        <a:rPr lang="en-GB" sz="1600" b="0" i="0" u="none" strike="noStrike" kern="1200" dirty="0" smtClean="0">
                          <a:solidFill>
                            <a:schemeClr val="dk1"/>
                          </a:solidFill>
                          <a:effectLst/>
                          <a:latin typeface="+mn-lt"/>
                          <a:ea typeface="+mn-ea"/>
                          <a:cs typeface="+mn-cs"/>
                        </a:rPr>
                        <a:t>prediction either by voting or averaging by introduction of randomization into its construction procedure and then making an ensemble out of it. </a:t>
                      </a:r>
                      <a:endParaRPr lang="en-GB" sz="1600" b="0" dirty="0" smtClean="0">
                        <a:effectLst/>
                      </a:endParaRPr>
                    </a:p>
                    <a:p>
                      <a:r>
                        <a:rPr lang="en-GB" sz="1600" b="0" dirty="0" smtClean="0">
                          <a:effectLst/>
                        </a:rPr>
                        <a:t/>
                      </a:r>
                      <a:br>
                        <a:rPr lang="en-GB" sz="1600" b="0" dirty="0" smtClean="0">
                          <a:effectLst/>
                        </a:rPr>
                      </a:br>
                      <a:endParaRPr lang="en-GB" sz="1600" dirty="0"/>
                    </a:p>
                  </a:txBody>
                  <a:tcPr/>
                </a:tc>
                <a:tc>
                  <a:txBody>
                    <a:bodyPr/>
                    <a:lstStyle/>
                    <a:p>
                      <a:pPr marL="285750" indent="-28575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The number of nearest neighbours is the decision factor for classification.</a:t>
                      </a:r>
                    </a:p>
                    <a:p>
                      <a:pPr marL="285750" indent="-28575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 Closest similar points are found by using Euclidean distance and then vote for class labels take place. </a:t>
                      </a:r>
                    </a:p>
                    <a:p>
                      <a:pPr marL="285750" indent="-285750">
                        <a:buFont typeface="Arial" panose="020B0604020202020204" pitchFamily="34" charset="0"/>
                        <a:buChar char="•"/>
                      </a:pPr>
                      <a:r>
                        <a:rPr lang="en-GB" sz="1600" b="0" i="0" u="none" strike="noStrike" kern="1200" dirty="0" smtClean="0">
                          <a:solidFill>
                            <a:schemeClr val="dk1"/>
                          </a:solidFill>
                          <a:effectLst/>
                          <a:latin typeface="+mn-lt"/>
                          <a:ea typeface="+mn-ea"/>
                          <a:cs typeface="+mn-cs"/>
                        </a:rPr>
                        <a:t>Since our dataset has only 10 features and KNN works better with a lower number of features than a large number of features, so we chose this with a value of K as 1.</a:t>
                      </a:r>
                      <a:endParaRPr lang="en-GB" sz="1600" dirty="0"/>
                    </a:p>
                  </a:txBody>
                  <a:tcPr/>
                </a:tc>
              </a:tr>
            </a:tbl>
          </a:graphicData>
        </a:graphic>
      </p:graphicFrame>
    </p:spTree>
    <p:extLst>
      <p:ext uri="{BB962C8B-B14F-4D97-AF65-F5344CB8AC3E}">
        <p14:creationId xmlns:p14="http://schemas.microsoft.com/office/powerpoint/2010/main" val="1256838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7</a:t>
            </a:fld>
            <a:endParaRPr lang="en-US" noProof="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4792405"/>
              </p:ext>
            </p:extLst>
          </p:nvPr>
        </p:nvGraphicFramePr>
        <p:xfrm>
          <a:off x="767758" y="2689156"/>
          <a:ext cx="5105400" cy="1626235"/>
        </p:xfrm>
        <a:graphic>
          <a:graphicData uri="http://schemas.openxmlformats.org/drawingml/2006/table">
            <a:tbl>
              <a:tblPr/>
              <a:tblGrid>
                <a:gridCol w="914400"/>
                <a:gridCol w="1038225"/>
                <a:gridCol w="904875"/>
                <a:gridCol w="1038225"/>
                <a:gridCol w="1209675"/>
              </a:tblGrid>
              <a:tr h="0">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Algorithm</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AGE_GROUP</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PERP_SEX</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PERP_RACE</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ARREST_BORO</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675">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Naive Bayes</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GB" sz="1100" b="0" i="0" u="none" strike="noStrike" dirty="0">
                          <a:solidFill>
                            <a:srgbClr val="000000"/>
                          </a:solidFill>
                          <a:effectLst/>
                          <a:latin typeface="Arial" panose="020B0604020202020204" pitchFamily="34" charset="0"/>
                        </a:rPr>
                        <a:t>44.25%</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GB" sz="1100" b="0" i="0" u="none" strike="noStrike" dirty="0">
                          <a:solidFill>
                            <a:srgbClr val="000000"/>
                          </a:solidFill>
                          <a:effectLst/>
                          <a:latin typeface="Arial" panose="020B0604020202020204" pitchFamily="34" charset="0"/>
                        </a:rPr>
                        <a:t>73.99%</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42.27 %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33.18%</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Lazy IBK</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53.94 %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82.44 %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53.71 %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41.54%</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Bagging</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54.09 %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82.59 %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54.22 %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42.29%</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J48</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54.05 %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82.47 %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53.97 %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41.98%</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GB" dirty="0" smtClean="0"/>
              <a:t>Test and train data accuracy</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926422093"/>
              </p:ext>
            </p:extLst>
          </p:nvPr>
        </p:nvGraphicFramePr>
        <p:xfrm>
          <a:off x="6091238" y="2689155"/>
          <a:ext cx="5152017" cy="1626235"/>
        </p:xfrm>
        <a:graphic>
          <a:graphicData uri="http://schemas.openxmlformats.org/drawingml/2006/table">
            <a:tbl>
              <a:tblPr/>
              <a:tblGrid>
                <a:gridCol w="921031"/>
                <a:gridCol w="1055348"/>
                <a:gridCol w="921031"/>
                <a:gridCol w="1036160"/>
                <a:gridCol w="1218447"/>
              </a:tblGrid>
              <a:tr h="325247">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Algorithm</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AGE_GROUP</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PERP_SEX</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PERP_RACE</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ARREST_BORO</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247">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Naive Bayes</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39.53 %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55.81 %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38.61 %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32.94%</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247">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Lazy IBK</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54.09 %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55.81 %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51.49  %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800"/>
                        </a:spcAft>
                      </a:pPr>
                      <a:r>
                        <a:rPr lang="en-GB" sz="1100" b="0" i="0" u="none" strike="noStrike" dirty="0">
                          <a:solidFill>
                            <a:srgbClr val="000000"/>
                          </a:solidFill>
                          <a:effectLst/>
                          <a:latin typeface="Arial" panose="020B0604020202020204" pitchFamily="34" charset="0"/>
                        </a:rPr>
                        <a:t>41.18%</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247">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Bagging</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47.67 %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56.98 %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46.53 %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42.35%</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247">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J48</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47.67 %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56.98 %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49.51 %</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38.82%</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767758" y="2269611"/>
            <a:ext cx="27303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Times New Roman" panose="02020603050405020304" pitchFamily="18" charset="0"/>
              </a:rPr>
              <a:t>Training dataset accuracy:</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1238" y="2315777"/>
            <a:ext cx="2236190"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000000"/>
                </a:solidFill>
                <a:cs typeface="Times New Roman" panose="02020603050405020304" pitchFamily="18" charset="0"/>
              </a:rPr>
              <a:t>Test dataset accuracy:</a:t>
            </a:r>
            <a:endParaRPr lang="en-US" altLang="en-US" sz="1600" dirty="0"/>
          </a:p>
        </p:txBody>
      </p:sp>
      <p:sp>
        <p:nvSpPr>
          <p:cNvPr id="9" name="Rectangle 8"/>
          <p:cNvSpPr/>
          <p:nvPr/>
        </p:nvSpPr>
        <p:spPr>
          <a:xfrm>
            <a:off x="360609"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84999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0609"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3" name="Content Placeholder 2"/>
          <p:cNvSpPr>
            <a:spLocks noGrp="1"/>
          </p:cNvSpPr>
          <p:nvPr>
            <p:ph idx="1"/>
          </p:nvPr>
        </p:nvSpPr>
        <p:spPr>
          <a:xfrm>
            <a:off x="515938" y="1825625"/>
            <a:ext cx="7778056" cy="4351338"/>
          </a:xfrm>
        </p:spPr>
        <p:txBody>
          <a:bodyPr>
            <a:normAutofit/>
          </a:bodyPr>
          <a:lstStyle/>
          <a:p>
            <a:pPr marL="0" indent="0">
              <a:buNone/>
            </a:pPr>
            <a:r>
              <a:rPr lang="en-GB" sz="1900" dirty="0" smtClean="0"/>
              <a:t>The </a:t>
            </a:r>
            <a:r>
              <a:rPr lang="en-GB" sz="1900" dirty="0"/>
              <a:t>Apriori algorithm iteratively reduces the minimum support so that the required number of rules are obtained with the given minimum value of confidence.</a:t>
            </a:r>
            <a:endParaRPr lang="en-GB" sz="1900" dirty="0"/>
          </a:p>
          <a:p>
            <a:pPr marL="0" indent="0">
              <a:buNone/>
            </a:pPr>
            <a:r>
              <a:rPr lang="en-GB" sz="1900" dirty="0"/>
              <a:t>This algorithm was used mainly to find the relationship between attributes to obtain frequent items sets that mainly provide the following information such as:</a:t>
            </a:r>
            <a:endParaRPr lang="en-GB" sz="1900" dirty="0"/>
          </a:p>
          <a:p>
            <a:r>
              <a:rPr lang="en-GB" sz="1900" dirty="0"/>
              <a:t>1. Age and Gender that dominated in committing crimes for that particular county</a:t>
            </a:r>
            <a:endParaRPr lang="en-GB" sz="1900" dirty="0"/>
          </a:p>
          <a:p>
            <a:r>
              <a:rPr lang="en-GB" sz="1900" dirty="0"/>
              <a:t>2. County with the most recorded criminal activity.</a:t>
            </a:r>
            <a:endParaRPr lang="en-GB" sz="1900" dirty="0"/>
          </a:p>
          <a:p>
            <a:r>
              <a:rPr lang="en-GB" sz="1900" dirty="0"/>
              <a:t>3. Offense committed based on race and gender </a:t>
            </a:r>
            <a:endParaRPr lang="en-GB" sz="1900" dirty="0"/>
          </a:p>
          <a:p>
            <a:pPr marL="0" indent="0">
              <a:buNone/>
            </a:pPr>
            <a:r>
              <a:rPr lang="en-GB" dirty="0"/>
              <a:t/>
            </a:r>
            <a:br>
              <a:rPr lang="en-GB" dirty="0"/>
            </a:br>
            <a:endParaRPr lang="en-GB" dirty="0"/>
          </a:p>
        </p:txBody>
      </p:sp>
      <p:sp>
        <p:nvSpPr>
          <p:cNvPr id="4" name="Title 3"/>
          <p:cNvSpPr>
            <a:spLocks noGrp="1"/>
          </p:cNvSpPr>
          <p:nvPr>
            <p:ph type="title"/>
          </p:nvPr>
        </p:nvSpPr>
        <p:spPr/>
        <p:txBody>
          <a:bodyPr/>
          <a:lstStyle/>
          <a:p>
            <a:r>
              <a:rPr lang="en-GB" dirty="0"/>
              <a:t>Association Rule Mining using Apriori</a:t>
            </a:r>
            <a:r>
              <a:rPr lang="en-GB" dirty="0" smtClean="0"/>
              <a:t>:</a:t>
            </a:r>
            <a:endParaRPr lang="en-GB" dirty="0"/>
          </a:p>
        </p:txBody>
      </p:sp>
    </p:spTree>
    <p:extLst>
      <p:ext uri="{BB962C8B-B14F-4D97-AF65-F5344CB8AC3E}">
        <p14:creationId xmlns:p14="http://schemas.microsoft.com/office/powerpoint/2010/main" val="517470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8010" y="6115220"/>
            <a:ext cx="1236371" cy="681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9</a:t>
            </a:fld>
            <a:endParaRPr lang="en-US" noProof="0" dirty="0"/>
          </a:p>
        </p:txBody>
      </p:sp>
      <p:pic>
        <p:nvPicPr>
          <p:cNvPr id="2050" name="Picture 2" descr="https://lh3.googleusercontent.com/7i1FnqUMQr7aWOtCZwkzKaGUaaZmA9Eni5_yXncYHZ0LmiznVUHkktY52Ci-NEonX4s9xMjkIv7hzfCJYcbkpNvhhaOMz66z6UV7oVZX8aKUtc0LJq73lPIR3ptSH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196" y="2429045"/>
            <a:ext cx="10477500"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71151" y="6180090"/>
            <a:ext cx="5711885" cy="369332"/>
          </a:xfrm>
          <a:prstGeom prst="rect">
            <a:avLst/>
          </a:prstGeom>
        </p:spPr>
        <p:txBody>
          <a:bodyPr wrap="none">
            <a:spAutoFit/>
          </a:bodyPr>
          <a:lstStyle/>
          <a:p>
            <a:r>
              <a:rPr lang="en-GB" dirty="0" smtClean="0">
                <a:solidFill>
                  <a:srgbClr val="000000"/>
                </a:solidFill>
                <a:latin typeface="Times New Roman" panose="02020603050405020304" pitchFamily="18" charset="0"/>
              </a:rPr>
              <a:t>Fig [1] Screenshot </a:t>
            </a:r>
            <a:r>
              <a:rPr lang="en-GB" dirty="0">
                <a:solidFill>
                  <a:srgbClr val="000000"/>
                </a:solidFill>
                <a:latin typeface="Times New Roman" panose="02020603050405020304" pitchFamily="18" charset="0"/>
              </a:rPr>
              <a:t>of the best rules using Apriori algorithm </a:t>
            </a:r>
            <a:endParaRPr lang="en-GB" dirty="0"/>
          </a:p>
        </p:txBody>
      </p:sp>
      <p:sp>
        <p:nvSpPr>
          <p:cNvPr id="7" name="Rectangle 6"/>
          <p:cNvSpPr/>
          <p:nvPr/>
        </p:nvSpPr>
        <p:spPr>
          <a:xfrm>
            <a:off x="799155" y="861331"/>
            <a:ext cx="10255876" cy="2031325"/>
          </a:xfrm>
          <a:prstGeom prst="rect">
            <a:avLst/>
          </a:prstGeom>
        </p:spPr>
        <p:txBody>
          <a:bodyPr wrap="square">
            <a:spAutoFit/>
          </a:bodyPr>
          <a:lstStyle/>
          <a:p>
            <a:pPr algn="just"/>
            <a:r>
              <a:rPr lang="en-GB" dirty="0" smtClean="0">
                <a:solidFill>
                  <a:srgbClr val="000000"/>
                </a:solidFill>
                <a:latin typeface="Times New Roman" panose="02020603050405020304" pitchFamily="18" charset="0"/>
              </a:rPr>
              <a:t>	The </a:t>
            </a:r>
            <a:r>
              <a:rPr lang="en-GB" dirty="0">
                <a:solidFill>
                  <a:srgbClr val="000000"/>
                </a:solidFill>
                <a:latin typeface="Times New Roman" panose="02020603050405020304" pitchFamily="18" charset="0"/>
              </a:rPr>
              <a:t>Apriori algorithm is bound by lowerBoundMinSupport of 0.1 to upperBoundMinSupport 1.0. This algorithm finds all the rules between these bounds with certain increments of delta value of 0.05.</a:t>
            </a:r>
            <a:endParaRPr lang="en-GB" dirty="0"/>
          </a:p>
          <a:p>
            <a:pPr algn="just"/>
            <a:r>
              <a:rPr lang="en-GB" dirty="0">
                <a:solidFill>
                  <a:srgbClr val="000000"/>
                </a:solidFill>
                <a:latin typeface="Times New Roman" panose="02020603050405020304" pitchFamily="18" charset="0"/>
              </a:rPr>
              <a:t>The metricType was set to Conviction to rank the results</a:t>
            </a:r>
            <a:endParaRPr lang="en-GB" dirty="0"/>
          </a:p>
          <a:p>
            <a:pPr algn="just"/>
            <a:r>
              <a:rPr lang="en-GB" dirty="0">
                <a:solidFill>
                  <a:srgbClr val="000000"/>
                </a:solidFill>
                <a:latin typeface="Times New Roman" panose="02020603050405020304" pitchFamily="18" charset="0"/>
              </a:rPr>
              <a:t>minMetric: 1.1 (default)</a:t>
            </a:r>
            <a:endParaRPr lang="en-GB" dirty="0"/>
          </a:p>
          <a:p>
            <a:pPr algn="just"/>
            <a:r>
              <a:rPr lang="en-GB" dirty="0">
                <a:solidFill>
                  <a:srgbClr val="000000"/>
                </a:solidFill>
                <a:latin typeface="Times New Roman" panose="02020603050405020304" pitchFamily="18" charset="0"/>
              </a:rPr>
              <a:t>numRules: 20</a:t>
            </a:r>
            <a:endParaRPr lang="en-GB" dirty="0"/>
          </a:p>
          <a:p>
            <a:r>
              <a:rPr lang="en-GB" dirty="0"/>
              <a:t/>
            </a:r>
            <a:br>
              <a:rPr lang="en-GB" dirty="0"/>
            </a:br>
            <a:endParaRPr lang="en-GB" dirty="0"/>
          </a:p>
        </p:txBody>
      </p:sp>
    </p:spTree>
    <p:extLst>
      <p:ext uri="{BB962C8B-B14F-4D97-AF65-F5344CB8AC3E}">
        <p14:creationId xmlns:p14="http://schemas.microsoft.com/office/powerpoint/2010/main" val="3454190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1019</Words>
  <Application>Microsoft Office PowerPoint</Application>
  <PresentationFormat>Widescreen</PresentationFormat>
  <Paragraphs>162</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Office Theme</vt:lpstr>
      <vt:lpstr>NYPD NYC Crime data analysis</vt:lpstr>
      <vt:lpstr>PowerPoint Presentation</vt:lpstr>
      <vt:lpstr>Introduction </vt:lpstr>
      <vt:lpstr>Data exploration </vt:lpstr>
      <vt:lpstr>Methodology</vt:lpstr>
      <vt:lpstr>Classification Algorithms</vt:lpstr>
      <vt:lpstr>Test and train data accuracy</vt:lpstr>
      <vt:lpstr>Association Rule Mining using Apriori:</vt:lpstr>
      <vt:lpstr>PowerPoint Presentation</vt:lpstr>
      <vt:lpstr>Models performance</vt:lpstr>
      <vt:lpstr>Logic of problem</vt:lpstr>
      <vt:lpstr>Conclusion</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2020-04-20T01:41:40Z</dcterms:created>
  <dcterms:modified xsi:type="dcterms:W3CDTF">2020-04-20T03:33:06Z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