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308" r:id="rId4"/>
    <p:sldId id="273" r:id="rId5"/>
    <p:sldId id="326" r:id="rId6"/>
    <p:sldId id="275" r:id="rId7"/>
    <p:sldId id="276" r:id="rId8"/>
    <p:sldId id="277" r:id="rId9"/>
    <p:sldId id="278" r:id="rId10"/>
    <p:sldId id="310" r:id="rId11"/>
    <p:sldId id="311" r:id="rId12"/>
    <p:sldId id="312" r:id="rId13"/>
    <p:sldId id="313" r:id="rId14"/>
    <p:sldId id="314" r:id="rId15"/>
    <p:sldId id="323" r:id="rId16"/>
    <p:sldId id="262" r:id="rId17"/>
    <p:sldId id="279" r:id="rId18"/>
    <p:sldId id="269" r:id="rId19"/>
    <p:sldId id="274" r:id="rId20"/>
    <p:sldId id="315" r:id="rId21"/>
    <p:sldId id="316" r:id="rId22"/>
    <p:sldId id="317" r:id="rId23"/>
    <p:sldId id="319" r:id="rId24"/>
    <p:sldId id="320" r:id="rId25"/>
    <p:sldId id="321" r:id="rId26"/>
    <p:sldId id="325" r:id="rId27"/>
    <p:sldId id="318" r:id="rId28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9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5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9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D9BE-1035-487C-89A5-91870C77EF80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5963-F024-4FE0-AC24-23A5453ED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0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Electrical Engineering (UEE001)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Department of Electrical and Instrumentation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Thapar</a:t>
            </a:r>
            <a:r>
              <a:rPr lang="en-US" sz="24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 Institute of Engineering and Technology, Patiala </a:t>
            </a:r>
          </a:p>
        </p:txBody>
      </p:sp>
    </p:spTree>
    <p:extLst>
      <p:ext uri="{BB962C8B-B14F-4D97-AF65-F5344CB8AC3E}">
        <p14:creationId xmlns:p14="http://schemas.microsoft.com/office/powerpoint/2010/main" val="36361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Passive Vs.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4968552"/>
          </a:xfrm>
        </p:spPr>
        <p:txBody>
          <a:bodyPr>
            <a:normAutofit lnSpcReduction="10000"/>
          </a:bodyPr>
          <a:lstStyle/>
          <a:p>
            <a:pPr marR="0" algn="just"/>
            <a:r>
              <a:rPr lang="en-IN" b="1" dirty="0">
                <a:solidFill>
                  <a:srgbClr val="C00000"/>
                </a:solidFill>
                <a:latin typeface="Arial"/>
              </a:rPr>
              <a:t>Passive Element</a:t>
            </a:r>
            <a:r>
              <a:rPr lang="en-IN" b="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The element which receives energy (or absorbs energy) and then either converts it into heat (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R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) or stored it in an electric (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C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) or magnetic (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L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) field is called passive element. </a:t>
            </a:r>
          </a:p>
          <a:p>
            <a:pPr marR="0" algn="just"/>
            <a:r>
              <a:rPr lang="en-IN" b="1" dirty="0">
                <a:solidFill>
                  <a:srgbClr val="C00000"/>
                </a:solidFill>
                <a:latin typeface="Arial"/>
              </a:rPr>
              <a:t>Active Element</a:t>
            </a:r>
            <a:r>
              <a:rPr lang="en-IN" b="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The elements that supply energy to the circuit is called active element. Examples of active elements include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voltage and current sources, generators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, 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/>
              </a:rPr>
              <a:t>electronic devices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that require power supplies.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43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Meaning of Response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algn="just"/>
            <a:r>
              <a:rPr lang="en-IN" dirty="0"/>
              <a:t>An application of input signal to the system will produce an output signal. </a:t>
            </a:r>
          </a:p>
          <a:p>
            <a:pPr algn="just"/>
            <a:r>
              <a:rPr lang="en-IN" dirty="0"/>
              <a:t>The behaviour of output signal with time is known as the response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287197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7030A0"/>
                </a:solidFill>
              </a:rPr>
              <a:t>Bilateral Vs Unilateral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1"/>
            <a:ext cx="8712968" cy="208823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/>
              <a:t>Bilateral Element: </a:t>
            </a:r>
            <a:r>
              <a:rPr lang="en-IN" sz="2400" dirty="0"/>
              <a:t>Conduction of current in both directions in an element (example: R; L; C) with same magnitude is termed as bilateral element. Response of circuit remains the same.</a:t>
            </a:r>
          </a:p>
          <a:p>
            <a:pPr algn="just"/>
            <a:r>
              <a:rPr lang="en-IN" sz="2400" b="1" dirty="0"/>
              <a:t>Unilateral Element: </a:t>
            </a:r>
            <a:r>
              <a:rPr lang="en-IN" sz="2400" dirty="0"/>
              <a:t>Conduction of current in one direction is termed as unilateral (example: Diode, Transistor) element.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671416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70688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9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Linear and Non-linear Circuits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1872208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/>
              <a:t>Linear Circuit: </a:t>
            </a:r>
            <a:r>
              <a:rPr lang="en-IN" sz="2800" dirty="0"/>
              <a:t>Roughly speaking, a linear circuit is one whose parameters do not change with voltage or current. [</a:t>
            </a:r>
            <a:r>
              <a:rPr lang="en-IN" sz="2800" dirty="0">
                <a:solidFill>
                  <a:srgbClr val="C00000"/>
                </a:solidFill>
              </a:rPr>
              <a:t>Y = </a:t>
            </a:r>
            <a:r>
              <a:rPr lang="en-IN" sz="2800" dirty="0" err="1">
                <a:solidFill>
                  <a:srgbClr val="C00000"/>
                </a:solidFill>
              </a:rPr>
              <a:t>m.X</a:t>
            </a:r>
            <a:r>
              <a:rPr lang="en-IN" sz="2800" dirty="0">
                <a:solidFill>
                  <a:srgbClr val="C00000"/>
                </a:solidFill>
              </a:rPr>
              <a:t>]</a:t>
            </a:r>
            <a:r>
              <a:rPr lang="en-IN" sz="2800" dirty="0"/>
              <a:t> </a:t>
            </a:r>
          </a:p>
          <a:p>
            <a:pPr algn="just"/>
            <a:r>
              <a:rPr lang="en-IN" sz="2800" dirty="0"/>
              <a:t>Homogeneity Property and Additivity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97B6A-1586-43E6-AD35-C66308A4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18" y="3613420"/>
            <a:ext cx="7687964" cy="29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29614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b="1" dirty="0"/>
              <a:t>Non-Linear Circuit: </a:t>
            </a:r>
            <a:r>
              <a:rPr lang="en-IN" sz="2800" dirty="0"/>
              <a:t>Roughly speaking, a non-linear system is that whose parameters change with voltage or current. [</a:t>
            </a:r>
            <a:r>
              <a:rPr lang="en-IN" sz="2800" dirty="0">
                <a:solidFill>
                  <a:srgbClr val="C00000"/>
                </a:solidFill>
              </a:rPr>
              <a:t>Y = a.X</a:t>
            </a:r>
            <a:r>
              <a:rPr lang="en-IN" sz="2800" baseline="30000" dirty="0">
                <a:solidFill>
                  <a:srgbClr val="C00000"/>
                </a:solidFill>
              </a:rPr>
              <a:t>2</a:t>
            </a:r>
            <a:r>
              <a:rPr lang="en-IN" sz="2800" dirty="0"/>
              <a:t>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Linear and Non-linear Circuits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4E56-5057-44BD-8F44-F25B32AB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47136"/>
            <a:ext cx="42481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26414-7AAC-4961-ACF5-D9C24A39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23" y="2610225"/>
            <a:ext cx="4040510" cy="36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7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Resistor as a linear element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192688" cy="508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82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Network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484784"/>
            <a:ext cx="8229600" cy="475252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potential difference?</a:t>
            </a:r>
          </a:p>
          <a:p>
            <a:pPr marL="354013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The voltage or potential energy difference between two points in an electric circuit is the amount of energy required to move a unit charge between the two points.</a:t>
            </a:r>
            <a:r>
              <a:rPr lang="en-IN" sz="2000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354013" indent="0" algn="just">
              <a:buNone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sz="28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direction of the current?</a:t>
            </a:r>
          </a:p>
          <a:p>
            <a:pPr marL="354013" indent="0" algn="just">
              <a:buNone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Positive direction of current is from a point of higher potential to the point of lower potential</a:t>
            </a:r>
          </a:p>
        </p:txBody>
      </p:sp>
    </p:spTree>
    <p:extLst>
      <p:ext uri="{BB962C8B-B14F-4D97-AF65-F5344CB8AC3E}">
        <p14:creationId xmlns:p14="http://schemas.microsoft.com/office/powerpoint/2010/main" val="401510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ED49-976A-4C43-A65A-DDF1A961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 of Voltage</a:t>
            </a:r>
            <a:endParaRPr lang="en-IN" sz="36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A2A228-9D08-41F6-A210-E5924E277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8532652" cy="36004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8208912" cy="1108719"/>
          </a:xfrm>
        </p:spPr>
        <p:txBody>
          <a:bodyPr/>
          <a:lstStyle/>
          <a:p>
            <a:r>
              <a:rPr lang="en-IN" dirty="0"/>
              <a:t>A Rise in voltage is associated with Source</a:t>
            </a:r>
          </a:p>
          <a:p>
            <a:r>
              <a:rPr lang="en-IN" dirty="0"/>
              <a:t>A drop in voltage is associated with Load</a:t>
            </a:r>
          </a:p>
        </p:txBody>
      </p:sp>
    </p:spTree>
    <p:extLst>
      <p:ext uri="{BB962C8B-B14F-4D97-AF65-F5344CB8AC3E}">
        <p14:creationId xmlns:p14="http://schemas.microsoft.com/office/powerpoint/2010/main" val="25069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Electric Current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86000"/>
          </a:xfrm>
        </p:spPr>
        <p:txBody>
          <a:bodyPr>
            <a:normAutofit/>
          </a:bodyPr>
          <a:lstStyle/>
          <a:p>
            <a:r>
              <a:rPr lang="en-IN" sz="3600" dirty="0"/>
              <a:t>Constant Current</a:t>
            </a:r>
          </a:p>
          <a:p>
            <a:r>
              <a:rPr lang="en-IN" sz="3600" dirty="0"/>
              <a:t>Varying current</a:t>
            </a:r>
          </a:p>
          <a:p>
            <a:r>
              <a:rPr lang="en-IN" sz="3600" dirty="0"/>
              <a:t>AC Current</a:t>
            </a:r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8" y="3581400"/>
            <a:ext cx="8248135" cy="29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81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1"/>
            <a:ext cx="8568952" cy="1224136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C00000"/>
                </a:solidFill>
              </a:rPr>
              <a:t>To have voltage and current across each element</a:t>
            </a:r>
          </a:p>
          <a:p>
            <a:pPr algn="just"/>
            <a:r>
              <a:rPr lang="en-IN" sz="2800" dirty="0">
                <a:solidFill>
                  <a:srgbClr val="C00000"/>
                </a:solidFill>
              </a:rPr>
              <a:t>Number of unknowns = 2 x number of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8824-C7CB-4E27-BF15-67B8AC23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06461"/>
            <a:ext cx="5734050" cy="402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0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0E65-F255-40D0-A69A-A89EF124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Circuits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Kirchhoff’s voltage and current laws;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power dissipation;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Voltage source and current source;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Mesh and Nodal analysis;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Star-delta transformation;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Superposition theorem; </a:t>
            </a:r>
          </a:p>
          <a:p>
            <a:r>
              <a:rPr lang="en-US" dirty="0" err="1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Thevenin’s</a:t>
            </a:r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 theorem; Norton’s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theorem;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Maximum power transfer theorem; </a:t>
            </a:r>
          </a:p>
          <a:p>
            <a:r>
              <a:rPr lang="en-US" dirty="0" err="1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Millman’s</a:t>
            </a:r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 theorem and Reciprocity theorem; </a:t>
            </a:r>
          </a:p>
          <a:p>
            <a:r>
              <a:rPr lang="en-US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Transient response of series RL and RC circuits.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12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8F82-0CFB-44AA-AF75-E89691ED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en-US" sz="4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Kirchhoff's Voltage Law (KVL)</a:t>
            </a:r>
            <a:endParaRPr lang="en-IN" sz="4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218C-B21D-40D3-8017-2066AE6E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10445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algebraic sum of voltages around each loop is zero.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with one node, add voltages across each branch in the loop (if you encounter a + sign first) and subtract voltages (if you encounter a – sign first)</a:t>
            </a:r>
          </a:p>
          <a:p>
            <a:pPr algn="just"/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drops -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rises = 0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drops =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rises </a:t>
            </a:r>
          </a:p>
          <a:p>
            <a:pPr marL="0" indent="0" algn="just">
              <a:buNone/>
            </a:pPr>
            <a:endParaRPr lang="en-US" alt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188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Kirchhoff's Voltage Law (KVL)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60032" y="1600200"/>
            <a:ext cx="40324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I.R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8711-7A7C-4D8E-9D18-8DD674684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94DA2-A7B8-4E9F-974B-CE6F9490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06513"/>
            <a:ext cx="4279776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4AC4-26DB-4AE9-97DB-74BCAC19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Kirchhoff's Current Law (KCL)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E248-9989-4687-B75E-9F355740F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680520" cy="4525963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The algebraic sum of currents entering a node is zero.</a:t>
            </a:r>
          </a:p>
          <a:p>
            <a:pPr lvl="1"/>
            <a: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  <a:t>Add each branch current entering the node and subtract each branch current leaving the node</a:t>
            </a:r>
          </a:p>
          <a:p>
            <a:r>
              <a:rPr lang="el-GR" altLang="en-US" sz="2400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 currents in - </a:t>
            </a:r>
            <a:r>
              <a:rPr lang="el-GR" altLang="en-US" sz="2400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 currents out = 0</a:t>
            </a:r>
          </a:p>
          <a:p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Or  </a:t>
            </a:r>
            <a:r>
              <a:rPr lang="el-GR" altLang="en-US" sz="2400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 currents in = </a:t>
            </a:r>
            <a:r>
              <a:rPr lang="el-GR" altLang="en-US" sz="2400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en-US" sz="2400" dirty="0">
                <a:latin typeface="Times New Roman" charset="0"/>
                <a:ea typeface="Times New Roman" charset="0"/>
                <a:cs typeface="Times New Roman" charset="0"/>
              </a:rPr>
              <a:t> currents out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EB53E7-284A-4493-8426-ED6D6DE73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48880"/>
            <a:ext cx="3632366" cy="2448272"/>
          </a:xfrm>
        </p:spPr>
      </p:pic>
    </p:spTree>
    <p:extLst>
      <p:ext uri="{BB962C8B-B14F-4D97-AF65-F5344CB8AC3E}">
        <p14:creationId xmlns:p14="http://schemas.microsoft.com/office/powerpoint/2010/main" val="41490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2A5C-DC97-4EAA-8EC5-3458C9D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BE8E-A2A2-4E96-B889-3DB32115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340768"/>
            <a:ext cx="4172272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Determine I, the current flowing out of the voltage source.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1513" lvl="1" indent="-671513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442913" lvl="2" indent="-266700">
              <a:buFont typeface="Wingdings 2"/>
              <a:buChar char="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mA, 0.5 mA,  I are</a:t>
            </a:r>
          </a:p>
          <a:p>
            <a:pPr marL="442913" lvl="2" indent="-26670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entering the node.</a:t>
            </a:r>
          </a:p>
          <a:p>
            <a:pPr marL="442913" lvl="2" indent="-266700">
              <a:buFont typeface="Wingdings 2"/>
              <a:buChar char="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 is leaving the node.</a:t>
            </a:r>
          </a:p>
          <a:p>
            <a:pPr marL="442913" lvl="2" indent="-266700">
              <a:buFont typeface="Wingdings 2"/>
              <a:buChar char="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+ 0.5 + I – 3 = 0</a:t>
            </a:r>
          </a:p>
          <a:p>
            <a:pPr marL="442913" lvl="2" indent="-266700">
              <a:buNone/>
              <a:defRPr/>
            </a:pPr>
            <a:endParaRPr lang="en-US" sz="2400" dirty="0"/>
          </a:p>
          <a:p>
            <a:pPr marL="442913" lvl="2" indent="-266700">
              <a:buNone/>
              <a:defRPr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 I= 0.6 mA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3E96D3-B769-489F-8532-EA7E7C14EF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0"/>
            <a:ext cx="4328096" cy="3384376"/>
          </a:xfrm>
        </p:spPr>
      </p:pic>
    </p:spTree>
    <p:extLst>
      <p:ext uri="{BB962C8B-B14F-4D97-AF65-F5344CB8AC3E}">
        <p14:creationId xmlns:p14="http://schemas.microsoft.com/office/powerpoint/2010/main" val="10853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Problem</a:t>
            </a:r>
            <a:endParaRPr lang="en-IN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003232" cy="26642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Times New Roman"/>
              </a:rPr>
              <a:t>Calculate the potential of points </a:t>
            </a:r>
            <a:r>
              <a:rPr lang="en-IN" i="1" dirty="0">
                <a:solidFill>
                  <a:srgbClr val="000000"/>
                </a:solidFill>
                <a:latin typeface="Times New Roman"/>
              </a:rPr>
              <a:t>A, B, C, and E 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with respect to point </a:t>
            </a:r>
            <a:r>
              <a:rPr lang="en-IN" i="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. Find also the value of voltage source 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Times New Roman"/>
              </a:rPr>
              <a:t>Writing KVL around D-E-A-B-C-D: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ED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+ 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AE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+ 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BA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+ 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CB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+ 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DC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= 0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Times New Roman"/>
              </a:rPr>
              <a:t> -50 + 100 - 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+ 35 – 50 = 0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IN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 = 35 V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3"/>
            <a:ext cx="5040560" cy="28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43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8" y="188640"/>
            <a:ext cx="7770440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14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(KCL)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79512" y="3645024"/>
                <a:ext cx="8784976" cy="248113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−12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3</m:t>
                    </m:r>
                    <m:r>
                      <a:rPr lang="en-IN" b="0" i="1" smtClean="0">
                        <a:latin typeface="Cambria Math"/>
                      </a:rPr>
                      <m:t>𝑉</m:t>
                    </m:r>
                    <m:r>
                      <a:rPr lang="en-IN" b="0" i="1" smtClean="0">
                        <a:latin typeface="Cambria Math"/>
                      </a:rPr>
                      <m:t>−36+2</m:t>
                    </m:r>
                    <m:r>
                      <a:rPr lang="en-IN" b="0" i="1" smtClean="0">
                        <a:latin typeface="Cambria Math"/>
                      </a:rPr>
                      <m:t>𝑉</m:t>
                    </m:r>
                    <m:r>
                      <a:rPr lang="en-IN" b="0" i="1" smtClean="0">
                        <a:latin typeface="Cambria Math"/>
                      </a:rPr>
                      <m:t>+3</m:t>
                    </m:r>
                    <m:r>
                      <a:rPr lang="en-IN" b="0" i="1" smtClean="0">
                        <a:latin typeface="Cambria Math"/>
                      </a:rPr>
                      <m:t>𝑉</m:t>
                    </m:r>
                    <m:r>
                      <a:rPr lang="en-IN" b="0" i="1" smtClean="0">
                        <a:latin typeface="Cambria Math"/>
                      </a:rPr>
                      <m:t>=0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8</m:t>
                    </m:r>
                    <m:r>
                      <a:rPr lang="en-IN" b="0" i="1" smtClean="0">
                        <a:latin typeface="Cambria Math"/>
                      </a:rPr>
                      <m:t>𝑉</m:t>
                    </m:r>
                    <m:r>
                      <a:rPr lang="en-IN" b="0" i="1" smtClean="0">
                        <a:latin typeface="Cambria Math"/>
                      </a:rPr>
                      <m:t>=36 </m:t>
                    </m:r>
                    <m:r>
                      <a:rPr lang="en-IN" b="0" i="1" smtClean="0">
                        <a:latin typeface="Cambria Math"/>
                      </a:rPr>
                      <m:t>𝑤𝑖𝑙𝑙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𝑙𝑒𝑎𝑑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𝑡𝑜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𝑉</m:t>
                    </m:r>
                    <m:r>
                      <a:rPr lang="en-IN" b="0" i="1" smtClean="0">
                        <a:latin typeface="Cambria Math"/>
                      </a:rPr>
                      <m:t>=4.5 </m:t>
                    </m:r>
                    <m:r>
                      <a:rPr lang="en-IN" b="0" i="1" smtClean="0">
                        <a:latin typeface="Cambria Math"/>
                      </a:rPr>
                      <m:t>𝑉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𝐼𝑥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4.5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=1.5</m:t>
                    </m:r>
                  </m:oMath>
                </a14:m>
                <a:r>
                  <a:rPr lang="en-IN" dirty="0"/>
                  <a:t> 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9512" y="3645024"/>
                <a:ext cx="8784976" cy="2481139"/>
              </a:xfrm>
              <a:blipFill rotWithShape="1">
                <a:blip r:embed="rId2"/>
                <a:stretch>
                  <a:fillRect l="-1040" b="-2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536504" cy="230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Network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Element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Element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Bilateral Element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Unilateral Element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Response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Non-linear Circuits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 (KCL and KVL) </a:t>
            </a:r>
          </a:p>
        </p:txBody>
      </p:sp>
    </p:spTree>
    <p:extLst>
      <p:ext uri="{BB962C8B-B14F-4D97-AF65-F5344CB8AC3E}">
        <p14:creationId xmlns:p14="http://schemas.microsoft.com/office/powerpoint/2010/main" val="349605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Network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Element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Element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Bilateral Element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Unilateral Element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Response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Non-linear Circuits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 (KCL and KVL) </a:t>
            </a:r>
          </a:p>
        </p:txBody>
      </p:sp>
    </p:spTree>
    <p:extLst>
      <p:ext uri="{BB962C8B-B14F-4D97-AF65-F5344CB8AC3E}">
        <p14:creationId xmlns:p14="http://schemas.microsoft.com/office/powerpoint/2010/main" val="183326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A2E7-BE40-4CBC-8E66-E45045FB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definitions </a:t>
            </a:r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1E7C-7CC5-4D8C-B265-6AF1D19E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5658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000000"/>
                </a:solidFill>
                <a:latin typeface="Arial"/>
              </a:rPr>
              <a:t>Electrical Network: </a:t>
            </a:r>
            <a:r>
              <a:rPr lang="en-IN" dirty="0">
                <a:solidFill>
                  <a:srgbClr val="000000"/>
                </a:solidFill>
                <a:latin typeface="Times New Roman"/>
              </a:rPr>
              <a:t>A combination of various electric elements (Resistor, Inductor, Capacitor, Voltage source, Current source) connected in any manner what so ever is called an electrical network.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is a junction where two or more circuit elements are connected together.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nodes =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or number of elements connected between two nodes constitutes a branch.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is any closed part of the circuit.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(E-N+1)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mesh is the most elementary form of a loop and cannot be further divided into other loops. All the mesh are loops but all the loops are not meshes.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8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8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6B3-9BDA-42A0-9F85-A80414F8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DF8FA-BB66-428D-B232-B6A301752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4044" y="1600200"/>
            <a:ext cx="7886700" cy="539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i="1" dirty="0"/>
              <a:t>      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nodes, branches &amp; loops 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3778" y="2900246"/>
            <a:ext cx="7128792" cy="2488282"/>
            <a:chOff x="1192694" y="3028950"/>
            <a:chExt cx="5634826" cy="1657350"/>
          </a:xfrm>
        </p:grpSpPr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ADB369B1-C9F1-4BD0-9BC8-DB0BC0109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3294" y="4171950"/>
              <a:ext cx="0" cy="514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350" b="1" kern="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92694" y="3028950"/>
              <a:ext cx="5634826" cy="1657350"/>
              <a:chOff x="1192694" y="3028950"/>
              <a:chExt cx="5634826" cy="1657350"/>
            </a:xfrm>
          </p:grpSpPr>
          <p:sp>
            <p:nvSpPr>
              <p:cNvPr id="28" name="Oval 4">
                <a:extLst>
                  <a:ext uri="{FF2B5EF4-FFF2-40B4-BE49-F238E27FC236}">
                    <a16:creationId xmlns:a16="http://schemas.microsoft.com/office/drawing/2014/main" id="{4BE7B653-EE28-49DC-BF09-B365BB8F0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694" y="3657600"/>
                <a:ext cx="514350" cy="514350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6DE39175-D555-4C15-885A-BEC128605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094" y="3028950"/>
                <a:ext cx="685800" cy="28575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 dirty="0"/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C4E1B4EB-2082-4A13-A58E-20116CF22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307369" y="3800475"/>
                <a:ext cx="685800" cy="28575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 dirty="0"/>
              </a:p>
            </p:txBody>
          </p:sp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1CE666DE-29F3-4B39-97E8-76A7B6ED7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0069" y="3800475"/>
                <a:ext cx="685800" cy="28575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 dirty="0"/>
              </a:p>
            </p:txBody>
          </p:sp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E1086BF9-FE1F-48E3-A743-A868DAFA1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694" y="3657600"/>
                <a:ext cx="514350" cy="514350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 dirty="0"/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F1FE9385-C5DC-474F-9B4B-99745157B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8444" y="3143250"/>
                <a:ext cx="0" cy="514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1899F170-BA6A-4D36-846C-82BC747AF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444" y="3143250"/>
                <a:ext cx="6286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AC1E0A04-8D84-4BEE-98F9-A0559F187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2894" y="3143250"/>
                <a:ext cx="3200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5E59BF5D-27B0-4DD7-925D-BBECF0F89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8444" y="4171950"/>
                <a:ext cx="0" cy="514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Line 15">
                <a:extLst>
                  <a:ext uri="{FF2B5EF4-FFF2-40B4-BE49-F238E27FC236}">
                    <a16:creationId xmlns:a16="http://schemas.microsoft.com/office/drawing/2014/main" id="{F4E1A354-7252-4C70-864B-D75A6E50A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1694" y="4286250"/>
                <a:ext cx="0" cy="400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49FAD7DF-329F-4DF1-8CB2-BDE1DCDD8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1544" y="4286250"/>
                <a:ext cx="0" cy="400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Line 17">
                <a:extLst>
                  <a:ext uri="{FF2B5EF4-FFF2-40B4-BE49-F238E27FC236}">
                    <a16:creationId xmlns:a16="http://schemas.microsoft.com/office/drawing/2014/main" id="{A2564D8F-5418-42CD-A573-A69919F36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3294" y="3143250"/>
                <a:ext cx="0" cy="514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3E23D1F6-1DB7-47CC-B38B-1E32672A5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1694" y="3143250"/>
                <a:ext cx="0" cy="457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Line 19">
                <a:extLst>
                  <a:ext uri="{FF2B5EF4-FFF2-40B4-BE49-F238E27FC236}">
                    <a16:creationId xmlns:a16="http://schemas.microsoft.com/office/drawing/2014/main" id="{CA9DA823-F54C-417F-BB41-9748B5EC5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1544" y="3143250"/>
                <a:ext cx="0" cy="4572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Line 20">
                <a:extLst>
                  <a:ext uri="{FF2B5EF4-FFF2-40B4-BE49-F238E27FC236}">
                    <a16:creationId xmlns:a16="http://schemas.microsoft.com/office/drawing/2014/main" id="{D29DA2E3-EB9E-46BE-8117-797992BA8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444" y="4686300"/>
                <a:ext cx="4514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350" b="1" kern="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21">
                <a:extLst>
                  <a:ext uri="{FF2B5EF4-FFF2-40B4-BE49-F238E27FC236}">
                    <a16:creationId xmlns:a16="http://schemas.microsoft.com/office/drawing/2014/main" id="{BD8A4863-942A-4D1D-B824-F438A889D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994" y="3657601"/>
                <a:ext cx="31130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0" dirty="0">
                    <a:latin typeface="Arial" panose="020B0604020202020204" pitchFamily="34" charset="0"/>
                  </a:rPr>
                  <a:t>+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0" dirty="0">
                    <a:latin typeface="Arial" panose="020B0604020202020204" pitchFamily="34" charset="0"/>
                  </a:rPr>
                  <a:t> -</a:t>
                </a:r>
              </a:p>
            </p:txBody>
          </p:sp>
          <p:sp>
            <p:nvSpPr>
              <p:cNvPr id="45" name="Line 22">
                <a:extLst>
                  <a:ext uri="{FF2B5EF4-FFF2-40B4-BE49-F238E27FC236}">
                    <a16:creationId xmlns:a16="http://schemas.microsoft.com/office/drawing/2014/main" id="{344A99C4-56B4-47B5-BE5D-839929779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3294" y="3771900"/>
                <a:ext cx="0" cy="28575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1350" b="1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id="{1FE04A45-C9D4-4DA0-924B-2DF312CA8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288" y="3684985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0" dirty="0"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47" name="Text Box 24">
                <a:extLst>
                  <a:ext uri="{FF2B5EF4-FFF2-40B4-BE49-F238E27FC236}">
                    <a16:creationId xmlns:a16="http://schemas.microsoft.com/office/drawing/2014/main" id="{E62E2F06-1251-4071-98E1-FE109F92F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0800" y="3591609"/>
                <a:ext cx="42672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200" b="0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3200" b="0" baseline="-25000" dirty="0"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8" name="Text Box 26">
                <a:extLst>
                  <a:ext uri="{FF2B5EF4-FFF2-40B4-BE49-F238E27FC236}">
                    <a16:creationId xmlns:a16="http://schemas.microsoft.com/office/drawing/2014/main" id="{01D6707D-D988-4A73-8E14-98878223D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1394" y="3028950"/>
                <a:ext cx="373820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350" b="0" dirty="0">
                    <a:latin typeface="Arial" panose="020B0604020202020204" pitchFamily="34" charset="0"/>
                  </a:rPr>
                  <a:t>R</a:t>
                </a:r>
                <a:r>
                  <a:rPr lang="en-US" altLang="en-US" sz="1350" b="0" baseline="-25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9" name="Text Box 27">
                <a:extLst>
                  <a:ext uri="{FF2B5EF4-FFF2-40B4-BE49-F238E27FC236}">
                    <a16:creationId xmlns:a16="http://schemas.microsoft.com/office/drawing/2014/main" id="{290BB923-0B31-4265-B2EC-B1C64BD2A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0094" y="3771900"/>
                <a:ext cx="373820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350" b="0" dirty="0">
                    <a:latin typeface="Arial" panose="020B0604020202020204" pitchFamily="34" charset="0"/>
                  </a:rPr>
                  <a:t>R</a:t>
                </a:r>
                <a:r>
                  <a:rPr lang="en-US" altLang="en-US" sz="1350" b="0" baseline="-25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0" name="Text Box 28">
                <a:extLst>
                  <a:ext uri="{FF2B5EF4-FFF2-40B4-BE49-F238E27FC236}">
                    <a16:creationId xmlns:a16="http://schemas.microsoft.com/office/drawing/2014/main" id="{41FF81FE-3C53-4B01-BB73-69D8015E7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7394" y="3771900"/>
                <a:ext cx="373820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350" b="0" dirty="0">
                    <a:latin typeface="Arial" panose="020B0604020202020204" pitchFamily="34" charset="0"/>
                  </a:rPr>
                  <a:t>R</a:t>
                </a:r>
                <a:r>
                  <a:rPr lang="en-US" altLang="en-US" sz="1350" b="0" baseline="-25000" dirty="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7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A7D9-06AD-4E08-90E7-67F84703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                       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                  </a:t>
            </a:r>
            <a:r>
              <a:rPr 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nodes</a:t>
            </a:r>
            <a:endParaRPr lang="en-IN" sz="2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29395F2C-F613-4917-9CF5-7ACD9016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6" y="2873314"/>
            <a:ext cx="5614988" cy="2128838"/>
          </a:xfrm>
        </p:spPr>
      </p:pic>
    </p:spTree>
    <p:extLst>
      <p:ext uri="{BB962C8B-B14F-4D97-AF65-F5344CB8AC3E}">
        <p14:creationId xmlns:p14="http://schemas.microsoft.com/office/powerpoint/2010/main" val="4152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BE5C-A199-46E2-A887-91C931EB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/>
              <a:t>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branches</a:t>
            </a:r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46DA2-9C25-4F9E-9A87-CAE21C5C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284066" cy="2667000"/>
          </a:xfrm>
        </p:spPr>
      </p:pic>
    </p:spTree>
    <p:extLst>
      <p:ext uri="{BB962C8B-B14F-4D97-AF65-F5344CB8AC3E}">
        <p14:creationId xmlns:p14="http://schemas.microsoft.com/office/powerpoint/2010/main" val="406879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0C02-3130-4433-B3DE-B5524A6C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/>
              <a:t>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loops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9F0DA-3837-47A3-9AD8-CE43568C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930196" cy="4264496"/>
          </a:xfrm>
        </p:spPr>
      </p:pic>
    </p:spTree>
    <p:extLst>
      <p:ext uri="{BB962C8B-B14F-4D97-AF65-F5344CB8AC3E}">
        <p14:creationId xmlns:p14="http://schemas.microsoft.com/office/powerpoint/2010/main" val="3388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lectrical Engineering (UEE001)&amp;quot;&quot;/&gt;&lt;property id=&quot;20307&quot; value=&quot;257&quot;/&gt;&lt;/object&gt;&lt;object type=&quot;3&quot; unique_id=&quot;10010&quot;&gt;&lt;property id=&quot;20148&quot; value=&quot;5&quot;/&gt;&lt;property id=&quot;20300&quot; value=&quot;Slide 2 - &amp;quot;Unit I DC Circuits&amp;quot;&quot;/&gt;&lt;property id=&quot;20307&quot; value=&quot;272&quot;/&gt;&lt;/object&gt;&lt;object type=&quot;3&quot; unique_id=&quot;10011&quot;&gt;&lt;property id=&quot;20148&quot; value=&quot;5&quot;/&gt;&lt;property id=&quot;20300&quot; value=&quot;Slide 3 - &amp;quot;Content&amp;quot;&quot;/&gt;&lt;property id=&quot;20307&quot; value=&quot;308&quot;/&gt;&lt;/object&gt;&lt;object type=&quot;3&quot; unique_id=&quot;10012&quot;&gt;&lt;property id=&quot;20148&quot; value=&quot;5&quot;/&gt;&lt;property id=&quot;20300&quot; value=&quot;Slide 4 - &amp;quot;Circuit definitions &amp;quot;&quot;/&gt;&lt;property id=&quot;20307&quot; value=&quot;273&quot;/&gt;&lt;/object&gt;&lt;object type=&quot;3&quot; unique_id=&quot;10013&quot;&gt;&lt;property id=&quot;20148&quot; value=&quot;5&quot;/&gt;&lt;property id=&quot;20300&quot; value=&quot;Slide 6 - &amp;quot; Example  &amp;quot;&quot;/&gt;&lt;property id=&quot;20307&quot; value=&quot;275&quot;/&gt;&lt;/object&gt;&lt;object type=&quot;3&quot; unique_id=&quot;10014&quot;&gt;&lt;property id=&quot;20148&quot; value=&quot;5&quot;/&gt;&lt;property id=&quot;20300&quot; value=&quot;Slide 7 - &amp;quot;                                                                  Three nodes&amp;quot;&quot;/&gt;&lt;property id=&quot;20307&quot; value=&quot;276&quot;/&gt;&lt;/object&gt;&lt;object type=&quot;3&quot; unique_id=&quot;10015&quot;&gt;&lt;property id=&quot;20148&quot; value=&quot;5&quot;/&gt;&lt;property id=&quot;20300&quot; value=&quot;Slide 8 - &amp;quot;  Five branches&amp;quot;&quot;/&gt;&lt;property id=&quot;20307&quot; value=&quot;277&quot;/&gt;&lt;/object&gt;&lt;object type=&quot;3&quot; unique_id=&quot;10016&quot;&gt;&lt;property id=&quot;20148&quot; value=&quot;5&quot;/&gt;&lt;property id=&quot;20300&quot; value=&quot;Slide 9 - &amp;quot;   Three loops&amp;quot;&quot;/&gt;&lt;property id=&quot;20307&quot; value=&quot;278&quot;/&gt;&lt;/object&gt;&lt;object type=&quot;3&quot; unique_id=&quot;10017&quot;&gt;&lt;property id=&quot;20148&quot; value=&quot;5&quot;/&gt;&lt;property id=&quot;20300&quot; value=&quot;Slide 10 - &amp;quot;Passive Vs. Active&amp;quot;&quot;/&gt;&lt;property id=&quot;20307&quot; value=&quot;310&quot;/&gt;&lt;/object&gt;&lt;object type=&quot;3&quot; unique_id=&quot;10018&quot;&gt;&lt;property id=&quot;20148&quot; value=&quot;5&quot;/&gt;&lt;property id=&quot;20300&quot; value=&quot;Slide 11 - &amp;quot;Meaning of Response &amp;quot;&quot;/&gt;&lt;property id=&quot;20307&quot; value=&quot;311&quot;/&gt;&lt;/object&gt;&lt;object type=&quot;3&quot; unique_id=&quot;10019&quot;&gt;&lt;property id=&quot;20148&quot; value=&quot;5&quot;/&gt;&lt;property id=&quot;20300&quot; value=&quot;Slide 12 - &amp;quot;Bilateral Vs Unilateral&amp;quot;&quot;/&gt;&lt;property id=&quot;20307&quot; value=&quot;312&quot;/&gt;&lt;/object&gt;&lt;object type=&quot;3&quot; unique_id=&quot;10020&quot;&gt;&lt;property id=&quot;20148&quot; value=&quot;5&quot;/&gt;&lt;property id=&quot;20300&quot; value=&quot;Slide 13 - &amp;quot;Linear and Non-linear Circuits &amp;quot;&quot;/&gt;&lt;property id=&quot;20307&quot; value=&quot;313&quot;/&gt;&lt;/object&gt;&lt;object type=&quot;3&quot; unique_id=&quot;10021&quot;&gt;&lt;property id=&quot;20148&quot; value=&quot;5&quot;/&gt;&lt;property id=&quot;20300&quot; value=&quot;Slide 14 - &amp;quot;Linear and Non-linear Circuits &amp;quot;&quot;/&gt;&lt;property id=&quot;20307&quot; value=&quot;314&quot;/&gt;&lt;/object&gt;&lt;object type=&quot;3&quot; unique_id=&quot;10022&quot;&gt;&lt;property id=&quot;20148&quot; value=&quot;5&quot;/&gt;&lt;property id=&quot;20300&quot; value=&quot;Slide 15 - &amp;quot;Resistor as a linear element&amp;quot;&quot;/&gt;&lt;property id=&quot;20307&quot; value=&quot;323&quot;/&gt;&lt;/object&gt;&lt;object type=&quot;3&quot; unique_id=&quot;10023&quot;&gt;&lt;property id=&quot;20148&quot; value=&quot;5&quot;/&gt;&lt;property id=&quot;20300&quot; value=&quot;Slide 16 - &amp;quot;Network Basics&amp;quot;&quot;/&gt;&lt;property id=&quot;20307&quot; value=&quot;262&quot;/&gt;&lt;/object&gt;&lt;object type=&quot;3&quot; unique_id=&quot;10024&quot;&gt;&lt;property id=&quot;20148&quot; value=&quot;5&quot;/&gt;&lt;property id=&quot;20300&quot; value=&quot;Slide 17 - &amp;quot;Notations of Voltage&amp;quot;&quot;/&gt;&lt;property id=&quot;20307&quot; value=&quot;279&quot;/&gt;&lt;/object&gt;&lt;object type=&quot;3&quot; unique_id=&quot;10025&quot;&gt;&lt;property id=&quot;20148&quot; value=&quot;5&quot;/&gt;&lt;property id=&quot;20300&quot; value=&quot;Slide 18 - &amp;quot;Types of Electric Current&amp;quot;&quot;/&gt;&lt;property id=&quot;20307&quot; value=&quot;269&quot;/&gt;&lt;/object&gt;&lt;object type=&quot;3&quot; unique_id=&quot;10026&quot;&gt;&lt;property id=&quot;20148&quot; value=&quot;5&quot;/&gt;&lt;property id=&quot;20300&quot; value=&quot;Slide 19 - &amp;quot;Objective of Network Analysis&amp;quot;&quot;/&gt;&lt;property id=&quot;20307&quot; value=&quot;274&quot;/&gt;&lt;/object&gt;&lt;object type=&quot;3&quot; unique_id=&quot;10027&quot;&gt;&lt;property id=&quot;20148&quot; value=&quot;5&quot;/&gt;&lt;property id=&quot;20300&quot; value=&quot;Slide 20 - &amp;quot;Kirchhoff's Voltage Law (KVL)&amp;quot;&quot;/&gt;&lt;property id=&quot;20307&quot; value=&quot;315&quot;/&gt;&lt;/object&gt;&lt;object type=&quot;3&quot; unique_id=&quot;10028&quot;&gt;&lt;property id=&quot;20148&quot; value=&quot;5&quot;/&gt;&lt;property id=&quot;20300&quot; value=&quot;Slide 21 - &amp;quot;Kirchhoff's Voltage Law (KVL)&amp;quot;&quot;/&gt;&lt;property id=&quot;20307&quot; value=&quot;316&quot;/&gt;&lt;/object&gt;&lt;object type=&quot;3&quot; unique_id=&quot;10029&quot;&gt;&lt;property id=&quot;20148&quot; value=&quot;5&quot;/&gt;&lt;property id=&quot;20300&quot; value=&quot;Slide 22 - &amp;quot;Kirchhoff's Current Law (KCL)&amp;quot;&quot;/&gt;&lt;property id=&quot;20307&quot; value=&quot;317&quot;/&gt;&lt;/object&gt;&lt;object type=&quot;3&quot; unique_id=&quot;10030&quot;&gt;&lt;property id=&quot;20148&quot; value=&quot;5&quot;/&gt;&lt;property id=&quot;20300&quot; value=&quot;Slide 23 - &amp;quot;Example&amp;quot;&quot;/&gt;&lt;property id=&quot;20307&quot; value=&quot;319&quot;/&gt;&lt;/object&gt;&lt;object type=&quot;3&quot; unique_id=&quot;10031&quot;&gt;&lt;property id=&quot;20148&quot; value=&quot;5&quot;/&gt;&lt;property id=&quot;20300&quot; value=&quot;Slide 24 - &amp;quot;Problem&amp;quot;&quot;/&gt;&lt;property id=&quot;20307&quot; value=&quot;320&quot;/&gt;&lt;/object&gt;&lt;object type=&quot;3&quot; unique_id=&quot;10032&quot;&gt;&lt;property id=&quot;20148&quot; value=&quot;5&quot;/&gt;&lt;property id=&quot;20300&quot; value=&quot;Slide 25&quot;/&gt;&lt;property id=&quot;20307&quot; value=&quot;321&quot;/&gt;&lt;/object&gt;&lt;object type=&quot;3&quot; unique_id=&quot;10033&quot;&gt;&lt;property id=&quot;20148&quot; value=&quot;5&quot;/&gt;&lt;property id=&quot;20300&quot; value=&quot;Slide 26 - &amp;quot;Example (KCL)&amp;quot;&quot;/&gt;&lt;property id=&quot;20307&quot; value=&quot;325&quot;/&gt;&lt;/object&gt;&lt;object type=&quot;3&quot; unique_id=&quot;10035&quot;&gt;&lt;property id=&quot;20148&quot; value=&quot;5&quot;/&gt;&lt;property id=&quot;20300&quot; value=&quot;Slide 27 - &amp;quot;Summary&amp;quot;&quot;/&gt;&lt;property id=&quot;20307&quot; value=&quot;318&quot;/&gt;&lt;/object&gt;&lt;object type=&quot;3&quot; unique_id=&quot;10198&quot;&gt;&lt;property id=&quot;20148&quot; value=&quot;5&quot;/&gt;&lt;property id=&quot;20300&quot; value=&quot;Slide 5&quot;/&gt;&lt;property id=&quot;20307&quot; value=&quot;326&quot;/&gt;&lt;/object&gt;&lt;/object&gt;&lt;object type=&quot;8&quot; unique_id=&quot;10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986</Words>
  <Application>Microsoft Office PowerPoint</Application>
  <PresentationFormat>On-screen Show 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 2</vt:lpstr>
      <vt:lpstr>Office Theme</vt:lpstr>
      <vt:lpstr>Electrical Engineering (UEE001)</vt:lpstr>
      <vt:lpstr>Unit I DC Circuits</vt:lpstr>
      <vt:lpstr>Content</vt:lpstr>
      <vt:lpstr>Circuit definitions </vt:lpstr>
      <vt:lpstr>PowerPoint Presentation</vt:lpstr>
      <vt:lpstr> Example  </vt:lpstr>
      <vt:lpstr>                                                                  Three nodes</vt:lpstr>
      <vt:lpstr>  Five branches</vt:lpstr>
      <vt:lpstr>   Three loops</vt:lpstr>
      <vt:lpstr>Passive Vs. Active</vt:lpstr>
      <vt:lpstr>Meaning of Response </vt:lpstr>
      <vt:lpstr>Bilateral Vs Unilateral</vt:lpstr>
      <vt:lpstr>Linear and Non-linear Circuits </vt:lpstr>
      <vt:lpstr>Linear and Non-linear Circuits </vt:lpstr>
      <vt:lpstr>Resistor as a linear element</vt:lpstr>
      <vt:lpstr>Network Basics</vt:lpstr>
      <vt:lpstr>Notations of Voltage</vt:lpstr>
      <vt:lpstr>Types of Electric Current</vt:lpstr>
      <vt:lpstr>Objective of Network Analysis</vt:lpstr>
      <vt:lpstr>Kirchhoff's Voltage Law (KVL)</vt:lpstr>
      <vt:lpstr>Kirchhoff's Voltage Law (KVL)</vt:lpstr>
      <vt:lpstr>Kirchhoff's Current Law (KCL)</vt:lpstr>
      <vt:lpstr>Example</vt:lpstr>
      <vt:lpstr>Problem</vt:lpstr>
      <vt:lpstr>PowerPoint Presentation</vt:lpstr>
      <vt:lpstr>Example (KCL)</vt:lpstr>
      <vt:lpstr>Summary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Engineering (UEE001)</dc:title>
  <dc:creator>sanjeev kumar</dc:creator>
  <cp:lastModifiedBy>Ti</cp:lastModifiedBy>
  <cp:revision>34</cp:revision>
  <dcterms:created xsi:type="dcterms:W3CDTF">2019-08-08T08:58:17Z</dcterms:created>
  <dcterms:modified xsi:type="dcterms:W3CDTF">2021-10-03T09:41:39Z</dcterms:modified>
</cp:coreProperties>
</file>