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5" r:id="rId15"/>
    <p:sldId id="274" r:id="rId16"/>
    <p:sldId id="277" r:id="rId17"/>
    <p:sldId id="278" r:id="rId18"/>
    <p:sldId id="276" r:id="rId19"/>
    <p:sldId id="280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EBA6-98F8-4263-84E1-744013F3D700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152C-FD00-483C-B3DA-ABFEF30B6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xmlns="" id="{A8908105-F6B2-054E-A7E9-131AF9C7BF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xmlns="" id="{8A2572EC-AFC5-0D4E-B6E8-F024A2A5CC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xmlns="" id="{05496F34-BB5E-D74B-A3AD-9D18B2CC0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911DDB-0A99-5B44-AC85-604C6BCFC58B}" type="slidenum">
              <a:rPr lang="en-US" altLang="en-US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03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F152C-FD00-483C-B3DA-ABFEF30B6F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9DE-ACF7-4454-AB76-17A2C80DCD9A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2048-7B61-46F6-9CB5-28FB83037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423244-004A-F942-AC65-9B8E40C5DA62}"/>
              </a:ext>
            </a:extLst>
          </p:cNvPr>
          <p:cNvSpPr/>
          <p:nvPr/>
        </p:nvSpPr>
        <p:spPr>
          <a:xfrm>
            <a:off x="838593" y="3276616"/>
            <a:ext cx="796503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/>
              <a:t>Structures and Union</a:t>
            </a:r>
            <a:endParaRPr lang="en-IN" altLang="en-US" sz="2799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xmlns="" id="{3D8E45C8-94CC-0F44-9B4E-EC36618333F8}"/>
              </a:ext>
            </a:extLst>
          </p:cNvPr>
          <p:cNvSpPr/>
          <p:nvPr/>
        </p:nvSpPr>
        <p:spPr>
          <a:xfrm>
            <a:off x="152864" y="152744"/>
            <a:ext cx="2984187" cy="249687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62CF0-232D-144D-B96F-CE00D777D250}"/>
              </a:ext>
            </a:extLst>
          </p:cNvPr>
          <p:cNvSpPr/>
          <p:nvPr/>
        </p:nvSpPr>
        <p:spPr>
          <a:xfrm>
            <a:off x="622715" y="606722"/>
            <a:ext cx="3187365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COMPUTER</a:t>
            </a:r>
          </a:p>
          <a:p>
            <a:pPr algn="ctr"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3561741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struct</a:t>
            </a:r>
            <a:r>
              <a:rPr lang="en-US" sz="2000" dirty="0"/>
              <a:t> complex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err="1"/>
              <a:t>int</a:t>
            </a:r>
            <a:r>
              <a:rPr lang="en-US" sz="2000" dirty="0"/>
              <a:t> real, </a:t>
            </a:r>
            <a:r>
              <a:rPr lang="en-US" sz="2000" dirty="0" err="1"/>
              <a:t>img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/>
              <a:t> main()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err="1"/>
              <a:t>struct</a:t>
            </a:r>
            <a:r>
              <a:rPr lang="en-US" sz="2000" dirty="0"/>
              <a:t> complex a, b, c;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   </a:t>
            </a:r>
            <a:r>
              <a:rPr lang="en-US" sz="2000" dirty="0" err="1"/>
              <a:t>printf</a:t>
            </a:r>
            <a:r>
              <a:rPr lang="en-US" sz="2000" dirty="0"/>
              <a:t>("Enter a and b where a + </a:t>
            </a:r>
            <a:r>
              <a:rPr lang="en-US" sz="2000" dirty="0" err="1"/>
              <a:t>ib</a:t>
            </a:r>
            <a:r>
              <a:rPr lang="en-US" sz="2000" dirty="0"/>
              <a:t> is the first complex number.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d%d</a:t>
            </a:r>
            <a:r>
              <a:rPr lang="en-US" sz="2000" dirty="0"/>
              <a:t>", &amp;</a:t>
            </a:r>
            <a:r>
              <a:rPr lang="en-US" sz="2000" dirty="0" err="1"/>
              <a:t>a.real</a:t>
            </a:r>
            <a:r>
              <a:rPr lang="en-US" sz="2000" dirty="0"/>
              <a:t>, &amp;a.img);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err="1"/>
              <a:t>printf</a:t>
            </a:r>
            <a:r>
              <a:rPr lang="en-US" sz="2000" dirty="0"/>
              <a:t>("Enter c and d where c + id is the second complex number.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d%d</a:t>
            </a:r>
            <a:r>
              <a:rPr lang="en-US" sz="2000" dirty="0"/>
              <a:t>", &amp;</a:t>
            </a:r>
            <a:r>
              <a:rPr lang="en-US" sz="2000" dirty="0" err="1"/>
              <a:t>b.real</a:t>
            </a:r>
            <a:r>
              <a:rPr lang="en-US" sz="2000" dirty="0"/>
              <a:t>, &amp;b.img);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   </a:t>
            </a:r>
            <a:r>
              <a:rPr lang="en-US" sz="2000" dirty="0" err="1"/>
              <a:t>c.real</a:t>
            </a:r>
            <a:r>
              <a:rPr lang="en-US" sz="2000" dirty="0"/>
              <a:t> = </a:t>
            </a:r>
            <a:r>
              <a:rPr lang="en-US" sz="2000" dirty="0" err="1"/>
              <a:t>a.real</a:t>
            </a:r>
            <a:r>
              <a:rPr lang="en-US" sz="2000" dirty="0"/>
              <a:t> + </a:t>
            </a:r>
            <a:r>
              <a:rPr lang="en-US" sz="2000" dirty="0" err="1"/>
              <a:t>b.real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   c.img = a.img + b.img;</a:t>
            </a:r>
          </a:p>
          <a:p>
            <a:pPr>
              <a:buNone/>
            </a:pPr>
            <a:r>
              <a:rPr lang="en-US" sz="2000" dirty="0"/>
              <a:t>   </a:t>
            </a: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/>
              <a:t>("Sum of the complex numbers: (%d) + (%</a:t>
            </a:r>
            <a:r>
              <a:rPr lang="en-US" sz="2000" dirty="0" err="1"/>
              <a:t>di</a:t>
            </a:r>
            <a:r>
              <a:rPr lang="en-US" sz="2000" dirty="0"/>
              <a:t>)</a:t>
            </a:r>
            <a:r>
              <a:rPr lang="en-US" sz="2000" b="1" dirty="0"/>
              <a:t>\n</a:t>
            </a:r>
            <a:r>
              <a:rPr lang="en-US" sz="2000" dirty="0"/>
              <a:t>", </a:t>
            </a:r>
            <a:r>
              <a:rPr lang="en-US" sz="2000" dirty="0" err="1"/>
              <a:t>c.real</a:t>
            </a:r>
            <a:r>
              <a:rPr lang="en-US" sz="2000" dirty="0"/>
              <a:t>, c.img);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/>
              <a:t>   return 0;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3C6A7EEB-573E-4523-B8F8-29DDA343B37D}" type="slidenum">
              <a:rPr lang="en-US" smtClean="0"/>
              <a:pPr defTabSz="914414"/>
              <a:t>11</a:t>
            </a:fld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of Structures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+mj-lt"/>
              </a:rPr>
              <a:t>Once a structure has been defined, we can declare an array of structures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+mj-lt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 item a[5];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800080"/>
              </a:solidFill>
              <a:latin typeface="+mj-lt"/>
            </a:endParaRPr>
          </a:p>
          <a:p>
            <a:pPr lvl="1" eaLnBrk="1" hangingPunct="1"/>
            <a:endParaRPr lang="en-US" dirty="0" smtClean="0">
              <a:latin typeface="+mj-lt"/>
            </a:endParaRPr>
          </a:p>
          <a:p>
            <a:pPr lvl="1" eaLnBrk="1" hangingPunct="1"/>
            <a:r>
              <a:rPr lang="en-US" dirty="0" smtClean="0">
                <a:latin typeface="+mj-lt"/>
              </a:rPr>
              <a:t>The individual members can be accessed as: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+mj-lt"/>
              </a:rPr>
              <a:t>].name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a[2].price;</a:t>
            </a:r>
            <a:endParaRPr lang="en-US" sz="2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785918" y="3286124"/>
            <a:ext cx="228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013">
              <a:spcBef>
                <a:spcPct val="50000"/>
              </a:spcBef>
            </a:pPr>
            <a:r>
              <a:rPr lang="en-US" sz="2200" b="1" dirty="0">
                <a:solidFill>
                  <a:srgbClr val="FF3300"/>
                </a:solidFill>
              </a:rPr>
              <a:t>type name</a:t>
            </a:r>
          </a:p>
        </p:txBody>
      </p:sp>
      <p:sp>
        <p:nvSpPr>
          <p:cNvPr id="12294" name="AutoShape 5"/>
          <p:cNvSpPr>
            <a:spLocks/>
          </p:cNvSpPr>
          <p:nvPr/>
        </p:nvSpPr>
        <p:spPr bwMode="auto">
          <a:xfrm rot="-5400000">
            <a:off x="2326325" y="2745717"/>
            <a:ext cx="347947" cy="714381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FFC5BBCD-04AD-4983-AD72-EC39141E2A12}" type="slidenum">
              <a:rPr lang="en-US" smtClean="0"/>
              <a:pPr defTabSz="914414"/>
              <a:t>12</a:t>
            </a:fld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63040" y="249147"/>
            <a:ext cx="8229600" cy="1371024"/>
          </a:xfrm>
        </p:spPr>
        <p:txBody>
          <a:bodyPr/>
          <a:lstStyle/>
          <a:p>
            <a:pPr eaLnBrk="1" hangingPunct="1"/>
            <a:r>
              <a:rPr lang="en-US" smtClean="0"/>
              <a:t>Arrays within Structures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160" y="1769947"/>
            <a:ext cx="7879680" cy="442414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A structure member can be an array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array element within the structure can </a:t>
            </a:r>
            <a:r>
              <a:rPr lang="en-US" sz="2600" dirty="0" smtClean="0"/>
              <a:t>be accessed </a:t>
            </a:r>
            <a:r>
              <a:rPr lang="en-US" sz="2600" dirty="0"/>
              <a:t>as: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   </a:t>
            </a:r>
            <a:r>
              <a:rPr lang="en-US" sz="2600" dirty="0" smtClean="0">
                <a:solidFill>
                  <a:srgbClr val="0000FF"/>
                </a:solidFill>
              </a:rPr>
              <a:t>a1.marks[2], a1.dob[3],…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807201" y="2392092"/>
            <a:ext cx="5410080" cy="251605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marL="456487" lvl="1" defTabSz="914414">
              <a:lnSpc>
                <a:spcPct val="90000"/>
              </a:lnSpc>
            </a:pPr>
            <a:r>
              <a:rPr lang="en-US" sz="2500" dirty="0" err="1">
                <a:solidFill>
                  <a:srgbClr val="0000FF"/>
                </a:solidFill>
              </a:rPr>
              <a:t>struct</a:t>
            </a:r>
            <a:r>
              <a:rPr lang="en-US" sz="2500" dirty="0">
                <a:solidFill>
                  <a:srgbClr val="0000FF"/>
                </a:solidFill>
              </a:rPr>
              <a:t>  student  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{          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     char  name[30];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     </a:t>
            </a:r>
            <a:r>
              <a:rPr lang="en-US" sz="2500" dirty="0" err="1">
                <a:solidFill>
                  <a:srgbClr val="0000FF"/>
                </a:solidFill>
              </a:rPr>
              <a:t>int</a:t>
            </a:r>
            <a:r>
              <a:rPr lang="en-US" sz="2500" dirty="0">
                <a:solidFill>
                  <a:srgbClr val="0000FF"/>
                </a:solidFill>
              </a:rPr>
              <a:t>  </a:t>
            </a:r>
            <a:r>
              <a:rPr lang="en-US" sz="2500" dirty="0" err="1">
                <a:solidFill>
                  <a:srgbClr val="0000FF"/>
                </a:solidFill>
              </a:rPr>
              <a:t>roll_number</a:t>
            </a:r>
            <a:r>
              <a:rPr lang="en-US" sz="2500" dirty="0">
                <a:solidFill>
                  <a:srgbClr val="0000FF"/>
                </a:solidFill>
              </a:rPr>
              <a:t>;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     </a:t>
            </a:r>
            <a:r>
              <a:rPr lang="en-US" sz="2500" dirty="0" err="1">
                <a:solidFill>
                  <a:srgbClr val="0000FF"/>
                </a:solidFill>
              </a:rPr>
              <a:t>int</a:t>
            </a:r>
            <a:r>
              <a:rPr lang="en-US" sz="2500" dirty="0">
                <a:solidFill>
                  <a:srgbClr val="0000FF"/>
                </a:solidFill>
              </a:rPr>
              <a:t>  marks[5];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     char  dob[10];</a:t>
            </a:r>
          </a:p>
          <a:p>
            <a:pPr marL="456487" lvl="1" defTabSz="914414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}  a1, a2, a3;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65527463-5236-48A8-997A-17FA7EA70DCC}" type="slidenum">
              <a:rPr lang="en-US" smtClean="0"/>
              <a:pPr defTabSz="914414"/>
              <a:t>13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316834"/>
            <a:ext cx="8229600" cy="1373904"/>
          </a:xfrm>
        </p:spPr>
        <p:txBody>
          <a:bodyPr/>
          <a:lstStyle/>
          <a:p>
            <a:pPr eaLnBrk="1" hangingPunct="1"/>
            <a:r>
              <a:rPr lang="en-US" dirty="0" smtClean="0"/>
              <a:t>Structure Initialization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920" y="1631692"/>
            <a:ext cx="8229600" cy="38855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+mj-lt"/>
              </a:rPr>
              <a:t>Structure variables may be initialized following similar rules of an array. The values are provided within the second braces separated by commas</a:t>
            </a:r>
          </a:p>
          <a:p>
            <a:pPr eaLnBrk="1" hangingPunct="1">
              <a:buClr>
                <a:schemeClr val="accent2"/>
              </a:buClr>
            </a:pPr>
            <a:r>
              <a:rPr lang="en-US" sz="2800" dirty="0">
                <a:latin typeface="+mj-lt"/>
              </a:rPr>
              <a:t>An 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800080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+mj-lt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 complex a={1.0,2.0}, b={-3.0,4.0};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       </a:t>
            </a:r>
            <a:r>
              <a:rPr lang="en-US" sz="2800" dirty="0" smtClean="0">
                <a:latin typeface="+mj-lt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428860" y="5000636"/>
            <a:ext cx="4037760" cy="999465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914414"/>
            <a:r>
              <a:rPr lang="en-US" sz="2500" dirty="0" err="1"/>
              <a:t>a.real</a:t>
            </a:r>
            <a:r>
              <a:rPr lang="en-US" sz="2500" dirty="0"/>
              <a:t>=1.0;   </a:t>
            </a:r>
            <a:r>
              <a:rPr lang="en-US" sz="2500" dirty="0" err="1"/>
              <a:t>a.imag</a:t>
            </a:r>
            <a:r>
              <a:rPr lang="en-US" sz="2500" dirty="0"/>
              <a:t>=2.0;</a:t>
            </a:r>
          </a:p>
          <a:p>
            <a:pPr defTabSz="914414"/>
            <a:r>
              <a:rPr lang="en-US" sz="2500" dirty="0" err="1"/>
              <a:t>b.real</a:t>
            </a:r>
            <a:r>
              <a:rPr lang="en-US" sz="2500" dirty="0"/>
              <a:t>=-3.0;  </a:t>
            </a:r>
            <a:r>
              <a:rPr lang="en-US" sz="2500" dirty="0" err="1"/>
              <a:t>b.imag</a:t>
            </a:r>
            <a:r>
              <a:rPr lang="en-US" sz="2500" dirty="0"/>
              <a:t>=4.0;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4000496" y="4286256"/>
            <a:ext cx="305280" cy="421964"/>
          </a:xfrm>
          <a:prstGeom prst="downArrow">
            <a:avLst>
              <a:gd name="adj1" fmla="val 50000"/>
              <a:gd name="adj2" fmla="val 34552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union</a:t>
            </a:r>
            <a:r>
              <a:rPr lang="en-US" sz="2800" dirty="0"/>
              <a:t> is a special data type available in C that allows to store different data types in the same memory location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You can define a union with many members, but only one member can contain a value at any given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697177"/>
            <a:ext cx="8397240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10714" indent="-355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+mj-lt"/>
                <a:cs typeface="Calibri"/>
              </a:rPr>
              <a:t>A union is </a:t>
            </a:r>
            <a:r>
              <a:rPr sz="2500" spc="-10" dirty="0">
                <a:latin typeface="+mj-lt"/>
                <a:cs typeface="Calibri"/>
              </a:rPr>
              <a:t>declared </a:t>
            </a:r>
            <a:r>
              <a:rPr sz="2500" spc="-5" dirty="0">
                <a:latin typeface="+mj-lt"/>
                <a:cs typeface="Calibri"/>
              </a:rPr>
              <a:t>using the </a:t>
            </a:r>
            <a:r>
              <a:rPr sz="2500" spc="-25" dirty="0">
                <a:latin typeface="+mj-lt"/>
                <a:cs typeface="Calibri"/>
              </a:rPr>
              <a:t>keyword </a:t>
            </a: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union </a:t>
            </a:r>
            <a:r>
              <a:rPr sz="2500" i="1" spc="-5" dirty="0">
                <a:latin typeface="+mj-lt"/>
                <a:cs typeface="Calibri"/>
              </a:rPr>
              <a:t>as:  </a:t>
            </a: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union</a:t>
            </a:r>
            <a:r>
              <a:rPr sz="2500" i="1" spc="1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500" i="1" spc="-10" dirty="0">
                <a:solidFill>
                  <a:srgbClr val="FF0000"/>
                </a:solidFill>
                <a:latin typeface="+mj-lt"/>
                <a:cs typeface="Calibri"/>
              </a:rPr>
              <a:t>student</a:t>
            </a:r>
            <a:endParaRPr sz="2500">
              <a:latin typeface="+mj-lt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{</a:t>
            </a:r>
            <a:endParaRPr sz="2500">
              <a:latin typeface="+mj-lt"/>
              <a:cs typeface="Calibri"/>
            </a:endParaRPr>
          </a:p>
          <a:p>
            <a:pPr marL="2756535" marR="3663950">
              <a:lnSpc>
                <a:spcPct val="100000"/>
              </a:lnSpc>
            </a:pP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char </a:t>
            </a:r>
            <a:r>
              <a:rPr sz="2500" i="1" spc="-10" dirty="0">
                <a:solidFill>
                  <a:srgbClr val="FF0000"/>
                </a:solidFill>
                <a:latin typeface="+mj-lt"/>
                <a:cs typeface="Calibri"/>
              </a:rPr>
              <a:t>name[20];  int </a:t>
            </a:r>
            <a:r>
              <a:rPr sz="2500" i="1" dirty="0">
                <a:solidFill>
                  <a:srgbClr val="FF0000"/>
                </a:solidFill>
                <a:latin typeface="+mj-lt"/>
                <a:cs typeface="Calibri"/>
              </a:rPr>
              <a:t>roll_no;  </a:t>
            </a:r>
            <a:r>
              <a:rPr sz="2500" i="1" spc="-10" dirty="0">
                <a:solidFill>
                  <a:srgbClr val="FF0000"/>
                </a:solidFill>
                <a:latin typeface="+mj-lt"/>
                <a:cs typeface="Calibri"/>
              </a:rPr>
              <a:t>float marks;  </a:t>
            </a: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char</a:t>
            </a:r>
            <a:r>
              <a:rPr sz="2500" i="1" spc="-1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section;</a:t>
            </a:r>
            <a:endParaRPr sz="2500">
              <a:latin typeface="+mj-lt"/>
              <a:cs typeface="Calibri"/>
            </a:endParaRPr>
          </a:p>
          <a:p>
            <a:pPr marL="2756535">
              <a:lnSpc>
                <a:spcPct val="100000"/>
              </a:lnSpc>
            </a:pP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};</a:t>
            </a:r>
            <a:endParaRPr sz="2500">
              <a:latin typeface="+mj-lt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500" i="1" spc="-5">
                <a:solidFill>
                  <a:srgbClr val="FF0000"/>
                </a:solidFill>
                <a:latin typeface="+mj-lt"/>
                <a:cs typeface="Calibri"/>
              </a:rPr>
              <a:t>union </a:t>
            </a:r>
            <a:r>
              <a:rPr sz="2500" i="1" spc="-10" smtClean="0">
                <a:solidFill>
                  <a:srgbClr val="FF0000"/>
                </a:solidFill>
                <a:latin typeface="+mj-lt"/>
                <a:cs typeface="Calibri"/>
              </a:rPr>
              <a:t>student</a:t>
            </a:r>
            <a:r>
              <a:rPr lang="en-IN" sz="2500" i="1" spc="25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500" i="1" spc="-5" smtClean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500" i="1" spc="-5" dirty="0">
                <a:solidFill>
                  <a:srgbClr val="FF0000"/>
                </a:solidFill>
                <a:latin typeface="+mj-lt"/>
                <a:cs typeface="Calibri"/>
              </a:rPr>
              <a:t>;</a:t>
            </a:r>
            <a:endParaRPr sz="2500">
              <a:latin typeface="+mj-lt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+mj-lt"/>
                <a:cs typeface="Calibri"/>
              </a:rPr>
              <a:t>While </a:t>
            </a:r>
            <a:r>
              <a:rPr sz="2500" dirty="0">
                <a:latin typeface="+mj-lt"/>
                <a:cs typeface="Calibri"/>
              </a:rPr>
              <a:t>accessing </a:t>
            </a:r>
            <a:r>
              <a:rPr sz="2500" spc="-10" dirty="0">
                <a:latin typeface="+mj-lt"/>
                <a:cs typeface="Calibri"/>
              </a:rPr>
              <a:t>union members, </a:t>
            </a:r>
            <a:r>
              <a:rPr sz="2500" spc="-15" dirty="0">
                <a:latin typeface="+mj-lt"/>
                <a:cs typeface="Calibri"/>
              </a:rPr>
              <a:t>we </a:t>
            </a:r>
            <a:r>
              <a:rPr sz="2500" spc="-10" dirty="0">
                <a:latin typeface="+mj-lt"/>
                <a:cs typeface="Calibri"/>
              </a:rPr>
              <a:t>should </a:t>
            </a:r>
            <a:r>
              <a:rPr sz="2500" spc="-25" dirty="0">
                <a:latin typeface="+mj-lt"/>
                <a:cs typeface="Calibri"/>
              </a:rPr>
              <a:t>make </a:t>
            </a:r>
            <a:r>
              <a:rPr sz="2500" spc="-15" dirty="0">
                <a:latin typeface="+mj-lt"/>
                <a:cs typeface="Calibri"/>
              </a:rPr>
              <a:t>sure </a:t>
            </a:r>
            <a:r>
              <a:rPr sz="2500" spc="-10" dirty="0">
                <a:latin typeface="+mj-lt"/>
                <a:cs typeface="Calibri"/>
              </a:rPr>
              <a:t>that  </a:t>
            </a:r>
            <a:r>
              <a:rPr sz="2500" spc="-15" dirty="0">
                <a:latin typeface="+mj-lt"/>
                <a:cs typeface="Calibri"/>
              </a:rPr>
              <a:t>we</a:t>
            </a:r>
            <a:r>
              <a:rPr sz="2500" spc="535" dirty="0">
                <a:latin typeface="+mj-lt"/>
                <a:cs typeface="Calibri"/>
              </a:rPr>
              <a:t> </a:t>
            </a:r>
            <a:r>
              <a:rPr sz="2500" spc="-15" dirty="0">
                <a:latin typeface="+mj-lt"/>
                <a:cs typeface="Calibri"/>
              </a:rPr>
              <a:t>are  </a:t>
            </a:r>
            <a:r>
              <a:rPr sz="2500" spc="-5" dirty="0">
                <a:latin typeface="+mj-lt"/>
                <a:cs typeface="Calibri"/>
              </a:rPr>
              <a:t>accessing the member whose </a:t>
            </a:r>
            <a:r>
              <a:rPr sz="2500" spc="-10" dirty="0">
                <a:latin typeface="+mj-lt"/>
                <a:cs typeface="Calibri"/>
              </a:rPr>
              <a:t>value </a:t>
            </a:r>
            <a:r>
              <a:rPr sz="2500" spc="-5" dirty="0">
                <a:latin typeface="+mj-lt"/>
                <a:cs typeface="Calibri"/>
              </a:rPr>
              <a:t>is currently  </a:t>
            </a:r>
            <a:r>
              <a:rPr sz="2500" spc="-10" dirty="0">
                <a:latin typeface="+mj-lt"/>
                <a:cs typeface="Calibri"/>
              </a:rPr>
              <a:t>residing </a:t>
            </a:r>
            <a:r>
              <a:rPr sz="2500" spc="-5" dirty="0">
                <a:latin typeface="+mj-lt"/>
                <a:cs typeface="Calibri"/>
              </a:rPr>
              <a:t>in the </a:t>
            </a:r>
            <a:r>
              <a:rPr sz="2500" spc="-25" dirty="0">
                <a:latin typeface="+mj-lt"/>
                <a:cs typeface="Calibri"/>
              </a:rPr>
              <a:t>memory. </a:t>
            </a:r>
            <a:r>
              <a:rPr sz="2500" spc="-5" dirty="0">
                <a:latin typeface="+mj-lt"/>
                <a:cs typeface="Calibri"/>
              </a:rPr>
              <a:t>Otherwise </a:t>
            </a:r>
            <a:r>
              <a:rPr sz="2500" spc="-15" dirty="0">
                <a:latin typeface="+mj-lt"/>
                <a:cs typeface="Calibri"/>
              </a:rPr>
              <a:t>we </a:t>
            </a:r>
            <a:r>
              <a:rPr sz="2500" spc="-5" dirty="0">
                <a:latin typeface="+mj-lt"/>
                <a:cs typeface="Calibri"/>
              </a:rPr>
              <a:t>will </a:t>
            </a:r>
            <a:r>
              <a:rPr sz="2500" spc="-15" dirty="0">
                <a:latin typeface="+mj-lt"/>
                <a:cs typeface="Calibri"/>
              </a:rPr>
              <a:t>get </a:t>
            </a:r>
            <a:r>
              <a:rPr sz="2500" spc="-10" dirty="0">
                <a:latin typeface="+mj-lt"/>
                <a:cs typeface="Calibri"/>
              </a:rPr>
              <a:t>erroneous  </a:t>
            </a:r>
            <a:r>
              <a:rPr sz="2500" spc="-5" dirty="0">
                <a:latin typeface="+mj-lt"/>
                <a:cs typeface="Calibri"/>
              </a:rPr>
              <a:t>output (which is machine</a:t>
            </a:r>
            <a:r>
              <a:rPr sz="2500" spc="40" dirty="0">
                <a:latin typeface="+mj-lt"/>
                <a:cs typeface="Calibri"/>
              </a:rPr>
              <a:t> </a:t>
            </a:r>
            <a:r>
              <a:rPr sz="2500" spc="-10" dirty="0">
                <a:latin typeface="+mj-lt"/>
                <a:cs typeface="Calibri"/>
              </a:rPr>
              <a:t>dependent).</a:t>
            </a:r>
            <a:endParaRPr sz="2500">
              <a:latin typeface="+mj-lt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642918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Union (</a:t>
            </a:r>
            <a:r>
              <a:rPr lang="en-IN" sz="4000" dirty="0" err="1" smtClean="0"/>
              <a:t>Contd</a:t>
            </a:r>
            <a:r>
              <a:rPr lang="en-IN" sz="4000" dirty="0" smtClean="0"/>
              <a:t>…)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692948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dirty="0"/>
              <a:t>#include &lt;</a:t>
            </a:r>
            <a:r>
              <a:rPr lang="en-US" sz="2100" dirty="0" err="1"/>
              <a:t>stdio.h</a:t>
            </a:r>
            <a:r>
              <a:rPr lang="en-US" sz="2100" dirty="0" smtClean="0"/>
              <a:t>&gt;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en-US" sz="2100" dirty="0"/>
              <a:t>#include &lt;</a:t>
            </a:r>
            <a:r>
              <a:rPr lang="en-US" sz="2100" dirty="0" err="1"/>
              <a:t>string.h</a:t>
            </a:r>
            <a:r>
              <a:rPr lang="en-US" sz="2100" dirty="0"/>
              <a:t>&gt; 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union </a:t>
            </a:r>
            <a:r>
              <a:rPr lang="en-US" sz="2100" dirty="0"/>
              <a:t>Data </a:t>
            </a:r>
            <a:endParaRPr lang="en-US" sz="2100" dirty="0" smtClean="0"/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 {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 smtClean="0"/>
              <a:t>;</a:t>
            </a:r>
          </a:p>
          <a:p>
            <a:pPr>
              <a:buNone/>
            </a:pPr>
            <a:r>
              <a:rPr lang="en-US" sz="2100" dirty="0" smtClean="0"/>
              <a:t>   </a:t>
            </a:r>
            <a:r>
              <a:rPr lang="en-US" sz="2100" dirty="0"/>
              <a:t>float f; 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 char </a:t>
            </a:r>
            <a:r>
              <a:rPr lang="en-US" sz="2100" dirty="0" err="1"/>
              <a:t>str</a:t>
            </a:r>
            <a:r>
              <a:rPr lang="en-US" sz="2100" dirty="0"/>
              <a:t>[20</a:t>
            </a:r>
            <a:r>
              <a:rPr lang="en-US" sz="2100" dirty="0" smtClean="0"/>
              <a:t>];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   };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en-US" sz="2100" dirty="0" err="1"/>
              <a:t>int</a:t>
            </a:r>
            <a:r>
              <a:rPr lang="en-US" sz="2100" dirty="0"/>
              <a:t> main( ) 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{ </a:t>
            </a:r>
          </a:p>
          <a:p>
            <a:pPr>
              <a:buNone/>
            </a:pPr>
            <a:r>
              <a:rPr lang="en-US" sz="2100" dirty="0" smtClean="0"/>
              <a:t>union </a:t>
            </a:r>
            <a:r>
              <a:rPr lang="en-US" sz="2100" dirty="0"/>
              <a:t>Data </a:t>
            </a:r>
            <a:r>
              <a:rPr lang="en-US" sz="2100" dirty="0" err="1"/>
              <a:t>data</a:t>
            </a:r>
            <a:r>
              <a:rPr lang="en-US" sz="2100" dirty="0" smtClean="0"/>
              <a:t>;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en-US" sz="2100" dirty="0" err="1"/>
              <a:t>printf</a:t>
            </a:r>
            <a:r>
              <a:rPr lang="en-US" sz="2100" dirty="0"/>
              <a:t>( "Memory size occupied by data : %d\n", </a:t>
            </a:r>
            <a:r>
              <a:rPr lang="en-US" sz="2100" dirty="0" err="1"/>
              <a:t>sizeof</a:t>
            </a:r>
            <a:r>
              <a:rPr lang="en-US" sz="2100" dirty="0"/>
              <a:t>(data)); 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return </a:t>
            </a:r>
            <a:r>
              <a:rPr lang="en-US" sz="2100" dirty="0"/>
              <a:t>0</a:t>
            </a:r>
            <a:r>
              <a:rPr lang="en-US" sz="2100" dirty="0" smtClean="0"/>
              <a:t>;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en-US" sz="21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868" y="2857496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  <a:endParaRPr lang="en-US" b="1" dirty="0" smtClean="0"/>
          </a:p>
          <a:p>
            <a:r>
              <a:rPr lang="en-US" dirty="0" smtClean="0"/>
              <a:t>Memory size occupied by data : 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 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#</a:t>
            </a:r>
            <a:r>
              <a:rPr lang="en-US" sz="1500" dirty="0"/>
              <a:t>include &lt;</a:t>
            </a:r>
            <a:r>
              <a:rPr lang="en-US" sz="1500" dirty="0" err="1"/>
              <a:t>string.h</a:t>
            </a:r>
            <a:r>
              <a:rPr lang="en-US" sz="1500" dirty="0" smtClean="0"/>
              <a:t>&gt;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/>
              <a:t>union Data 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{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/>
              <a:t>float f; 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char </a:t>
            </a:r>
            <a:r>
              <a:rPr lang="en-US" sz="1500" dirty="0" err="1"/>
              <a:t>str</a:t>
            </a:r>
            <a:r>
              <a:rPr lang="en-US" sz="1500" dirty="0"/>
              <a:t>[20]; 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}; </a:t>
            </a:r>
          </a:p>
          <a:p>
            <a:pPr>
              <a:buNone/>
            </a:pP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main( </a:t>
            </a:r>
            <a:r>
              <a:rPr lang="en-US" sz="1500" dirty="0" smtClean="0"/>
              <a:t>)</a:t>
            </a:r>
          </a:p>
          <a:p>
            <a:pPr>
              <a:buNone/>
            </a:pPr>
            <a:r>
              <a:rPr lang="en-US" sz="1500" dirty="0" smtClean="0"/>
              <a:t> </a:t>
            </a:r>
          </a:p>
          <a:p>
            <a:pPr>
              <a:buNone/>
            </a:pPr>
            <a:r>
              <a:rPr lang="en-US" sz="1500" dirty="0" smtClean="0"/>
              <a:t>{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/>
              <a:t>union Data </a:t>
            </a:r>
            <a:r>
              <a:rPr lang="en-US" sz="1500" dirty="0" err="1" smtClean="0"/>
              <a:t>data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data.i</a:t>
            </a:r>
            <a:r>
              <a:rPr lang="en-US" sz="1500" dirty="0"/>
              <a:t> = 10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data.f</a:t>
            </a:r>
            <a:r>
              <a:rPr lang="en-US" sz="1500" dirty="0"/>
              <a:t> = 220.5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strcpy</a:t>
            </a:r>
            <a:r>
              <a:rPr lang="en-US" sz="1500" dirty="0"/>
              <a:t>( data.str, "C Programming</a:t>
            </a:r>
            <a:r>
              <a:rPr lang="en-US" sz="1500" dirty="0" smtClean="0"/>
              <a:t>");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printf</a:t>
            </a:r>
            <a:r>
              <a:rPr lang="en-US" sz="1500" dirty="0"/>
              <a:t>( "</a:t>
            </a:r>
            <a:r>
              <a:rPr lang="en-US" sz="1500" dirty="0" err="1"/>
              <a:t>data.i</a:t>
            </a:r>
            <a:r>
              <a:rPr lang="en-US" sz="1500" dirty="0"/>
              <a:t> : %d\n", </a:t>
            </a:r>
            <a:r>
              <a:rPr lang="en-US" sz="1500" dirty="0" err="1"/>
              <a:t>data.i</a:t>
            </a:r>
            <a:r>
              <a:rPr lang="en-US" sz="1500" dirty="0" smtClean="0"/>
              <a:t>);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printf</a:t>
            </a:r>
            <a:r>
              <a:rPr lang="en-US" sz="1500" dirty="0"/>
              <a:t>( "</a:t>
            </a:r>
            <a:r>
              <a:rPr lang="en-US" sz="1500" dirty="0" err="1"/>
              <a:t>data.f</a:t>
            </a:r>
            <a:r>
              <a:rPr lang="en-US" sz="1500" dirty="0"/>
              <a:t> : %f\n", </a:t>
            </a:r>
            <a:r>
              <a:rPr lang="en-US" sz="1500" dirty="0" err="1"/>
              <a:t>data.f</a:t>
            </a:r>
            <a:r>
              <a:rPr lang="en-US" sz="1500" dirty="0" smtClean="0"/>
              <a:t>);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 err="1"/>
              <a:t>printf</a:t>
            </a:r>
            <a:r>
              <a:rPr lang="en-US" sz="1500" dirty="0"/>
              <a:t>( "data.str : %s\n", data.str</a:t>
            </a:r>
            <a:r>
              <a:rPr lang="en-US" sz="1500" dirty="0" smtClean="0"/>
              <a:t>);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</a:t>
            </a:r>
            <a:r>
              <a:rPr lang="en-US" sz="1500" dirty="0"/>
              <a:t>return 0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</a:t>
            </a:r>
            <a:r>
              <a:rPr lang="en-US" sz="15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</a:t>
            </a:r>
            <a:r>
              <a:rPr lang="en-IN" dirty="0" err="1" smtClean="0"/>
              <a:t>vs</a:t>
            </a:r>
            <a:r>
              <a:rPr lang="en-IN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marR="147320" algn="just">
              <a:lnSpc>
                <a:spcPct val="8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cs typeface="Calibri"/>
              </a:rPr>
              <a:t>Both </a:t>
            </a:r>
            <a:r>
              <a:rPr lang="en-US" sz="2800" b="1" spc="-10" dirty="0">
                <a:cs typeface="Calibri"/>
              </a:rPr>
              <a:t>structure </a:t>
            </a:r>
            <a:r>
              <a:rPr lang="en-US" sz="2800" b="1" dirty="0">
                <a:cs typeface="Calibri"/>
              </a:rPr>
              <a:t>and unions </a:t>
            </a:r>
            <a:r>
              <a:rPr lang="en-US" sz="2800" b="1" spc="-15" dirty="0">
                <a:cs typeface="Calibri"/>
              </a:rPr>
              <a:t>are </a:t>
            </a:r>
            <a:r>
              <a:rPr lang="en-US" sz="2800" b="1" dirty="0">
                <a:cs typeface="Calibri"/>
              </a:rPr>
              <a:t>used </a:t>
            </a:r>
            <a:r>
              <a:rPr lang="en-US" sz="2800" b="1" spc="-15" dirty="0">
                <a:cs typeface="Calibri"/>
              </a:rPr>
              <a:t>to </a:t>
            </a:r>
            <a:r>
              <a:rPr lang="en-US" sz="2800" b="1" spc="-10" dirty="0">
                <a:cs typeface="Calibri"/>
              </a:rPr>
              <a:t>group </a:t>
            </a:r>
            <a:r>
              <a:rPr lang="en-US" sz="2800" b="1" dirty="0">
                <a:cs typeface="Calibri"/>
              </a:rPr>
              <a:t>a  number of </a:t>
            </a:r>
            <a:r>
              <a:rPr lang="en-US" sz="2800" b="1" spc="-15" dirty="0">
                <a:cs typeface="Calibri"/>
              </a:rPr>
              <a:t>different </a:t>
            </a:r>
            <a:r>
              <a:rPr lang="en-US" sz="2800" b="1" spc="-10" dirty="0">
                <a:cs typeface="Calibri"/>
              </a:rPr>
              <a:t>variables </a:t>
            </a:r>
            <a:r>
              <a:rPr lang="en-US" sz="2800" b="1" spc="-40" dirty="0">
                <a:cs typeface="Calibri"/>
              </a:rPr>
              <a:t>together.  </a:t>
            </a:r>
            <a:r>
              <a:rPr lang="en-US" sz="2800" b="1" spc="-10" dirty="0">
                <a:cs typeface="Calibri"/>
              </a:rPr>
              <a:t>Syntactically </a:t>
            </a:r>
            <a:r>
              <a:rPr lang="en-US" sz="2800" spc="-5" dirty="0">
                <a:cs typeface="Calibri"/>
              </a:rPr>
              <a:t>both </a:t>
            </a:r>
            <a:r>
              <a:rPr lang="en-US" sz="2800" spc="-15" dirty="0">
                <a:cs typeface="Calibri"/>
              </a:rPr>
              <a:t>structure </a:t>
            </a:r>
            <a:r>
              <a:rPr lang="en-US" sz="2800" dirty="0">
                <a:cs typeface="Calibri"/>
              </a:rPr>
              <a:t>and </a:t>
            </a:r>
            <a:r>
              <a:rPr lang="en-US" sz="2800" spc="-5" dirty="0">
                <a:cs typeface="Calibri"/>
              </a:rPr>
              <a:t>unions </a:t>
            </a:r>
            <a:r>
              <a:rPr lang="en-US" sz="2800" spc="-20" dirty="0">
                <a:cs typeface="Calibri"/>
              </a:rPr>
              <a:t>are </a:t>
            </a:r>
            <a:r>
              <a:rPr lang="en-US" sz="2800" spc="-15" dirty="0">
                <a:cs typeface="Calibri"/>
              </a:rPr>
              <a:t>exactly  </a:t>
            </a:r>
            <a:r>
              <a:rPr lang="en-US" sz="2800" spc="-5" dirty="0">
                <a:cs typeface="Calibri"/>
              </a:rPr>
              <a:t>same. The </a:t>
            </a:r>
            <a:r>
              <a:rPr lang="en-US" sz="2800" dirty="0">
                <a:cs typeface="Calibri"/>
              </a:rPr>
              <a:t>main </a:t>
            </a:r>
            <a:r>
              <a:rPr lang="en-US" sz="2800" spc="-15" dirty="0">
                <a:cs typeface="Calibri"/>
              </a:rPr>
              <a:t>difference </a:t>
            </a:r>
            <a:r>
              <a:rPr lang="en-US" sz="2800" spc="-10" dirty="0">
                <a:cs typeface="Calibri"/>
              </a:rPr>
              <a:t>between </a:t>
            </a:r>
            <a:r>
              <a:rPr lang="en-US" sz="2800" dirty="0">
                <a:cs typeface="Calibri"/>
              </a:rPr>
              <a:t>them is in  </a:t>
            </a:r>
            <a:r>
              <a:rPr lang="en-US" sz="2800" spc="-20" dirty="0">
                <a:cs typeface="Calibri"/>
              </a:rPr>
              <a:t>storage.</a:t>
            </a:r>
            <a:endParaRPr lang="en-US" sz="2800" dirty="0">
              <a:cs typeface="Calibri"/>
            </a:endParaRPr>
          </a:p>
          <a:p>
            <a:pPr marL="354965" marR="45021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cs typeface="Calibri"/>
              </a:rPr>
              <a:t>In </a:t>
            </a:r>
            <a:r>
              <a:rPr lang="en-US" sz="2800" spc="-15" dirty="0">
                <a:cs typeface="Calibri"/>
              </a:rPr>
              <a:t>structures, </a:t>
            </a:r>
            <a:r>
              <a:rPr lang="en-US" sz="2800" dirty="0">
                <a:cs typeface="Calibri"/>
              </a:rPr>
              <a:t>each member </a:t>
            </a:r>
            <a:r>
              <a:rPr lang="en-US" sz="2800" spc="-5" dirty="0">
                <a:cs typeface="Calibri"/>
              </a:rPr>
              <a:t>has </a:t>
            </a:r>
            <a:r>
              <a:rPr lang="en-US" sz="2800" dirty="0">
                <a:cs typeface="Calibri"/>
              </a:rPr>
              <a:t>its </a:t>
            </a:r>
            <a:r>
              <a:rPr lang="en-US" sz="2800" spc="-5" dirty="0">
                <a:cs typeface="Calibri"/>
              </a:rPr>
              <a:t>own</a:t>
            </a:r>
            <a:r>
              <a:rPr lang="en-US" sz="2800" spc="-130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memory  </a:t>
            </a:r>
            <a:r>
              <a:rPr lang="en-US" sz="2800" spc="-10" dirty="0">
                <a:cs typeface="Calibri"/>
              </a:rPr>
              <a:t>location but </a:t>
            </a:r>
            <a:r>
              <a:rPr lang="en-US" sz="2800" dirty="0">
                <a:cs typeface="Calibri"/>
              </a:rPr>
              <a:t>all </a:t>
            </a:r>
            <a:r>
              <a:rPr lang="en-US" sz="2800" spc="-10" dirty="0">
                <a:cs typeface="Calibri"/>
              </a:rPr>
              <a:t>members </a:t>
            </a:r>
            <a:r>
              <a:rPr lang="en-US" sz="2800" spc="-5" dirty="0">
                <a:cs typeface="Calibri"/>
              </a:rPr>
              <a:t>of union use </a:t>
            </a:r>
            <a:r>
              <a:rPr lang="en-US" sz="2800" dirty="0">
                <a:cs typeface="Calibri"/>
              </a:rPr>
              <a:t>the </a:t>
            </a:r>
            <a:r>
              <a:rPr lang="en-US" sz="2800" b="1" dirty="0">
                <a:cs typeface="Calibri"/>
              </a:rPr>
              <a:t>same  </a:t>
            </a:r>
            <a:r>
              <a:rPr lang="en-US" sz="2800" b="1" spc="-5" dirty="0">
                <a:cs typeface="Calibri"/>
              </a:rPr>
              <a:t>memory </a:t>
            </a:r>
            <a:r>
              <a:rPr lang="en-US" sz="2800" b="1" spc="-10" dirty="0">
                <a:cs typeface="Calibri"/>
              </a:rPr>
              <a:t>location </a:t>
            </a:r>
            <a:r>
              <a:rPr lang="en-US" sz="2800" dirty="0">
                <a:cs typeface="Calibri"/>
              </a:rPr>
              <a:t>which is equal </a:t>
            </a:r>
            <a:r>
              <a:rPr lang="en-US" sz="2800" spc="-15" dirty="0">
                <a:cs typeface="Calibri"/>
              </a:rPr>
              <a:t>to </a:t>
            </a:r>
            <a:r>
              <a:rPr lang="en-US" sz="2800" dirty="0">
                <a:cs typeface="Calibri"/>
              </a:rPr>
              <a:t>the </a:t>
            </a:r>
            <a:r>
              <a:rPr lang="en-US" sz="2800" spc="-20" dirty="0">
                <a:cs typeface="Calibri"/>
              </a:rPr>
              <a:t>greatest  </a:t>
            </a:r>
            <a:r>
              <a:rPr lang="en-US" sz="2800" spc="-10" dirty="0">
                <a:cs typeface="Calibri"/>
              </a:rPr>
              <a:t>member’s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size.</a:t>
            </a:r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428868"/>
            <a:ext cx="50720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 smtClean="0"/>
              <a:t>Thank You</a:t>
            </a:r>
            <a:endParaRPr lang="en-US" sz="5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Topics to be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Defining a Structure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Declaring a structure variables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Accessing Structure Elements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Union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61899"/>
            <a:ext cx="5701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0" spc="-5" dirty="0" smtClean="0">
                <a:latin typeface="Calibri"/>
                <a:cs typeface="Calibri"/>
              </a:rPr>
              <a:t>Need of </a:t>
            </a:r>
            <a:r>
              <a:rPr sz="4400" b="0" spc="-5" smtClean="0">
                <a:cs typeface="Calibri"/>
              </a:rPr>
              <a:t>Structure</a:t>
            </a:r>
            <a:endParaRPr sz="440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6" y="1571612"/>
            <a:ext cx="8073390" cy="246221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spc="-10" smtClean="0">
                <a:uFill>
                  <a:solidFill>
                    <a:srgbClr val="000000"/>
                  </a:solidFill>
                </a:uFill>
                <a:latin typeface="+mj-lt"/>
                <a:cs typeface="Calibri"/>
              </a:rPr>
              <a:t>Problem</a:t>
            </a:r>
            <a:r>
              <a:rPr sz="2800" spc="-10" dirty="0">
                <a:latin typeface="+mj-lt"/>
                <a:cs typeface="Calibri"/>
              </a:rPr>
              <a:t>:</a:t>
            </a:r>
            <a:endParaRPr sz="2800">
              <a:latin typeface="+mj-lt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+mj-lt"/>
                <a:cs typeface="Calibri" pitchFamily="34" charset="0"/>
              </a:rPr>
              <a:t>– </a:t>
            </a:r>
            <a:r>
              <a:rPr sz="2800" spc="-10" dirty="0">
                <a:latin typeface="+mj-lt"/>
                <a:cs typeface="Calibri"/>
              </a:rPr>
              <a:t>How </a:t>
            </a:r>
            <a:r>
              <a:rPr sz="2800" spc="-15" dirty="0">
                <a:latin typeface="+mj-lt"/>
                <a:cs typeface="Calibri"/>
              </a:rPr>
              <a:t>to </a:t>
            </a:r>
            <a:r>
              <a:rPr sz="2800" spc="-10" dirty="0">
                <a:latin typeface="+mj-lt"/>
                <a:cs typeface="Calibri"/>
              </a:rPr>
              <a:t>group </a:t>
            </a:r>
            <a:r>
              <a:rPr sz="2800" spc="-15" dirty="0">
                <a:latin typeface="+mj-lt"/>
                <a:cs typeface="Calibri"/>
              </a:rPr>
              <a:t>together </a:t>
            </a:r>
            <a:r>
              <a:rPr sz="2800" spc="-5" dirty="0">
                <a:latin typeface="+mj-lt"/>
                <a:cs typeface="Calibri"/>
              </a:rPr>
              <a:t>a </a:t>
            </a:r>
            <a:r>
              <a:rPr sz="2800" spc="-10" dirty="0">
                <a:latin typeface="+mj-lt"/>
                <a:cs typeface="Calibri"/>
              </a:rPr>
              <a:t>collection </a:t>
            </a:r>
            <a:r>
              <a:rPr sz="2800" spc="-5" dirty="0">
                <a:latin typeface="+mj-lt"/>
                <a:cs typeface="Calibri"/>
              </a:rPr>
              <a:t>of </a:t>
            </a:r>
            <a:r>
              <a:rPr sz="2800" spc="-20" dirty="0">
                <a:latin typeface="+mj-lt"/>
                <a:cs typeface="Calibri"/>
              </a:rPr>
              <a:t>data </a:t>
            </a:r>
            <a:r>
              <a:rPr sz="2800" spc="-10" dirty="0">
                <a:latin typeface="+mj-lt"/>
                <a:cs typeface="Calibri"/>
              </a:rPr>
              <a:t>items  </a:t>
            </a:r>
            <a:r>
              <a:rPr sz="2800" spc="-5" dirty="0">
                <a:latin typeface="+mj-lt"/>
                <a:cs typeface="Calibri"/>
              </a:rPr>
              <a:t>of </a:t>
            </a:r>
            <a:r>
              <a:rPr sz="2800" spc="-25" dirty="0">
                <a:latin typeface="+mj-lt"/>
                <a:cs typeface="Calibri"/>
              </a:rPr>
              <a:t>different </a:t>
            </a:r>
            <a:r>
              <a:rPr sz="2800" spc="-5" dirty="0">
                <a:latin typeface="+mj-lt"/>
                <a:cs typeface="Calibri"/>
              </a:rPr>
              <a:t>types </a:t>
            </a:r>
            <a:r>
              <a:rPr sz="2800" spc="-10" dirty="0">
                <a:latin typeface="+mj-lt"/>
                <a:cs typeface="Calibri"/>
              </a:rPr>
              <a:t>that </a:t>
            </a:r>
            <a:r>
              <a:rPr sz="2800" spc="-20" dirty="0">
                <a:latin typeface="+mj-lt"/>
                <a:cs typeface="Calibri"/>
              </a:rPr>
              <a:t>are </a:t>
            </a:r>
            <a:r>
              <a:rPr sz="2800" spc="-10" dirty="0">
                <a:latin typeface="+mj-lt"/>
                <a:cs typeface="Calibri"/>
              </a:rPr>
              <a:t>logically </a:t>
            </a:r>
            <a:r>
              <a:rPr sz="2800" spc="-20" dirty="0">
                <a:latin typeface="+mj-lt"/>
                <a:cs typeface="Calibri"/>
              </a:rPr>
              <a:t>related </a:t>
            </a:r>
            <a:r>
              <a:rPr sz="2800" spc="-15" dirty="0">
                <a:latin typeface="+mj-lt"/>
                <a:cs typeface="Calibri"/>
              </a:rPr>
              <a:t>to </a:t>
            </a:r>
            <a:r>
              <a:rPr sz="2800" spc="-5" dirty="0">
                <a:latin typeface="+mj-lt"/>
                <a:cs typeface="Calibri"/>
              </a:rPr>
              <a:t>a  </a:t>
            </a:r>
            <a:r>
              <a:rPr sz="2800" spc="-10" dirty="0">
                <a:latin typeface="+mj-lt"/>
                <a:cs typeface="Calibri"/>
              </a:rPr>
              <a:t>particular entity</a:t>
            </a:r>
            <a:r>
              <a:rPr sz="2800" spc="-10">
                <a:latin typeface="+mj-lt"/>
                <a:cs typeface="Calibri"/>
              </a:rPr>
              <a:t>???</a:t>
            </a:r>
            <a:r>
              <a:rPr sz="2800" spc="50">
                <a:latin typeface="+mj-lt"/>
                <a:cs typeface="Calibri"/>
              </a:rPr>
              <a:t> </a:t>
            </a:r>
            <a:r>
              <a:rPr sz="2800" spc="-20" smtClean="0">
                <a:latin typeface="+mj-lt"/>
                <a:cs typeface="Calibri"/>
              </a:rPr>
              <a:t>(</a:t>
            </a:r>
            <a:r>
              <a:rPr sz="2800" b="1" strike="sngStrike" spc="-20" smtClean="0">
                <a:solidFill>
                  <a:srgbClr val="FF0000"/>
                </a:solidFill>
                <a:latin typeface="+mj-lt"/>
                <a:cs typeface="Calibri"/>
              </a:rPr>
              <a:t>Array</a:t>
            </a:r>
            <a:r>
              <a:rPr sz="2800" spc="-20" smtClean="0">
                <a:latin typeface="+mj-lt"/>
                <a:cs typeface="Calibri"/>
              </a:rPr>
              <a:t>)</a:t>
            </a:r>
            <a:endParaRPr sz="280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2800" i="1" spc="-10" dirty="0">
                <a:latin typeface="+mj-lt"/>
                <a:cs typeface="Calibri"/>
              </a:rPr>
              <a:t>Solution:</a:t>
            </a:r>
            <a:r>
              <a:rPr sz="2800" i="1" spc="185" dirty="0">
                <a:latin typeface="+mj-lt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+mj-lt"/>
                <a:cs typeface="Calibri"/>
              </a:rPr>
              <a:t>Structure</a:t>
            </a:r>
            <a:endParaRPr sz="280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899"/>
            <a:ext cx="21418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cs typeface="Calibri"/>
              </a:rPr>
              <a:t>Structure</a:t>
            </a:r>
            <a:endParaRPr sz="4400"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28596" y="1214422"/>
            <a:ext cx="8229600" cy="2434923"/>
          </a:xfrm>
          <a:prstGeom prst="rect">
            <a:avLst/>
          </a:prstGeom>
        </p:spPr>
        <p:txBody>
          <a:bodyPr vert="horz" wrap="square" lIns="0" tIns="501294" rIns="0" bIns="0" rtlCol="0">
            <a:spAutoFit/>
          </a:bodyPr>
          <a:lstStyle/>
          <a:p>
            <a:pPr marL="355600">
              <a:spcBef>
                <a:spcPts val="865"/>
              </a:spcBef>
            </a:pPr>
            <a:r>
              <a:rPr lang="en-US" sz="2800" dirty="0" smtClean="0">
                <a:cs typeface="Calibri"/>
              </a:rPr>
              <a:t>A </a:t>
            </a:r>
            <a:r>
              <a:rPr lang="en-US" sz="2800" spc="-10" dirty="0" smtClean="0">
                <a:cs typeface="Calibri"/>
              </a:rPr>
              <a:t>structure </a:t>
            </a:r>
            <a:r>
              <a:rPr lang="en-US" sz="2800" spc="-5" dirty="0" smtClean="0">
                <a:cs typeface="Calibri"/>
              </a:rPr>
              <a:t>i</a:t>
            </a:r>
            <a:r>
              <a:rPr lang="en-US" sz="2800" dirty="0" smtClean="0">
                <a:cs typeface="Calibri"/>
              </a:rPr>
              <a:t>s a </a:t>
            </a:r>
            <a:r>
              <a:rPr lang="en-US" sz="2800" spc="-30" dirty="0" smtClean="0">
                <a:cs typeface="Calibri"/>
              </a:rPr>
              <a:t>c</a:t>
            </a:r>
            <a:r>
              <a:rPr lang="en-US" sz="2800" spc="-5" dirty="0" smtClean="0">
                <a:cs typeface="Calibri"/>
              </a:rPr>
              <a:t>olle</a:t>
            </a:r>
            <a:r>
              <a:rPr lang="en-US" sz="2800" spc="-15" dirty="0" smtClean="0">
                <a:cs typeface="Calibri"/>
              </a:rPr>
              <a:t>c</a:t>
            </a:r>
            <a:r>
              <a:rPr lang="en-US" sz="2800" dirty="0" smtClean="0">
                <a:cs typeface="Calibri"/>
              </a:rPr>
              <a:t>t</a:t>
            </a:r>
            <a:r>
              <a:rPr lang="en-US" sz="2800" spc="-15" dirty="0" smtClean="0">
                <a:cs typeface="Calibri"/>
              </a:rPr>
              <a:t>i</a:t>
            </a:r>
            <a:r>
              <a:rPr lang="en-US" sz="2800" spc="-5" dirty="0" smtClean="0">
                <a:cs typeface="Calibri"/>
              </a:rPr>
              <a:t>o</a:t>
            </a:r>
            <a:r>
              <a:rPr lang="en-US" sz="2800" dirty="0" smtClean="0">
                <a:cs typeface="Calibri"/>
              </a:rPr>
              <a:t>n of </a:t>
            </a:r>
            <a:r>
              <a:rPr lang="en-US" sz="2800" spc="-35" dirty="0" smtClean="0">
                <a:cs typeface="Calibri"/>
              </a:rPr>
              <a:t>v</a:t>
            </a:r>
            <a:r>
              <a:rPr lang="en-US" sz="2800" dirty="0" smtClean="0">
                <a:cs typeface="Calibri"/>
              </a:rPr>
              <a:t>aria</a:t>
            </a:r>
            <a:r>
              <a:rPr lang="en-US" sz="2800" spc="-15" dirty="0" smtClean="0">
                <a:cs typeface="Calibri"/>
              </a:rPr>
              <a:t>b</a:t>
            </a:r>
            <a:r>
              <a:rPr lang="en-US" sz="2800" dirty="0" smtClean="0">
                <a:cs typeface="Calibri"/>
              </a:rPr>
              <a:t>les of </a:t>
            </a:r>
            <a:r>
              <a:rPr sz="2800" spc="-25" smtClean="0"/>
              <a:t>different </a:t>
            </a:r>
            <a:r>
              <a:rPr sz="2800" spc="-20" smtClean="0"/>
              <a:t>data </a:t>
            </a:r>
            <a:r>
              <a:rPr sz="2800" smtClean="0"/>
              <a:t>types </a:t>
            </a:r>
            <a:r>
              <a:rPr sz="2800" spc="-5" smtClean="0"/>
              <a:t>under </a:t>
            </a:r>
            <a:r>
              <a:rPr sz="2800" smtClean="0"/>
              <a:t>a </a:t>
            </a:r>
            <a:r>
              <a:rPr sz="2800" spc="-5" smtClean="0"/>
              <a:t>single</a:t>
            </a:r>
            <a:r>
              <a:rPr sz="2800" spc="75" smtClean="0"/>
              <a:t> </a:t>
            </a:r>
            <a:r>
              <a:rPr sz="2800" spc="-5" smtClean="0"/>
              <a:t>name.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247140" algn="l"/>
                <a:tab pos="2995295" algn="l"/>
                <a:tab pos="3807460" algn="l"/>
                <a:tab pos="5051425" algn="l"/>
                <a:tab pos="6889750" algn="l"/>
                <a:tab pos="7505700" algn="l"/>
              </a:tabLst>
            </a:pPr>
            <a:r>
              <a:rPr sz="2800" spc="-5" smtClean="0"/>
              <a:t>Th</a:t>
            </a:r>
            <a:r>
              <a:rPr sz="2800" smtClean="0"/>
              <a:t>e</a:t>
            </a:r>
            <a:r>
              <a:rPr lang="en-IN" sz="2800" dirty="0" smtClean="0"/>
              <a:t> </a:t>
            </a:r>
            <a:r>
              <a:rPr sz="2800" spc="-45" smtClean="0"/>
              <a:t>v</a:t>
            </a:r>
            <a:r>
              <a:rPr sz="2800" smtClean="0"/>
              <a:t>ariab</a:t>
            </a:r>
            <a:r>
              <a:rPr sz="2800" spc="-15" smtClean="0"/>
              <a:t>l</a:t>
            </a:r>
            <a:r>
              <a:rPr sz="2800" smtClean="0"/>
              <a:t>es</a:t>
            </a:r>
            <a:r>
              <a:rPr lang="en-IN" sz="2800" dirty="0" smtClean="0"/>
              <a:t> </a:t>
            </a:r>
            <a:r>
              <a:rPr sz="2800" smtClean="0"/>
              <a:t>a</a:t>
            </a:r>
            <a:r>
              <a:rPr sz="2800" spc="-40" smtClean="0"/>
              <a:t>r</a:t>
            </a:r>
            <a:r>
              <a:rPr sz="2800" smtClean="0"/>
              <a:t>e</a:t>
            </a:r>
            <a:r>
              <a:rPr lang="en-IN" sz="2800" dirty="0" smtClean="0"/>
              <a:t> </a:t>
            </a:r>
            <a:r>
              <a:rPr sz="2800" spc="-25" smtClean="0"/>
              <a:t>c</a:t>
            </a:r>
            <a:r>
              <a:rPr sz="2800" smtClean="0"/>
              <a:t>alled</a:t>
            </a:r>
            <a:r>
              <a:rPr lang="en-IN" sz="2800" dirty="0" smtClean="0"/>
              <a:t> </a:t>
            </a:r>
            <a:r>
              <a:rPr sz="2800" smtClean="0">
                <a:solidFill>
                  <a:srgbClr val="FF0000"/>
                </a:solidFill>
              </a:rPr>
              <a:t>mem</a:t>
            </a:r>
            <a:r>
              <a:rPr sz="2800" spc="-10" smtClean="0">
                <a:solidFill>
                  <a:srgbClr val="FF0000"/>
                </a:solidFill>
              </a:rPr>
              <a:t>b</a:t>
            </a:r>
            <a:r>
              <a:rPr sz="2800" smtClean="0">
                <a:solidFill>
                  <a:srgbClr val="FF0000"/>
                </a:solidFill>
              </a:rPr>
              <a:t>e</a:t>
            </a:r>
            <a:r>
              <a:rPr sz="2800" spc="-60" smtClean="0">
                <a:solidFill>
                  <a:srgbClr val="FF0000"/>
                </a:solidFill>
              </a:rPr>
              <a:t>r</a:t>
            </a:r>
            <a:r>
              <a:rPr sz="2800" smtClean="0">
                <a:solidFill>
                  <a:srgbClr val="FF0000"/>
                </a:solidFill>
              </a:rPr>
              <a:t>s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sz="2800" smtClean="0"/>
              <a:t>of</a:t>
            </a:r>
            <a:r>
              <a:rPr lang="en-IN" sz="2800" dirty="0" smtClean="0"/>
              <a:t> </a:t>
            </a:r>
            <a:r>
              <a:rPr sz="2800" smtClean="0"/>
              <a:t>the  </a:t>
            </a:r>
            <a:r>
              <a:rPr sz="2800" spc="-10" smtClean="0"/>
              <a:t>structure.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/>
              <a:t>The </a:t>
            </a:r>
            <a:r>
              <a:rPr sz="2800" spc="-10" smtClean="0"/>
              <a:t>structure </a:t>
            </a:r>
            <a:r>
              <a:rPr sz="2800" spc="-5" smtClean="0"/>
              <a:t>is </a:t>
            </a:r>
            <a:r>
              <a:rPr sz="2800" smtClean="0"/>
              <a:t>also </a:t>
            </a:r>
            <a:r>
              <a:rPr sz="2800" spc="-5" smtClean="0"/>
              <a:t>called </a:t>
            </a:r>
            <a:r>
              <a:rPr sz="2800" smtClean="0"/>
              <a:t>a </a:t>
            </a:r>
            <a:r>
              <a:rPr sz="2800" spc="-10" smtClean="0"/>
              <a:t>user-defined </a:t>
            </a:r>
            <a:r>
              <a:rPr sz="2800" spc="-15" smtClean="0"/>
              <a:t>data  </a:t>
            </a:r>
            <a:r>
              <a:rPr sz="2800" smtClean="0"/>
              <a:t>type.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6D3693BA-1E69-402A-BE40-DCE9A500ECB1}" type="slidenum">
              <a:rPr lang="en-US" smtClean="0"/>
              <a:pPr defTabSz="914414"/>
              <a:t>5</a:t>
            </a:fld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563040" y="180020"/>
            <a:ext cx="8229600" cy="1372464"/>
          </a:xfrm>
        </p:spPr>
        <p:txBody>
          <a:bodyPr/>
          <a:lstStyle/>
          <a:p>
            <a:pPr eaLnBrk="1" hangingPunct="1"/>
            <a:r>
              <a:rPr lang="en-US" smtClean="0"/>
              <a:t>Defining a Structure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281" y="1424310"/>
            <a:ext cx="8002080" cy="5030448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/>
              <a:t>   </a:t>
            </a:r>
            <a:r>
              <a:rPr lang="en-US" sz="2500" dirty="0" err="1"/>
              <a:t>struct</a:t>
            </a:r>
            <a:r>
              <a:rPr lang="en-US" sz="2500" dirty="0"/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structure_name</a:t>
            </a:r>
            <a:r>
              <a:rPr lang="en-US" sz="2500" dirty="0" smtClean="0"/>
              <a:t> {</a:t>
            </a:r>
            <a:endParaRPr lang="en-US" sz="2500" dirty="0"/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500" dirty="0"/>
              <a:t>               member 1;</a:t>
            </a:r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500" dirty="0"/>
              <a:t>               member 2;</a:t>
            </a:r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500" dirty="0"/>
              <a:t>               :</a:t>
            </a:r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500" dirty="0"/>
              <a:t>               member m;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/>
              <a:t>            };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500" dirty="0" err="1">
                <a:solidFill>
                  <a:srgbClr val="0000FF"/>
                </a:solidFill>
              </a:rPr>
              <a:t>struct</a:t>
            </a:r>
            <a:r>
              <a:rPr lang="en-US" sz="2500" dirty="0"/>
              <a:t> is the required C 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dirty="0" err="1" smtClean="0">
                <a:solidFill>
                  <a:srgbClr val="0000FF"/>
                </a:solidFill>
              </a:rPr>
              <a:t>structure_name</a:t>
            </a:r>
            <a:r>
              <a:rPr lang="en-US" sz="2500" dirty="0" smtClean="0"/>
              <a:t> </a:t>
            </a:r>
            <a:r>
              <a:rPr lang="en-US" sz="2500" dirty="0"/>
              <a:t>is the name of the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member 1, member 2, … </a:t>
            </a:r>
            <a:r>
              <a:rPr lang="en-US" sz="2500" dirty="0"/>
              <a:t>are individual member </a:t>
            </a:r>
            <a:r>
              <a:rPr lang="en-US" sz="2500" dirty="0" smtClean="0"/>
              <a:t>declarations</a:t>
            </a:r>
          </a:p>
          <a:p>
            <a:pPr lvl="1">
              <a:lnSpc>
                <a:spcPct val="90000"/>
              </a:lnSpc>
            </a:pPr>
            <a:r>
              <a:rPr lang="en-US" sz="2500" b="1" i="1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Th</a:t>
            </a:r>
            <a:r>
              <a:rPr lang="en-US" sz="2500" b="1" i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members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-3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tr</a:t>
            </a:r>
            <a:r>
              <a:rPr lang="en-US" sz="2500" b="1" i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ctu</a:t>
            </a:r>
            <a:r>
              <a:rPr lang="en-US" sz="25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do </a:t>
            </a:r>
            <a:r>
              <a:rPr lang="en-US" sz="2500" b="1" i="1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no</a:t>
            </a:r>
            <a:r>
              <a:rPr lang="en-US" sz="2500" b="1" i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n-US" sz="2500" b="1" i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lang="en-US" sz="25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lang="en-US" sz="2500" b="1" i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up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y</a:t>
            </a: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</a:t>
            </a:r>
            <a:r>
              <a:rPr lang="en-US" sz="2500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500" b="1" i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memory  </a:t>
            </a:r>
            <a:r>
              <a:rPr lang="en-US" sz="2500" b="1" i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until they 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 associated </a:t>
            </a:r>
            <a:r>
              <a:rPr lang="en-US" sz="2500" b="1" i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with 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n-US" sz="2500" b="1" i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500" b="1" i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structure_variable</a:t>
            </a:r>
            <a:r>
              <a:rPr lang="en-US" sz="2500" b="1" i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lang="en-US" sz="25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005D1963-36E6-4996-8253-B7420547D490}" type="slidenum">
              <a:rPr lang="en-US" smtClean="0"/>
              <a:pPr defTabSz="914414"/>
              <a:t>6</a:t>
            </a:fld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93920" y="1"/>
            <a:ext cx="8229600" cy="1373904"/>
          </a:xfrm>
        </p:spPr>
        <p:txBody>
          <a:bodyPr/>
          <a:lstStyle/>
          <a:p>
            <a:pPr eaLnBrk="1" hangingPunct="1"/>
            <a:r>
              <a:rPr lang="en-IN" dirty="0" smtClean="0"/>
              <a:t>Structure variables</a:t>
            </a:r>
            <a:endParaRPr 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786" y="1928802"/>
            <a:ext cx="7428960" cy="3827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+mj-lt"/>
              </a:rPr>
              <a:t>Once a structure has been defined, the individual structure-type variables can be declared as: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800080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+mj-lt"/>
              </a:rPr>
              <a:t>struct</a:t>
            </a:r>
            <a:r>
              <a:rPr lang="en-US" sz="25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0000FF"/>
                </a:solidFill>
                <a:latin typeface="+mj-lt"/>
              </a:rPr>
              <a:t>structure_name</a:t>
            </a:r>
            <a:r>
              <a:rPr lang="en-US" sz="25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+mj-lt"/>
              </a:rPr>
              <a:t>var_1, var_2, …, </a:t>
            </a:r>
            <a:r>
              <a:rPr lang="en-US" sz="2500" dirty="0" err="1">
                <a:solidFill>
                  <a:srgbClr val="0000FF"/>
                </a:solidFill>
                <a:latin typeface="+mj-lt"/>
              </a:rPr>
              <a:t>var_n</a:t>
            </a:r>
            <a:r>
              <a:rPr lang="en-US" sz="2500" dirty="0">
                <a:solidFill>
                  <a:srgbClr val="0000FF"/>
                </a:solidFill>
                <a:latin typeface="+mj-lt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86A7ED6A-E73B-4C12-8E18-703F6067F501}" type="slidenum">
              <a:rPr lang="en-US" smtClean="0"/>
              <a:pPr defTabSz="914414"/>
              <a:t>7</a:t>
            </a:fld>
            <a:endParaRPr lang="en-US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632160" y="1"/>
            <a:ext cx="8229600" cy="1373904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8000" y="1216928"/>
            <a:ext cx="8608320" cy="52124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dirty="0"/>
              <a:t>A structure definition</a:t>
            </a:r>
            <a:endParaRPr lang="en-US" sz="25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	</a:t>
            </a:r>
            <a:r>
              <a:rPr lang="en-US" sz="2500" dirty="0" err="1"/>
              <a:t>struct</a:t>
            </a:r>
            <a:r>
              <a:rPr lang="en-US" sz="2500" dirty="0"/>
              <a:t> </a:t>
            </a:r>
            <a:r>
              <a:rPr lang="en-US" sz="2500" dirty="0" smtClean="0"/>
              <a:t>item </a:t>
            </a:r>
            <a:r>
              <a:rPr lang="en-US" sz="2500" dirty="0"/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                 char name[30];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                 </a:t>
            </a:r>
            <a:r>
              <a:rPr lang="en-US" sz="2500" dirty="0" err="1"/>
              <a:t>int</a:t>
            </a:r>
            <a:r>
              <a:rPr lang="en-US" sz="2500" dirty="0"/>
              <a:t>  </a:t>
            </a:r>
            <a:r>
              <a:rPr lang="en-US" sz="2500" dirty="0" err="1" smtClean="0"/>
              <a:t>itemcode</a:t>
            </a:r>
            <a:r>
              <a:rPr lang="en-US" sz="2500" dirty="0" smtClean="0"/>
              <a:t>;</a:t>
            </a:r>
            <a:endParaRPr lang="en-US" sz="25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                 </a:t>
            </a:r>
            <a:r>
              <a:rPr lang="en-US" sz="2500" dirty="0" smtClean="0"/>
              <a:t>float  price;</a:t>
            </a:r>
            <a:endParaRPr lang="en-US" sz="25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              };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5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900" dirty="0"/>
              <a:t>Defining structure variables: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/>
              <a:t>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>
                <a:solidFill>
                  <a:srgbClr val="800080"/>
                </a:solidFill>
              </a:rPr>
              <a:t>	</a:t>
            </a:r>
            <a:r>
              <a:rPr lang="en-US" sz="2500" dirty="0" err="1"/>
              <a:t>struct</a:t>
            </a:r>
            <a:r>
              <a:rPr lang="en-US" sz="2500" dirty="0"/>
              <a:t> </a:t>
            </a:r>
            <a:r>
              <a:rPr lang="en-US" sz="2500" dirty="0" smtClean="0"/>
              <a:t>item  </a:t>
            </a:r>
            <a:r>
              <a:rPr lang="en-US" sz="2500" dirty="0"/>
              <a:t>a1, a2, a3;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/>
              <a:t>                                  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839521" y="5780767"/>
            <a:ext cx="2904480" cy="6898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algn="ctr" defTabSz="914414"/>
            <a:r>
              <a:rPr lang="en-US" sz="2400" b="1" dirty="0">
                <a:solidFill>
                  <a:srgbClr val="FF0000"/>
                </a:solidFill>
              </a:rPr>
              <a:t>A new data-type</a:t>
            </a:r>
          </a:p>
        </p:txBody>
      </p:sp>
      <p:sp>
        <p:nvSpPr>
          <p:cNvPr id="7174" name="AutoShape 7"/>
          <p:cNvSpPr>
            <a:spLocks/>
          </p:cNvSpPr>
          <p:nvPr/>
        </p:nvSpPr>
        <p:spPr bwMode="auto">
          <a:xfrm rot="-5400000">
            <a:off x="1861177" y="4550282"/>
            <a:ext cx="456527" cy="2361600"/>
          </a:xfrm>
          <a:prstGeom prst="leftBrace">
            <a:avLst>
              <a:gd name="adj1" fmla="val 4311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14"/>
            <a:fld id="{33334D7E-6EDD-45A0-9274-429EC26E71F5}" type="slidenum">
              <a:rPr lang="en-US" smtClean="0"/>
              <a:pPr defTabSz="914414"/>
              <a:t>8</a:t>
            </a:fld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93920" y="1"/>
            <a:ext cx="8229600" cy="13739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dirty="0" smtClean="0"/>
              <a:t>Another way of declaring structure variables</a:t>
            </a:r>
            <a:endParaRPr lang="en-US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431200" cy="4424144"/>
          </a:xfrm>
        </p:spPr>
        <p:txBody>
          <a:bodyPr>
            <a:noAutofit/>
          </a:bodyPr>
          <a:lstStyle/>
          <a:p>
            <a:pPr marL="483847" indent="-483847" defTabSz="828013">
              <a:lnSpc>
                <a:spcPct val="90000"/>
              </a:lnSpc>
            </a:pPr>
            <a:r>
              <a:rPr lang="en-US" sz="2800" dirty="0">
                <a:latin typeface="+mj-lt"/>
              </a:rPr>
              <a:t>It is possible to combine the declaration of the structure with that of the structure variables:</a:t>
            </a:r>
          </a:p>
          <a:p>
            <a:pPr marL="828013" lvl="1" indent="-413287" defTabSz="828013">
              <a:lnSpc>
                <a:spcPct val="90000"/>
              </a:lnSpc>
              <a:buNone/>
            </a:pPr>
            <a:endParaRPr lang="en-US" dirty="0">
              <a:solidFill>
                <a:srgbClr val="800080"/>
              </a:solidFill>
              <a:latin typeface="+mj-lt"/>
            </a:endParaRPr>
          </a:p>
          <a:p>
            <a:pPr marL="828013" lvl="1" indent="-413287" defTabSz="828013">
              <a:lnSpc>
                <a:spcPct val="90000"/>
              </a:lnSpc>
              <a:buNone/>
            </a:pPr>
            <a:r>
              <a:rPr lang="en-US" dirty="0" err="1" smtClean="0">
                <a:latin typeface="+mj-lt"/>
              </a:rPr>
              <a:t>struct</a:t>
            </a:r>
            <a:r>
              <a:rPr lang="en-US" dirty="0" smtClean="0">
                <a:latin typeface="+mj-lt"/>
              </a:rPr>
              <a:t> item </a:t>
            </a:r>
          </a:p>
          <a:p>
            <a:pPr marL="828013" lvl="1" indent="-413287" defTabSz="828013">
              <a:lnSpc>
                <a:spcPct val="90000"/>
              </a:lnSpc>
              <a:buNone/>
            </a:pPr>
            <a:r>
              <a:rPr lang="en-US" dirty="0">
                <a:latin typeface="+mj-lt"/>
              </a:rPr>
              <a:t>	 </a:t>
            </a:r>
            <a:r>
              <a:rPr lang="en-US" dirty="0" smtClean="0">
                <a:latin typeface="+mj-lt"/>
              </a:rPr>
              <a:t>    {</a:t>
            </a:r>
          </a:p>
          <a:p>
            <a:pPr marL="828013" lvl="1" indent="-413287" defTabSz="828013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dirty="0" smtClean="0">
                <a:latin typeface="+mj-lt"/>
              </a:rPr>
              <a:t>              member 1;</a:t>
            </a:r>
          </a:p>
          <a:p>
            <a:pPr marL="828013" lvl="1" indent="-413287" defTabSz="828013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dirty="0" smtClean="0">
                <a:latin typeface="+mj-lt"/>
              </a:rPr>
              <a:t>              member 2;</a:t>
            </a:r>
          </a:p>
          <a:p>
            <a:pPr marL="828013" lvl="1" indent="-413287" defTabSz="828013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dirty="0" smtClean="0">
                <a:latin typeface="+mj-lt"/>
              </a:rPr>
              <a:t>              :</a:t>
            </a:r>
          </a:p>
          <a:p>
            <a:pPr marL="828013" lvl="1" indent="-413287" defTabSz="828013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dirty="0" smtClean="0">
                <a:latin typeface="+mj-lt"/>
              </a:rPr>
              <a:t>              member m;</a:t>
            </a:r>
          </a:p>
          <a:p>
            <a:pPr marL="828013" lvl="1" indent="-413287" defTabSz="828013">
              <a:lnSpc>
                <a:spcPct val="90000"/>
              </a:lnSpc>
              <a:buNone/>
            </a:pPr>
            <a:r>
              <a:rPr lang="en-US" dirty="0" smtClean="0">
                <a:latin typeface="+mj-lt"/>
              </a:rPr>
              <a:t>           }  var_1, var_2,…, </a:t>
            </a:r>
            <a:r>
              <a:rPr lang="en-US" dirty="0" err="1" smtClean="0">
                <a:latin typeface="+mj-lt"/>
              </a:rPr>
              <a:t>var_n</a:t>
            </a:r>
            <a:r>
              <a:rPr lang="en-US" dirty="0" smtClean="0">
                <a:latin typeface="+mj-lt"/>
              </a:rPr>
              <a:t>;</a:t>
            </a:r>
          </a:p>
          <a:p>
            <a:pPr marL="828013" lvl="1" indent="-413287" defTabSz="828013">
              <a:lnSpc>
                <a:spcPct val="90000"/>
              </a:lnSpc>
              <a:buNone/>
            </a:pPr>
            <a:endParaRPr lang="en-US" dirty="0" smtClean="0">
              <a:latin typeface="+mj-lt"/>
            </a:endParaRPr>
          </a:p>
          <a:p>
            <a:pPr marL="483847" indent="-483847" defTabSz="828013">
              <a:lnSpc>
                <a:spcPct val="90000"/>
              </a:lnSpc>
            </a:pPr>
            <a:r>
              <a:rPr lang="en-US" sz="2800" dirty="0">
                <a:latin typeface="+mj-lt"/>
              </a:rPr>
              <a:t>Declares three variables of type </a:t>
            </a:r>
            <a:r>
              <a:rPr lang="en-US" sz="2800" dirty="0" err="1">
                <a:solidFill>
                  <a:srgbClr val="0000FF"/>
                </a:solidFill>
                <a:latin typeface="+mj-lt"/>
              </a:rPr>
              <a:t>struct</a:t>
            </a:r>
            <a:r>
              <a:rPr lang="en-US" sz="2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item</a:t>
            </a:r>
            <a:endParaRPr lang="en-US" sz="28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Structure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pc="-5" dirty="0">
                <a:solidFill>
                  <a:srgbClr val="FF0000"/>
                </a:solidFill>
                <a:cs typeface="Calibri"/>
              </a:rPr>
              <a:t>The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member </a:t>
            </a:r>
            <a:r>
              <a:rPr lang="en-US" sz="2800" spc="-5" dirty="0">
                <a:solidFill>
                  <a:srgbClr val="FF0000"/>
                </a:solidFill>
                <a:cs typeface="Calibri"/>
              </a:rPr>
              <a:t>variables </a:t>
            </a:r>
            <a:r>
              <a:rPr lang="en-US" sz="2800" spc="-15" dirty="0">
                <a:solidFill>
                  <a:srgbClr val="FF0000"/>
                </a:solidFill>
                <a:cs typeface="Calibri"/>
              </a:rPr>
              <a:t>are </a:t>
            </a:r>
            <a:r>
              <a:rPr lang="en-US" sz="2800" spc="-5" dirty="0">
                <a:solidFill>
                  <a:srgbClr val="FF0000"/>
                </a:solidFill>
                <a:cs typeface="Calibri"/>
              </a:rPr>
              <a:t>accessed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using the  </a:t>
            </a:r>
            <a:r>
              <a:rPr lang="en-US" sz="2800" spc="-5" dirty="0">
                <a:solidFill>
                  <a:srgbClr val="FF0000"/>
                </a:solidFill>
                <a:cs typeface="Calibri"/>
              </a:rPr>
              <a:t>dot (.) </a:t>
            </a:r>
            <a:r>
              <a:rPr lang="en-US" sz="2800" spc="-20" dirty="0">
                <a:solidFill>
                  <a:srgbClr val="FF0000"/>
                </a:solidFill>
                <a:cs typeface="Calibri"/>
              </a:rPr>
              <a:t>operator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or </a:t>
            </a:r>
            <a:r>
              <a:rPr lang="en-US" sz="2800" spc="-5" dirty="0">
                <a:solidFill>
                  <a:srgbClr val="FF0000"/>
                </a:solidFill>
                <a:cs typeface="Calibri"/>
              </a:rPr>
              <a:t>member</a:t>
            </a:r>
            <a:r>
              <a:rPr lang="en-US" sz="2800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55" dirty="0">
                <a:solidFill>
                  <a:srgbClr val="FF0000"/>
                </a:solidFill>
                <a:cs typeface="Calibri"/>
              </a:rPr>
              <a:t>operator.</a:t>
            </a:r>
            <a:endParaRPr lang="en-US" sz="2800" dirty="0">
              <a:cs typeface="Calibri"/>
            </a:endParaRPr>
          </a:p>
          <a:p>
            <a:r>
              <a:rPr lang="en-US" sz="2800" dirty="0" smtClean="0"/>
              <a:t>A structure member can be accessed by writing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rgbClr val="0000FF"/>
                </a:solidFill>
              </a:rPr>
              <a:t>variable.member</a:t>
            </a:r>
            <a:endParaRPr lang="en-US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sz="2800" dirty="0" smtClean="0"/>
              <a:t>    where </a:t>
            </a:r>
            <a:r>
              <a:rPr lang="en-US" sz="2800" dirty="0" smtClean="0">
                <a:solidFill>
                  <a:srgbClr val="0000FF"/>
                </a:solidFill>
              </a:rPr>
              <a:t>variable</a:t>
            </a:r>
            <a:r>
              <a:rPr lang="en-US" sz="2800" dirty="0" smtClean="0"/>
              <a:t> refers to the name of a structure-type variable, and </a:t>
            </a:r>
            <a:r>
              <a:rPr lang="en-US" sz="2800" dirty="0" smtClean="0">
                <a:solidFill>
                  <a:srgbClr val="0000FF"/>
                </a:solidFill>
              </a:rPr>
              <a:t>member </a:t>
            </a:r>
            <a:r>
              <a:rPr lang="en-US" sz="2800" dirty="0" smtClean="0"/>
              <a:t>refers to the name of a member within the structure.</a:t>
            </a:r>
          </a:p>
          <a:p>
            <a:r>
              <a:rPr lang="en-US" sz="2800" dirty="0" smtClean="0"/>
              <a:t>Examples: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a1.name, a2.name, </a:t>
            </a:r>
            <a:r>
              <a:rPr lang="en-US" dirty="0" smtClean="0">
                <a:solidFill>
                  <a:srgbClr val="0000FF"/>
                </a:solidFill>
              </a:rPr>
              <a:t>a1.itemcode, a3.price</a:t>
            </a:r>
            <a:endParaRPr lang="en-US" dirty="0">
              <a:solidFill>
                <a:srgbClr val="0000FF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8&quot; unique_id=&quot;10578&quot;&gt;&lt;/object&gt;&lt;object type=&quot;2&quot; unique_id=&quot;10579&quot;&gt;&lt;object type=&quot;3&quot; unique_id=&quot;10581&quot;&gt;&lt;property id=&quot;20148&quot; value=&quot;5&quot;/&gt;&lt;property id=&quot;20300&quot; value=&quot;Slide 2 - &amp;quot;Topics to be covered&amp;quot;&quot;/&gt;&lt;property id=&quot;20307&quot; value=&quot;257&quot;/&gt;&lt;/object&gt;&lt;object type=&quot;3&quot; unique_id=&quot;10582&quot;&gt;&lt;property id=&quot;20148&quot; value=&quot;5&quot;/&gt;&lt;property id=&quot;20300&quot; value=&quot;Slide 3 - &amp;quot;Need of Structure&amp;quot;&quot;/&gt;&lt;property id=&quot;20307&quot; value=&quot;259&quot;/&gt;&lt;/object&gt;&lt;object type=&quot;3&quot; unique_id=&quot;10583&quot;&gt;&lt;property id=&quot;20148&quot; value=&quot;5&quot;/&gt;&lt;property id=&quot;20300&quot; value=&quot;Slide 4 - &amp;quot;Structure&amp;quot;&quot;/&gt;&lt;property id=&quot;20307&quot; value=&quot;260&quot;/&gt;&lt;/object&gt;&lt;object type=&quot;3&quot; unique_id=&quot;10584&quot;&gt;&lt;property id=&quot;20148&quot; value=&quot;5&quot;/&gt;&lt;property id=&quot;20300&quot; value=&quot;Slide 5 - &amp;quot;Defining a Structure&amp;quot;&quot;/&gt;&lt;property id=&quot;20307&quot; value=&quot;262&quot;/&gt;&lt;/object&gt;&lt;object type=&quot;3&quot; unique_id=&quot;10585&quot;&gt;&lt;property id=&quot;20148&quot; value=&quot;5&quot;/&gt;&lt;property id=&quot;20300&quot; value=&quot;Slide 6 - &amp;quot;Structure variables&amp;quot;&quot;/&gt;&lt;property id=&quot;20307&quot; value=&quot;263&quot;/&gt;&lt;/object&gt;&lt;object type=&quot;3&quot; unique_id=&quot;10586&quot;&gt;&lt;property id=&quot;20148&quot; value=&quot;5&quot;/&gt;&lt;property id=&quot;20300&quot; value=&quot;Slide 7 - &amp;quot;Example&amp;quot;&quot;/&gt;&lt;property id=&quot;20307&quot; value=&quot;264&quot;/&gt;&lt;/object&gt;&lt;object type=&quot;3&quot; unique_id=&quot;10587&quot;&gt;&lt;property id=&quot;20148&quot; value=&quot;5&quot;/&gt;&lt;property id=&quot;20300&quot; value=&quot;Slide 8 - &amp;quot;Another way of declaring structure variables&amp;quot;&quot;/&gt;&lt;property id=&quot;20307&quot; value=&quot;265&quot;/&gt;&lt;/object&gt;&lt;object type=&quot;3&quot; unique_id=&quot;10588&quot;&gt;&lt;property id=&quot;20148&quot; value=&quot;5&quot;/&gt;&lt;property id=&quot;20300&quot; value=&quot;Slide 9 - &amp;quot;Accessing Structure Elements&amp;quot;&quot;/&gt;&lt;property id=&quot;20307&quot; value=&quot;266&quot;/&gt;&lt;/object&gt;&lt;object type=&quot;3&quot; unique_id=&quot;10589&quot;&gt;&lt;property id=&quot;20148&quot; value=&quot;5&quot;/&gt;&lt;property id=&quot;20300&quot; value=&quot;Slide 10 - &amp;quot;Example&amp;quot;&quot;/&gt;&lt;property id=&quot;20307&quot; value=&quot;269&quot;/&gt;&lt;/object&gt;&lt;object type=&quot;3&quot; unique_id=&quot;10590&quot;&gt;&lt;property id=&quot;20148&quot; value=&quot;5&quot;/&gt;&lt;property id=&quot;20300&quot; value=&quot;Slide 11 - &amp;quot;Arrays of Structures&amp;quot;&quot;/&gt;&lt;property id=&quot;20307&quot; value=&quot;270&quot;/&gt;&lt;/object&gt;&lt;object type=&quot;3&quot; unique_id=&quot;10591&quot;&gt;&lt;property id=&quot;20148&quot; value=&quot;5&quot;/&gt;&lt;property id=&quot;20300&quot; value=&quot;Slide 12 - &amp;quot;Arrays within Structures&amp;quot;&quot;/&gt;&lt;property id=&quot;20307&quot; value=&quot;271&quot;/&gt;&lt;/object&gt;&lt;object type=&quot;3&quot; unique_id=&quot;10592&quot;&gt;&lt;property id=&quot;20148&quot; value=&quot;5&quot;/&gt;&lt;property id=&quot;20300&quot; value=&quot;Slide 13 - &amp;quot;Structure Initialization&amp;quot;&quot;/&gt;&lt;property id=&quot;20307&quot; value=&quot;272&quot;/&gt;&lt;/object&gt;&lt;object type=&quot;3&quot; unique_id=&quot;10593&quot;&gt;&lt;property id=&quot;20148&quot; value=&quot;5&quot;/&gt;&lt;property id=&quot;20300&quot; value=&quot;Slide 14 - &amp;quot;Union&amp;quot;&quot;/&gt;&lt;property id=&quot;20307&quot; value=&quot;275&quot;/&gt;&lt;/object&gt;&lt;object type=&quot;3&quot; unique_id=&quot;10594&quot;&gt;&lt;property id=&quot;20148&quot; value=&quot;5&quot;/&gt;&lt;property id=&quot;20300&quot; value=&quot;Slide 15&quot;/&gt;&lt;property id=&quot;20307&quot; value=&quot;274&quot;/&gt;&lt;/object&gt;&lt;object type=&quot;3&quot; unique_id=&quot;10595&quot;&gt;&lt;property id=&quot;20148&quot; value=&quot;5&quot;/&gt;&lt;property id=&quot;20300&quot; value=&quot;Slide 18 - &amp;quot;Structure vs Union&amp;quot;&quot;/&gt;&lt;property id=&quot;20307&quot; value=&quot;276&quot;/&gt;&lt;/object&gt;&lt;object type=&quot;3&quot; unique_id=&quot;10776&quot;&gt;&lt;property id=&quot;20148&quot; value=&quot;5&quot;/&gt;&lt;property id=&quot;20300&quot; value=&quot;Slide 16 - &amp;quot;Example 1&amp;quot;&quot;/&gt;&lt;property id=&quot;20307&quot; value=&quot;277&quot;/&gt;&lt;/object&gt;&lt;object type=&quot;3&quot; unique_id=&quot;10777&quot;&gt;&lt;property id=&quot;20148&quot; value=&quot;5&quot;/&gt;&lt;property id=&quot;20300&quot; value=&quot;Slide 17 - &amp;quot;Example 2&amp;quot;&quot;/&gt;&lt;property id=&quot;20307&quot; value=&quot;278&quot;/&gt;&lt;/object&gt;&lt;object type=&quot;3&quot; unique_id=&quot;10778&quot;&gt;&lt;property id=&quot;20148&quot; value=&quot;5&quot;/&gt;&lt;property id=&quot;20300&quot; value=&quot;Slide 19&quot;/&gt;&lt;property id=&quot;20307&quot; value=&quot;280&quot;/&gt;&lt;/object&gt;&lt;object type=&quot;3&quot; unique_id=&quot;10779&quot;&gt;&lt;property id=&quot;20148&quot; value=&quot;5&quot;/&gt;&lt;property id=&quot;20300&quot; value=&quot;Slide 1&quot;/&gt;&lt;property id=&quot;20307&quot; value=&quot;28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699</Words>
  <Application>Microsoft Office PowerPoint</Application>
  <PresentationFormat>On-screen Show (4:3)</PresentationFormat>
  <Paragraphs>166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Topics to be covered</vt:lpstr>
      <vt:lpstr>Need of Structure</vt:lpstr>
      <vt:lpstr>Structure</vt:lpstr>
      <vt:lpstr>Defining a Structure</vt:lpstr>
      <vt:lpstr>Structure variables</vt:lpstr>
      <vt:lpstr>Example</vt:lpstr>
      <vt:lpstr>Another way of declaring structure variables</vt:lpstr>
      <vt:lpstr>Accessing Structure Elements</vt:lpstr>
      <vt:lpstr>Example</vt:lpstr>
      <vt:lpstr>Arrays of Structures</vt:lpstr>
      <vt:lpstr>Arrays within Structures</vt:lpstr>
      <vt:lpstr>Structure Initialization</vt:lpstr>
      <vt:lpstr>Union</vt:lpstr>
      <vt:lpstr>Slide 15</vt:lpstr>
      <vt:lpstr>Example 1</vt:lpstr>
      <vt:lpstr>Example 2</vt:lpstr>
      <vt:lpstr>Structure vs Union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Union</dc:title>
  <dc:creator>Windows User</dc:creator>
  <cp:lastModifiedBy>Windows User</cp:lastModifiedBy>
  <cp:revision>11</cp:revision>
  <dcterms:created xsi:type="dcterms:W3CDTF">2020-08-03T01:40:02Z</dcterms:created>
  <dcterms:modified xsi:type="dcterms:W3CDTF">2020-12-28T01:35:19Z</dcterms:modified>
</cp:coreProperties>
</file>