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461" r:id="rId2"/>
    <p:sldId id="259" r:id="rId3"/>
    <p:sldId id="260" r:id="rId4"/>
    <p:sldId id="261" r:id="rId5"/>
    <p:sldId id="285" r:id="rId6"/>
    <p:sldId id="462" r:id="rId7"/>
    <p:sldId id="263" r:id="rId8"/>
    <p:sldId id="286" r:id="rId9"/>
    <p:sldId id="264" r:id="rId10"/>
    <p:sldId id="288" r:id="rId11"/>
    <p:sldId id="463" r:id="rId12"/>
    <p:sldId id="287" r:id="rId13"/>
    <p:sldId id="265" r:id="rId14"/>
    <p:sldId id="266" r:id="rId15"/>
    <p:sldId id="274" r:id="rId16"/>
    <p:sldId id="464" r:id="rId17"/>
    <p:sldId id="289" r:id="rId18"/>
    <p:sldId id="290" r:id="rId19"/>
    <p:sldId id="267" r:id="rId20"/>
    <p:sldId id="268" r:id="rId21"/>
    <p:sldId id="270" r:id="rId22"/>
    <p:sldId id="271" r:id="rId23"/>
    <p:sldId id="276" r:id="rId24"/>
    <p:sldId id="293" r:id="rId25"/>
    <p:sldId id="294" r:id="rId26"/>
    <p:sldId id="295" r:id="rId27"/>
    <p:sldId id="269" r:id="rId28"/>
    <p:sldId id="282" r:id="rId29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AFE7FC04-28FC-4E9C-8483-E362C964FE61}" type="datetimeFigureOut">
              <a:rPr lang="en-IN"/>
              <a:pPr>
                <a:defRPr/>
              </a:pPr>
              <a:t>31-12-2020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90D2A3-5845-4FCC-B1CB-A790A5DAD6BE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98A9692-04F1-433C-8FB1-6B49BB82CB46}" type="slidenum">
              <a:rPr lang="en-US" altLang="en-US">
                <a:latin typeface="Calibri" panose="020F0502020204030204" pitchFamily="34" charset="0"/>
                <a:cs typeface="Arial" panose="020B060402020202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BE5D9-A1E2-4880-8A83-4DF8B1E75710}" type="datetime1">
              <a:rPr lang="en-US" altLang="en-US"/>
              <a:pPr>
                <a:defRPr/>
              </a:pPr>
              <a:t>12/31/2020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BE434F-9B57-4479-BF66-B1068B971B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452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0F36E-3D6F-4977-ACA4-D2C5FDFA2AD0}" type="datetime1">
              <a:rPr lang="en-US" altLang="en-US"/>
              <a:pPr>
                <a:defRPr/>
              </a:pPr>
              <a:t>12/31/2020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E4B55-2B20-4A82-A21B-576C7AE1CF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51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04084-E5DF-4749-BFC3-00A49E4756AB}" type="datetime1">
              <a:rPr lang="en-US" altLang="en-US"/>
              <a:pPr>
                <a:defRPr/>
              </a:pPr>
              <a:t>12/31/2020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B9950-9B20-4E78-8B10-E92266D80C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644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F4781-3B5E-4017-A5FC-5F0AA261728D}" type="datetime1">
              <a:rPr lang="en-US" altLang="en-US"/>
              <a:pPr>
                <a:defRPr/>
              </a:pPr>
              <a:t>12/31/2020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25E85E-0F54-43FC-B1B4-7341F80E54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969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9B8CC-9C10-47BA-AE33-B99B642E8F22}" type="datetime1">
              <a:rPr lang="en-US" altLang="en-US"/>
              <a:pPr>
                <a:defRPr/>
              </a:pPr>
              <a:t>12/31/2020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72DBE1-1909-401D-8FD9-3B0D48832E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10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036C-7732-4C1D-8219-FEB76E1E376D}" type="datetime1">
              <a:rPr lang="en-US" altLang="en-US"/>
              <a:pPr>
                <a:defRPr/>
              </a:pPr>
              <a:t>12/31/2020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04DB85-2A6F-4247-8BD0-25ADE26618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714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3DC89-E14E-43A4-A176-935C36884201}" type="datetime1">
              <a:rPr lang="en-US" altLang="en-US"/>
              <a:pPr>
                <a:defRPr/>
              </a:pPr>
              <a:t>12/31/2020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8C4B2D-408A-44C3-AE6A-7D3352BA38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80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122A3-93A8-4EC2-B031-9BF765157973}" type="datetime1">
              <a:rPr lang="en-US" altLang="en-US"/>
              <a:pPr>
                <a:defRPr/>
              </a:pPr>
              <a:t>12/31/2020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34DB2F-D270-4328-AF27-EDE78C7B6D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325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F278C-CB08-46E6-BD31-53AB286DD9BD}" type="datetime1">
              <a:rPr lang="en-US" altLang="en-US"/>
              <a:pPr>
                <a:defRPr/>
              </a:pPr>
              <a:t>12/31/2020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2C8BBB-A059-4E37-B4B4-475A481056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342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E86C1-7E83-48FC-8496-F4A4AEAF9689}" type="datetime1">
              <a:rPr lang="en-US" altLang="en-US"/>
              <a:pPr>
                <a:defRPr/>
              </a:pPr>
              <a:t>12/31/2020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ED7D4D-B7E7-4ACE-B04A-B55C73BB30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400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FB878-90C0-43A9-8344-ABCAE6DE4375}" type="datetime1">
              <a:rPr lang="en-US" altLang="en-US"/>
              <a:pPr>
                <a:defRPr/>
              </a:pPr>
              <a:t>12/31/2020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D39A1F-E8EA-48F0-9F26-74DD92B256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5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9E13D8F-CE05-4917-A8A7-AA2CBA2A8CDC}" type="datetime1">
              <a:rPr lang="en-US" altLang="en-US"/>
              <a:pPr>
                <a:defRPr/>
              </a:pPr>
              <a:t>12/31/2020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827D4CEC-9030-49C8-8B92-A64F9753F54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0" i="0" u="none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55962" y="3167390"/>
            <a:ext cx="4232075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chemeClr val="tx1"/>
                </a:solidFill>
                <a:latin typeface="Arial Black" panose="020B0A04020102020204" pitchFamily="34" charset="0"/>
              </a:rPr>
              <a:t>File Handling in C</a:t>
            </a:r>
          </a:p>
        </p:txBody>
      </p:sp>
      <p:sp>
        <p:nvSpPr>
          <p:cNvPr id="7" name="Half Frame 6"/>
          <p:cNvSpPr/>
          <p:nvPr/>
        </p:nvSpPr>
        <p:spPr>
          <a:xfrm>
            <a:off x="152400" y="152400"/>
            <a:ext cx="2984500" cy="249713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135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2300" y="606425"/>
            <a:ext cx="3187700" cy="830263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latin typeface="Tohama"/>
                <a:cs typeface="Arial" panose="020B0604020202020204" pitchFamily="34" charset="0"/>
              </a:rPr>
              <a:t>COMPUTER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latin typeface="Tohama"/>
                <a:cs typeface="Arial" panose="020B0604020202020204" pitchFamily="34" charset="0"/>
              </a:rPr>
              <a:t> PROGRAMMING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052736"/>
            <a:ext cx="8352928" cy="3552383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US" sz="2200" b="1" dirty="0"/>
              <a:t>•	</a:t>
            </a:r>
            <a:r>
              <a:rPr lang="en-US" sz="2200" b="1" dirty="0">
                <a:highlight>
                  <a:srgbClr val="FFFF00"/>
                </a:highlight>
              </a:rPr>
              <a:t>“r”</a:t>
            </a:r>
            <a:r>
              <a:rPr lang="en-US" sz="2200" b="1" dirty="0"/>
              <a:t> – Searches file. If the file is opened successfully </a:t>
            </a:r>
            <a:r>
              <a:rPr lang="en-US" sz="2200" b="1" dirty="0" err="1"/>
              <a:t>fopen</a:t>
            </a:r>
            <a:r>
              <a:rPr lang="en-US" sz="2200" b="1" dirty="0"/>
              <a:t>( ) loads it into memory and sets up a pointer which points to the first character in it. If the file cannot be opened </a:t>
            </a:r>
            <a:r>
              <a:rPr lang="en-US" sz="2200" b="1" dirty="0" err="1"/>
              <a:t>fopen</a:t>
            </a:r>
            <a:r>
              <a:rPr lang="en-US" sz="2200" b="1" dirty="0"/>
              <a:t>( ) returns NULL.</a:t>
            </a:r>
          </a:p>
          <a:p>
            <a:pPr algn="just" eaLnBrk="1" hangingPunct="1">
              <a:lnSpc>
                <a:spcPct val="200000"/>
              </a:lnSpc>
              <a:defRPr/>
            </a:pPr>
            <a:r>
              <a:rPr lang="en-US" sz="2200" b="1" dirty="0"/>
              <a:t>•	</a:t>
            </a:r>
            <a:r>
              <a:rPr lang="en-US" sz="2200" b="1" dirty="0">
                <a:highlight>
                  <a:srgbClr val="FFFF00"/>
                </a:highlight>
              </a:rPr>
              <a:t>“w”</a:t>
            </a:r>
            <a:r>
              <a:rPr lang="en-US" sz="2200" b="1" dirty="0"/>
              <a:t> – Searches file. If the file exists, its contents are overwritten. If the file doesn’t exist, a new file is created. Returns NULL, if unable to open file.</a:t>
            </a:r>
          </a:p>
        </p:txBody>
      </p:sp>
      <p:sp>
        <p:nvSpPr>
          <p:cNvPr id="13315" name="Title 1"/>
          <p:cNvSpPr txBox="1">
            <a:spLocks noChangeArrowheads="1"/>
          </p:cNvSpPr>
          <p:nvPr/>
        </p:nvSpPr>
        <p:spPr bwMode="auto">
          <a:xfrm>
            <a:off x="2700338" y="82550"/>
            <a:ext cx="3178175" cy="615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>
                <a:solidFill>
                  <a:schemeClr val="bg1"/>
                </a:solidFill>
              </a:rPr>
              <a:t>Modes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052736"/>
            <a:ext cx="8352928" cy="3340786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 algn="just" eaLnBrk="1" hangingPunct="1">
              <a:lnSpc>
                <a:spcPct val="250000"/>
              </a:lnSpc>
              <a:defRPr/>
            </a:pPr>
            <a:r>
              <a:rPr lang="en-US" sz="2200" b="1" dirty="0"/>
              <a:t>•	</a:t>
            </a:r>
            <a:r>
              <a:rPr lang="en-US" sz="2200" b="1" dirty="0">
                <a:highlight>
                  <a:srgbClr val="FFFF00"/>
                </a:highlight>
              </a:rPr>
              <a:t>“a”</a:t>
            </a:r>
            <a:r>
              <a:rPr lang="en-US" sz="2200" b="1" dirty="0"/>
              <a:t> – Searches file. If the file is opened successfully </a:t>
            </a:r>
            <a:r>
              <a:rPr lang="en-US" sz="2200" b="1" dirty="0" err="1"/>
              <a:t>fopen</a:t>
            </a:r>
            <a:r>
              <a:rPr lang="en-US" sz="2200" b="1" dirty="0"/>
              <a:t>( ) loads it into memory and sets up a pointer that points to the last character in it. If the file doesn’t exist, a new file is created. Returns NULL, if unable to open file.</a:t>
            </a:r>
          </a:p>
        </p:txBody>
      </p:sp>
      <p:sp>
        <p:nvSpPr>
          <p:cNvPr id="14339" name="Title 1"/>
          <p:cNvSpPr txBox="1">
            <a:spLocks noChangeArrowheads="1"/>
          </p:cNvSpPr>
          <p:nvPr/>
        </p:nvSpPr>
        <p:spPr bwMode="auto">
          <a:xfrm>
            <a:off x="2700338" y="82550"/>
            <a:ext cx="3178175" cy="615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>
                <a:solidFill>
                  <a:schemeClr val="bg1"/>
                </a:solidFill>
              </a:rPr>
              <a:t>Modes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>
                <a:solidFill>
                  <a:srgbClr val="C00000"/>
                </a:solidFill>
                <a:ea typeface="ＭＳ Ｐゴシック" panose="020B0600070205080204" pitchFamily="34" charset="-128"/>
              </a:rPr>
              <a:t>Example…..</a:t>
            </a:r>
          </a:p>
        </p:txBody>
      </p:sp>
      <p:sp>
        <p:nvSpPr>
          <p:cNvPr id="11267" name="TextBox 3"/>
          <p:cNvSpPr txBox="1">
            <a:spLocks noChangeArrowheads="1"/>
          </p:cNvSpPr>
          <p:nvPr/>
        </p:nvSpPr>
        <p:spPr bwMode="auto">
          <a:xfrm>
            <a:off x="900113" y="1916113"/>
            <a:ext cx="7200900" cy="2895600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FILE *p1, *p2;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p1 =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fopen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data”,”r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”);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p2=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fopen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(“results”, w”);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>
                <a:solidFill>
                  <a:srgbClr val="C00000"/>
                </a:solidFill>
                <a:ea typeface="ＭＳ Ｐゴシック" panose="020B0600070205080204" pitchFamily="34" charset="-128"/>
              </a:rPr>
              <a:t>Additional modes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defRPr/>
            </a:pPr>
            <a:r>
              <a:rPr lang="en-US" altLang="en-US" sz="2800" b="1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r+  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open to beginning for both reading/writing</a:t>
            </a:r>
          </a:p>
          <a:p>
            <a:pPr eaLnBrk="1" hangingPunct="1">
              <a:defRPr/>
            </a:pPr>
            <a:endParaRPr lang="en-US" altLang="en-US" sz="2800" b="1" dirty="0">
              <a:ea typeface="ＭＳ Ｐゴシック" panose="020B0600070205080204" pitchFamily="34" charset="-128"/>
            </a:endParaRPr>
          </a:p>
          <a:p>
            <a:pPr eaLnBrk="1" hangingPunct="1">
              <a:defRPr/>
            </a:pPr>
            <a:endParaRPr lang="en-US" altLang="en-US" sz="2800" b="1" dirty="0">
              <a:ea typeface="ＭＳ Ｐゴシック" panose="020B0600070205080204" pitchFamily="34" charset="-128"/>
            </a:endParaRPr>
          </a:p>
          <a:p>
            <a:pPr eaLnBrk="1" hangingPunct="1">
              <a:defRPr/>
            </a:pPr>
            <a:r>
              <a:rPr lang="en-US" altLang="en-US" sz="2800" b="1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w+  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same as w except both for reading and writing</a:t>
            </a:r>
          </a:p>
          <a:p>
            <a:pPr eaLnBrk="1" hangingPunct="1">
              <a:defRPr/>
            </a:pPr>
            <a:endParaRPr lang="en-US" altLang="en-US" sz="2800" b="1" dirty="0">
              <a:ea typeface="ＭＳ Ｐゴシック" panose="020B0600070205080204" pitchFamily="34" charset="-128"/>
            </a:endParaRPr>
          </a:p>
          <a:p>
            <a:pPr eaLnBrk="1" hangingPunct="1">
              <a:defRPr/>
            </a:pPr>
            <a:endParaRPr lang="en-US" altLang="en-US" sz="2800" b="1" dirty="0">
              <a:ea typeface="ＭＳ Ｐゴシック" panose="020B0600070205080204" pitchFamily="34" charset="-128"/>
            </a:endParaRPr>
          </a:p>
          <a:p>
            <a:pPr eaLnBrk="1" hangingPunct="1">
              <a:defRPr/>
            </a:pPr>
            <a:r>
              <a:rPr lang="en-US" altLang="en-US" sz="2800" b="1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a+   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same as ‘a’ except both for reading and writing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835150" y="120650"/>
            <a:ext cx="4906963" cy="5667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en-US" altLang="en-US" b="1">
                <a:solidFill>
                  <a:schemeClr val="bg1"/>
                </a:solidFill>
                <a:ea typeface="ＭＳ Ｐゴシック" panose="020B0600070205080204" pitchFamily="34" charset="-128"/>
              </a:rPr>
              <a:t>Closing a file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765175"/>
            <a:ext cx="8229600" cy="5543550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defRPr/>
            </a:pPr>
            <a:r>
              <a:rPr lang="en-US" altLang="en-US" sz="28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File must be closed as soon as all operations on it completed</a:t>
            </a:r>
          </a:p>
          <a:p>
            <a:pPr eaLnBrk="1" hangingPunct="1">
              <a:defRPr/>
            </a:pPr>
            <a:endParaRPr lang="en-US" altLang="en-US" sz="2800" b="1" dirty="0">
              <a:ea typeface="ＭＳ Ｐゴシック" panose="020B0600070205080204" pitchFamily="34" charset="-128"/>
            </a:endParaRP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This Ensures </a:t>
            </a:r>
          </a:p>
          <a:p>
            <a:pPr lvl="1" eaLnBrk="1" hangingPunct="1">
              <a:defRPr/>
            </a:pPr>
            <a:r>
              <a:rPr lang="en-US" altLang="en-US" sz="2800" b="1" dirty="0">
                <a:ea typeface="ＭＳ Ｐゴシック" panose="020B0600070205080204" pitchFamily="34" charset="-128"/>
              </a:rPr>
              <a:t>All outstanding information associated with file flushed out from buffers</a:t>
            </a:r>
          </a:p>
          <a:p>
            <a:pPr lvl="1" eaLnBrk="1" hangingPunct="1">
              <a:defRPr/>
            </a:pPr>
            <a:r>
              <a:rPr lang="en-US" altLang="en-US" sz="2800" b="1" dirty="0">
                <a:ea typeface="ＭＳ Ｐゴシック" panose="020B0600070205080204" pitchFamily="34" charset="-128"/>
              </a:rPr>
              <a:t>All links to file broken</a:t>
            </a:r>
          </a:p>
          <a:p>
            <a:pPr lvl="1" eaLnBrk="1" hangingPunct="1">
              <a:defRPr/>
            </a:pPr>
            <a:r>
              <a:rPr lang="en-US" altLang="en-US" sz="2800" b="1" dirty="0">
                <a:ea typeface="ＭＳ Ｐゴシック" panose="020B0600070205080204" pitchFamily="34" charset="-128"/>
              </a:rPr>
              <a:t>Accidental misuse of file prevented</a:t>
            </a:r>
          </a:p>
          <a:p>
            <a:pPr lvl="1" eaLnBrk="1" hangingPunct="1">
              <a:defRPr/>
            </a:pPr>
            <a:endParaRPr lang="en-US" altLang="en-US" sz="2800" b="1" dirty="0">
              <a:ea typeface="ＭＳ Ｐゴシック" panose="020B0600070205080204" pitchFamily="34" charset="-128"/>
            </a:endParaRPr>
          </a:p>
          <a:p>
            <a:pPr eaLnBrk="1" hangingPunct="1">
              <a:defRPr/>
            </a:pPr>
            <a:r>
              <a:rPr lang="en-US" altLang="en-US" sz="2800" b="1" dirty="0">
                <a:ea typeface="ＭＳ Ｐゴシック" panose="020B0600070205080204" pitchFamily="34" charset="-128"/>
              </a:rPr>
              <a:t>If want to change mode of file, then first close and open again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b="1">
                <a:solidFill>
                  <a:srgbClr val="C00000"/>
                </a:solidFill>
                <a:ea typeface="ＭＳ Ｐゴシック" panose="020B0600070205080204" pitchFamily="34" charset="-128"/>
              </a:rPr>
              <a:t>Examples…..</a:t>
            </a:r>
          </a:p>
        </p:txBody>
      </p:sp>
      <p:sp>
        <p:nvSpPr>
          <p:cNvPr id="23556" name="TextBox 3"/>
          <p:cNvSpPr txBox="1">
            <a:spLocks noChangeArrowheads="1"/>
          </p:cNvSpPr>
          <p:nvPr/>
        </p:nvSpPr>
        <p:spPr bwMode="auto">
          <a:xfrm>
            <a:off x="971600" y="1124744"/>
            <a:ext cx="7560840" cy="4832092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2800" b="1" dirty="0">
                <a:latin typeface="Calibri" panose="020F0502020204030204" pitchFamily="34" charset="0"/>
              </a:rPr>
              <a:t>Syntax:    </a:t>
            </a:r>
            <a:r>
              <a:rPr lang="en-US" altLang="en-US" sz="2800" b="1" dirty="0" err="1">
                <a:highlight>
                  <a:srgbClr val="FFFF00"/>
                </a:highlight>
                <a:latin typeface="Calibri" panose="020F0502020204030204" pitchFamily="34" charset="0"/>
              </a:rPr>
              <a:t>fclose</a:t>
            </a:r>
            <a:r>
              <a:rPr lang="en-US" altLang="en-US" sz="2800" b="1" dirty="0">
                <a:highlight>
                  <a:srgbClr val="FFFF00"/>
                </a:highlight>
                <a:latin typeface="Calibri" panose="020F0502020204030204" pitchFamily="34" charset="0"/>
              </a:rPr>
              <a:t>(</a:t>
            </a:r>
            <a:r>
              <a:rPr lang="en-US" altLang="en-US" sz="2800" b="1" dirty="0" err="1">
                <a:highlight>
                  <a:srgbClr val="FFFF00"/>
                </a:highlight>
                <a:latin typeface="Calibri" panose="020F0502020204030204" pitchFamily="34" charset="0"/>
              </a:rPr>
              <a:t>file_pointer</a:t>
            </a:r>
            <a:r>
              <a:rPr lang="en-US" altLang="en-US" sz="2800" b="1" dirty="0">
                <a:highlight>
                  <a:srgbClr val="FFFF00"/>
                </a:highlight>
                <a:latin typeface="Calibri" panose="020F0502020204030204" pitchFamily="34" charset="0"/>
              </a:rPr>
              <a:t>);</a:t>
            </a:r>
          </a:p>
          <a:p>
            <a:pPr eaLnBrk="1" hangingPunct="1">
              <a:defRPr/>
            </a:pPr>
            <a:endParaRPr lang="en-US" altLang="en-US" sz="2800" b="1" dirty="0">
              <a:latin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en-US" sz="2800" b="1" dirty="0">
                <a:latin typeface="Calibri" panose="020F0502020204030204" pitchFamily="34" charset="0"/>
              </a:rPr>
              <a:t>Example:</a:t>
            </a:r>
          </a:p>
          <a:p>
            <a:pPr eaLnBrk="1" hangingPunct="1">
              <a:defRPr/>
            </a:pPr>
            <a:endParaRPr lang="en-US" altLang="en-US" sz="2800" b="1" dirty="0">
              <a:latin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en-US" sz="2800" b="1" dirty="0">
                <a:highlight>
                  <a:srgbClr val="FFFF00"/>
                </a:highlight>
                <a:latin typeface="Calibri" panose="020F0502020204030204" pitchFamily="34" charset="0"/>
              </a:rPr>
              <a:t>FILE *p1, *p2;</a:t>
            </a:r>
          </a:p>
          <a:p>
            <a:pPr eaLnBrk="1" hangingPunct="1">
              <a:defRPr/>
            </a:pPr>
            <a:r>
              <a:rPr lang="en-US" altLang="en-US" sz="2800" b="1" dirty="0">
                <a:highlight>
                  <a:srgbClr val="FFFF00"/>
                </a:highlight>
                <a:latin typeface="Calibri" panose="020F0502020204030204" pitchFamily="34" charset="0"/>
              </a:rPr>
              <a:t>p1 = </a:t>
            </a:r>
            <a:r>
              <a:rPr lang="en-US" altLang="en-US" sz="2800" b="1" dirty="0" err="1">
                <a:highlight>
                  <a:srgbClr val="FFFF00"/>
                </a:highlight>
                <a:latin typeface="Calibri" panose="020F0502020204030204" pitchFamily="34" charset="0"/>
              </a:rPr>
              <a:t>fopen</a:t>
            </a:r>
            <a:r>
              <a:rPr lang="en-US" altLang="en-US" sz="2800" b="1" dirty="0">
                <a:highlight>
                  <a:srgbClr val="FFFF00"/>
                </a:highlight>
                <a:latin typeface="Calibri" panose="020F0502020204030204" pitchFamily="34" charset="0"/>
              </a:rPr>
              <a:t>(“INPUT.txt”, “r”);</a:t>
            </a:r>
          </a:p>
          <a:p>
            <a:pPr eaLnBrk="1" hangingPunct="1">
              <a:defRPr/>
            </a:pPr>
            <a:r>
              <a:rPr lang="en-US" altLang="en-US" sz="2800" b="1" dirty="0">
                <a:highlight>
                  <a:srgbClr val="FFFF00"/>
                </a:highlight>
                <a:latin typeface="Calibri" panose="020F0502020204030204" pitchFamily="34" charset="0"/>
              </a:rPr>
              <a:t>p2 =</a:t>
            </a:r>
            <a:r>
              <a:rPr lang="en-US" altLang="en-US" sz="2800" b="1" dirty="0" err="1">
                <a:highlight>
                  <a:srgbClr val="FFFF00"/>
                </a:highlight>
                <a:latin typeface="Calibri" panose="020F0502020204030204" pitchFamily="34" charset="0"/>
              </a:rPr>
              <a:t>fopen</a:t>
            </a:r>
            <a:r>
              <a:rPr lang="en-US" altLang="en-US" sz="2800" b="1" dirty="0">
                <a:highlight>
                  <a:srgbClr val="FFFF00"/>
                </a:highlight>
                <a:latin typeface="Calibri" panose="020F0502020204030204" pitchFamily="34" charset="0"/>
              </a:rPr>
              <a:t>(“OUTPUT.txt”, “w”);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Calibri" panose="020F0502020204030204" pitchFamily="34" charset="0"/>
              </a:rPr>
              <a:t>……..</a:t>
            </a:r>
          </a:p>
          <a:p>
            <a:pPr eaLnBrk="1" hangingPunct="1">
              <a:defRPr/>
            </a:pPr>
            <a:r>
              <a:rPr lang="en-US" altLang="en-US" sz="2800" b="1" dirty="0">
                <a:latin typeface="Calibri" panose="020F0502020204030204" pitchFamily="34" charset="0"/>
              </a:rPr>
              <a:t>……..</a:t>
            </a:r>
          </a:p>
          <a:p>
            <a:pPr eaLnBrk="1" hangingPunct="1">
              <a:defRPr/>
            </a:pPr>
            <a:r>
              <a:rPr lang="en-US" altLang="en-US" sz="2800" b="1" dirty="0" err="1">
                <a:highlight>
                  <a:srgbClr val="FFFF00"/>
                </a:highlight>
                <a:latin typeface="Calibri" panose="020F0502020204030204" pitchFamily="34" charset="0"/>
              </a:rPr>
              <a:t>fclose</a:t>
            </a:r>
            <a:r>
              <a:rPr lang="en-US" altLang="en-US" sz="2800" b="1" dirty="0">
                <a:highlight>
                  <a:srgbClr val="FFFF00"/>
                </a:highlight>
                <a:latin typeface="Calibri" panose="020F0502020204030204" pitchFamily="34" charset="0"/>
              </a:rPr>
              <a:t>(p1); </a:t>
            </a:r>
          </a:p>
          <a:p>
            <a:pPr eaLnBrk="1" hangingPunct="1">
              <a:defRPr/>
            </a:pPr>
            <a:r>
              <a:rPr lang="en-US" altLang="en-US" sz="2800" b="1" dirty="0" err="1">
                <a:highlight>
                  <a:srgbClr val="FFFF00"/>
                </a:highlight>
                <a:latin typeface="Calibri" panose="020F0502020204030204" pitchFamily="34" charset="0"/>
              </a:rPr>
              <a:t>fclose</a:t>
            </a:r>
            <a:r>
              <a:rPr lang="en-US" altLang="en-US" sz="2800" b="1" dirty="0">
                <a:highlight>
                  <a:srgbClr val="FFFF00"/>
                </a:highlight>
                <a:latin typeface="Calibri" panose="020F0502020204030204" pitchFamily="34" charset="0"/>
              </a:rPr>
              <a:t>(p2);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 txBox="1">
            <a:spLocks noChangeArrowheads="1"/>
          </p:cNvSpPr>
          <p:nvPr/>
        </p:nvSpPr>
        <p:spPr bwMode="auto">
          <a:xfrm>
            <a:off x="1685925" y="2565400"/>
            <a:ext cx="5772150" cy="6873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dirty="0"/>
              <a:t>Operations on files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858" y="476672"/>
            <a:ext cx="8640960" cy="5651996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3200" b="1" dirty="0">
                <a:solidFill>
                  <a:srgbClr val="C00000"/>
                </a:solidFill>
              </a:rPr>
              <a:t>Reading from a file </a:t>
            </a:r>
          </a:p>
          <a:p>
            <a:pPr algn="ctr" eaLnBrk="1" hangingPunct="1">
              <a:defRPr/>
            </a:pPr>
            <a:endParaRPr lang="en-US" sz="2400" b="1" dirty="0">
              <a:solidFill>
                <a:srgbClr val="C00000"/>
              </a:solidFill>
            </a:endParaRPr>
          </a:p>
          <a:p>
            <a:pPr algn="just" eaLnBrk="1" hangingPunct="1">
              <a:defRPr/>
            </a:pPr>
            <a:r>
              <a:rPr lang="en-US" sz="2400" b="1" dirty="0"/>
              <a:t>The file read operations can be performed using functions </a:t>
            </a:r>
            <a:r>
              <a:rPr lang="en-US" sz="2400" b="1" dirty="0" err="1">
                <a:highlight>
                  <a:srgbClr val="FFFF00"/>
                </a:highlight>
              </a:rPr>
              <a:t>fscanf</a:t>
            </a:r>
            <a:r>
              <a:rPr lang="en-US" sz="2400" b="1" dirty="0"/>
              <a:t> or </a:t>
            </a:r>
            <a:r>
              <a:rPr lang="en-US" sz="2400" b="1" dirty="0" err="1">
                <a:highlight>
                  <a:srgbClr val="FFFF00"/>
                </a:highlight>
              </a:rPr>
              <a:t>fgets</a:t>
            </a:r>
            <a:r>
              <a:rPr lang="en-US" sz="2400" b="1" dirty="0"/>
              <a:t>. Both the functions performed the same operations as that of </a:t>
            </a:r>
            <a:r>
              <a:rPr lang="en-US" sz="2400" b="1" dirty="0" err="1"/>
              <a:t>printf</a:t>
            </a:r>
            <a:r>
              <a:rPr lang="en-US" sz="2400" b="1" dirty="0"/>
              <a:t> and gets but with an additional parameter, the </a:t>
            </a:r>
            <a:r>
              <a:rPr lang="en-US" sz="2400" b="1" i="1" dirty="0"/>
              <a:t>file pointer. </a:t>
            </a:r>
          </a:p>
          <a:p>
            <a:pPr eaLnBrk="1" hangingPunct="1">
              <a:defRPr/>
            </a:pPr>
            <a:endParaRPr lang="en-US" sz="2400" b="1" dirty="0"/>
          </a:p>
          <a:p>
            <a:pPr eaLnBrk="1" hangingPunct="1">
              <a:defRPr/>
            </a:pPr>
            <a:r>
              <a:rPr lang="en-US" sz="2400" b="1" dirty="0"/>
              <a:t>So, it depends on you if you want to read the file line by line or character by character.</a:t>
            </a:r>
          </a:p>
          <a:p>
            <a:pPr eaLnBrk="1" hangingPunct="1">
              <a:lnSpc>
                <a:spcPct val="200000"/>
              </a:lnSpc>
              <a:defRPr/>
            </a:pPr>
            <a:r>
              <a:rPr lang="en-US" sz="2400" b="1" dirty="0">
                <a:highlight>
                  <a:srgbClr val="FFFF00"/>
                </a:highlight>
              </a:rPr>
              <a:t>FILE * </a:t>
            </a:r>
            <a:r>
              <a:rPr lang="en-US" sz="2400" b="1" dirty="0" err="1">
                <a:highlight>
                  <a:srgbClr val="FFFF00"/>
                </a:highlight>
              </a:rPr>
              <a:t>filePointer</a:t>
            </a:r>
            <a:r>
              <a:rPr lang="en-US" sz="2400" b="1" dirty="0">
                <a:highlight>
                  <a:srgbClr val="FFFF00"/>
                </a:highlight>
              </a:rPr>
              <a:t>; </a:t>
            </a:r>
          </a:p>
          <a:p>
            <a:pPr eaLnBrk="1" hangingPunct="1">
              <a:lnSpc>
                <a:spcPct val="200000"/>
              </a:lnSpc>
              <a:defRPr/>
            </a:pPr>
            <a:r>
              <a:rPr lang="en-US" sz="2400" b="1" dirty="0" err="1">
                <a:highlight>
                  <a:srgbClr val="FFFF00"/>
                </a:highlight>
              </a:rPr>
              <a:t>filePointer</a:t>
            </a:r>
            <a:r>
              <a:rPr lang="en-US" sz="2400" b="1" dirty="0">
                <a:highlight>
                  <a:srgbClr val="FFFF00"/>
                </a:highlight>
              </a:rPr>
              <a:t> = </a:t>
            </a:r>
            <a:r>
              <a:rPr lang="en-US" sz="2400" b="1" dirty="0" err="1">
                <a:highlight>
                  <a:srgbClr val="FFFF00"/>
                </a:highlight>
              </a:rPr>
              <a:t>fopen</a:t>
            </a:r>
            <a:r>
              <a:rPr lang="en-US" sz="2400" b="1" dirty="0">
                <a:highlight>
                  <a:srgbClr val="FFFF00"/>
                </a:highlight>
              </a:rPr>
              <a:t>(“fileName.txt”, “r”);</a:t>
            </a:r>
          </a:p>
          <a:p>
            <a:pPr eaLnBrk="1" hangingPunct="1">
              <a:lnSpc>
                <a:spcPct val="200000"/>
              </a:lnSpc>
              <a:defRPr/>
            </a:pPr>
            <a:r>
              <a:rPr lang="en-US" sz="2400" b="1" dirty="0" err="1">
                <a:highlight>
                  <a:srgbClr val="FFFF00"/>
                </a:highlight>
              </a:rPr>
              <a:t>fscanf</a:t>
            </a:r>
            <a:r>
              <a:rPr lang="en-US" sz="2400" b="1" dirty="0">
                <a:highlight>
                  <a:srgbClr val="FFFF00"/>
                </a:highlight>
              </a:rPr>
              <a:t>(</a:t>
            </a:r>
            <a:r>
              <a:rPr lang="en-US" sz="2400" b="1" dirty="0" err="1">
                <a:highlight>
                  <a:srgbClr val="FFFF00"/>
                </a:highlight>
              </a:rPr>
              <a:t>filePointer</a:t>
            </a:r>
            <a:r>
              <a:rPr lang="en-US" sz="2400" b="1" dirty="0">
                <a:highlight>
                  <a:srgbClr val="FFFF00"/>
                </a:highlight>
              </a:rPr>
              <a:t>, "%s %s %s %d", str1, str2, str3, &amp;year);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858" y="476672"/>
            <a:ext cx="8640960" cy="4185761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b="1" dirty="0">
                <a:solidFill>
                  <a:srgbClr val="C00000"/>
                </a:solidFill>
              </a:rPr>
              <a:t>Writing a file</a:t>
            </a:r>
          </a:p>
          <a:p>
            <a:pPr algn="just" eaLnBrk="1" hangingPunct="1">
              <a:defRPr/>
            </a:pPr>
            <a:endParaRPr lang="en-US" sz="2400" b="1" dirty="0">
              <a:solidFill>
                <a:srgbClr val="C00000"/>
              </a:solidFill>
            </a:endParaRPr>
          </a:p>
          <a:p>
            <a:pPr algn="just" eaLnBrk="1" hangingPunct="1">
              <a:defRPr/>
            </a:pPr>
            <a:r>
              <a:rPr lang="en-US" sz="2400" b="1" dirty="0"/>
              <a:t>The file write operations can be </a:t>
            </a:r>
            <a:r>
              <a:rPr lang="en-US" sz="2400" b="1" dirty="0" err="1"/>
              <a:t>perfomed</a:t>
            </a:r>
            <a:r>
              <a:rPr lang="en-US" sz="2400" b="1" dirty="0"/>
              <a:t> by the functions </a:t>
            </a:r>
            <a:r>
              <a:rPr lang="en-US" sz="2400" b="1" dirty="0" err="1">
                <a:highlight>
                  <a:srgbClr val="FFFF00"/>
                </a:highlight>
              </a:rPr>
              <a:t>fprintf</a:t>
            </a:r>
            <a:r>
              <a:rPr lang="en-US" sz="2400" b="1" dirty="0"/>
              <a:t> and </a:t>
            </a:r>
            <a:r>
              <a:rPr lang="en-US" sz="2400" b="1" dirty="0" err="1">
                <a:highlight>
                  <a:srgbClr val="FFFF00"/>
                </a:highlight>
              </a:rPr>
              <a:t>fputs</a:t>
            </a:r>
            <a:r>
              <a:rPr lang="en-US" sz="2400" b="1" dirty="0"/>
              <a:t> with similarities to read operations. </a:t>
            </a:r>
          </a:p>
          <a:p>
            <a:pPr algn="just" eaLnBrk="1" hangingPunct="1">
              <a:defRPr/>
            </a:pPr>
            <a:endParaRPr lang="en-US" sz="2400" b="1" dirty="0"/>
          </a:p>
          <a:p>
            <a:pPr algn="just" eaLnBrk="1" hangingPunct="1">
              <a:defRPr/>
            </a:pPr>
            <a:r>
              <a:rPr lang="en-US" sz="2400" b="1" dirty="0">
                <a:highlight>
                  <a:srgbClr val="FFFF00"/>
                </a:highlight>
              </a:rPr>
              <a:t>FILE *</a:t>
            </a:r>
            <a:r>
              <a:rPr lang="en-US" sz="2400" b="1" dirty="0" err="1">
                <a:highlight>
                  <a:srgbClr val="FFFF00"/>
                </a:highlight>
              </a:rPr>
              <a:t>filePointer</a:t>
            </a:r>
            <a:r>
              <a:rPr lang="en-US" sz="2400" b="1" dirty="0">
                <a:highlight>
                  <a:srgbClr val="FFFF00"/>
                </a:highlight>
              </a:rPr>
              <a:t> ; </a:t>
            </a:r>
          </a:p>
          <a:p>
            <a:pPr algn="just" eaLnBrk="1" hangingPunct="1">
              <a:defRPr/>
            </a:pPr>
            <a:endParaRPr lang="en-US" sz="2400" b="1" dirty="0">
              <a:highlight>
                <a:srgbClr val="FFFF00"/>
              </a:highlight>
            </a:endParaRPr>
          </a:p>
          <a:p>
            <a:pPr algn="just" eaLnBrk="1" hangingPunct="1">
              <a:defRPr/>
            </a:pPr>
            <a:r>
              <a:rPr lang="en-US" sz="2400" b="1" dirty="0" err="1">
                <a:highlight>
                  <a:srgbClr val="FFFF00"/>
                </a:highlight>
              </a:rPr>
              <a:t>filePointer</a:t>
            </a:r>
            <a:r>
              <a:rPr lang="en-US" sz="2400" b="1" dirty="0">
                <a:highlight>
                  <a:srgbClr val="FFFF00"/>
                </a:highlight>
              </a:rPr>
              <a:t> = </a:t>
            </a:r>
            <a:r>
              <a:rPr lang="en-US" sz="2400" b="1" dirty="0" err="1">
                <a:highlight>
                  <a:srgbClr val="FFFF00"/>
                </a:highlight>
              </a:rPr>
              <a:t>fopen</a:t>
            </a:r>
            <a:r>
              <a:rPr lang="en-US" sz="2400" b="1" dirty="0">
                <a:highlight>
                  <a:srgbClr val="FFFF00"/>
                </a:highlight>
              </a:rPr>
              <a:t>(“fileName.txt”, “w”);</a:t>
            </a:r>
          </a:p>
          <a:p>
            <a:pPr algn="just" eaLnBrk="1" hangingPunct="1">
              <a:defRPr/>
            </a:pPr>
            <a:endParaRPr lang="en-US" sz="2400" b="1" dirty="0">
              <a:highlight>
                <a:srgbClr val="FFFF00"/>
              </a:highlight>
            </a:endParaRPr>
          </a:p>
          <a:p>
            <a:pPr algn="just" eaLnBrk="1" hangingPunct="1">
              <a:defRPr/>
            </a:pPr>
            <a:r>
              <a:rPr lang="en-US" sz="2200" b="1" dirty="0" err="1">
                <a:highlight>
                  <a:srgbClr val="FFFF00"/>
                </a:highlight>
              </a:rPr>
              <a:t>fprintf</a:t>
            </a:r>
            <a:r>
              <a:rPr lang="en-US" sz="2200" b="1" dirty="0">
                <a:highlight>
                  <a:srgbClr val="FFFF00"/>
                </a:highlight>
              </a:rPr>
              <a:t>(</a:t>
            </a:r>
            <a:r>
              <a:rPr lang="en-US" sz="2200" b="1" dirty="0" err="1">
                <a:highlight>
                  <a:srgbClr val="FFFF00"/>
                </a:highlight>
              </a:rPr>
              <a:t>filePointer</a:t>
            </a:r>
            <a:r>
              <a:rPr lang="en-US" sz="2200" b="1" dirty="0">
                <a:highlight>
                  <a:srgbClr val="FFFF00"/>
                </a:highlight>
              </a:rPr>
              <a:t>, "%s %s %s %d", "We", "are", "in", 2012);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5613" y="1268413"/>
            <a:ext cx="8229600" cy="4895850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en-US" b="1" dirty="0">
                <a:ea typeface="ＭＳ Ｐゴシック" panose="020B0600070205080204" pitchFamily="34" charset="-128"/>
              </a:rPr>
              <a:t>C provides several different functions for reading/writing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altLang="en-US" b="1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b="1" dirty="0" err="1">
                <a:ea typeface="ＭＳ Ｐゴシック" panose="020B0600070205080204" pitchFamily="34" charset="-128"/>
              </a:rPr>
              <a:t>getc</a:t>
            </a:r>
            <a:r>
              <a:rPr lang="en-US" altLang="en-US" b="1" dirty="0">
                <a:ea typeface="ＭＳ Ｐゴシック" panose="020B0600070205080204" pitchFamily="34" charset="-128"/>
              </a:rPr>
              <a:t>() – read a character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b="1" dirty="0" err="1">
                <a:ea typeface="ＭＳ Ｐゴシック" panose="020B0600070205080204" pitchFamily="34" charset="-128"/>
              </a:rPr>
              <a:t>putc</a:t>
            </a:r>
            <a:r>
              <a:rPr lang="en-US" altLang="en-US" b="1" dirty="0">
                <a:ea typeface="ＭＳ Ｐゴシック" panose="020B0600070205080204" pitchFamily="34" charset="-128"/>
              </a:rPr>
              <a:t>() – write a character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b="1" dirty="0" err="1">
                <a:ea typeface="ＭＳ Ｐゴシック" panose="020B0600070205080204" pitchFamily="34" charset="-128"/>
              </a:rPr>
              <a:t>fprintf</a:t>
            </a:r>
            <a:r>
              <a:rPr lang="en-US" altLang="en-US" b="1" dirty="0">
                <a:ea typeface="ＭＳ Ｐゴシック" panose="020B0600070205080204" pitchFamily="34" charset="-128"/>
              </a:rPr>
              <a:t>() – write set of data values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b="1" dirty="0" err="1">
                <a:ea typeface="ＭＳ Ｐゴシック" panose="020B0600070205080204" pitchFamily="34" charset="-128"/>
              </a:rPr>
              <a:t>fscanf</a:t>
            </a:r>
            <a:r>
              <a:rPr lang="en-US" altLang="en-US" b="1" dirty="0">
                <a:ea typeface="ＭＳ Ｐゴシック" panose="020B0600070205080204" pitchFamily="34" charset="-128"/>
              </a:rPr>
              <a:t>() – read set of data values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b="1" dirty="0" err="1">
                <a:ea typeface="ＭＳ Ｐゴシック" panose="020B0600070205080204" pitchFamily="34" charset="-128"/>
              </a:rPr>
              <a:t>getw</a:t>
            </a:r>
            <a:r>
              <a:rPr lang="en-US" altLang="en-US" b="1" dirty="0">
                <a:ea typeface="ＭＳ Ｐゴシック" panose="020B0600070205080204" pitchFamily="34" charset="-128"/>
              </a:rPr>
              <a:t>() – read integer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b="1" dirty="0" err="1">
                <a:ea typeface="ＭＳ Ｐゴシック" panose="020B0600070205080204" pitchFamily="34" charset="-128"/>
              </a:rPr>
              <a:t>putw</a:t>
            </a:r>
            <a:r>
              <a:rPr lang="en-US" altLang="en-US" b="1" dirty="0">
                <a:ea typeface="ＭＳ Ｐゴシック" panose="020B0600070205080204" pitchFamily="34" charset="-128"/>
              </a:rPr>
              <a:t>() – write integer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en-US" b="1" dirty="0">
                <a:ea typeface="ＭＳ Ｐゴシック" panose="020B0600070205080204" pitchFamily="34" charset="-128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3203575" y="147638"/>
            <a:ext cx="1954213" cy="544512"/>
          </a:xfrm>
          <a:solidFill>
            <a:schemeClr val="accent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anose="020B0600070205080204" pitchFamily="34" charset="-128"/>
              </a:rPr>
              <a:t>Files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250825" y="981075"/>
            <a:ext cx="8713788" cy="5545138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defRPr/>
            </a:pPr>
            <a:r>
              <a:rPr lang="en-US" altLang="en-US" sz="2800" b="1">
                <a:ea typeface="ＭＳ Ｐゴシック" panose="020B0600070205080204" pitchFamily="34" charset="-128"/>
              </a:rPr>
              <a:t>File – place on disc where group of related data is stored</a:t>
            </a:r>
          </a:p>
          <a:p>
            <a:pPr lvl="1" eaLnBrk="1" hangingPunct="1">
              <a:defRPr/>
            </a:pPr>
            <a:r>
              <a:rPr lang="en-US" altLang="en-US" sz="2800">
                <a:ea typeface="ＭＳ Ｐゴシック" panose="020B0600070205080204" pitchFamily="34" charset="-128"/>
              </a:rPr>
              <a:t>E.g. your C programs</a:t>
            </a:r>
          </a:p>
          <a:p>
            <a:pPr eaLnBrk="1" hangingPunct="1">
              <a:defRPr/>
            </a:pPr>
            <a:endParaRPr lang="en-US" altLang="en-US" sz="2800">
              <a:ea typeface="ＭＳ Ｐゴシック" panose="020B0600070205080204" pitchFamily="34" charset="-128"/>
            </a:endParaRPr>
          </a:p>
          <a:p>
            <a:pPr eaLnBrk="1" hangingPunct="1">
              <a:defRPr/>
            </a:pPr>
            <a:r>
              <a:rPr lang="en-US" altLang="en-US" sz="2800" b="1">
                <a:ea typeface="ＭＳ Ｐゴシック" panose="020B0600070205080204" pitchFamily="34" charset="-128"/>
              </a:rPr>
              <a:t>High-level programming languages support file operations:</a:t>
            </a:r>
          </a:p>
          <a:p>
            <a:pPr lvl="1" eaLnBrk="1" hangingPunct="1">
              <a:defRPr/>
            </a:pPr>
            <a:r>
              <a:rPr lang="en-US" altLang="en-US" sz="2800" i="1">
                <a:solidFill>
                  <a:srgbClr val="FF0000"/>
                </a:solidFill>
                <a:ea typeface="ＭＳ Ｐゴシック" panose="020B0600070205080204" pitchFamily="34" charset="-128"/>
              </a:rPr>
              <a:t>Naming</a:t>
            </a:r>
          </a:p>
          <a:p>
            <a:pPr lvl="1" eaLnBrk="1" hangingPunct="1">
              <a:defRPr/>
            </a:pPr>
            <a:r>
              <a:rPr lang="en-US" altLang="en-US" sz="2800" i="1">
                <a:solidFill>
                  <a:srgbClr val="FF0000"/>
                </a:solidFill>
                <a:ea typeface="ＭＳ Ｐゴシック" panose="020B0600070205080204" pitchFamily="34" charset="-128"/>
              </a:rPr>
              <a:t>Opening</a:t>
            </a:r>
          </a:p>
          <a:p>
            <a:pPr lvl="1" eaLnBrk="1" hangingPunct="1">
              <a:defRPr/>
            </a:pPr>
            <a:r>
              <a:rPr lang="en-US" altLang="en-US" sz="2800" i="1">
                <a:solidFill>
                  <a:srgbClr val="FF0000"/>
                </a:solidFill>
                <a:ea typeface="ＭＳ Ｐゴシック" panose="020B0600070205080204" pitchFamily="34" charset="-128"/>
              </a:rPr>
              <a:t>Reading</a:t>
            </a:r>
          </a:p>
          <a:p>
            <a:pPr lvl="1" eaLnBrk="1" hangingPunct="1">
              <a:defRPr/>
            </a:pPr>
            <a:r>
              <a:rPr lang="en-US" altLang="en-US" sz="2800" i="1">
                <a:solidFill>
                  <a:srgbClr val="FF0000"/>
                </a:solidFill>
                <a:ea typeface="ＭＳ Ｐゴシック" panose="020B0600070205080204" pitchFamily="34" charset="-128"/>
              </a:rPr>
              <a:t>Writing</a:t>
            </a:r>
          </a:p>
          <a:p>
            <a:pPr lvl="1" eaLnBrk="1" hangingPunct="1">
              <a:defRPr/>
            </a:pPr>
            <a:r>
              <a:rPr lang="en-US" altLang="en-US" sz="2800" i="1">
                <a:solidFill>
                  <a:srgbClr val="FF0000"/>
                </a:solidFill>
                <a:ea typeface="ＭＳ Ｐゴシック" panose="020B0600070205080204" pitchFamily="34" charset="-128"/>
              </a:rPr>
              <a:t>Closing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792162"/>
          </a:xfrm>
        </p:spPr>
        <p:txBody>
          <a:bodyPr/>
          <a:lstStyle/>
          <a:p>
            <a:pPr algn="l" eaLnBrk="1" hangingPunct="1"/>
            <a:r>
              <a:rPr lang="en-US" altLang="en-US" b="1">
                <a:solidFill>
                  <a:srgbClr val="C00000"/>
                </a:solidFill>
                <a:ea typeface="ＭＳ Ｐゴシック" panose="020B0600070205080204" pitchFamily="34" charset="-128"/>
              </a:rPr>
              <a:t>getc() and putc()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752975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handle one character at a time like </a:t>
            </a:r>
            <a:r>
              <a:rPr lang="en-US" altLang="en-US" dirty="0" err="1">
                <a:ea typeface="ＭＳ Ｐゴシック" panose="020B0600070205080204" pitchFamily="34" charset="-128"/>
              </a:rPr>
              <a:t>getchar</a:t>
            </a:r>
            <a:r>
              <a:rPr lang="en-US" altLang="en-US" dirty="0">
                <a:ea typeface="ＭＳ Ｐゴシック" panose="020B0600070205080204" pitchFamily="34" charset="-128"/>
              </a:rPr>
              <a:t>()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putchar</a:t>
            </a:r>
            <a:r>
              <a:rPr lang="en-US" altLang="en-US" dirty="0">
                <a:ea typeface="ＭＳ Ｐゴシック" panose="020B0600070205080204" pitchFamily="34" charset="-128"/>
              </a:rPr>
              <a:t>()</a:t>
            </a:r>
          </a:p>
          <a:p>
            <a:pPr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syntax:  </a:t>
            </a:r>
            <a:r>
              <a:rPr lang="en-US" altLang="en-US" dirty="0" err="1">
                <a:ea typeface="ＭＳ Ｐゴシック" panose="020B0600070205080204" pitchFamily="34" charset="-128"/>
              </a:rPr>
              <a:t>putc</a:t>
            </a:r>
            <a:r>
              <a:rPr lang="en-US" altLang="en-US" dirty="0">
                <a:ea typeface="ＭＳ Ｐゴシック" panose="020B0600070205080204" pitchFamily="34" charset="-128"/>
              </a:rPr>
              <a:t>(c,fp1);</a:t>
            </a:r>
          </a:p>
          <a:p>
            <a:pPr lvl="1"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c : a character variable</a:t>
            </a:r>
          </a:p>
          <a:p>
            <a:pPr lvl="1"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fp1 : pointer to file opened with mode </a:t>
            </a:r>
            <a:r>
              <a:rPr lang="en-US" altLang="en-US" b="1" dirty="0">
                <a:ea typeface="ＭＳ Ｐゴシック" panose="020B0600070205080204" pitchFamily="34" charset="-128"/>
              </a:rPr>
              <a:t>w</a:t>
            </a:r>
          </a:p>
          <a:p>
            <a:pPr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syntax: c = </a:t>
            </a:r>
            <a:r>
              <a:rPr lang="en-US" altLang="en-US" dirty="0" err="1">
                <a:ea typeface="ＭＳ Ｐゴシック" panose="020B0600070205080204" pitchFamily="34" charset="-128"/>
              </a:rPr>
              <a:t>getc</a:t>
            </a:r>
            <a:r>
              <a:rPr lang="en-US" altLang="en-US" dirty="0">
                <a:ea typeface="ＭＳ Ｐゴシック" panose="020B0600070205080204" pitchFamily="34" charset="-128"/>
              </a:rPr>
              <a:t>(fp2);</a:t>
            </a:r>
          </a:p>
          <a:p>
            <a:pPr lvl="1"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c : a character variable</a:t>
            </a:r>
          </a:p>
          <a:p>
            <a:pPr lvl="1"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fp2 : pointer to file opened with mode </a:t>
            </a:r>
            <a:r>
              <a:rPr lang="en-US" altLang="en-US" b="1" dirty="0">
                <a:ea typeface="ＭＳ Ｐゴシック" panose="020B0600070205080204" pitchFamily="34" charset="-128"/>
              </a:rPr>
              <a:t>r</a:t>
            </a:r>
          </a:p>
          <a:p>
            <a:pPr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file pointer moves by one character position after every </a:t>
            </a:r>
            <a:r>
              <a:rPr lang="en-US" altLang="en-US" dirty="0" err="1">
                <a:ea typeface="ＭＳ Ｐゴシック" panose="020B0600070205080204" pitchFamily="34" charset="-128"/>
              </a:rPr>
              <a:t>getc</a:t>
            </a:r>
            <a:r>
              <a:rPr lang="en-US" altLang="en-US" dirty="0">
                <a:ea typeface="ＭＳ Ｐゴシック" panose="020B0600070205080204" pitchFamily="34" charset="-128"/>
              </a:rPr>
              <a:t>()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putc</a:t>
            </a:r>
            <a:r>
              <a:rPr lang="en-US" altLang="en-US" dirty="0">
                <a:ea typeface="ＭＳ Ｐゴシック" panose="020B0600070205080204" pitchFamily="34" charset="-128"/>
              </a:rPr>
              <a:t>()</a:t>
            </a:r>
          </a:p>
          <a:p>
            <a:pPr eaLnBrk="1" hangingPunct="1">
              <a:defRPr/>
            </a:pPr>
            <a:r>
              <a:rPr lang="en-US" altLang="en-US" dirty="0" err="1">
                <a:ea typeface="ＭＳ Ｐゴシック" panose="020B0600070205080204" pitchFamily="34" charset="-128"/>
              </a:rPr>
              <a:t>getc</a:t>
            </a:r>
            <a:r>
              <a:rPr lang="en-US" altLang="en-US" dirty="0">
                <a:ea typeface="ＭＳ Ｐゴシック" panose="020B0600070205080204" pitchFamily="34" charset="-128"/>
              </a:rPr>
              <a:t>() returns end-of-file marker EOF when file end reached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6477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C00000"/>
                </a:solidFill>
                <a:ea typeface="ＭＳ Ｐゴシック" panose="020B0600070205080204" pitchFamily="34" charset="-128"/>
              </a:rPr>
              <a:t>fscanf() and fprintf()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57788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eaLnBrk="1" hangingPunct="1">
              <a:lnSpc>
                <a:spcPct val="210000"/>
              </a:lnSpc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similar to </a:t>
            </a:r>
            <a:r>
              <a:rPr lang="en-US" altLang="en-US" dirty="0" err="1">
                <a:ea typeface="ＭＳ Ｐゴシック" panose="020B0600070205080204" pitchFamily="34" charset="-128"/>
              </a:rPr>
              <a:t>scanf</a:t>
            </a:r>
            <a:r>
              <a:rPr lang="en-US" altLang="en-US" dirty="0">
                <a:ea typeface="ＭＳ Ｐゴシック" panose="020B0600070205080204" pitchFamily="34" charset="-128"/>
              </a:rPr>
              <a:t>()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printf</a:t>
            </a:r>
            <a:r>
              <a:rPr lang="en-US" altLang="en-US" dirty="0">
                <a:ea typeface="ＭＳ Ｐゴシック" panose="020B0600070205080204" pitchFamily="34" charset="-128"/>
              </a:rPr>
              <a:t>()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in addition provide file-pointer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given the following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file-pointer f1 (points to file opened in write mode)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file-pointer f2 (points to file opened in read mode)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integer variable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i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float variable f</a:t>
            </a:r>
          </a:p>
          <a:p>
            <a:pPr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Example: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ea typeface="ＭＳ Ｐゴシック" panose="020B0600070205080204" pitchFamily="34" charset="-128"/>
              </a:rPr>
              <a:t>			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fprintf</a:t>
            </a:r>
            <a:r>
              <a:rPr lang="en-US" altLang="en-US" sz="1800" dirty="0">
                <a:ea typeface="ＭＳ Ｐゴシック" panose="020B0600070205080204" pitchFamily="34" charset="-128"/>
              </a:rPr>
              <a:t>(f1, “%d %f\n”,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800" dirty="0">
                <a:ea typeface="ＭＳ Ｐゴシック" panose="020B0600070205080204" pitchFamily="34" charset="-128"/>
              </a:rPr>
              <a:t>, f);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ea typeface="ＭＳ Ｐゴシック" panose="020B0600070205080204" pitchFamily="34" charset="-128"/>
              </a:rPr>
              <a:t>			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fprintf</a:t>
            </a:r>
            <a:r>
              <a:rPr lang="en-US" altLang="en-US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stdout</a:t>
            </a:r>
            <a:r>
              <a:rPr lang="en-US" altLang="en-US" sz="1800" dirty="0">
                <a:ea typeface="ＭＳ Ｐゴシック" panose="020B0600070205080204" pitchFamily="34" charset="-128"/>
              </a:rPr>
              <a:t>, “%f \n”, f);  	</a:t>
            </a:r>
            <a:r>
              <a:rPr lang="en-US" altLang="en-US" sz="18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/*</a:t>
            </a:r>
            <a:r>
              <a:rPr lang="en-US" altLang="en-US" sz="1800" b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note:</a:t>
            </a:r>
            <a:r>
              <a:rPr lang="en-US" altLang="en-US" sz="18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800" dirty="0" err="1">
                <a:solidFill>
                  <a:schemeClr val="accent2"/>
                </a:solidFill>
                <a:ea typeface="ＭＳ Ｐゴシック" panose="020B0600070205080204" pitchFamily="34" charset="-128"/>
              </a:rPr>
              <a:t>stdout</a:t>
            </a:r>
            <a:r>
              <a:rPr lang="en-US" altLang="en-US" sz="18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refers to screen */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sz="1800" dirty="0">
                <a:ea typeface="ＭＳ Ｐゴシック" panose="020B0600070205080204" pitchFamily="34" charset="-128"/>
              </a:rPr>
              <a:t>			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fscanf</a:t>
            </a:r>
            <a:r>
              <a:rPr lang="en-US" altLang="en-US" sz="1800" dirty="0">
                <a:ea typeface="ＭＳ Ｐゴシック" panose="020B0600070205080204" pitchFamily="34" charset="-128"/>
              </a:rPr>
              <a:t>(f2, “%d %f”, &amp;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800" dirty="0">
                <a:ea typeface="ＭＳ Ｐゴシック" panose="020B0600070205080204" pitchFamily="34" charset="-128"/>
              </a:rPr>
              <a:t>, &amp;f);</a:t>
            </a:r>
          </a:p>
          <a:p>
            <a:pPr>
              <a:defRPr/>
            </a:pPr>
            <a:r>
              <a:rPr lang="en-US" altLang="en-US" dirty="0" err="1">
                <a:ea typeface="ＭＳ Ｐゴシック" panose="020B0600070205080204" pitchFamily="34" charset="-128"/>
              </a:rPr>
              <a:t>fscanf</a:t>
            </a:r>
            <a:r>
              <a:rPr lang="en-US" altLang="en-US" dirty="0">
                <a:ea typeface="ＭＳ Ｐゴシック" panose="020B0600070205080204" pitchFamily="34" charset="-128"/>
              </a:rPr>
              <a:t> returns EOF when end-of-file reached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C00000"/>
                </a:solidFill>
                <a:ea typeface="ＭＳ Ｐゴシック" panose="020B0600070205080204" pitchFamily="34" charset="-128"/>
              </a:rPr>
              <a:t>getw() and putw()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10088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handle one integer at a time</a:t>
            </a:r>
          </a:p>
          <a:p>
            <a:pPr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syntax:  </a:t>
            </a:r>
            <a:r>
              <a:rPr lang="en-US" altLang="en-US" dirty="0" err="1">
                <a:ea typeface="ＭＳ Ｐゴシック" panose="020B0600070205080204" pitchFamily="34" charset="-128"/>
              </a:rPr>
              <a:t>putw</a:t>
            </a:r>
            <a:r>
              <a:rPr lang="en-US" altLang="en-US" dirty="0">
                <a:ea typeface="ＭＳ Ｐゴシック" panose="020B0600070205080204" pitchFamily="34" charset="-128"/>
              </a:rPr>
              <a:t>(i,fp1);</a:t>
            </a:r>
          </a:p>
          <a:p>
            <a:pPr lvl="1" eaLnBrk="1" hangingPunct="1">
              <a:defRPr/>
            </a:pP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: an integer variable</a:t>
            </a:r>
          </a:p>
          <a:p>
            <a:pPr lvl="1"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fp1 : pointer to file </a:t>
            </a:r>
            <a:r>
              <a:rPr lang="en-US" altLang="en-US" dirty="0" err="1">
                <a:ea typeface="ＭＳ Ｐゴシック" panose="020B0600070205080204" pitchFamily="34" charset="-128"/>
              </a:rPr>
              <a:t>ipened</a:t>
            </a:r>
            <a:r>
              <a:rPr lang="en-US" altLang="en-US" dirty="0">
                <a:ea typeface="ＭＳ Ｐゴシック" panose="020B0600070205080204" pitchFamily="34" charset="-128"/>
              </a:rPr>
              <a:t> with mode </a:t>
            </a:r>
            <a:r>
              <a:rPr lang="en-US" altLang="en-US" b="1" dirty="0">
                <a:ea typeface="ＭＳ Ｐゴシック" panose="020B0600070205080204" pitchFamily="34" charset="-128"/>
              </a:rPr>
              <a:t>w</a:t>
            </a:r>
          </a:p>
          <a:p>
            <a:pPr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syntax: 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= </a:t>
            </a:r>
            <a:r>
              <a:rPr lang="en-US" altLang="en-US" dirty="0" err="1">
                <a:ea typeface="ＭＳ Ｐゴシック" panose="020B0600070205080204" pitchFamily="34" charset="-128"/>
              </a:rPr>
              <a:t>getw</a:t>
            </a:r>
            <a:r>
              <a:rPr lang="en-US" altLang="en-US" dirty="0">
                <a:ea typeface="ＭＳ Ｐゴシック" panose="020B0600070205080204" pitchFamily="34" charset="-128"/>
              </a:rPr>
              <a:t>(fp2);</a:t>
            </a:r>
          </a:p>
          <a:p>
            <a:pPr lvl="1" eaLnBrk="1" hangingPunct="1">
              <a:defRPr/>
            </a:pP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: an integer variable</a:t>
            </a:r>
          </a:p>
          <a:p>
            <a:pPr lvl="1"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fp2 : pointer to file opened with mode </a:t>
            </a:r>
            <a:r>
              <a:rPr lang="en-US" altLang="en-US" b="1" dirty="0">
                <a:ea typeface="ＭＳ Ｐゴシック" panose="020B0600070205080204" pitchFamily="34" charset="-128"/>
              </a:rPr>
              <a:t>r</a:t>
            </a:r>
          </a:p>
          <a:p>
            <a:pPr eaLnBrk="1" hangingPunct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file pointer moves by one integer position, data stored in binary format native to local system</a:t>
            </a:r>
          </a:p>
          <a:p>
            <a:pPr eaLnBrk="1" hangingPunct="1">
              <a:defRPr/>
            </a:pPr>
            <a:r>
              <a:rPr lang="en-US" altLang="en-US" dirty="0" err="1">
                <a:ea typeface="ＭＳ Ｐゴシック" panose="020B0600070205080204" pitchFamily="34" charset="-128"/>
              </a:rPr>
              <a:t>getw</a:t>
            </a:r>
            <a:r>
              <a:rPr lang="en-US" altLang="en-US" dirty="0">
                <a:ea typeface="ＭＳ Ｐゴシック" panose="020B0600070205080204" pitchFamily="34" charset="-128"/>
              </a:rPr>
              <a:t>() returns end-of-file marker EOF when file end reached </a:t>
            </a:r>
          </a:p>
          <a:p>
            <a:pPr eaLnBrk="1" hangingPunct="1"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C00000"/>
                </a:solidFill>
                <a:ea typeface="ＭＳ Ｐゴシック" panose="020B0600070205080204" pitchFamily="34" charset="-128"/>
              </a:rPr>
              <a:t>Random access to files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how to jump to a given position (byte number) in a file without reading all the previous data?</a:t>
            </a:r>
          </a:p>
          <a:p>
            <a:pPr>
              <a:defRPr/>
            </a:pPr>
            <a:r>
              <a:rPr lang="en-US" altLang="en-US" dirty="0" err="1">
                <a:ea typeface="ＭＳ Ｐゴシック" panose="020B0600070205080204" pitchFamily="34" charset="-128"/>
              </a:rPr>
              <a:t>fseek</a:t>
            </a:r>
            <a:r>
              <a:rPr lang="en-US" altLang="en-US" dirty="0">
                <a:ea typeface="ＭＳ Ｐゴシック" panose="020B0600070205080204" pitchFamily="34" charset="-128"/>
              </a:rPr>
              <a:t> (file-pointer, offset, position);</a:t>
            </a:r>
          </a:p>
          <a:p>
            <a:pPr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position: 0 (beginning), 1 (current), 2 (end)</a:t>
            </a:r>
          </a:p>
          <a:p>
            <a:pPr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offset: number of locations to move from position</a:t>
            </a: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Example:   </a:t>
            </a:r>
            <a:r>
              <a:rPr lang="en-US" altLang="en-US" dirty="0" err="1">
                <a:ea typeface="ＭＳ Ｐゴシック" panose="020B0600070205080204" pitchFamily="34" charset="-128"/>
              </a:rPr>
              <a:t>fseek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</a:rPr>
              <a:t>fp</a:t>
            </a:r>
            <a:r>
              <a:rPr lang="en-US" altLang="en-US" dirty="0">
                <a:ea typeface="ＭＳ Ｐゴシック" panose="020B0600070205080204" pitchFamily="34" charset="-128"/>
              </a:rPr>
              <a:t>,-m, 1); /* move back by m bytes from current 								position */</a:t>
            </a: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                  </a:t>
            </a:r>
            <a:r>
              <a:rPr lang="en-US" altLang="en-US" dirty="0" err="1">
                <a:ea typeface="ＭＳ Ｐゴシック" panose="020B0600070205080204" pitchFamily="34" charset="-128"/>
              </a:rPr>
              <a:t>fseek</a:t>
            </a:r>
            <a:r>
              <a:rPr lang="en-US" altLang="en-US" dirty="0">
                <a:ea typeface="ＭＳ Ｐゴシック" panose="020B0600070205080204" pitchFamily="34" charset="-128"/>
              </a:rPr>
              <a:t>(fp,m,0); /* move to (m+1)</a:t>
            </a:r>
            <a:r>
              <a:rPr lang="en-US" altLang="en-US" dirty="0" err="1">
                <a:ea typeface="ＭＳ Ｐゴシック" panose="020B0600070205080204" pitchFamily="34" charset="-128"/>
              </a:rPr>
              <a:t>th</a:t>
            </a:r>
            <a:r>
              <a:rPr lang="en-US" altLang="en-US" dirty="0">
                <a:ea typeface="ＭＳ Ｐゴシック" panose="020B0600070205080204" pitchFamily="34" charset="-128"/>
              </a:rPr>
              <a:t> byte in file */</a:t>
            </a: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			     </a:t>
            </a:r>
            <a:r>
              <a:rPr lang="en-US" altLang="en-US" dirty="0" err="1">
                <a:ea typeface="ＭＳ Ｐゴシック" panose="020B0600070205080204" pitchFamily="34" charset="-128"/>
              </a:rPr>
              <a:t>fseek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</a:rPr>
              <a:t>fp</a:t>
            </a:r>
            <a:r>
              <a:rPr lang="en-US" altLang="en-US" dirty="0">
                <a:ea typeface="ＭＳ Ｐゴシック" panose="020B0600070205080204" pitchFamily="34" charset="-128"/>
              </a:rPr>
              <a:t>, -10, 2); /* what is this? */</a:t>
            </a:r>
          </a:p>
          <a:p>
            <a:pPr lvl="1">
              <a:buFont typeface="Arial" panose="020B0604020202020204" pitchFamily="34" charset="0"/>
              <a:buNone/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dirty="0" err="1">
                <a:ea typeface="ＭＳ Ｐゴシック" panose="020B0600070205080204" pitchFamily="34" charset="-128"/>
              </a:rPr>
              <a:t>ftell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</a:rPr>
              <a:t>fp</a:t>
            </a:r>
            <a:r>
              <a:rPr lang="en-US" altLang="en-US" dirty="0">
                <a:ea typeface="ＭＳ Ｐゴシック" panose="020B0600070205080204" pitchFamily="34" charset="-128"/>
              </a:rPr>
              <a:t>) returns current byte position in file</a:t>
            </a:r>
          </a:p>
          <a:p>
            <a:pPr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rewind(</a:t>
            </a:r>
            <a:r>
              <a:rPr lang="en-US" altLang="en-US" dirty="0" err="1">
                <a:ea typeface="ＭＳ Ｐゴシック" panose="020B0600070205080204" pitchFamily="34" charset="-128"/>
              </a:rPr>
              <a:t>fp</a:t>
            </a:r>
            <a:r>
              <a:rPr lang="en-US" altLang="en-US" dirty="0">
                <a:ea typeface="ＭＳ Ｐゴシック" panose="020B0600070205080204" pitchFamily="34" charset="-128"/>
              </a:rPr>
              <a:t>) resets position to start of file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450850" y="115888"/>
            <a:ext cx="8207375" cy="6464300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IN" altLang="en-US" b="1" dirty="0">
                <a:solidFill>
                  <a:srgbClr val="FF0000"/>
                </a:solidFill>
              </a:rPr>
              <a:t>EXAMPLE: </a:t>
            </a:r>
          </a:p>
          <a:p>
            <a:pPr algn="ctr">
              <a:defRPr/>
            </a:pPr>
            <a:r>
              <a:rPr lang="en-IN" altLang="en-US" b="1" dirty="0">
                <a:solidFill>
                  <a:srgbClr val="FF0000"/>
                </a:solidFill>
              </a:rPr>
              <a:t>FILE WRITING (FILES &amp; STRUCTURE) </a:t>
            </a:r>
          </a:p>
          <a:p>
            <a:pPr>
              <a:defRPr/>
            </a:pPr>
            <a:r>
              <a:rPr lang="en-IN" altLang="en-US" sz="1400" dirty="0"/>
              <a:t>#include&lt;stdio.h&gt;</a:t>
            </a:r>
          </a:p>
          <a:p>
            <a:pPr>
              <a:defRPr/>
            </a:pPr>
            <a:r>
              <a:rPr lang="en-IN" altLang="en-US" sz="1400" dirty="0"/>
              <a:t>int main( )</a:t>
            </a:r>
          </a:p>
          <a:p>
            <a:pPr>
              <a:defRPr/>
            </a:pPr>
            <a:r>
              <a:rPr lang="en-IN" altLang="en-US" sz="1400" dirty="0"/>
              <a:t>{</a:t>
            </a:r>
          </a:p>
          <a:p>
            <a:pPr>
              <a:defRPr/>
            </a:pPr>
            <a:r>
              <a:rPr lang="en-IN" altLang="en-US" sz="1400" dirty="0"/>
              <a:t>	FILE *</a:t>
            </a:r>
            <a:r>
              <a:rPr lang="en-IN" altLang="en-US" sz="1400" dirty="0" err="1"/>
              <a:t>fp</a:t>
            </a:r>
            <a:r>
              <a:rPr lang="en-IN" altLang="en-US" sz="1400" dirty="0"/>
              <a:t> ;</a:t>
            </a:r>
          </a:p>
          <a:p>
            <a:pPr>
              <a:defRPr/>
            </a:pPr>
            <a:r>
              <a:rPr lang="en-IN" altLang="en-US" sz="1400" dirty="0"/>
              <a:t>	char another = 'Y' ;</a:t>
            </a:r>
          </a:p>
          <a:p>
            <a:pPr>
              <a:defRPr/>
            </a:pPr>
            <a:r>
              <a:rPr lang="en-IN" altLang="en-US" sz="1400" dirty="0"/>
              <a:t>	struct emp</a:t>
            </a:r>
          </a:p>
          <a:p>
            <a:pPr>
              <a:defRPr/>
            </a:pPr>
            <a:r>
              <a:rPr lang="en-IN" altLang="en-US" sz="1400" dirty="0"/>
              <a:t>	{</a:t>
            </a:r>
          </a:p>
          <a:p>
            <a:pPr>
              <a:defRPr/>
            </a:pPr>
            <a:r>
              <a:rPr lang="en-IN" altLang="en-US" sz="1400" dirty="0"/>
              <a:t>		char name[40] ;</a:t>
            </a:r>
          </a:p>
          <a:p>
            <a:pPr>
              <a:defRPr/>
            </a:pPr>
            <a:r>
              <a:rPr lang="en-IN" altLang="en-US" sz="1400" dirty="0"/>
              <a:t>		int age ;</a:t>
            </a:r>
          </a:p>
          <a:p>
            <a:pPr>
              <a:defRPr/>
            </a:pPr>
            <a:r>
              <a:rPr lang="en-IN" altLang="en-US" sz="1400" dirty="0"/>
              <a:t>		float bs ;</a:t>
            </a:r>
          </a:p>
          <a:p>
            <a:pPr>
              <a:defRPr/>
            </a:pPr>
            <a:r>
              <a:rPr lang="en-IN" altLang="en-US" sz="1400" dirty="0"/>
              <a:t>	} ;</a:t>
            </a:r>
          </a:p>
          <a:p>
            <a:pPr>
              <a:defRPr/>
            </a:pPr>
            <a:r>
              <a:rPr lang="en-IN" altLang="en-US" sz="1400" dirty="0"/>
              <a:t>	struct emp e ;</a:t>
            </a:r>
          </a:p>
          <a:p>
            <a:pPr>
              <a:defRPr/>
            </a:pPr>
            <a:r>
              <a:rPr lang="en-IN" altLang="en-US" sz="1400" dirty="0"/>
              <a:t>	</a:t>
            </a:r>
          </a:p>
          <a:p>
            <a:pPr>
              <a:defRPr/>
            </a:pPr>
            <a:r>
              <a:rPr lang="en-IN" altLang="en-US" sz="1400" dirty="0"/>
              <a:t>	</a:t>
            </a:r>
            <a:r>
              <a:rPr lang="en-IN" altLang="en-US" sz="1400" dirty="0" err="1"/>
              <a:t>fp</a:t>
            </a:r>
            <a:r>
              <a:rPr lang="en-IN" altLang="en-US" sz="1400" dirty="0"/>
              <a:t> = </a:t>
            </a:r>
            <a:r>
              <a:rPr lang="en-IN" altLang="en-US" sz="1400" dirty="0" err="1"/>
              <a:t>fopen</a:t>
            </a:r>
            <a:r>
              <a:rPr lang="en-IN" altLang="en-US" sz="1400" dirty="0"/>
              <a:t> ("record.txt", "w" ) ;</a:t>
            </a:r>
          </a:p>
          <a:p>
            <a:pPr>
              <a:defRPr/>
            </a:pPr>
            <a:endParaRPr lang="en-IN" altLang="en-US" sz="1400" dirty="0"/>
          </a:p>
          <a:p>
            <a:pPr>
              <a:defRPr/>
            </a:pPr>
            <a:r>
              <a:rPr lang="en-IN" altLang="en-US" sz="1400" dirty="0"/>
              <a:t>	while ( another == 'Y'  || another == 'y' )</a:t>
            </a:r>
          </a:p>
          <a:p>
            <a:pPr>
              <a:defRPr/>
            </a:pPr>
            <a:r>
              <a:rPr lang="en-IN" altLang="en-US" sz="1400" dirty="0"/>
              <a:t>	{</a:t>
            </a:r>
          </a:p>
          <a:p>
            <a:pPr>
              <a:defRPr/>
            </a:pPr>
            <a:r>
              <a:rPr lang="en-IN" altLang="en-US" sz="1400" dirty="0"/>
              <a:t>		</a:t>
            </a:r>
            <a:r>
              <a:rPr lang="en-IN" altLang="en-US" sz="1400" dirty="0" err="1"/>
              <a:t>printf</a:t>
            </a:r>
            <a:r>
              <a:rPr lang="en-IN" altLang="en-US" sz="1400" dirty="0"/>
              <a:t> ( "\</a:t>
            </a:r>
            <a:r>
              <a:rPr lang="en-IN" altLang="en-US" sz="1400" dirty="0" err="1"/>
              <a:t>nEnter</a:t>
            </a:r>
            <a:r>
              <a:rPr lang="en-IN" altLang="en-US" sz="1400" dirty="0"/>
              <a:t> name, age and basic salary: " ) ;</a:t>
            </a:r>
          </a:p>
          <a:p>
            <a:pPr>
              <a:defRPr/>
            </a:pPr>
            <a:r>
              <a:rPr lang="en-IN" altLang="en-US" sz="1400" dirty="0"/>
              <a:t>		</a:t>
            </a:r>
            <a:r>
              <a:rPr lang="en-IN" altLang="en-US" sz="1400" dirty="0" err="1"/>
              <a:t>scanf</a:t>
            </a:r>
            <a:r>
              <a:rPr lang="en-IN" altLang="en-US" sz="1400" dirty="0"/>
              <a:t> ( "%s %d %f", e.name, &amp;</a:t>
            </a:r>
            <a:r>
              <a:rPr lang="en-IN" altLang="en-US" sz="1400" dirty="0" err="1"/>
              <a:t>e.age</a:t>
            </a:r>
            <a:r>
              <a:rPr lang="en-IN" altLang="en-US" sz="1400" dirty="0"/>
              <a:t>, &amp;e.bs ) ;</a:t>
            </a:r>
          </a:p>
          <a:p>
            <a:pPr>
              <a:defRPr/>
            </a:pPr>
            <a:r>
              <a:rPr lang="en-IN" altLang="en-US" sz="1400" dirty="0"/>
              <a:t>		</a:t>
            </a:r>
            <a:r>
              <a:rPr lang="en-IN" altLang="en-US" sz="1400" dirty="0" err="1"/>
              <a:t>fprintf</a:t>
            </a:r>
            <a:r>
              <a:rPr lang="en-IN" altLang="en-US" sz="1400" dirty="0"/>
              <a:t> ( </a:t>
            </a:r>
            <a:r>
              <a:rPr lang="en-IN" altLang="en-US" sz="1400" dirty="0" err="1"/>
              <a:t>fp</a:t>
            </a:r>
            <a:r>
              <a:rPr lang="en-IN" altLang="en-US" sz="1400" dirty="0"/>
              <a:t>, "%s %d %f\n", e.name, </a:t>
            </a:r>
            <a:r>
              <a:rPr lang="en-IN" altLang="en-US" sz="1400" dirty="0" err="1"/>
              <a:t>e.age</a:t>
            </a:r>
            <a:r>
              <a:rPr lang="en-IN" altLang="en-US" sz="1400" dirty="0"/>
              <a:t>, e.bs ) ;</a:t>
            </a:r>
          </a:p>
          <a:p>
            <a:pPr>
              <a:defRPr/>
            </a:pPr>
            <a:r>
              <a:rPr lang="en-IN" altLang="en-US" sz="1400" dirty="0"/>
              <a:t>		</a:t>
            </a:r>
            <a:r>
              <a:rPr lang="en-IN" altLang="en-US" sz="1400" dirty="0" err="1"/>
              <a:t>printf</a:t>
            </a:r>
            <a:r>
              <a:rPr lang="en-IN" altLang="en-US" sz="1400" dirty="0"/>
              <a:t> ( "Add another record (Y/N) " ) ;</a:t>
            </a:r>
          </a:p>
          <a:p>
            <a:pPr>
              <a:defRPr/>
            </a:pPr>
            <a:r>
              <a:rPr lang="en-IN" altLang="en-US" sz="1400" dirty="0"/>
              <a:t>		</a:t>
            </a:r>
            <a:r>
              <a:rPr lang="en-IN" altLang="en-US" sz="1400" dirty="0" err="1"/>
              <a:t>fflush</a:t>
            </a:r>
            <a:r>
              <a:rPr lang="en-IN" altLang="en-US" sz="1400" dirty="0"/>
              <a:t> ( stdin ) ;</a:t>
            </a:r>
          </a:p>
          <a:p>
            <a:pPr>
              <a:defRPr/>
            </a:pPr>
            <a:r>
              <a:rPr lang="en-IN" altLang="en-US" sz="1400" dirty="0"/>
              <a:t>		</a:t>
            </a:r>
            <a:r>
              <a:rPr lang="en-IN" altLang="en-US" sz="1400" dirty="0" err="1"/>
              <a:t>scanf</a:t>
            </a:r>
            <a:r>
              <a:rPr lang="en-IN" altLang="en-US" sz="1400" dirty="0"/>
              <a:t>("%</a:t>
            </a:r>
            <a:r>
              <a:rPr lang="en-IN" altLang="en-US" sz="1400" dirty="0" err="1"/>
              <a:t>c",&amp;another</a:t>
            </a:r>
            <a:r>
              <a:rPr lang="en-IN" altLang="en-US" sz="1400" dirty="0"/>
              <a:t>);</a:t>
            </a:r>
          </a:p>
          <a:p>
            <a:pPr>
              <a:defRPr/>
            </a:pPr>
            <a:r>
              <a:rPr lang="en-IN" altLang="en-US" sz="1400" dirty="0"/>
              <a:t>	}</a:t>
            </a:r>
          </a:p>
          <a:p>
            <a:pPr>
              <a:defRPr/>
            </a:pPr>
            <a:r>
              <a:rPr lang="en-IN" altLang="en-US" sz="1400" dirty="0"/>
              <a:t>	</a:t>
            </a:r>
            <a:r>
              <a:rPr lang="en-IN" altLang="en-US" sz="1400" dirty="0" err="1"/>
              <a:t>fclose</a:t>
            </a:r>
            <a:r>
              <a:rPr lang="en-IN" altLang="en-US" sz="1400" dirty="0"/>
              <a:t> ( </a:t>
            </a:r>
            <a:r>
              <a:rPr lang="en-IN" altLang="en-US" sz="1400" dirty="0" err="1"/>
              <a:t>fp</a:t>
            </a:r>
            <a:r>
              <a:rPr lang="en-IN" altLang="en-US" sz="1400" dirty="0"/>
              <a:t> ) ;</a:t>
            </a:r>
          </a:p>
          <a:p>
            <a:pPr>
              <a:defRPr/>
            </a:pPr>
            <a:r>
              <a:rPr lang="en-IN" altLang="en-US" sz="1400" dirty="0"/>
              <a:t>	return 0;</a:t>
            </a:r>
          </a:p>
          <a:p>
            <a:pPr>
              <a:defRPr/>
            </a:pPr>
            <a:r>
              <a:rPr lang="en-IN" altLang="en-US" sz="1400" dirty="0"/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461963" y="188913"/>
            <a:ext cx="8070850" cy="6000750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IN" altLang="en-US" sz="1600" b="1" dirty="0">
                <a:solidFill>
                  <a:srgbClr val="FF0000"/>
                </a:solidFill>
              </a:rPr>
              <a:t>EXAMPLE:</a:t>
            </a:r>
          </a:p>
          <a:p>
            <a:pPr algn="ctr">
              <a:defRPr/>
            </a:pPr>
            <a:r>
              <a:rPr lang="en-IN" altLang="en-US" sz="1600" b="1" dirty="0">
                <a:solidFill>
                  <a:srgbClr val="FF0000"/>
                </a:solidFill>
              </a:rPr>
              <a:t> FILE READING (FILES &amp; STRUCTURE) </a:t>
            </a:r>
          </a:p>
          <a:p>
            <a:pPr>
              <a:defRPr/>
            </a:pPr>
            <a:endParaRPr lang="en-IN" altLang="en-US" sz="1600" dirty="0"/>
          </a:p>
          <a:p>
            <a:pPr>
              <a:defRPr/>
            </a:pPr>
            <a:r>
              <a:rPr lang="en-IN" altLang="en-US" sz="1600" dirty="0"/>
              <a:t>#include&lt;stdio.h&gt;</a:t>
            </a:r>
          </a:p>
          <a:p>
            <a:pPr>
              <a:defRPr/>
            </a:pPr>
            <a:r>
              <a:rPr lang="en-IN" altLang="en-US" sz="1600" dirty="0"/>
              <a:t>int main( )</a:t>
            </a:r>
          </a:p>
          <a:p>
            <a:pPr>
              <a:defRPr/>
            </a:pPr>
            <a:r>
              <a:rPr lang="en-IN" altLang="en-US" sz="1600" dirty="0"/>
              <a:t>{</a:t>
            </a:r>
          </a:p>
          <a:p>
            <a:pPr>
              <a:defRPr/>
            </a:pPr>
            <a:r>
              <a:rPr lang="en-IN" altLang="en-US" sz="1600" dirty="0"/>
              <a:t>	FILE *</a:t>
            </a:r>
            <a:r>
              <a:rPr lang="en-IN" altLang="en-US" sz="1600" dirty="0" err="1"/>
              <a:t>fp</a:t>
            </a:r>
            <a:r>
              <a:rPr lang="en-IN" altLang="en-US" sz="1600" dirty="0"/>
              <a:t> ;</a:t>
            </a:r>
          </a:p>
          <a:p>
            <a:pPr>
              <a:defRPr/>
            </a:pPr>
            <a:r>
              <a:rPr lang="en-IN" altLang="en-US" sz="1600" dirty="0"/>
              <a:t>	struct emp</a:t>
            </a:r>
          </a:p>
          <a:p>
            <a:pPr>
              <a:defRPr/>
            </a:pPr>
            <a:r>
              <a:rPr lang="en-IN" altLang="en-US" sz="1600" dirty="0"/>
              <a:t>	{</a:t>
            </a:r>
          </a:p>
          <a:p>
            <a:pPr>
              <a:defRPr/>
            </a:pPr>
            <a:r>
              <a:rPr lang="en-IN" altLang="en-US" sz="1600" dirty="0"/>
              <a:t>		char name[40] ;</a:t>
            </a:r>
          </a:p>
          <a:p>
            <a:pPr>
              <a:defRPr/>
            </a:pPr>
            <a:r>
              <a:rPr lang="en-IN" altLang="en-US" sz="1600" dirty="0"/>
              <a:t>		int age ;</a:t>
            </a:r>
          </a:p>
          <a:p>
            <a:pPr>
              <a:defRPr/>
            </a:pPr>
            <a:r>
              <a:rPr lang="en-IN" altLang="en-US" sz="1600" dirty="0"/>
              <a:t>		float bs ;</a:t>
            </a:r>
          </a:p>
          <a:p>
            <a:pPr>
              <a:defRPr/>
            </a:pPr>
            <a:r>
              <a:rPr lang="en-IN" altLang="en-US" sz="1600" dirty="0"/>
              <a:t>	} ;</a:t>
            </a:r>
          </a:p>
          <a:p>
            <a:pPr>
              <a:defRPr/>
            </a:pPr>
            <a:r>
              <a:rPr lang="en-IN" altLang="en-US" sz="1600" dirty="0"/>
              <a:t>	struct emp e ;</a:t>
            </a:r>
          </a:p>
          <a:p>
            <a:pPr>
              <a:defRPr/>
            </a:pPr>
            <a:endParaRPr lang="en-IN" altLang="en-US" sz="1600" dirty="0"/>
          </a:p>
          <a:p>
            <a:pPr>
              <a:defRPr/>
            </a:pPr>
            <a:r>
              <a:rPr lang="en-IN" altLang="en-US" sz="1600" dirty="0"/>
              <a:t>	</a:t>
            </a:r>
            <a:r>
              <a:rPr lang="en-IN" altLang="en-US" sz="1600" dirty="0" err="1"/>
              <a:t>fp</a:t>
            </a:r>
            <a:r>
              <a:rPr lang="en-IN" altLang="en-US" sz="1600" dirty="0"/>
              <a:t> = </a:t>
            </a:r>
            <a:r>
              <a:rPr lang="en-IN" altLang="en-US" sz="1600" dirty="0" err="1"/>
              <a:t>fopen</a:t>
            </a:r>
            <a:r>
              <a:rPr lang="en-IN" altLang="en-US" sz="1600" dirty="0"/>
              <a:t> ("record.txt", "r" ) ;</a:t>
            </a:r>
          </a:p>
          <a:p>
            <a:pPr>
              <a:defRPr/>
            </a:pPr>
            <a:r>
              <a:rPr lang="en-IN" altLang="en-US" sz="1600" dirty="0"/>
              <a:t>	</a:t>
            </a:r>
          </a:p>
          <a:p>
            <a:pPr>
              <a:defRPr/>
            </a:pPr>
            <a:r>
              <a:rPr lang="en-IN" altLang="en-US" sz="1600" dirty="0"/>
              <a:t>	while ( </a:t>
            </a:r>
            <a:r>
              <a:rPr lang="en-IN" altLang="en-US" sz="1600" dirty="0" err="1"/>
              <a:t>fscanf</a:t>
            </a:r>
            <a:r>
              <a:rPr lang="en-IN" altLang="en-US" sz="1600" dirty="0"/>
              <a:t> ( </a:t>
            </a:r>
            <a:r>
              <a:rPr lang="en-IN" altLang="en-US" sz="1600" dirty="0" err="1"/>
              <a:t>fp</a:t>
            </a:r>
            <a:r>
              <a:rPr lang="en-IN" altLang="en-US" sz="1600" dirty="0"/>
              <a:t>, "%s %d %f", e.name, &amp;</a:t>
            </a:r>
            <a:r>
              <a:rPr lang="en-IN" altLang="en-US" sz="1600" dirty="0" err="1"/>
              <a:t>e.age</a:t>
            </a:r>
            <a:r>
              <a:rPr lang="en-IN" altLang="en-US" sz="1600" dirty="0"/>
              <a:t>, &amp;e.bs ) != EOF )</a:t>
            </a:r>
          </a:p>
          <a:p>
            <a:pPr>
              <a:defRPr/>
            </a:pPr>
            <a:r>
              <a:rPr lang="en-IN" altLang="en-US" sz="1600" dirty="0"/>
              <a:t>		</a:t>
            </a:r>
            <a:r>
              <a:rPr lang="en-IN" altLang="en-US" sz="1600" dirty="0" err="1"/>
              <a:t>printf</a:t>
            </a:r>
            <a:r>
              <a:rPr lang="en-IN" altLang="en-US" sz="1600" dirty="0"/>
              <a:t> ( "\</a:t>
            </a:r>
            <a:r>
              <a:rPr lang="en-IN" altLang="en-US" sz="1600" dirty="0" err="1"/>
              <a:t>n%s</a:t>
            </a:r>
            <a:r>
              <a:rPr lang="en-IN" altLang="en-US" sz="1600" dirty="0"/>
              <a:t> %d %f", e.name, </a:t>
            </a:r>
            <a:r>
              <a:rPr lang="en-IN" altLang="en-US" sz="1600" dirty="0" err="1"/>
              <a:t>e.age</a:t>
            </a:r>
            <a:r>
              <a:rPr lang="en-IN" altLang="en-US" sz="1600" dirty="0"/>
              <a:t>, e.bs ) ;</a:t>
            </a:r>
          </a:p>
          <a:p>
            <a:pPr>
              <a:defRPr/>
            </a:pPr>
            <a:r>
              <a:rPr lang="en-IN" altLang="en-US" sz="1600" dirty="0"/>
              <a:t>	</a:t>
            </a:r>
          </a:p>
          <a:p>
            <a:pPr>
              <a:defRPr/>
            </a:pPr>
            <a:r>
              <a:rPr lang="en-IN" altLang="en-US" sz="1600" dirty="0"/>
              <a:t>	</a:t>
            </a:r>
            <a:r>
              <a:rPr lang="en-IN" altLang="en-US" sz="1600" dirty="0" err="1"/>
              <a:t>fclose</a:t>
            </a:r>
            <a:r>
              <a:rPr lang="en-IN" altLang="en-US" sz="1600" dirty="0"/>
              <a:t> ( </a:t>
            </a:r>
            <a:r>
              <a:rPr lang="en-IN" altLang="en-US" sz="1600" dirty="0" err="1"/>
              <a:t>fp</a:t>
            </a:r>
            <a:r>
              <a:rPr lang="en-IN" altLang="en-US" sz="1600" dirty="0"/>
              <a:t> ) ;</a:t>
            </a:r>
          </a:p>
          <a:p>
            <a:pPr>
              <a:defRPr/>
            </a:pPr>
            <a:r>
              <a:rPr lang="en-IN" altLang="en-US" sz="1600" dirty="0"/>
              <a:t>	return 0;</a:t>
            </a:r>
          </a:p>
          <a:p>
            <a:pPr>
              <a:defRPr/>
            </a:pPr>
            <a:r>
              <a:rPr lang="en-IN" altLang="en-US" sz="1600" dirty="0"/>
              <a:t>}</a:t>
            </a:r>
          </a:p>
          <a:p>
            <a:pPr>
              <a:defRPr/>
            </a:pPr>
            <a:endParaRPr lang="en-IN" altLang="en-US"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ChangeArrowheads="1"/>
          </p:cNvSpPr>
          <p:nvPr/>
        </p:nvSpPr>
        <p:spPr bwMode="auto">
          <a:xfrm>
            <a:off x="252413" y="428625"/>
            <a:ext cx="8639175" cy="6000750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IN" altLang="en-US" sz="1600" b="1" u="sng" dirty="0">
                <a:solidFill>
                  <a:srgbClr val="FF0000"/>
                </a:solidFill>
              </a:rPr>
              <a:t>EXAMPLE: </a:t>
            </a:r>
          </a:p>
          <a:p>
            <a:pPr algn="ctr">
              <a:defRPr/>
            </a:pPr>
            <a:r>
              <a:rPr lang="en-IN" altLang="en-US" sz="1600" b="1" u="sng" dirty="0">
                <a:solidFill>
                  <a:srgbClr val="FF0000"/>
                </a:solidFill>
              </a:rPr>
              <a:t>COPY ONE FILE TO ANOTHER FILE</a:t>
            </a:r>
          </a:p>
          <a:p>
            <a:pPr>
              <a:defRPr/>
            </a:pPr>
            <a:r>
              <a:rPr lang="en-IN" altLang="en-US" sz="1600" dirty="0"/>
              <a:t>#include&lt;stdio.h&gt;</a:t>
            </a:r>
          </a:p>
          <a:p>
            <a:pPr>
              <a:defRPr/>
            </a:pPr>
            <a:r>
              <a:rPr lang="en-IN" altLang="en-US" sz="1600" dirty="0"/>
              <a:t>int main( )</a:t>
            </a:r>
          </a:p>
          <a:p>
            <a:pPr>
              <a:defRPr/>
            </a:pPr>
            <a:r>
              <a:rPr lang="en-IN" altLang="en-US" sz="1600" dirty="0"/>
              <a:t>{</a:t>
            </a:r>
          </a:p>
          <a:p>
            <a:pPr>
              <a:defRPr/>
            </a:pPr>
            <a:r>
              <a:rPr lang="en-IN" altLang="en-US" sz="1600" dirty="0"/>
              <a:t>	FILE *</a:t>
            </a:r>
            <a:r>
              <a:rPr lang="en-IN" altLang="en-US" sz="1600" dirty="0" err="1"/>
              <a:t>fp</a:t>
            </a:r>
            <a:r>
              <a:rPr lang="en-IN" altLang="en-US" sz="1600" dirty="0"/>
              <a:t>,*fp2 ;</a:t>
            </a:r>
          </a:p>
          <a:p>
            <a:pPr>
              <a:defRPr/>
            </a:pPr>
            <a:r>
              <a:rPr lang="en-IN" altLang="en-US" sz="1600" dirty="0"/>
              <a:t>	struct emp</a:t>
            </a:r>
          </a:p>
          <a:p>
            <a:pPr>
              <a:defRPr/>
            </a:pPr>
            <a:r>
              <a:rPr lang="en-IN" altLang="en-US" sz="1600" dirty="0"/>
              <a:t>	{</a:t>
            </a:r>
          </a:p>
          <a:p>
            <a:pPr>
              <a:defRPr/>
            </a:pPr>
            <a:r>
              <a:rPr lang="en-IN" altLang="en-US" sz="1600" dirty="0"/>
              <a:t>		char name[40] ;</a:t>
            </a:r>
          </a:p>
          <a:p>
            <a:pPr>
              <a:defRPr/>
            </a:pPr>
            <a:r>
              <a:rPr lang="en-IN" altLang="en-US" sz="1600" dirty="0"/>
              <a:t>		int age ;</a:t>
            </a:r>
          </a:p>
          <a:p>
            <a:pPr>
              <a:defRPr/>
            </a:pPr>
            <a:r>
              <a:rPr lang="en-IN" altLang="en-US" sz="1600" dirty="0"/>
              <a:t>		float bs ;</a:t>
            </a:r>
          </a:p>
          <a:p>
            <a:pPr>
              <a:defRPr/>
            </a:pPr>
            <a:r>
              <a:rPr lang="en-IN" altLang="en-US" sz="1600" dirty="0"/>
              <a:t>	} ;</a:t>
            </a:r>
          </a:p>
          <a:p>
            <a:pPr>
              <a:defRPr/>
            </a:pPr>
            <a:r>
              <a:rPr lang="en-IN" altLang="en-US" sz="1600" dirty="0"/>
              <a:t>	struct emp e ;</a:t>
            </a:r>
          </a:p>
          <a:p>
            <a:pPr>
              <a:defRPr/>
            </a:pPr>
            <a:endParaRPr lang="en-IN" altLang="en-US" sz="1600" dirty="0"/>
          </a:p>
          <a:p>
            <a:pPr>
              <a:defRPr/>
            </a:pPr>
            <a:r>
              <a:rPr lang="en-IN" altLang="en-US" sz="1600" dirty="0"/>
              <a:t>	</a:t>
            </a:r>
            <a:r>
              <a:rPr lang="en-IN" altLang="en-US" sz="1600" dirty="0" err="1"/>
              <a:t>fp</a:t>
            </a:r>
            <a:r>
              <a:rPr lang="en-IN" altLang="en-US" sz="1600" dirty="0"/>
              <a:t> = </a:t>
            </a:r>
            <a:r>
              <a:rPr lang="en-IN" altLang="en-US" sz="1600" dirty="0" err="1"/>
              <a:t>fopen</a:t>
            </a:r>
            <a:r>
              <a:rPr lang="en-IN" altLang="en-US" sz="1600" dirty="0"/>
              <a:t> ("record.txt", "r" ) ;</a:t>
            </a:r>
          </a:p>
          <a:p>
            <a:pPr>
              <a:defRPr/>
            </a:pPr>
            <a:r>
              <a:rPr lang="en-IN" altLang="en-US" sz="1600" dirty="0"/>
              <a:t>	fp2 = </a:t>
            </a:r>
            <a:r>
              <a:rPr lang="en-IN" altLang="en-US" sz="1600" dirty="0" err="1"/>
              <a:t>fopen</a:t>
            </a:r>
            <a:r>
              <a:rPr lang="en-IN" altLang="en-US" sz="1600" dirty="0"/>
              <a:t> ("copy.txt", "w" ) ;</a:t>
            </a:r>
          </a:p>
          <a:p>
            <a:pPr>
              <a:defRPr/>
            </a:pPr>
            <a:r>
              <a:rPr lang="en-IN" altLang="en-US" sz="1600" dirty="0"/>
              <a:t>	</a:t>
            </a:r>
          </a:p>
          <a:p>
            <a:pPr>
              <a:defRPr/>
            </a:pPr>
            <a:r>
              <a:rPr lang="en-IN" altLang="en-US" sz="1600" dirty="0"/>
              <a:t>	while ( </a:t>
            </a:r>
            <a:r>
              <a:rPr lang="en-IN" altLang="en-US" sz="1600" dirty="0" err="1"/>
              <a:t>fscanf</a:t>
            </a:r>
            <a:r>
              <a:rPr lang="en-IN" altLang="en-US" sz="1600" dirty="0"/>
              <a:t> ( </a:t>
            </a:r>
            <a:r>
              <a:rPr lang="en-IN" altLang="en-US" sz="1600" dirty="0" err="1"/>
              <a:t>fp</a:t>
            </a:r>
            <a:r>
              <a:rPr lang="en-IN" altLang="en-US" sz="1600" dirty="0"/>
              <a:t>, "%s %d %f", e.name, &amp;</a:t>
            </a:r>
            <a:r>
              <a:rPr lang="en-IN" altLang="en-US" sz="1600" dirty="0" err="1"/>
              <a:t>e.age</a:t>
            </a:r>
            <a:r>
              <a:rPr lang="en-IN" altLang="en-US" sz="1600" dirty="0"/>
              <a:t>, &amp;e.bs ) != EOF )</a:t>
            </a:r>
          </a:p>
          <a:p>
            <a:pPr>
              <a:defRPr/>
            </a:pPr>
            <a:r>
              <a:rPr lang="en-IN" altLang="en-US" sz="1600" dirty="0"/>
              <a:t>		</a:t>
            </a:r>
            <a:r>
              <a:rPr lang="en-IN" altLang="en-US" sz="1600" dirty="0" err="1"/>
              <a:t>fprintf</a:t>
            </a:r>
            <a:r>
              <a:rPr lang="en-IN" altLang="en-US" sz="1600" dirty="0"/>
              <a:t> ( fp2, "%s %d %f\n", e.name, </a:t>
            </a:r>
            <a:r>
              <a:rPr lang="en-IN" altLang="en-US" sz="1600" dirty="0" err="1"/>
              <a:t>e.age</a:t>
            </a:r>
            <a:r>
              <a:rPr lang="en-IN" altLang="en-US" sz="1600" dirty="0"/>
              <a:t>, e.bs ) ;</a:t>
            </a:r>
          </a:p>
          <a:p>
            <a:pPr>
              <a:defRPr/>
            </a:pPr>
            <a:endParaRPr lang="en-IN" altLang="en-US" sz="1600" dirty="0"/>
          </a:p>
          <a:p>
            <a:pPr>
              <a:defRPr/>
            </a:pPr>
            <a:r>
              <a:rPr lang="en-IN" altLang="en-US" sz="1600" dirty="0"/>
              <a:t>	</a:t>
            </a:r>
            <a:r>
              <a:rPr lang="en-IN" altLang="en-US" sz="1600" dirty="0" err="1"/>
              <a:t>fclose</a:t>
            </a:r>
            <a:r>
              <a:rPr lang="en-IN" altLang="en-US" sz="1600" dirty="0"/>
              <a:t> (</a:t>
            </a:r>
            <a:r>
              <a:rPr lang="en-IN" altLang="en-US" sz="1600" dirty="0" err="1"/>
              <a:t>fp</a:t>
            </a:r>
            <a:r>
              <a:rPr lang="en-IN" altLang="en-US" sz="1600" dirty="0"/>
              <a:t>) ;</a:t>
            </a:r>
          </a:p>
          <a:p>
            <a:pPr>
              <a:defRPr/>
            </a:pPr>
            <a:r>
              <a:rPr lang="en-IN" altLang="en-US" sz="1600" dirty="0"/>
              <a:t>	</a:t>
            </a:r>
            <a:r>
              <a:rPr lang="en-IN" altLang="en-US" sz="1600" dirty="0" err="1"/>
              <a:t>fclose</a:t>
            </a:r>
            <a:r>
              <a:rPr lang="en-IN" altLang="en-US" sz="1600" dirty="0"/>
              <a:t> (fp2) ;</a:t>
            </a:r>
          </a:p>
          <a:p>
            <a:pPr>
              <a:defRPr/>
            </a:pPr>
            <a:r>
              <a:rPr lang="en-IN" altLang="en-US" sz="1600" dirty="0"/>
              <a:t>	return 0;</a:t>
            </a:r>
          </a:p>
          <a:p>
            <a:pPr>
              <a:defRPr/>
            </a:pPr>
            <a:r>
              <a:rPr lang="en-IN" altLang="en-US" sz="1600" dirty="0"/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en-US" sz="2400" b="1">
                <a:solidFill>
                  <a:srgbClr val="C00000"/>
                </a:solidFill>
                <a:ea typeface="ＭＳ Ｐゴシック" panose="020B0600070205080204" pitchFamily="34" charset="-128"/>
              </a:rPr>
              <a:t>Example </a:t>
            </a:r>
            <a:br>
              <a:rPr lang="en-US" altLang="en-US" sz="2400" b="1">
                <a:solidFill>
                  <a:srgbClr val="C00000"/>
                </a:solidFill>
                <a:ea typeface="ＭＳ Ｐゴシック" panose="020B0600070205080204" pitchFamily="34" charset="-128"/>
              </a:rPr>
            </a:br>
            <a:r>
              <a:rPr lang="en-US" altLang="en-US" sz="2400" b="1">
                <a:solidFill>
                  <a:srgbClr val="C00000"/>
                </a:solidFill>
                <a:ea typeface="ＭＳ Ｐゴシック" panose="020B0600070205080204" pitchFamily="34" charset="-128"/>
              </a:rPr>
              <a:t>Program to read/write using getc/putc</a:t>
            </a:r>
          </a:p>
        </p:txBody>
      </p:sp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457200" y="908050"/>
            <a:ext cx="8229600" cy="5273675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/>
              <a:t>#include &lt;</a:t>
            </a:r>
            <a:r>
              <a:rPr lang="en-US" altLang="en-US" sz="2000" dirty="0" err="1"/>
              <a:t>stdio.h</a:t>
            </a:r>
            <a:r>
              <a:rPr lang="en-US" altLang="en-US" sz="2000" dirty="0"/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/>
              <a:t>main()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/>
              <a:t>{	FILE *fp1;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/>
              <a:t>	char c;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/>
              <a:t>	f1= </a:t>
            </a:r>
            <a:r>
              <a:rPr lang="en-US" altLang="en-US" sz="2000" dirty="0" err="1"/>
              <a:t>fopen</a:t>
            </a:r>
            <a:r>
              <a:rPr lang="en-US" altLang="en-US" sz="2000" dirty="0"/>
              <a:t>(“INPUT”, “w”); 	</a:t>
            </a:r>
            <a:r>
              <a:rPr lang="en-US" alt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/* open file for writing */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/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/>
              <a:t>	while((c=</a:t>
            </a:r>
            <a:r>
              <a:rPr lang="en-US" altLang="en-US" sz="2000" dirty="0" err="1"/>
              <a:t>getchar</a:t>
            </a:r>
            <a:r>
              <a:rPr lang="en-US" altLang="en-US" sz="2000" dirty="0"/>
              <a:t>()) != EOF) 	</a:t>
            </a:r>
            <a:r>
              <a:rPr lang="en-US" alt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/*get char from keyboard until CTL-Z*/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/>
              <a:t>		</a:t>
            </a:r>
            <a:r>
              <a:rPr lang="en-US" altLang="en-US" sz="2000" dirty="0" err="1"/>
              <a:t>putc</a:t>
            </a:r>
            <a:r>
              <a:rPr lang="en-US" altLang="en-US" sz="2000" dirty="0"/>
              <a:t>(c,f1); 				</a:t>
            </a:r>
            <a:r>
              <a:rPr lang="en-US" altLang="en-US" sz="2000" dirty="0">
                <a:solidFill>
                  <a:schemeClr val="accent2"/>
                </a:solidFill>
              </a:rPr>
              <a:t>/*write a character to INPUT */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/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/>
              <a:t>	</a:t>
            </a:r>
            <a:r>
              <a:rPr lang="en-US" altLang="en-US" sz="2000" dirty="0" err="1"/>
              <a:t>fclose</a:t>
            </a:r>
            <a:r>
              <a:rPr lang="en-US" altLang="en-US" sz="2000" dirty="0"/>
              <a:t>(f1); 	 				</a:t>
            </a:r>
            <a:r>
              <a:rPr lang="en-US" alt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/* close INPUT */</a:t>
            </a:r>
            <a:endParaRPr lang="en-US" altLang="en-US" sz="2000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/>
              <a:t>	f1=</a:t>
            </a:r>
            <a:r>
              <a:rPr lang="en-US" altLang="en-US" sz="2000" dirty="0" err="1"/>
              <a:t>fopen</a:t>
            </a:r>
            <a:r>
              <a:rPr lang="en-US" altLang="en-US" sz="2000" dirty="0"/>
              <a:t>(“INPUT”, “r”); 		</a:t>
            </a:r>
            <a:r>
              <a:rPr lang="en-US" altLang="en-US" sz="2000" dirty="0">
                <a:solidFill>
                  <a:schemeClr val="accent2"/>
                </a:solidFill>
              </a:rPr>
              <a:t>/* reopen file */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/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/>
              <a:t>	while((c=</a:t>
            </a:r>
            <a:r>
              <a:rPr lang="en-US" altLang="en-US" sz="2000" dirty="0" err="1"/>
              <a:t>getc</a:t>
            </a:r>
            <a:r>
              <a:rPr lang="en-US" altLang="en-US" sz="2000" dirty="0"/>
              <a:t>(f1))!=EOF) 	</a:t>
            </a:r>
            <a:r>
              <a:rPr lang="en-US" altLang="en-US" sz="2000" dirty="0">
                <a:solidFill>
                  <a:schemeClr val="accent2"/>
                </a:solidFill>
              </a:rPr>
              <a:t>/*read character from file INPUT*/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/>
              <a:t>		</a:t>
            </a:r>
            <a:r>
              <a:rPr lang="en-US" altLang="en-US" sz="2000" dirty="0" err="1"/>
              <a:t>printf</a:t>
            </a:r>
            <a:r>
              <a:rPr lang="en-US" altLang="en-US" sz="2000" dirty="0"/>
              <a:t>(“%c”, c);			</a:t>
            </a:r>
            <a:r>
              <a:rPr lang="en-US" altLang="en-US" sz="2000" dirty="0">
                <a:solidFill>
                  <a:schemeClr val="accent2"/>
                </a:solidFill>
              </a:rPr>
              <a:t>/* print character to screen */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/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/>
              <a:t>	</a:t>
            </a:r>
            <a:r>
              <a:rPr lang="en-US" altLang="en-US" sz="2000" dirty="0" err="1"/>
              <a:t>fclose</a:t>
            </a:r>
            <a:r>
              <a:rPr lang="en-US" altLang="en-US" sz="2000" dirty="0"/>
              <a:t>(f1);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/>
              <a:t>} /*end main */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200" b="1">
                <a:solidFill>
                  <a:srgbClr val="C00000"/>
                </a:solidFill>
                <a:ea typeface="ＭＳ Ｐゴシック" panose="020B0600070205080204" pitchFamily="34" charset="-128"/>
              </a:rPr>
              <a:t>Examples </a:t>
            </a:r>
            <a:br>
              <a:rPr lang="en-US" altLang="en-US" sz="2200" b="1">
                <a:solidFill>
                  <a:srgbClr val="C00000"/>
                </a:solidFill>
                <a:ea typeface="ＭＳ Ｐゴシック" panose="020B0600070205080204" pitchFamily="34" charset="-128"/>
              </a:rPr>
            </a:br>
            <a:r>
              <a:rPr lang="en-US" altLang="en-US" sz="2200" b="1">
                <a:solidFill>
                  <a:srgbClr val="C00000"/>
                </a:solidFill>
                <a:ea typeface="ＭＳ Ｐゴシック" panose="020B0600070205080204" pitchFamily="34" charset="-128"/>
              </a:rPr>
              <a:t>C program using getw, putw,fscanf, fprintf</a:t>
            </a:r>
          </a:p>
        </p:txBody>
      </p:sp>
      <p:sp>
        <p:nvSpPr>
          <p:cNvPr id="25603" name="Rectangle 5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4038600" cy="5545137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#include &lt;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stdio.h</a:t>
            </a:r>
            <a:r>
              <a:rPr lang="en-US" altLang="en-US" sz="2000" dirty="0">
                <a:ea typeface="ＭＳ Ｐゴシック" panose="020B0600070205080204" pitchFamily="34" charset="-128"/>
              </a:rPr>
              <a:t>&gt;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main()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{ int i,sum1=0;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  FILE *f1;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  </a:t>
            </a:r>
            <a:r>
              <a:rPr lang="en-US" altLang="en-US" sz="20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/* open files */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  f1 =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fopen</a:t>
            </a:r>
            <a:r>
              <a:rPr lang="en-US" altLang="en-US" sz="2000" dirty="0">
                <a:ea typeface="ＭＳ Ｐゴシック" panose="020B0600070205080204" pitchFamily="34" charset="-128"/>
              </a:rPr>
              <a:t>("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int_data.bin","w</a:t>
            </a:r>
            <a:r>
              <a:rPr lang="en-US" altLang="en-US" sz="2000" dirty="0">
                <a:ea typeface="ＭＳ Ｐゴシック" panose="020B0600070205080204" pitchFamily="34" charset="-128"/>
              </a:rPr>
              <a:t>"); 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  </a:t>
            </a:r>
            <a:r>
              <a:rPr lang="en-US" altLang="en-US" sz="20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/* write integers to files in binary and text format*/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for(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=10;i&lt;15;i++) 	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putw</a:t>
            </a:r>
            <a:r>
              <a:rPr lang="en-US" altLang="en-US" sz="2000" dirty="0">
                <a:ea typeface="ＭＳ Ｐゴシック" panose="020B0600070205080204" pitchFamily="34" charset="-128"/>
              </a:rPr>
              <a:t>(i,f1); 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000" dirty="0" err="1">
                <a:ea typeface="ＭＳ Ｐゴシック" panose="020B0600070205080204" pitchFamily="34" charset="-128"/>
              </a:rPr>
              <a:t>fclose</a:t>
            </a:r>
            <a:r>
              <a:rPr lang="en-US" altLang="en-US" sz="2000" dirty="0">
                <a:ea typeface="ＭＳ Ｐゴシック" panose="020B0600070205080204" pitchFamily="34" charset="-128"/>
              </a:rPr>
              <a:t>(f1); 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f1 =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fopen</a:t>
            </a:r>
            <a:r>
              <a:rPr lang="en-US" altLang="en-US" sz="2000" dirty="0">
                <a:ea typeface="ＭＳ Ｐゴシック" panose="020B0600070205080204" pitchFamily="34" charset="-128"/>
              </a:rPr>
              <a:t>("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int_data.bin","r</a:t>
            </a:r>
            <a:r>
              <a:rPr lang="en-US" altLang="en-US" sz="2000" dirty="0">
                <a:ea typeface="ＭＳ Ｐゴシック" panose="020B0600070205080204" pitchFamily="34" charset="-128"/>
              </a:rPr>
              <a:t>");  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   while((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=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getw</a:t>
            </a:r>
            <a:r>
              <a:rPr lang="en-US" altLang="en-US" sz="2000" dirty="0">
                <a:ea typeface="ＭＳ Ｐゴシック" panose="020B0600070205080204" pitchFamily="34" charset="-128"/>
              </a:rPr>
              <a:t>(f1))!=EOF)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    {   sum1+=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; 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     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printf</a:t>
            </a:r>
            <a:r>
              <a:rPr lang="en-US" altLang="en-US" sz="2000" dirty="0">
                <a:ea typeface="ＭＳ Ｐゴシック" panose="020B0600070205080204" pitchFamily="34" charset="-128"/>
              </a:rPr>
              <a:t>("binary file: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=%d\n",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);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    } </a:t>
            </a:r>
            <a:r>
              <a:rPr lang="en-US" altLang="en-US" sz="20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/* end while </a:t>
            </a:r>
            <a:r>
              <a:rPr lang="en-US" altLang="en-US" sz="2000" dirty="0" err="1">
                <a:solidFill>
                  <a:schemeClr val="accent2"/>
                </a:solidFill>
                <a:ea typeface="ＭＳ Ｐゴシック" panose="020B0600070205080204" pitchFamily="34" charset="-128"/>
              </a:rPr>
              <a:t>getw</a:t>
            </a:r>
            <a:r>
              <a:rPr lang="en-US" altLang="en-US" sz="20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*/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000" dirty="0" err="1">
                <a:ea typeface="ＭＳ Ｐゴシック" panose="020B0600070205080204" pitchFamily="34" charset="-128"/>
              </a:rPr>
              <a:t>printf</a:t>
            </a:r>
            <a:r>
              <a:rPr lang="en-US" altLang="en-US" sz="2000" dirty="0">
                <a:ea typeface="ＭＳ Ｐゴシック" panose="020B0600070205080204" pitchFamily="34" charset="-128"/>
              </a:rPr>
              <a:t>("binary sum=%d,sum1);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fclose</a:t>
            </a:r>
            <a:r>
              <a:rPr lang="en-US" altLang="en-US" sz="2000" dirty="0">
                <a:ea typeface="ＭＳ Ｐゴシック" panose="020B0600070205080204" pitchFamily="34" charset="-128"/>
              </a:rPr>
              <a:t>(f1);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25604" name="Rectangle 6"/>
          <p:cNvSpPr>
            <a:spLocks noGrp="1"/>
          </p:cNvSpPr>
          <p:nvPr>
            <p:ph type="body" sz="half" idx="2"/>
          </p:nvPr>
        </p:nvSpPr>
        <p:spPr>
          <a:xfrm>
            <a:off x="4716463" y="1052513"/>
            <a:ext cx="4181475" cy="5303837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#include &lt;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stdio.h</a:t>
            </a:r>
            <a:r>
              <a:rPr lang="en-US" altLang="en-US" sz="2000" dirty="0">
                <a:ea typeface="ＭＳ Ｐゴシック" panose="020B0600070205080204" pitchFamily="34" charset="-128"/>
              </a:rPr>
              <a:t>&gt;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main()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{  int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, sum2=0;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  FILE *f2;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  </a:t>
            </a:r>
            <a:r>
              <a:rPr lang="en-US" altLang="en-US" sz="20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/* open files */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  f2 =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fopen</a:t>
            </a:r>
            <a:r>
              <a:rPr lang="en-US" altLang="en-US" sz="2000" dirty="0">
                <a:ea typeface="ＭＳ Ｐゴシック" panose="020B0600070205080204" pitchFamily="34" charset="-128"/>
              </a:rPr>
              <a:t>("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int_data.txt","w</a:t>
            </a:r>
            <a:r>
              <a:rPr lang="en-US" altLang="en-US" sz="2000" dirty="0">
                <a:ea typeface="ＭＳ Ｐゴシック" panose="020B0600070205080204" pitchFamily="34" charset="-128"/>
              </a:rPr>
              <a:t>");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  </a:t>
            </a:r>
            <a:r>
              <a:rPr lang="en-US" altLang="en-US" sz="20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/* write integers to files in binary and text format*/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for(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=10;i&lt;15;i++)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printf</a:t>
            </a:r>
            <a:r>
              <a:rPr lang="en-US" altLang="en-US" sz="2000" dirty="0">
                <a:ea typeface="ＭＳ Ｐゴシック" panose="020B0600070205080204" pitchFamily="34" charset="-128"/>
              </a:rPr>
              <a:t>(f2,"%d\n",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);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000" dirty="0" err="1">
                <a:ea typeface="ＭＳ Ｐゴシック" panose="020B0600070205080204" pitchFamily="34" charset="-128"/>
              </a:rPr>
              <a:t>fclose</a:t>
            </a:r>
            <a:r>
              <a:rPr lang="en-US" altLang="en-US" sz="2000" dirty="0">
                <a:ea typeface="ＭＳ Ｐゴシック" panose="020B0600070205080204" pitchFamily="34" charset="-128"/>
              </a:rPr>
              <a:t>(f2); 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f2 =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fopen</a:t>
            </a:r>
            <a:r>
              <a:rPr lang="en-US" altLang="en-US" sz="2000" dirty="0">
                <a:ea typeface="ＭＳ Ｐゴシック" panose="020B0600070205080204" pitchFamily="34" charset="-128"/>
              </a:rPr>
              <a:t>("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int_data.txt","r</a:t>
            </a:r>
            <a:r>
              <a:rPr lang="en-US" altLang="en-US" sz="2000" dirty="0">
                <a:ea typeface="ＭＳ Ｐゴシック" panose="020B0600070205080204" pitchFamily="34" charset="-128"/>
              </a:rPr>
              <a:t>");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while(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fscanf</a:t>
            </a:r>
            <a:r>
              <a:rPr lang="en-US" altLang="en-US" sz="2000" dirty="0">
                <a:ea typeface="ＭＳ Ｐゴシック" panose="020B0600070205080204" pitchFamily="34" charset="-128"/>
              </a:rPr>
              <a:t>(f2,"%d",&amp;i)!=EOF)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    { sum2+=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;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printf</a:t>
            </a:r>
            <a:r>
              <a:rPr lang="en-US" altLang="en-US" sz="2000" dirty="0">
                <a:ea typeface="ＭＳ Ｐゴシック" panose="020B0600070205080204" pitchFamily="34" charset="-128"/>
              </a:rPr>
              <a:t>("text file: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=%d\n",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);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    } </a:t>
            </a:r>
            <a:r>
              <a:rPr lang="en-US" altLang="en-US" sz="20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/*end while </a:t>
            </a:r>
            <a:r>
              <a:rPr lang="en-US" altLang="en-US" sz="2000" dirty="0" err="1">
                <a:solidFill>
                  <a:schemeClr val="accent2"/>
                </a:solidFill>
                <a:ea typeface="ＭＳ Ｐゴシック" panose="020B0600070205080204" pitchFamily="34" charset="-128"/>
              </a:rPr>
              <a:t>fscanf</a:t>
            </a:r>
            <a:r>
              <a:rPr lang="en-US" altLang="en-US" sz="20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*/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 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printf</a:t>
            </a:r>
            <a:r>
              <a:rPr lang="en-US" altLang="en-US" sz="2000" dirty="0">
                <a:ea typeface="ＭＳ Ｐゴシック" panose="020B0600070205080204" pitchFamily="34" charset="-128"/>
              </a:rPr>
              <a:t>("text sum=%d\n",sum2);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 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fclose</a:t>
            </a:r>
            <a:r>
              <a:rPr lang="en-US" altLang="en-US" sz="2000" dirty="0">
                <a:ea typeface="ＭＳ Ｐゴシック" panose="020B0600070205080204" pitchFamily="34" charset="-128"/>
              </a:rPr>
              <a:t>(f2); 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323850" y="1052513"/>
            <a:ext cx="4171950" cy="5545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>
              <a:latin typeface="Arial" panose="020B0604020202020204" pitchFamily="34" charset="0"/>
            </a:endParaRPr>
          </a:p>
        </p:txBody>
      </p:sp>
      <p:sp>
        <p:nvSpPr>
          <p:cNvPr id="31750" name="Rectangle 8"/>
          <p:cNvSpPr>
            <a:spLocks noChangeArrowheads="1"/>
          </p:cNvSpPr>
          <p:nvPr/>
        </p:nvSpPr>
        <p:spPr bwMode="auto">
          <a:xfrm>
            <a:off x="4716463" y="1052513"/>
            <a:ext cx="4181475" cy="5545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124075" y="373063"/>
            <a:ext cx="3970338" cy="595312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en-US" altLang="en-US" sz="2600" b="1">
                <a:solidFill>
                  <a:schemeClr val="bg1"/>
                </a:solidFill>
                <a:ea typeface="ＭＳ Ｐゴシック" panose="020B0600070205080204" pitchFamily="34" charset="-128"/>
              </a:rPr>
              <a:t>Defining and Opening file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17500" y="1989138"/>
            <a:ext cx="8507413" cy="2879725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1" eaLnBrk="1" hangingPunct="1">
              <a:defRPr/>
            </a:pPr>
            <a:r>
              <a:rPr lang="en-US" altLang="en-US" sz="2800" b="1" i="1" dirty="0">
                <a:ea typeface="ＭＳ Ｐゴシック" panose="020B0600070205080204" pitchFamily="34" charset="-128"/>
              </a:rPr>
              <a:t>Filename (e.g. </a:t>
            </a:r>
            <a:r>
              <a:rPr lang="en-US" altLang="en-US" sz="2800" b="1" i="1" dirty="0" err="1">
                <a:ea typeface="ＭＳ Ｐゴシック" panose="020B0600070205080204" pitchFamily="34" charset="-128"/>
              </a:rPr>
              <a:t>sort.c</a:t>
            </a:r>
            <a:r>
              <a:rPr lang="en-US" altLang="en-US" sz="2800" b="1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2800" b="1" i="1" dirty="0" err="1">
                <a:ea typeface="ＭＳ Ｐゴシック" panose="020B0600070205080204" pitchFamily="34" charset="-128"/>
              </a:rPr>
              <a:t>input.data</a:t>
            </a:r>
            <a:r>
              <a:rPr lang="en-US" altLang="en-US" sz="2800" b="1" i="1" dirty="0">
                <a:ea typeface="ＭＳ Ｐゴシック" panose="020B0600070205080204" pitchFamily="34" charset="-128"/>
              </a:rPr>
              <a:t>)</a:t>
            </a:r>
          </a:p>
          <a:p>
            <a:pPr lvl="1" eaLnBrk="1" hangingPunct="1">
              <a:defRPr/>
            </a:pPr>
            <a:endParaRPr lang="en-US" altLang="en-US" sz="2800" b="1" i="1" dirty="0">
              <a:ea typeface="ＭＳ Ｐゴシック" panose="020B0600070205080204" pitchFamily="34" charset="-128"/>
            </a:endParaRPr>
          </a:p>
          <a:p>
            <a:pPr lvl="1" eaLnBrk="1" hangingPunct="1">
              <a:defRPr/>
            </a:pPr>
            <a:r>
              <a:rPr lang="en-US" altLang="en-US" sz="2800" b="1" i="1" dirty="0">
                <a:ea typeface="ＭＳ Ｐゴシック" panose="020B0600070205080204" pitchFamily="34" charset="-128"/>
              </a:rPr>
              <a:t>Data structure (e.g. FILE)</a:t>
            </a:r>
          </a:p>
          <a:p>
            <a:pPr lvl="1" eaLnBrk="1" hangingPunct="1">
              <a:buFont typeface="Arial" panose="020B0604020202020204" pitchFamily="34" charset="0"/>
              <a:buNone/>
              <a:defRPr/>
            </a:pPr>
            <a:endParaRPr lang="en-US" altLang="en-US" sz="2800" b="1" i="1" dirty="0">
              <a:ea typeface="ＭＳ Ｐゴシック" panose="020B0600070205080204" pitchFamily="34" charset="-128"/>
            </a:endParaRPr>
          </a:p>
          <a:p>
            <a:pPr lvl="1" eaLnBrk="1" hangingPunct="1">
              <a:defRPr/>
            </a:pPr>
            <a:r>
              <a:rPr lang="en-US" altLang="en-US" sz="2800" b="1" i="1" dirty="0">
                <a:ea typeface="ＭＳ Ｐゴシック" panose="020B0600070205080204" pitchFamily="34" charset="-128"/>
              </a:rPr>
              <a:t>Purpose (e.g. reading, writing, appending)</a:t>
            </a:r>
          </a:p>
          <a:p>
            <a:pPr lvl="1" eaLnBrk="1" hangingPunct="1">
              <a:defRPr/>
            </a:pPr>
            <a:endParaRPr lang="en-US" altLang="en-US" sz="2800" b="1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>
                <a:solidFill>
                  <a:srgbClr val="C00000"/>
                </a:solidFill>
                <a:ea typeface="ＭＳ Ｐゴシック" panose="020B0600070205080204" pitchFamily="34" charset="-128"/>
              </a:rPr>
              <a:t>Filename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060950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defRPr/>
            </a:pPr>
            <a:r>
              <a:rPr lang="en-US" altLang="en-US" sz="2800" b="1" dirty="0">
                <a:ea typeface="ＭＳ Ｐゴシック" panose="020B0600070205080204" pitchFamily="34" charset="-128"/>
              </a:rPr>
              <a:t>String of characters that make up a valid filename</a:t>
            </a:r>
          </a:p>
          <a:p>
            <a:pPr eaLnBrk="1" hangingPunct="1">
              <a:defRPr/>
            </a:pPr>
            <a:endParaRPr lang="en-US" altLang="en-US" sz="2800" dirty="0">
              <a:ea typeface="ＭＳ Ｐゴシック" panose="020B0600070205080204" pitchFamily="34" charset="-128"/>
            </a:endParaRPr>
          </a:p>
          <a:p>
            <a:pPr eaLnBrk="1" hangingPunct="1">
              <a:defRPr/>
            </a:pPr>
            <a:r>
              <a:rPr lang="en-US" altLang="en-US" sz="2800" b="1" dirty="0">
                <a:ea typeface="ＭＳ Ｐゴシック" panose="020B0600070205080204" pitchFamily="34" charset="-128"/>
              </a:rPr>
              <a:t>May contain two parts</a:t>
            </a:r>
          </a:p>
          <a:p>
            <a:pPr lvl="1" eaLnBrk="1" hangingPunct="1">
              <a:defRPr/>
            </a:pPr>
            <a:r>
              <a:rPr lang="en-US" altLang="en-US" sz="28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Primary</a:t>
            </a:r>
          </a:p>
          <a:p>
            <a:pPr lvl="1" eaLnBrk="1" hangingPunct="1">
              <a:defRPr/>
            </a:pPr>
            <a:r>
              <a:rPr lang="en-US" altLang="en-US" sz="28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Optional period with extension</a:t>
            </a:r>
          </a:p>
          <a:p>
            <a:pPr lvl="1" eaLnBrk="1" hangingPunct="1">
              <a:defRPr/>
            </a:pPr>
            <a:endParaRPr lang="en-US" altLang="en-US" sz="2800" dirty="0">
              <a:ea typeface="ＭＳ Ｐゴシック" panose="020B0600070205080204" pitchFamily="34" charset="-128"/>
            </a:endParaRPr>
          </a:p>
          <a:p>
            <a:pPr lvl="1" eaLnBrk="1" hangingPunct="1">
              <a:defRPr/>
            </a:pPr>
            <a:endParaRPr lang="en-US" altLang="en-US" sz="2800" dirty="0">
              <a:ea typeface="ＭＳ Ｐゴシック" panose="020B0600070205080204" pitchFamily="34" charset="-128"/>
            </a:endParaRPr>
          </a:p>
          <a:p>
            <a:pPr eaLnBrk="1" hangingPunct="1">
              <a:defRPr/>
            </a:pPr>
            <a:r>
              <a:rPr lang="en-US" altLang="en-US" sz="2800" i="1" dirty="0">
                <a:ea typeface="ＭＳ Ｐゴシック" panose="020B0600070205080204" pitchFamily="34" charset="-128"/>
              </a:rPr>
              <a:t>Examples: </a:t>
            </a:r>
            <a:r>
              <a:rPr lang="en-US" altLang="en-US" sz="2800" b="1" i="1" dirty="0" err="1">
                <a:ea typeface="ＭＳ Ｐゴシック" panose="020B0600070205080204" pitchFamily="34" charset="-128"/>
              </a:rPr>
              <a:t>a.out</a:t>
            </a:r>
            <a:r>
              <a:rPr lang="en-US" altLang="en-US" sz="2800" b="1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2800" b="1" i="1" dirty="0" err="1">
                <a:ea typeface="ＭＳ Ｐゴシック" panose="020B0600070205080204" pitchFamily="34" charset="-128"/>
              </a:rPr>
              <a:t>prog.c</a:t>
            </a:r>
            <a:r>
              <a:rPr lang="en-US" altLang="en-US" sz="2800" b="1" i="1" dirty="0">
                <a:ea typeface="ＭＳ Ｐゴシック" panose="020B0600070205080204" pitchFamily="34" charset="-128"/>
              </a:rPr>
              <a:t>, temp, </a:t>
            </a:r>
            <a:r>
              <a:rPr lang="en-US" altLang="en-US" sz="2800" b="1" i="1" dirty="0" err="1">
                <a:ea typeface="ＭＳ Ｐゴシック" panose="020B0600070205080204" pitchFamily="34" charset="-128"/>
              </a:rPr>
              <a:t>text.out</a:t>
            </a:r>
            <a:endParaRPr lang="en-US" altLang="en-US" sz="2800" b="1" i="1" dirty="0">
              <a:ea typeface="ＭＳ Ｐゴシック" panose="020B0600070205080204" pitchFamily="34" charset="-128"/>
            </a:endParaRPr>
          </a:p>
          <a:p>
            <a:pPr lvl="1" eaLnBrk="1" hangingPunct="1">
              <a:buFont typeface="Arial" panose="020B0604020202020204" pitchFamily="34" charset="0"/>
              <a:buNone/>
              <a:defRPr/>
            </a:pPr>
            <a:endParaRPr lang="en-US" altLang="en-US" sz="2800" dirty="0">
              <a:ea typeface="ＭＳ Ｐゴシック" panose="020B0600070205080204" pitchFamily="34" charset="-128"/>
            </a:endParaRPr>
          </a:p>
          <a:p>
            <a:pPr lvl="1" eaLnBrk="1" hangingPunct="1">
              <a:buFont typeface="Arial" panose="020B0604020202020204" pitchFamily="34" charset="0"/>
              <a:buNone/>
              <a:defRPr/>
            </a:pP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5828" y="1340768"/>
            <a:ext cx="8640960" cy="4548168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 eaLnBrk="1" hangingPunct="1">
              <a:lnSpc>
                <a:spcPct val="250000"/>
              </a:lnSpc>
              <a:defRPr/>
            </a:pPr>
            <a:r>
              <a:rPr lang="en-US" sz="2400" b="1" dirty="0"/>
              <a:t>1.	</a:t>
            </a:r>
            <a:r>
              <a:rPr lang="en-US" sz="2400" b="1" dirty="0">
                <a:solidFill>
                  <a:srgbClr val="C00000"/>
                </a:solidFill>
              </a:rPr>
              <a:t>Creation of a new file </a:t>
            </a:r>
            <a:r>
              <a:rPr lang="en-US" sz="2400" b="1" dirty="0">
                <a:highlight>
                  <a:srgbClr val="FFFF00"/>
                </a:highlight>
              </a:rPr>
              <a:t>(</a:t>
            </a:r>
            <a:r>
              <a:rPr lang="en-US" sz="2400" b="1" dirty="0" err="1">
                <a:highlight>
                  <a:srgbClr val="FFFF00"/>
                </a:highlight>
              </a:rPr>
              <a:t>fopen</a:t>
            </a:r>
            <a:r>
              <a:rPr lang="en-US" sz="2400" b="1" dirty="0">
                <a:highlight>
                  <a:srgbClr val="FFFF00"/>
                </a:highlight>
              </a:rPr>
              <a:t> with attributes as “a” or “a+” or “w” or “w++”)</a:t>
            </a:r>
          </a:p>
          <a:p>
            <a:pPr eaLnBrk="1" hangingPunct="1">
              <a:lnSpc>
                <a:spcPct val="250000"/>
              </a:lnSpc>
              <a:defRPr/>
            </a:pPr>
            <a:r>
              <a:rPr lang="en-US" sz="2400" b="1" dirty="0"/>
              <a:t>2.	</a:t>
            </a:r>
            <a:r>
              <a:rPr lang="en-US" sz="2400" b="1" dirty="0">
                <a:solidFill>
                  <a:srgbClr val="C00000"/>
                </a:solidFill>
              </a:rPr>
              <a:t>Opening an existing file </a:t>
            </a:r>
            <a:r>
              <a:rPr lang="en-US" sz="2400" b="1" dirty="0">
                <a:highlight>
                  <a:srgbClr val="FFFF00"/>
                </a:highlight>
              </a:rPr>
              <a:t>(</a:t>
            </a:r>
            <a:r>
              <a:rPr lang="en-US" sz="2400" b="1" dirty="0" err="1">
                <a:highlight>
                  <a:srgbClr val="FFFF00"/>
                </a:highlight>
              </a:rPr>
              <a:t>fopen</a:t>
            </a:r>
            <a:r>
              <a:rPr lang="en-US" sz="2400" b="1" dirty="0">
                <a:highlight>
                  <a:srgbClr val="FFFF00"/>
                </a:highlight>
              </a:rPr>
              <a:t>)</a:t>
            </a:r>
          </a:p>
          <a:p>
            <a:pPr eaLnBrk="1" hangingPunct="1">
              <a:lnSpc>
                <a:spcPct val="250000"/>
              </a:lnSpc>
              <a:defRPr/>
            </a:pPr>
            <a:r>
              <a:rPr lang="en-US" sz="2400" b="1" dirty="0"/>
              <a:t>3.	</a:t>
            </a:r>
            <a:r>
              <a:rPr lang="en-US" sz="2400" b="1" dirty="0">
                <a:solidFill>
                  <a:srgbClr val="C00000"/>
                </a:solidFill>
              </a:rPr>
              <a:t>Reading from file </a:t>
            </a:r>
            <a:r>
              <a:rPr lang="en-US" sz="2400" b="1" dirty="0">
                <a:highlight>
                  <a:srgbClr val="FFFF00"/>
                </a:highlight>
              </a:rPr>
              <a:t>(</a:t>
            </a:r>
            <a:r>
              <a:rPr lang="en-US" sz="2400" b="1" dirty="0" err="1">
                <a:highlight>
                  <a:srgbClr val="FFFF00"/>
                </a:highlight>
              </a:rPr>
              <a:t>fscanf</a:t>
            </a:r>
            <a:r>
              <a:rPr lang="en-US" sz="2400" b="1" dirty="0">
                <a:highlight>
                  <a:srgbClr val="FFFF00"/>
                </a:highlight>
              </a:rPr>
              <a:t> or </a:t>
            </a:r>
            <a:r>
              <a:rPr lang="en-US" sz="2400" b="1" dirty="0" err="1">
                <a:highlight>
                  <a:srgbClr val="FFFF00"/>
                </a:highlight>
              </a:rPr>
              <a:t>fgetc</a:t>
            </a:r>
            <a:r>
              <a:rPr lang="en-US" sz="2400" b="1" dirty="0">
                <a:highlight>
                  <a:srgbClr val="FFFF00"/>
                </a:highlight>
              </a:rPr>
              <a:t>)</a:t>
            </a:r>
          </a:p>
          <a:p>
            <a:pPr eaLnBrk="1" hangingPunct="1">
              <a:lnSpc>
                <a:spcPct val="250000"/>
              </a:lnSpc>
              <a:defRPr/>
            </a:pPr>
            <a:endParaRPr lang="en-US" sz="24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274963"/>
            <a:ext cx="6840760" cy="46487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  <a:defRPr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operations that can be performed on a file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5828" y="1340768"/>
            <a:ext cx="8640960" cy="2793842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400" b="1" dirty="0"/>
              <a:t>4.	</a:t>
            </a:r>
            <a:r>
              <a:rPr lang="en-US" sz="2400" b="1" dirty="0">
                <a:solidFill>
                  <a:srgbClr val="C00000"/>
                </a:solidFill>
              </a:rPr>
              <a:t>Writing to a file </a:t>
            </a:r>
            <a:r>
              <a:rPr lang="en-US" sz="2400" b="1" dirty="0">
                <a:highlight>
                  <a:srgbClr val="FFFF00"/>
                </a:highlight>
              </a:rPr>
              <a:t>(</a:t>
            </a:r>
            <a:r>
              <a:rPr lang="en-US" sz="2400" b="1" dirty="0" err="1">
                <a:highlight>
                  <a:srgbClr val="FFFF00"/>
                </a:highlight>
              </a:rPr>
              <a:t>fprintf</a:t>
            </a:r>
            <a:r>
              <a:rPr lang="en-US" sz="2400" b="1" dirty="0">
                <a:highlight>
                  <a:srgbClr val="FFFF00"/>
                </a:highlight>
              </a:rPr>
              <a:t> or </a:t>
            </a:r>
            <a:r>
              <a:rPr lang="en-US" sz="2400" b="1" dirty="0" err="1">
                <a:highlight>
                  <a:srgbClr val="FFFF00"/>
                </a:highlight>
              </a:rPr>
              <a:t>fputs</a:t>
            </a:r>
            <a:r>
              <a:rPr lang="en-US" sz="2400" b="1" dirty="0">
                <a:highlight>
                  <a:srgbClr val="FFFF00"/>
                </a:highlight>
              </a:rPr>
              <a:t>)</a:t>
            </a:r>
          </a:p>
          <a:p>
            <a:pPr marL="457200" indent="-457200" eaLnBrk="1" hangingPunct="1">
              <a:lnSpc>
                <a:spcPct val="150000"/>
              </a:lnSpc>
              <a:buFontTx/>
              <a:buAutoNum type="arabicPeriod" startAt="5"/>
              <a:defRPr/>
            </a:pPr>
            <a:r>
              <a:rPr lang="en-US" sz="2400" b="1" dirty="0">
                <a:solidFill>
                  <a:srgbClr val="C00000"/>
                </a:solidFill>
              </a:rPr>
              <a:t>Moving to a specific location in a file </a:t>
            </a:r>
            <a:r>
              <a:rPr lang="en-US" sz="2400" b="1" dirty="0">
                <a:highlight>
                  <a:srgbClr val="FFFF00"/>
                </a:highlight>
              </a:rPr>
              <a:t>(</a:t>
            </a:r>
            <a:r>
              <a:rPr lang="en-US" sz="2400" b="1" dirty="0" err="1">
                <a:highlight>
                  <a:srgbClr val="FFFF00"/>
                </a:highlight>
              </a:rPr>
              <a:t>fseek</a:t>
            </a:r>
            <a:r>
              <a:rPr lang="en-US" sz="2400" b="1" dirty="0">
                <a:highlight>
                  <a:srgbClr val="FFFF00"/>
                </a:highlight>
              </a:rPr>
              <a:t>, rewind)</a:t>
            </a:r>
          </a:p>
          <a:p>
            <a:pPr marL="457200" indent="-457200" eaLnBrk="1" hangingPunct="1">
              <a:lnSpc>
                <a:spcPct val="150000"/>
              </a:lnSpc>
              <a:buFontTx/>
              <a:buAutoNum type="arabicPeriod" startAt="5"/>
              <a:defRPr/>
            </a:pPr>
            <a:r>
              <a:rPr lang="en-US" sz="2400" b="1" dirty="0">
                <a:solidFill>
                  <a:srgbClr val="C00000"/>
                </a:solidFill>
              </a:rPr>
              <a:t>Closing a file </a:t>
            </a:r>
            <a:r>
              <a:rPr lang="en-US" sz="2400" b="1" dirty="0">
                <a:highlight>
                  <a:srgbClr val="FFFF00"/>
                </a:highlight>
              </a:rPr>
              <a:t>(</a:t>
            </a:r>
            <a:r>
              <a:rPr lang="en-US" sz="2400" b="1" dirty="0" err="1">
                <a:highlight>
                  <a:srgbClr val="FFFF00"/>
                </a:highlight>
              </a:rPr>
              <a:t>fclose</a:t>
            </a:r>
            <a:r>
              <a:rPr lang="en-US" sz="2400" b="1" dirty="0">
                <a:highlight>
                  <a:srgbClr val="FFFF00"/>
                </a:highlight>
              </a:rPr>
              <a:t>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i="1" dirty="0"/>
              <a:t>The text highlighted in the brackets denotes the functions used for performing those operations.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3648" y="274963"/>
            <a:ext cx="6840760" cy="46487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  <a:defRPr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operations that can be performed on a file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938338" y="260350"/>
            <a:ext cx="5267325" cy="5286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en-US" altLang="en-US" sz="2600" b="1">
                <a:solidFill>
                  <a:schemeClr val="bg1"/>
                </a:solidFill>
                <a:ea typeface="ＭＳ Ｐゴシック" panose="020B0600070205080204" pitchFamily="34" charset="-128"/>
              </a:rPr>
              <a:t>General format for opening file</a:t>
            </a:r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251520" y="1052736"/>
            <a:ext cx="8892480" cy="5201424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2800" b="1" dirty="0">
                <a:cs typeface="Arial" panose="020B0604020202020204" pitchFamily="34" charset="0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FILE *</a:t>
            </a:r>
            <a:r>
              <a:rPr lang="en-US" altLang="en-US" sz="2800" b="1" dirty="0" err="1">
                <a:solidFill>
                  <a:srgbClr val="FF0000"/>
                </a:solidFill>
                <a:cs typeface="Arial" panose="020B0604020202020204" pitchFamily="34" charset="0"/>
              </a:rPr>
              <a:t>filepointer</a:t>
            </a:r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; </a:t>
            </a:r>
            <a:r>
              <a:rPr lang="en-US" altLang="en-US" sz="2800" b="1" dirty="0">
                <a:cs typeface="Arial" panose="020B0604020202020204" pitchFamily="34" charset="0"/>
              </a:rPr>
              <a:t>	</a:t>
            </a:r>
          </a:p>
          <a:p>
            <a:pPr eaLnBrk="1" hangingPunct="1">
              <a:defRPr/>
            </a:pPr>
            <a:r>
              <a:rPr lang="en-US" altLang="en-US" sz="2800" b="1" dirty="0">
                <a:cs typeface="Arial" panose="020B0604020202020204" pitchFamily="34" charset="0"/>
              </a:rPr>
              <a:t>		</a:t>
            </a:r>
          </a:p>
          <a:p>
            <a:pPr eaLnBrk="1" hangingPunct="1">
              <a:defRPr/>
            </a:pPr>
            <a:r>
              <a:rPr lang="en-US" altLang="en-US" sz="2000" b="1" dirty="0">
                <a:highlight>
                  <a:srgbClr val="FFFF00"/>
                </a:highlight>
                <a:cs typeface="Arial" panose="020B0604020202020204" pitchFamily="34" charset="0"/>
              </a:rPr>
              <a:t>/*variable </a:t>
            </a:r>
            <a:r>
              <a:rPr lang="en-US" altLang="en-US" sz="2000" b="1" dirty="0" err="1">
                <a:highlight>
                  <a:srgbClr val="FFFF00"/>
                </a:highlight>
                <a:cs typeface="Arial" panose="020B0604020202020204" pitchFamily="34" charset="0"/>
              </a:rPr>
              <a:t>filepointer</a:t>
            </a:r>
            <a:r>
              <a:rPr lang="en-US" altLang="en-US" sz="2000" b="1" dirty="0">
                <a:highlight>
                  <a:srgbClr val="FFFF00"/>
                </a:highlight>
                <a:cs typeface="Arial" panose="020B0604020202020204" pitchFamily="34" charset="0"/>
              </a:rPr>
              <a:t> is pointer to type FILE*/</a:t>
            </a:r>
          </a:p>
          <a:p>
            <a:pPr eaLnBrk="1" hangingPunct="1">
              <a:defRPr/>
            </a:pPr>
            <a:endParaRPr lang="en-US" altLang="en-US" sz="2800" b="1" dirty="0">
              <a:highlight>
                <a:srgbClr val="FFFF00"/>
              </a:highlight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en-US" sz="2800" b="1" dirty="0">
                <a:cs typeface="Arial" panose="020B0604020202020204" pitchFamily="34" charset="0"/>
              </a:rPr>
              <a:t>So, the file can be opened as: </a:t>
            </a:r>
          </a:p>
          <a:p>
            <a:pPr eaLnBrk="1" hangingPunct="1">
              <a:defRPr/>
            </a:pPr>
            <a:endParaRPr lang="en-US" altLang="en-US" sz="2800" b="1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en-US" sz="2800" b="1" dirty="0" err="1">
                <a:solidFill>
                  <a:srgbClr val="FF0000"/>
                </a:solidFill>
                <a:cs typeface="Arial" panose="020B0604020202020204" pitchFamily="34" charset="0"/>
              </a:rPr>
              <a:t>filepointer</a:t>
            </a:r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 = </a:t>
            </a:r>
            <a:r>
              <a:rPr lang="en-US" altLang="en-US" sz="2800" b="1" dirty="0" err="1">
                <a:solidFill>
                  <a:srgbClr val="FF0000"/>
                </a:solidFill>
                <a:cs typeface="Arial" panose="020B0604020202020204" pitchFamily="34" charset="0"/>
              </a:rPr>
              <a:t>fopen</a:t>
            </a:r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(“</a:t>
            </a:r>
            <a:r>
              <a:rPr lang="en-US" altLang="en-US" sz="2800" b="1" i="1" dirty="0">
                <a:solidFill>
                  <a:srgbClr val="FF0000"/>
                </a:solidFill>
                <a:cs typeface="Arial" panose="020B0604020202020204" pitchFamily="34" charset="0"/>
              </a:rPr>
              <a:t>filename</a:t>
            </a:r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”, “</a:t>
            </a:r>
            <a:r>
              <a:rPr lang="en-US" altLang="en-US" sz="2800" b="1" i="1" dirty="0">
                <a:solidFill>
                  <a:srgbClr val="FF0000"/>
                </a:solidFill>
                <a:cs typeface="Arial" panose="020B0604020202020204" pitchFamily="34" charset="0"/>
              </a:rPr>
              <a:t>mode</a:t>
            </a:r>
            <a:r>
              <a:rPr lang="en-US" alt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”); </a:t>
            </a:r>
          </a:p>
          <a:p>
            <a:pPr eaLnBrk="1" hangingPunct="1">
              <a:defRPr/>
            </a:pPr>
            <a:endParaRPr lang="en-US" altLang="en-US" sz="2800" b="1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en-US" b="1" dirty="0">
                <a:highlight>
                  <a:srgbClr val="FFFF00"/>
                </a:highlight>
                <a:cs typeface="Arial" panose="020B0604020202020204" pitchFamily="34" charset="0"/>
              </a:rPr>
              <a:t>/*opens file with name </a:t>
            </a:r>
            <a:r>
              <a:rPr lang="en-US" altLang="en-US" b="1" i="1" dirty="0">
                <a:highlight>
                  <a:srgbClr val="FFFF00"/>
                </a:highlight>
                <a:cs typeface="Arial" panose="020B0604020202020204" pitchFamily="34" charset="0"/>
              </a:rPr>
              <a:t>filename </a:t>
            </a:r>
            <a:r>
              <a:rPr lang="en-US" altLang="en-US" b="1" dirty="0">
                <a:highlight>
                  <a:srgbClr val="FFFF00"/>
                </a:highlight>
                <a:cs typeface="Arial" panose="020B0604020202020204" pitchFamily="34" charset="0"/>
              </a:rPr>
              <a:t>,  assigns identifier to </a:t>
            </a:r>
            <a:r>
              <a:rPr lang="en-US" altLang="en-US" b="1" dirty="0" err="1">
                <a:highlight>
                  <a:srgbClr val="FFFF00"/>
                </a:highlight>
                <a:cs typeface="Arial" panose="020B0604020202020204" pitchFamily="34" charset="0"/>
              </a:rPr>
              <a:t>fp</a:t>
            </a:r>
            <a:r>
              <a:rPr lang="en-US" altLang="en-US" b="1" dirty="0">
                <a:highlight>
                  <a:srgbClr val="FFFF00"/>
                </a:highlight>
                <a:cs typeface="Arial" panose="020B0604020202020204" pitchFamily="34" charset="0"/>
              </a:rPr>
              <a:t> */</a:t>
            </a:r>
            <a:endParaRPr lang="en-US" altLang="en-US" b="1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en-US" sz="2800" b="1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en-US" sz="2800" b="1" dirty="0">
                <a:cs typeface="Arial" panose="020B0604020202020204" pitchFamily="34" charset="0"/>
              </a:rPr>
              <a:t>e.g.     </a:t>
            </a:r>
            <a:r>
              <a:rPr lang="en-US" altLang="en-US" sz="2800" b="1" dirty="0" err="1">
                <a:cs typeface="Arial" panose="020B0604020202020204" pitchFamily="34" charset="0"/>
              </a:rPr>
              <a:t>filePointer</a:t>
            </a:r>
            <a:r>
              <a:rPr lang="en-US" altLang="en-US" sz="2800" b="1" dirty="0">
                <a:cs typeface="Arial" panose="020B0604020202020204" pitchFamily="34" charset="0"/>
              </a:rPr>
              <a:t> = </a:t>
            </a:r>
            <a:r>
              <a:rPr lang="en-US" altLang="en-US" sz="2800" b="1" dirty="0" err="1">
                <a:cs typeface="Arial" panose="020B0604020202020204" pitchFamily="34" charset="0"/>
              </a:rPr>
              <a:t>fopen</a:t>
            </a:r>
            <a:r>
              <a:rPr lang="en-US" altLang="en-US" sz="2800" b="1" dirty="0">
                <a:cs typeface="Arial" panose="020B0604020202020204" pitchFamily="34" charset="0"/>
              </a:rPr>
              <a:t>(“fileName.txt”, “w”)</a:t>
            </a:r>
          </a:p>
          <a:p>
            <a:pPr eaLnBrk="1" hangingPunct="1">
              <a:defRPr/>
            </a:pPr>
            <a:endParaRPr lang="en-US" altLang="en-US" sz="2800" b="1" i="1" dirty="0">
              <a:highlight>
                <a:srgbClr val="FFFF00"/>
              </a:highlight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79512" y="1606834"/>
            <a:ext cx="8579296" cy="4630477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defRPr/>
            </a:pPr>
            <a:r>
              <a:rPr lang="en-US" altLang="en-US" sz="2800" b="1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filepointer</a:t>
            </a:r>
            <a:endParaRPr lang="en-US" altLang="en-US" sz="2800" b="1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lvl="1" eaLnBrk="1" hangingPunct="1">
              <a:defRPr/>
            </a:pPr>
            <a:r>
              <a:rPr lang="en-US" altLang="en-US" sz="2800" b="1" dirty="0">
                <a:ea typeface="ＭＳ Ｐゴシック" panose="020B0600070205080204" pitchFamily="34" charset="-128"/>
              </a:rPr>
              <a:t>contains all information about file</a:t>
            </a:r>
          </a:p>
          <a:p>
            <a:pPr lvl="1" eaLnBrk="1" hangingPunct="1">
              <a:defRPr/>
            </a:pPr>
            <a:r>
              <a:rPr lang="en-US" altLang="en-US" sz="2800" b="1" dirty="0">
                <a:ea typeface="ＭＳ Ｐゴシック" panose="020B0600070205080204" pitchFamily="34" charset="-128"/>
              </a:rPr>
              <a:t>Communication link between system and program</a:t>
            </a:r>
          </a:p>
          <a:p>
            <a:pPr eaLnBrk="1" hangingPunct="1">
              <a:defRPr/>
            </a:pPr>
            <a:r>
              <a:rPr lang="en-US" altLang="en-US" sz="28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Mode can be</a:t>
            </a:r>
          </a:p>
          <a:p>
            <a:pPr lvl="1" eaLnBrk="1" hangingPunct="1">
              <a:defRPr/>
            </a:pPr>
            <a:r>
              <a:rPr lang="en-US" altLang="en-US" sz="2800" b="1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r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  open file for reading only</a:t>
            </a:r>
          </a:p>
          <a:p>
            <a:pPr lvl="1" eaLnBrk="1" hangingPunct="1">
              <a:defRPr/>
            </a:pPr>
            <a:r>
              <a:rPr lang="en-US" altLang="en-US" sz="2800" b="1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w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 open file for writing only</a:t>
            </a:r>
          </a:p>
          <a:p>
            <a:pPr lvl="1" eaLnBrk="1" hangingPunct="1">
              <a:defRPr/>
            </a:pPr>
            <a:r>
              <a:rPr lang="en-US" altLang="en-US" sz="2800" b="1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a 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open file for appending (adding) data</a:t>
            </a:r>
          </a:p>
        </p:txBody>
      </p:sp>
      <p:sp>
        <p:nvSpPr>
          <p:cNvPr id="11267" name="Title 1"/>
          <p:cNvSpPr>
            <a:spLocks noGrp="1"/>
          </p:cNvSpPr>
          <p:nvPr>
            <p:ph type="title"/>
          </p:nvPr>
        </p:nvSpPr>
        <p:spPr>
          <a:xfrm>
            <a:off x="1938338" y="260350"/>
            <a:ext cx="5267325" cy="528638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en-US" altLang="en-US" sz="2600" b="1">
                <a:solidFill>
                  <a:schemeClr val="bg1"/>
                </a:solidFill>
                <a:ea typeface="ＭＳ Ｐゴシック" panose="020B0600070205080204" pitchFamily="34" charset="-128"/>
              </a:rPr>
              <a:t>General format for opening file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700338" y="82550"/>
            <a:ext cx="3178175" cy="615950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en-US" altLang="en-US" b="1">
                <a:solidFill>
                  <a:schemeClr val="bg1"/>
                </a:solidFill>
                <a:ea typeface="ＭＳ Ｐゴシック" panose="020B0600070205080204" pitchFamily="34" charset="-128"/>
              </a:rPr>
              <a:t>Modes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640960" cy="5486400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eaLnBrk="1" hangingPunct="1">
              <a:defRPr/>
            </a:pPr>
            <a:r>
              <a:rPr lang="en-US" altLang="en-US" sz="2800" b="1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Writing mode </a:t>
            </a:r>
          </a:p>
          <a:p>
            <a:pPr lvl="1" eaLnBrk="1" hangingPunct="1">
              <a:defRPr/>
            </a:pPr>
            <a:r>
              <a:rPr lang="en-US" altLang="en-US" sz="2800" b="1" dirty="0">
                <a:ea typeface="ＭＳ Ｐゴシック" panose="020B0600070205080204" pitchFamily="34" charset="-128"/>
              </a:rPr>
              <a:t>if file already exists then </a:t>
            </a:r>
            <a:r>
              <a:rPr lang="en-US" altLang="en-US" sz="2800" b="1" i="1" dirty="0">
                <a:ea typeface="ＭＳ Ｐゴシック" panose="020B0600070205080204" pitchFamily="34" charset="-128"/>
              </a:rPr>
              <a:t>contents are deleted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,</a:t>
            </a:r>
          </a:p>
          <a:p>
            <a:pPr lvl="1" eaLnBrk="1" hangingPunct="1">
              <a:defRPr/>
            </a:pPr>
            <a:r>
              <a:rPr lang="en-US" altLang="en-US" sz="2800" b="1" dirty="0">
                <a:ea typeface="ＭＳ Ｐゴシック" panose="020B0600070205080204" pitchFamily="34" charset="-128"/>
              </a:rPr>
              <a:t>else new file with specified name created</a:t>
            </a:r>
          </a:p>
          <a:p>
            <a:pPr eaLnBrk="1" hangingPunct="1">
              <a:defRPr/>
            </a:pPr>
            <a:r>
              <a:rPr lang="en-US" altLang="en-US" sz="2800" b="1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Appending mode </a:t>
            </a:r>
          </a:p>
          <a:p>
            <a:pPr lvl="1" eaLnBrk="1" hangingPunct="1">
              <a:defRPr/>
            </a:pPr>
            <a:r>
              <a:rPr lang="en-US" altLang="en-US" sz="2800" b="1" dirty="0">
                <a:ea typeface="ＭＳ Ｐゴシック" panose="020B0600070205080204" pitchFamily="34" charset="-128"/>
              </a:rPr>
              <a:t>if file already exists then file opened with contents safe</a:t>
            </a:r>
          </a:p>
          <a:p>
            <a:pPr lvl="1" eaLnBrk="1" hangingPunct="1">
              <a:defRPr/>
            </a:pPr>
            <a:r>
              <a:rPr lang="en-US" altLang="en-US" sz="2800" b="1" dirty="0">
                <a:ea typeface="ＭＳ Ｐゴシック" panose="020B0600070205080204" pitchFamily="34" charset="-128"/>
              </a:rPr>
              <a:t>else new file created</a:t>
            </a:r>
          </a:p>
          <a:p>
            <a:pPr eaLnBrk="1" hangingPunct="1">
              <a:defRPr/>
            </a:pPr>
            <a:r>
              <a:rPr lang="en-US" altLang="en-US" sz="2800" b="1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Reading mode</a:t>
            </a:r>
          </a:p>
          <a:p>
            <a:pPr lvl="1" eaLnBrk="1" hangingPunct="1">
              <a:defRPr/>
            </a:pPr>
            <a:r>
              <a:rPr lang="en-US" altLang="en-US" sz="2800" b="1" dirty="0">
                <a:ea typeface="ＭＳ Ｐゴシック" panose="020B0600070205080204" pitchFamily="34" charset="-128"/>
              </a:rPr>
              <a:t>if file already exists then opened with contents safe</a:t>
            </a:r>
          </a:p>
          <a:p>
            <a:pPr lvl="1" eaLnBrk="1" hangingPunct="1">
              <a:defRPr/>
            </a:pPr>
            <a:r>
              <a:rPr lang="en-US" altLang="en-US" sz="2800" b="1" dirty="0">
                <a:ea typeface="ＭＳ Ｐゴシック" panose="020B0600070205080204" pitchFamily="34" charset="-128"/>
              </a:rPr>
              <a:t>else error occurs. 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4&quot;&gt;&lt;property id=&quot;20148&quot; value=&quot;5&quot;/&gt;&lt;property id=&quot;20300&quot; value=&quot;Slide 2 - &amp;quot;Files&amp;quot;&quot;/&gt;&lt;property id=&quot;20307&quot; value=&quot;259&quot;/&gt;&lt;/object&gt;&lt;object type=&quot;3&quot; unique_id=&quot;10005&quot;&gt;&lt;property id=&quot;20148&quot; value=&quot;5&quot;/&gt;&lt;property id=&quot;20300&quot; value=&quot;Slide 3 - &amp;quot;Defining and Opening file&amp;quot;&quot;/&gt;&lt;property id=&quot;20307&quot; value=&quot;260&quot;/&gt;&lt;/object&gt;&lt;object type=&quot;3&quot; unique_id=&quot;10006&quot;&gt;&lt;property id=&quot;20148&quot; value=&quot;5&quot;/&gt;&lt;property id=&quot;20300&quot; value=&quot;Slide 4 - &amp;quot;Filename&amp;quot;&quot;/&gt;&lt;property id=&quot;20307&quot; value=&quot;261&quot;/&gt;&lt;/object&gt;&lt;object type=&quot;3&quot; unique_id=&quot;10007&quot;&gt;&lt;property id=&quot;20148&quot; value=&quot;5&quot;/&gt;&lt;property id=&quot;20300&quot; value=&quot;Slide 5&quot;/&gt;&lt;property id=&quot;20307&quot; value=&quot;285&quot;/&gt;&lt;/object&gt;&lt;object type=&quot;3&quot; unique_id=&quot;10008&quot;&gt;&lt;property id=&quot;20148&quot; value=&quot;5&quot;/&gt;&lt;property id=&quot;20300&quot; value=&quot;Slide 7 - &amp;quot;General format for opening file&amp;quot;&quot;/&gt;&lt;property id=&quot;20307&quot; value=&quot;263&quot;/&gt;&lt;/object&gt;&lt;object type=&quot;3&quot; unique_id=&quot;10009&quot;&gt;&lt;property id=&quot;20148&quot; value=&quot;5&quot;/&gt;&lt;property id=&quot;20300&quot; value=&quot;Slide 8 - &amp;quot;General format for opening file&amp;quot;&quot;/&gt;&lt;property id=&quot;20307&quot; value=&quot;286&quot;/&gt;&lt;/object&gt;&lt;object type=&quot;3&quot; unique_id=&quot;10010&quot;&gt;&lt;property id=&quot;20148&quot; value=&quot;5&quot;/&gt;&lt;property id=&quot;20300&quot; value=&quot;Slide 9 - &amp;quot;Modes&amp;quot;&quot;/&gt;&lt;property id=&quot;20307&quot; value=&quot;264&quot;/&gt;&lt;/object&gt;&lt;object type=&quot;3&quot; unique_id=&quot;10011&quot;&gt;&lt;property id=&quot;20148&quot; value=&quot;5&quot;/&gt;&lt;property id=&quot;20300&quot; value=&quot;Slide 10&quot;/&gt;&lt;property id=&quot;20307&quot; value=&quot;288&quot;/&gt;&lt;/object&gt;&lt;object type=&quot;3&quot; unique_id=&quot;10012&quot;&gt;&lt;property id=&quot;20148&quot; value=&quot;5&quot;/&gt;&lt;property id=&quot;20300&quot; value=&quot;Slide 12 - &amp;quot;Example…..&amp;quot;&quot;/&gt;&lt;property id=&quot;20307&quot; value=&quot;287&quot;/&gt;&lt;/object&gt;&lt;object type=&quot;3&quot; unique_id=&quot;10013&quot;&gt;&lt;property id=&quot;20148&quot; value=&quot;5&quot;/&gt;&lt;property id=&quot;20300&quot; value=&quot;Slide 13 - &amp;quot;Additional modes&amp;quot;&quot;/&gt;&lt;property id=&quot;20307&quot; value=&quot;265&quot;/&gt;&lt;/object&gt;&lt;object type=&quot;3&quot; unique_id=&quot;10014&quot;&gt;&lt;property id=&quot;20148&quot; value=&quot;5&quot;/&gt;&lt;property id=&quot;20300&quot; value=&quot;Slide 14 - &amp;quot;Closing a file&amp;quot;&quot;/&gt;&lt;property id=&quot;20307&quot; value=&quot;266&quot;/&gt;&lt;/object&gt;&lt;object type=&quot;3&quot; unique_id=&quot;10015&quot;&gt;&lt;property id=&quot;20148&quot; value=&quot;5&quot;/&gt;&lt;property id=&quot;20300&quot; value=&quot;Slide 15 - &amp;quot;Examples…..&amp;quot;&quot;/&gt;&lt;property id=&quot;20307&quot; value=&quot;274&quot;/&gt;&lt;/object&gt;&lt;object type=&quot;3&quot; unique_id=&quot;10016&quot;&gt;&lt;property id=&quot;20148&quot; value=&quot;5&quot;/&gt;&lt;property id=&quot;20300&quot; value=&quot;Slide 17&quot;/&gt;&lt;property id=&quot;20307&quot; value=&quot;289&quot;/&gt;&lt;/object&gt;&lt;object type=&quot;3&quot; unique_id=&quot;10017&quot;&gt;&lt;property id=&quot;20148&quot; value=&quot;5&quot;/&gt;&lt;property id=&quot;20300&quot; value=&quot;Slide 18&quot;/&gt;&lt;property id=&quot;20307&quot; value=&quot;290&quot;/&gt;&lt;/object&gt;&lt;object type=&quot;3&quot; unique_id=&quot;10018&quot;&gt;&lt;property id=&quot;20148&quot; value=&quot;5&quot;/&gt;&lt;property id=&quot;20300&quot; value=&quot;Slide 19&quot;/&gt;&lt;property id=&quot;20307&quot; value=&quot;267&quot;/&gt;&lt;/object&gt;&lt;object type=&quot;3&quot; unique_id=&quot;10019&quot;&gt;&lt;property id=&quot;20148&quot; value=&quot;5&quot;/&gt;&lt;property id=&quot;20300&quot; value=&quot;Slide 24&quot;/&gt;&lt;property id=&quot;20307&quot; value=&quot;293&quot;/&gt;&lt;/object&gt;&lt;object type=&quot;3&quot; unique_id=&quot;10020&quot;&gt;&lt;property id=&quot;20148&quot; value=&quot;5&quot;/&gt;&lt;property id=&quot;20300&quot; value=&quot;Slide 25&quot;/&gt;&lt;property id=&quot;20307&quot; value=&quot;294&quot;/&gt;&lt;/object&gt;&lt;object type=&quot;3&quot; unique_id=&quot;10021&quot;&gt;&lt;property id=&quot;20148&quot; value=&quot;5&quot;/&gt;&lt;property id=&quot;20300&quot; value=&quot;Slide 26&quot;/&gt;&lt;property id=&quot;20307&quot; value=&quot;295&quot;/&gt;&lt;/object&gt;&lt;object type=&quot;3&quot; unique_id=&quot;10024&quot;&gt;&lt;property id=&quot;20148&quot; value=&quot;5&quot;/&gt;&lt;property id=&quot;20300&quot; value=&quot;Slide 27 - &amp;quot;Example  Program to read/write using getc/putc&amp;quot;&quot;/&gt;&lt;property id=&quot;20307&quot; value=&quot;269&quot;/&gt;&lt;/object&gt;&lt;object type=&quot;3&quot; unique_id=&quot;10027&quot;&gt;&lt;property id=&quot;20148&quot; value=&quot;5&quot;/&gt;&lt;property id=&quot;20300&quot; value=&quot;Slide 28 - &amp;quot;Examples  C program using getw, putw,fscanf, fprintf&amp;quot;&quot;/&gt;&lt;property id=&quot;20307&quot; value=&quot;282&quot;/&gt;&lt;/object&gt;&lt;object type=&quot;3&quot; unique_id=&quot;29658&quot;&gt;&lt;property id=&quot;20148&quot; value=&quot;5&quot;/&gt;&lt;property id=&quot;20300&quot; value=&quot;Slide 1&quot;/&gt;&lt;property id=&quot;20307&quot; value=&quot;461&quot;/&gt;&lt;/object&gt;&lt;object type=&quot;3&quot; unique_id=&quot;29659&quot;&gt;&lt;property id=&quot;20148&quot; value=&quot;5&quot;/&gt;&lt;property id=&quot;20300&quot; value=&quot;Slide 6&quot;/&gt;&lt;property id=&quot;20307&quot; value=&quot;462&quot;/&gt;&lt;/object&gt;&lt;object type=&quot;3&quot; unique_id=&quot;29660&quot;&gt;&lt;property id=&quot;20148&quot; value=&quot;5&quot;/&gt;&lt;property id=&quot;20300&quot; value=&quot;Slide 11&quot;/&gt;&lt;property id=&quot;20307&quot; value=&quot;463&quot;/&gt;&lt;/object&gt;&lt;object type=&quot;3&quot; unique_id=&quot;29893&quot;&gt;&lt;property id=&quot;20148&quot; value=&quot;5&quot;/&gt;&lt;property id=&quot;20300&quot; value=&quot;Slide 16&quot;/&gt;&lt;property id=&quot;20307&quot; value=&quot;464&quot;/&gt;&lt;/object&gt;&lt;object type=&quot;3&quot; unique_id=&quot;29894&quot;&gt;&lt;property id=&quot;20148&quot; value=&quot;5&quot;/&gt;&lt;property id=&quot;20300&quot; value=&quot;Slide 20 - &amp;quot;getc() and putc()&amp;quot;&quot;/&gt;&lt;property id=&quot;20307&quot; value=&quot;268&quot;/&gt;&lt;/object&gt;&lt;object type=&quot;3&quot; unique_id=&quot;29895&quot;&gt;&lt;property id=&quot;20148&quot; value=&quot;5&quot;/&gt;&lt;property id=&quot;20300&quot; value=&quot;Slide 21 - &amp;quot;fscanf() and fprintf()&amp;quot;&quot;/&gt;&lt;property id=&quot;20307&quot; value=&quot;270&quot;/&gt;&lt;/object&gt;&lt;object type=&quot;3&quot; unique_id=&quot;29896&quot;&gt;&lt;property id=&quot;20148&quot; value=&quot;5&quot;/&gt;&lt;property id=&quot;20300&quot; value=&quot;Slide 22 - &amp;quot;getw() and putw()&amp;quot;&quot;/&gt;&lt;property id=&quot;20307&quot; value=&quot;271&quot;/&gt;&lt;/object&gt;&lt;object type=&quot;3&quot; unique_id=&quot;29897&quot;&gt;&lt;property id=&quot;20148&quot; value=&quot;5&quot;/&gt;&lt;property id=&quot;20300&quot; value=&quot;Slide 23 - &amp;quot;Random access to files&amp;quot;&quot;/&gt;&lt;property id=&quot;20307&quot; value=&quot;276&quot;/&gt;&lt;/object&gt;&lt;/object&gt;&lt;object type=&quot;8&quot; unique_id=&quot;1005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2303</Words>
  <Application>Microsoft Office PowerPoint</Application>
  <PresentationFormat>On-screen Show (4:3)</PresentationFormat>
  <Paragraphs>305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Arial Black</vt:lpstr>
      <vt:lpstr>Calibri</vt:lpstr>
      <vt:lpstr>Tohama</vt:lpstr>
      <vt:lpstr>Office Theme</vt:lpstr>
      <vt:lpstr>PowerPoint Presentation</vt:lpstr>
      <vt:lpstr>Files</vt:lpstr>
      <vt:lpstr>Defining and Opening file</vt:lpstr>
      <vt:lpstr>Filename</vt:lpstr>
      <vt:lpstr>PowerPoint Presentation</vt:lpstr>
      <vt:lpstr>PowerPoint Presentation</vt:lpstr>
      <vt:lpstr>General format for opening file</vt:lpstr>
      <vt:lpstr>General format for opening file</vt:lpstr>
      <vt:lpstr>Modes</vt:lpstr>
      <vt:lpstr>PowerPoint Presentation</vt:lpstr>
      <vt:lpstr>PowerPoint Presentation</vt:lpstr>
      <vt:lpstr>Example…..</vt:lpstr>
      <vt:lpstr>Additional modes</vt:lpstr>
      <vt:lpstr>Closing a file</vt:lpstr>
      <vt:lpstr>Examples…..</vt:lpstr>
      <vt:lpstr>PowerPoint Presentation</vt:lpstr>
      <vt:lpstr>PowerPoint Presentation</vt:lpstr>
      <vt:lpstr>PowerPoint Presentation</vt:lpstr>
      <vt:lpstr>PowerPoint Presentation</vt:lpstr>
      <vt:lpstr>getc() and putc()</vt:lpstr>
      <vt:lpstr>fscanf() and fprintf()</vt:lpstr>
      <vt:lpstr>getw() and putw()</vt:lpstr>
      <vt:lpstr>Random access to files</vt:lpstr>
      <vt:lpstr>PowerPoint Presentation</vt:lpstr>
      <vt:lpstr>PowerPoint Presentation</vt:lpstr>
      <vt:lpstr>PowerPoint Presentation</vt:lpstr>
      <vt:lpstr>Example  Program to read/write using getc/putc</vt:lpstr>
      <vt:lpstr>Examples  C program using getw, putw,fscanf, fprintf</vt:lpstr>
    </vt:vector>
  </TitlesOfParts>
  <Company>``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Management in C</dc:title>
  <dc:creator>parashar</dc:creator>
  <cp:lastModifiedBy>ansul parasher</cp:lastModifiedBy>
  <cp:revision>80</cp:revision>
  <dcterms:created xsi:type="dcterms:W3CDTF">2009-10-21T04:26:48Z</dcterms:created>
  <dcterms:modified xsi:type="dcterms:W3CDTF">2020-12-31T01:26:12Z</dcterms:modified>
</cp:coreProperties>
</file>