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31" r:id="rId2"/>
    <p:sldId id="328" r:id="rId3"/>
    <p:sldId id="329" r:id="rId4"/>
    <p:sldId id="330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6" r:id="rId14"/>
    <p:sldId id="347" r:id="rId15"/>
    <p:sldId id="340" r:id="rId16"/>
    <p:sldId id="341" r:id="rId17"/>
    <p:sldId id="342" r:id="rId18"/>
    <p:sldId id="343" r:id="rId19"/>
    <p:sldId id="344" r:id="rId20"/>
    <p:sldId id="345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3598C-3AC6-422D-A5AB-A604546F223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9113B-B5C5-461A-9B62-4FF18219A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0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zh-CN">
              <a:latin typeface="Times New Roman" pitchFamily="18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9826F7E-101C-407F-A6FA-4A6945E2F4E4}" type="datetime5">
              <a:rPr lang="zh-CN" altLang="en-US" smtClean="0">
                <a:latin typeface="Times New Roman" pitchFamily="18" charset="0"/>
              </a:rPr>
              <a:pPr/>
              <a:t>2022/6/9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zh-CN" altLang="en-US">
                <a:latin typeface="Times New Roman" pitchFamily="18" charset="0"/>
              </a:rPr>
              <a:t>Boolean Algebra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0EA62BE-E0F7-4C10-91B6-52FB9F87965C}" type="slidenum">
              <a:rPr lang="zh-CN" altLang="en-US" smtClean="0">
                <a:latin typeface="Times New Roman" pitchFamily="18" charset="0"/>
              </a:rPr>
              <a:pPr/>
              <a:t>2</a:t>
            </a:fld>
            <a:endParaRPr lang="zh-CN" altLang="en-US">
              <a:latin typeface="Times New Roman" pitchFamily="18" charset="0"/>
            </a:endParaRP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Example : Solution Step 2 (Note that there wasn’t a step 1 because we started with an AOI circuit.)</a:t>
            </a:r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Universal Gate - NAND</a:t>
            </a:r>
          </a:p>
        </p:txBody>
      </p:sp>
      <p:sp>
        <p:nvSpPr>
          <p:cNvPr id="30725" name="Date Placeholder 4"/>
          <p:cNvSpPr>
            <a:spLocks noGrp="1"/>
          </p:cNvSpPr>
          <p:nvPr>
            <p:ph type="dt" sz="quarter" idx="1"/>
          </p:nvPr>
        </p:nvSpPr>
        <p:spPr bwMode="auto">
          <a:xfrm>
            <a:off x="3885681" y="0"/>
            <a:ext cx="2972319" cy="45657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Digital Electronics</a:t>
            </a:r>
            <a:r>
              <a:rPr lang="en-US">
                <a:sym typeface="Symbol" pitchFamily="18" charset="2"/>
              </a:rPr>
              <a:t></a:t>
            </a:r>
            <a:r>
              <a:rPr lang="en-US"/>
              <a:t>  </a:t>
            </a:r>
          </a:p>
          <a:p>
            <a:r>
              <a:rPr lang="en-US"/>
              <a:t>2.2 Intro to NAND &amp; NOR Logic</a:t>
            </a:r>
          </a:p>
        </p:txBody>
      </p:sp>
      <p:sp>
        <p:nvSpPr>
          <p:cNvPr id="3072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Project Lead The Way, Inc  </a:t>
            </a:r>
          </a:p>
          <a:p>
            <a:r>
              <a:rPr lang="en-US"/>
              <a:t>Copyright 2009</a:t>
            </a:r>
          </a:p>
        </p:txBody>
      </p:sp>
      <p:sp>
        <p:nvSpPr>
          <p:cNvPr id="30727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1B83A8-F10C-460F-B7B2-15F50FD4E35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Example : Solution Step 3</a:t>
            </a:r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Universal Gate - NAND</a:t>
            </a:r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"/>
          </p:nvPr>
        </p:nvSpPr>
        <p:spPr bwMode="auto">
          <a:xfrm>
            <a:off x="3885681" y="0"/>
            <a:ext cx="2972319" cy="45657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Digital Electronics</a:t>
            </a:r>
            <a:r>
              <a:rPr lang="en-US">
                <a:sym typeface="Symbol" pitchFamily="18" charset="2"/>
              </a:rPr>
              <a:t></a:t>
            </a:r>
            <a:r>
              <a:rPr lang="en-US"/>
              <a:t>  </a:t>
            </a:r>
          </a:p>
          <a:p>
            <a:r>
              <a:rPr lang="en-US"/>
              <a:t>2.2 Intro to NAND &amp; NOR Logic</a:t>
            </a:r>
          </a:p>
        </p:txBody>
      </p:sp>
      <p:sp>
        <p:nvSpPr>
          <p:cNvPr id="3175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Project Lead The Way, Inc  </a:t>
            </a:r>
          </a:p>
          <a:p>
            <a:r>
              <a:rPr lang="en-US"/>
              <a:t>Copyright 2009</a:t>
            </a:r>
          </a:p>
        </p:txBody>
      </p:sp>
      <p:sp>
        <p:nvSpPr>
          <p:cNvPr id="3175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8E31D7-8C53-42B5-A257-C1944EAEF59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Example : Solution Step 4</a:t>
            </a:r>
          </a:p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Universal Gate - NAND</a:t>
            </a:r>
          </a:p>
        </p:txBody>
      </p:sp>
      <p:sp>
        <p:nvSpPr>
          <p:cNvPr id="32773" name="Date Placeholder 4"/>
          <p:cNvSpPr>
            <a:spLocks noGrp="1"/>
          </p:cNvSpPr>
          <p:nvPr>
            <p:ph type="dt" sz="quarter" idx="1"/>
          </p:nvPr>
        </p:nvSpPr>
        <p:spPr bwMode="auto">
          <a:xfrm>
            <a:off x="3885681" y="0"/>
            <a:ext cx="2972319" cy="45657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Digital Electronics</a:t>
            </a:r>
            <a:r>
              <a:rPr lang="en-US">
                <a:sym typeface="Symbol" pitchFamily="18" charset="2"/>
              </a:rPr>
              <a:t></a:t>
            </a:r>
            <a:r>
              <a:rPr lang="en-US"/>
              <a:t>  </a:t>
            </a:r>
          </a:p>
          <a:p>
            <a:r>
              <a:rPr lang="en-US"/>
              <a:t>2.2 Intro to NAND &amp; NOR Logic</a:t>
            </a:r>
          </a:p>
        </p:txBody>
      </p:sp>
      <p:sp>
        <p:nvSpPr>
          <p:cNvPr id="32774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Project Lead The Way, Inc  </a:t>
            </a:r>
          </a:p>
          <a:p>
            <a:r>
              <a:rPr lang="en-US"/>
              <a:t>Copyright 2009</a:t>
            </a:r>
          </a:p>
        </p:txBody>
      </p:sp>
      <p:sp>
        <p:nvSpPr>
          <p:cNvPr id="32775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FBC8A2-D151-4C32-A21F-663504EDBAA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Example : Solution Step 5</a:t>
            </a:r>
          </a:p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Universal Gate - NAND</a:t>
            </a:r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 bwMode="auto">
          <a:xfrm>
            <a:off x="3885681" y="0"/>
            <a:ext cx="2972319" cy="45657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Digital Electronics</a:t>
            </a:r>
            <a:r>
              <a:rPr lang="en-US">
                <a:sym typeface="Symbol" pitchFamily="18" charset="2"/>
              </a:rPr>
              <a:t></a:t>
            </a:r>
            <a:r>
              <a:rPr lang="en-US"/>
              <a:t>  </a:t>
            </a:r>
          </a:p>
          <a:p>
            <a:r>
              <a:rPr lang="en-US"/>
              <a:t>2.2 Intro to NAND &amp; NOR Logic</a:t>
            </a:r>
          </a:p>
        </p:txBody>
      </p:sp>
      <p:sp>
        <p:nvSpPr>
          <p:cNvPr id="3379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Project Lead The Way, Inc  </a:t>
            </a:r>
          </a:p>
          <a:p>
            <a:r>
              <a:rPr lang="en-US"/>
              <a:t>Copyright 2009</a:t>
            </a:r>
          </a:p>
        </p:txBody>
      </p:sp>
      <p:sp>
        <p:nvSpPr>
          <p:cNvPr id="3379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509BC8-989D-477E-BB7B-308C05A5C3F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Algebraic proof that the NAND only circuit is equivalent to the AOI.</a:t>
            </a:r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Universal Gate - NAND</a:t>
            </a:r>
          </a:p>
        </p:txBody>
      </p:sp>
      <p:sp>
        <p:nvSpPr>
          <p:cNvPr id="34821" name="Date Placeholder 4"/>
          <p:cNvSpPr>
            <a:spLocks noGrp="1"/>
          </p:cNvSpPr>
          <p:nvPr>
            <p:ph type="dt" sz="quarter" idx="1"/>
          </p:nvPr>
        </p:nvSpPr>
        <p:spPr bwMode="auto">
          <a:xfrm>
            <a:off x="3885681" y="0"/>
            <a:ext cx="2972319" cy="45657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Digital Electronics</a:t>
            </a:r>
            <a:r>
              <a:rPr lang="en-US">
                <a:sym typeface="Symbol" pitchFamily="18" charset="2"/>
              </a:rPr>
              <a:t></a:t>
            </a:r>
            <a:r>
              <a:rPr lang="en-US"/>
              <a:t>  </a:t>
            </a:r>
          </a:p>
          <a:p>
            <a:r>
              <a:rPr lang="en-US"/>
              <a:t>2.2 Intro to NAND &amp; NOR Logic</a:t>
            </a:r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Project Lead The Way, Inc  </a:t>
            </a:r>
          </a:p>
          <a:p>
            <a:r>
              <a:rPr lang="en-US"/>
              <a:t>Copyright 2009</a:t>
            </a:r>
          </a:p>
        </p:txBody>
      </p:sp>
      <p:sp>
        <p:nvSpPr>
          <p:cNvPr id="34823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206959-580C-4CEB-AB45-912903A9D2B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Comparison of the two implementations. Note the reduced IC count (3 to 1), which would result in a cost savings.</a:t>
            </a:r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Universal Gate - NAND</a:t>
            </a: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 bwMode="auto">
          <a:xfrm>
            <a:off x="3885681" y="0"/>
            <a:ext cx="2972319" cy="45657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Digital Electronics</a:t>
            </a:r>
            <a:r>
              <a:rPr lang="en-US">
                <a:sym typeface="Symbol" pitchFamily="18" charset="2"/>
              </a:rPr>
              <a:t></a:t>
            </a:r>
            <a:r>
              <a:rPr lang="en-US"/>
              <a:t>  </a:t>
            </a:r>
          </a:p>
          <a:p>
            <a:r>
              <a:rPr lang="en-US"/>
              <a:t>2.2 Intro to NAND &amp; NOR Logic</a:t>
            </a:r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Project Lead The Way, Inc  </a:t>
            </a:r>
          </a:p>
          <a:p>
            <a:r>
              <a:rPr lang="en-US"/>
              <a:t>Copyright 2009</a:t>
            </a:r>
          </a:p>
        </p:txBody>
      </p:sp>
      <p:sp>
        <p:nvSpPr>
          <p:cNvPr id="35847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48C6F8-B4B7-423E-A53B-9C66D882646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Introductory Slide / Overview of Presentation</a:t>
            </a:r>
          </a:p>
        </p:txBody>
      </p:sp>
      <p:sp>
        <p:nvSpPr>
          <p:cNvPr id="22532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Universal Gate - NAND</a:t>
            </a:r>
          </a:p>
        </p:txBody>
      </p:sp>
      <p:sp>
        <p:nvSpPr>
          <p:cNvPr id="22533" name="Date Placeholder 4"/>
          <p:cNvSpPr>
            <a:spLocks noGrp="1"/>
          </p:cNvSpPr>
          <p:nvPr>
            <p:ph type="dt" sz="quarter" idx="1"/>
          </p:nvPr>
        </p:nvSpPr>
        <p:spPr bwMode="auto">
          <a:xfrm>
            <a:off x="3885681" y="0"/>
            <a:ext cx="2972319" cy="45657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Digital Electronics</a:t>
            </a:r>
            <a:r>
              <a:rPr lang="en-US">
                <a:sym typeface="Symbol" pitchFamily="18" charset="2"/>
              </a:rPr>
              <a:t></a:t>
            </a:r>
            <a:r>
              <a:rPr lang="en-US"/>
              <a:t>  </a:t>
            </a:r>
          </a:p>
          <a:p>
            <a:r>
              <a:rPr lang="en-US"/>
              <a:t>2.2 Intro to NAND &amp; NOR Logic</a:t>
            </a:r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Project Lead The Way, Inc  </a:t>
            </a:r>
          </a:p>
          <a:p>
            <a:r>
              <a:rPr lang="en-US"/>
              <a:t>Copyright 2009</a:t>
            </a:r>
          </a:p>
        </p:txBody>
      </p:sp>
      <p:sp>
        <p:nvSpPr>
          <p:cNvPr id="22535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B80E9D-1465-41C3-8686-0DBFC4199F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Universal Gate - NAND</a:t>
            </a: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"/>
          </p:nvPr>
        </p:nvSpPr>
        <p:spPr bwMode="auto">
          <a:xfrm>
            <a:off x="3653444" y="0"/>
            <a:ext cx="3217025" cy="45657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Digital Electronics</a:t>
            </a:r>
            <a:r>
              <a:rPr lang="en-US">
                <a:sym typeface="Symbol" pitchFamily="18" charset="2"/>
              </a:rPr>
              <a:t></a:t>
            </a:r>
            <a:r>
              <a:rPr lang="en-US"/>
              <a:t>  </a:t>
            </a:r>
          </a:p>
          <a:p>
            <a:r>
              <a:rPr lang="en-US"/>
              <a:t>2.2 Intro to NAND &amp; NOR Logic</a:t>
            </a:r>
          </a:p>
        </p:txBody>
      </p:sp>
      <p:sp>
        <p:nvSpPr>
          <p:cNvPr id="2355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Project Lead The Way, Inc  </a:t>
            </a:r>
          </a:p>
          <a:p>
            <a:r>
              <a:rPr lang="en-US"/>
              <a:t>Copyright 2009</a:t>
            </a:r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049D59-CED9-49C9-B8AE-627D49517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3558" name="Slide Image Placeholder 2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9" name="Notes Placeholder 2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Overview of basic NAND gate : Logic Symbol, Logic Expression (using DeMorgan’s) and Truth Table.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When you tie the inputs on a NAND gate together, the output will be the complement of the input.  </a:t>
            </a:r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Universal Gate - NAND</a:t>
            </a:r>
          </a:p>
        </p:txBody>
      </p:sp>
      <p:sp>
        <p:nvSpPr>
          <p:cNvPr id="24581" name="Date Placeholder 4"/>
          <p:cNvSpPr>
            <a:spLocks noGrp="1"/>
          </p:cNvSpPr>
          <p:nvPr>
            <p:ph type="dt" sz="quarter" idx="1"/>
          </p:nvPr>
        </p:nvSpPr>
        <p:spPr bwMode="auto">
          <a:xfrm>
            <a:off x="3885681" y="0"/>
            <a:ext cx="2972319" cy="45657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Digital Electronics</a:t>
            </a:r>
            <a:r>
              <a:rPr lang="en-US">
                <a:sym typeface="Symbol" pitchFamily="18" charset="2"/>
              </a:rPr>
              <a:t></a:t>
            </a:r>
            <a:r>
              <a:rPr lang="en-US"/>
              <a:t>  </a:t>
            </a:r>
          </a:p>
          <a:p>
            <a:r>
              <a:rPr lang="en-US"/>
              <a:t>2.2 Intro to NAND &amp; NOR Logic</a:t>
            </a:r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Project Lead The Way, Inc  </a:t>
            </a:r>
          </a:p>
          <a:p>
            <a:r>
              <a:rPr lang="en-US"/>
              <a:t>Copyright 2009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498B04-3ADD-410F-801F-BF03ECE832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This one is easy to see, a NAND gate is an AND gate with the output inverted. So if you invert the output again, you will get an AND gate. Note that we are using a NAND gate for the inverter.</a:t>
            </a:r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Universal Gate - NAND</a:t>
            </a:r>
          </a:p>
        </p:txBody>
      </p:sp>
      <p:sp>
        <p:nvSpPr>
          <p:cNvPr id="25605" name="Date Placeholder 4"/>
          <p:cNvSpPr>
            <a:spLocks noGrp="1"/>
          </p:cNvSpPr>
          <p:nvPr>
            <p:ph type="dt" sz="quarter" idx="1"/>
          </p:nvPr>
        </p:nvSpPr>
        <p:spPr bwMode="auto">
          <a:xfrm>
            <a:off x="3885681" y="0"/>
            <a:ext cx="2972319" cy="45657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Digital Electronics</a:t>
            </a:r>
            <a:r>
              <a:rPr lang="en-US">
                <a:sym typeface="Symbol" pitchFamily="18" charset="2"/>
              </a:rPr>
              <a:t></a:t>
            </a:r>
            <a:r>
              <a:rPr lang="en-US"/>
              <a:t>  </a:t>
            </a:r>
          </a:p>
          <a:p>
            <a:r>
              <a:rPr lang="en-US"/>
              <a:t>2.2 Intro to NAND &amp; NOR Logic</a:t>
            </a:r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Project Lead The Way, Inc  </a:t>
            </a:r>
          </a:p>
          <a:p>
            <a:r>
              <a:rPr lang="en-US"/>
              <a:t>Copyright 2009</a:t>
            </a:r>
          </a:p>
        </p:txBody>
      </p:sp>
      <p:sp>
        <p:nvSpPr>
          <p:cNvPr id="25607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92F269-F3DF-484B-A5C5-7089A990C11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This one is a bit harder to see. If you invert both of the inputs of a NAND gate, you will get an OR gate. Note that we’re using NAND gates as inverters.</a:t>
            </a:r>
          </a:p>
          <a:p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Universal Gate - NAND</a:t>
            </a: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xfrm>
            <a:off x="3885681" y="0"/>
            <a:ext cx="2972319" cy="45657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Digital Electronics</a:t>
            </a:r>
            <a:r>
              <a:rPr lang="en-US">
                <a:sym typeface="Symbol" pitchFamily="18" charset="2"/>
              </a:rPr>
              <a:t></a:t>
            </a:r>
            <a:r>
              <a:rPr lang="en-US"/>
              <a:t>  </a:t>
            </a:r>
          </a:p>
          <a:p>
            <a:r>
              <a:rPr lang="en-US"/>
              <a:t>2.2 Intro to NAND &amp; NOR Logic</a:t>
            </a: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Project Lead The Way, Inc  </a:t>
            </a:r>
          </a:p>
          <a:p>
            <a:r>
              <a:rPr lang="en-US"/>
              <a:t>Copyright 2009</a:t>
            </a:r>
          </a:p>
        </p:txBody>
      </p:sp>
      <p:sp>
        <p:nvSpPr>
          <p:cNvPr id="266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9C98D6-678A-42D2-9910-D429BC1EE49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Summary of the three AOI gates and their NAND equivalent.</a:t>
            </a:r>
          </a:p>
          <a:p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Universal Gate - NAND</a:t>
            </a:r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"/>
          </p:nvPr>
        </p:nvSpPr>
        <p:spPr bwMode="auto">
          <a:xfrm>
            <a:off x="3885681" y="0"/>
            <a:ext cx="2972319" cy="45657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Digital Electronics</a:t>
            </a:r>
            <a:r>
              <a:rPr lang="en-US">
                <a:sym typeface="Symbol" pitchFamily="18" charset="2"/>
              </a:rPr>
              <a:t></a:t>
            </a:r>
            <a:r>
              <a:rPr lang="en-US"/>
              <a:t>  </a:t>
            </a:r>
          </a:p>
          <a:p>
            <a:r>
              <a:rPr lang="en-US"/>
              <a:t>2.2 Intro to NAND &amp; NOR Logic</a:t>
            </a:r>
          </a:p>
        </p:txBody>
      </p:sp>
      <p:sp>
        <p:nvSpPr>
          <p:cNvPr id="27654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Project Lead The Way, Inc  </a:t>
            </a:r>
          </a:p>
          <a:p>
            <a:r>
              <a:rPr lang="en-US"/>
              <a:t>Copyright 2009</a:t>
            </a:r>
          </a:p>
        </p:txBody>
      </p:sp>
      <p:sp>
        <p:nvSpPr>
          <p:cNvPr id="27655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66930E-4AE6-43E2-8A24-0998A6593D7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Process for implementing NAND only circuits from AOI.</a:t>
            </a:r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Universal Gate - NAND</a:t>
            </a:r>
          </a:p>
        </p:txBody>
      </p:sp>
      <p:sp>
        <p:nvSpPr>
          <p:cNvPr id="28677" name="Date Placeholder 4"/>
          <p:cNvSpPr>
            <a:spLocks noGrp="1"/>
          </p:cNvSpPr>
          <p:nvPr>
            <p:ph type="dt" sz="quarter" idx="1"/>
          </p:nvPr>
        </p:nvSpPr>
        <p:spPr bwMode="auto">
          <a:xfrm>
            <a:off x="3885681" y="0"/>
            <a:ext cx="2972319" cy="45657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Digital Electronics</a:t>
            </a:r>
            <a:r>
              <a:rPr lang="en-US">
                <a:sym typeface="Symbol" pitchFamily="18" charset="2"/>
              </a:rPr>
              <a:t></a:t>
            </a:r>
            <a:r>
              <a:rPr lang="en-US"/>
              <a:t>  </a:t>
            </a:r>
          </a:p>
          <a:p>
            <a:r>
              <a:rPr lang="en-US"/>
              <a:t>2.2 Intro to NAND &amp; NOR Logic</a:t>
            </a:r>
          </a:p>
        </p:txBody>
      </p:sp>
      <p:sp>
        <p:nvSpPr>
          <p:cNvPr id="2867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Project Lead The Way, Inc  </a:t>
            </a:r>
          </a:p>
          <a:p>
            <a:r>
              <a:rPr lang="en-US"/>
              <a:t>Copyright 2009</a:t>
            </a:r>
          </a:p>
        </p:txBody>
      </p:sp>
      <p:sp>
        <p:nvSpPr>
          <p:cNvPr id="2867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CF9954-0764-483B-9612-73A1DC87F21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Example</a:t>
            </a:r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Universal Gate - NAND</a:t>
            </a:r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 bwMode="auto">
          <a:xfrm>
            <a:off x="3885681" y="0"/>
            <a:ext cx="2972319" cy="45657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Digital Electronics</a:t>
            </a:r>
            <a:r>
              <a:rPr lang="en-US">
                <a:sym typeface="Symbol" pitchFamily="18" charset="2"/>
              </a:rPr>
              <a:t></a:t>
            </a:r>
            <a:r>
              <a:rPr lang="en-US"/>
              <a:t>  </a:t>
            </a:r>
          </a:p>
          <a:p>
            <a:r>
              <a:rPr lang="en-US"/>
              <a:t>2.2 Intro to NAND &amp; NOR Logic</a:t>
            </a:r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Project Lead The Way, Inc  </a:t>
            </a:r>
          </a:p>
          <a:p>
            <a:r>
              <a:rPr lang="en-US"/>
              <a:t>Copyright 2009</a:t>
            </a:r>
          </a:p>
        </p:txBody>
      </p:sp>
      <p:sp>
        <p:nvSpPr>
          <p:cNvPr id="29703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182ABF-AE4E-4933-8BF8-327B761BEAF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jay.kakkar@thapar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5.png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 PPT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1898"/>
            <a:ext cx="9144000" cy="6879899"/>
          </a:xfrm>
          <a:prstGeom prst="rect">
            <a:avLst/>
          </a:prstGeom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047738" y="2499386"/>
            <a:ext cx="5096127" cy="235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1054" tIns="40527" rIns="81054" bIns="40527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2060"/>
                </a:solidFill>
                <a:latin typeface="Monotype Corsiva" pitchFamily="66" charset="0"/>
              </a:rPr>
              <a:t>Presentation by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3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</a:rPr>
              <a:t>Ajay Kakkar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3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  <a:hlinkClick r:id="rId3"/>
              </a:rPr>
              <a:t>ajay.kakkar@thapar.edu</a:t>
            </a:r>
            <a:endParaRPr lang="en-US" sz="23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23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</a:rPr>
              <a:t>9781506922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CC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</a:rPr>
              <a:t>Assistant Professor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CC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</a:rPr>
              <a:t>Department of Electronics and Communication Engineering,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94563" y="124177"/>
            <a:ext cx="5805714" cy="756890"/>
          </a:xfrm>
          <a:prstGeom prst="rect">
            <a:avLst/>
          </a:prstGeom>
        </p:spPr>
        <p:txBody>
          <a:bodyPr lIns="64493" tIns="32246" rIns="64493" bIns="32246">
            <a:noAutofit/>
          </a:bodyPr>
          <a:lstStyle/>
          <a:p>
            <a:pPr algn="ctr" defTabSz="457156">
              <a:spcBef>
                <a:spcPct val="0"/>
              </a:spcBef>
              <a:defRPr/>
            </a:pPr>
            <a:br>
              <a:rPr lang="en-US" sz="7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5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  <a:ea typeface="+mj-ea"/>
                <a:cs typeface="+mj-cs"/>
              </a:rPr>
              <a:t>Course: Electronic Engineering UEC001</a:t>
            </a:r>
            <a:br>
              <a:rPr lang="en-US" sz="25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  <a:ea typeface="+mj-ea"/>
                <a:cs typeface="+mj-cs"/>
              </a:rPr>
            </a:br>
            <a:br>
              <a:rPr lang="en-US" sz="25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  <a:ea typeface="+mj-ea"/>
                <a:cs typeface="+mj-cs"/>
              </a:rPr>
            </a:br>
            <a:endParaRPr lang="en-US" sz="2300" dirty="0">
              <a:solidFill>
                <a:srgbClr val="CC3300"/>
              </a:solidFill>
              <a:latin typeface="Monotype Corsiva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706" y="1158133"/>
            <a:ext cx="5660571" cy="449843"/>
          </a:xfrm>
          <a:prstGeom prst="rect">
            <a:avLst/>
          </a:prstGeom>
        </p:spPr>
        <p:txBody>
          <a:bodyPr wrap="square" lIns="64493" tIns="32246" rIns="64493" bIns="32246">
            <a:spAutoFit/>
          </a:bodyPr>
          <a:lstStyle/>
          <a:p>
            <a:pPr algn="ctr"/>
            <a:r>
              <a:rPr lang="en-US" sz="2500" b="1" dirty="0">
                <a:solidFill>
                  <a:srgbClr val="002060"/>
                </a:solidFill>
                <a:latin typeface="Monotype Corsiva" pitchFamily="66" charset="0"/>
              </a:rPr>
              <a:t>Topic: </a:t>
            </a:r>
            <a:r>
              <a:rPr lang="en-US" sz="2300" b="1" dirty="0">
                <a:solidFill>
                  <a:srgbClr val="002060"/>
                </a:solidFill>
                <a:latin typeface="Monotype Corsiva" pitchFamily="66" charset="0"/>
              </a:rPr>
              <a:t>Complement and Logic Gates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NAND</a:t>
            </a:r>
            <a:r>
              <a:rPr lang="en-US" sz="4000"/>
              <a:t> </a:t>
            </a:r>
            <a:r>
              <a:rPr lang="en-US"/>
              <a:t>G</a:t>
            </a:r>
            <a:r>
              <a:rPr lang="en-US" sz="4000"/>
              <a:t>ate </a:t>
            </a:r>
            <a:r>
              <a:rPr lang="en-US"/>
              <a:t>E</a:t>
            </a:r>
            <a:r>
              <a:rPr lang="en-US" sz="4000"/>
              <a:t>quivalent to </a:t>
            </a:r>
            <a:r>
              <a:rPr lang="en-US"/>
              <a:t>AOI</a:t>
            </a:r>
            <a:r>
              <a:rPr lang="en-US" sz="4000"/>
              <a:t> </a:t>
            </a:r>
            <a:r>
              <a:rPr lang="en-US"/>
              <a:t>G</a:t>
            </a:r>
            <a:r>
              <a:rPr lang="en-US" sz="4000"/>
              <a:t>ates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E7D62-CDEE-479D-A44F-06D9AC8A545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951663" y="1828800"/>
            <a:ext cx="1887537" cy="3692525"/>
            <a:chOff x="457200" y="1828800"/>
            <a:chExt cx="1888003" cy="3693225"/>
          </a:xfrm>
        </p:grpSpPr>
        <p:pic>
          <p:nvPicPr>
            <p:cNvPr id="1435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2626425"/>
              <a:ext cx="1743075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466725" y="4807775"/>
              <a:ext cx="1743075" cy="714250"/>
              <a:chOff x="314325" y="3055175"/>
              <a:chExt cx="1743075" cy="714250"/>
            </a:xfrm>
          </p:grpSpPr>
          <p:pic>
            <p:nvPicPr>
              <p:cNvPr id="14359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14325" y="3055175"/>
                <a:ext cx="1743075" cy="647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533456" y="3083495"/>
                <a:ext cx="1371938" cy="6859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9" name="Striped Right Arrow 18"/>
            <p:cNvSpPr/>
            <p:nvPr/>
          </p:nvSpPr>
          <p:spPr>
            <a:xfrm rot="5400000">
              <a:off x="1058241" y="3582506"/>
              <a:ext cx="838359" cy="684382"/>
            </a:xfrm>
            <a:prstGeom prst="stripedRightArrow">
              <a:avLst/>
            </a:prstGeom>
            <a:solidFill>
              <a:srgbClr val="0000FF"/>
            </a:solidFill>
            <a:ln w="12700">
              <a:solidFill>
                <a:srgbClr val="FF17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58" name="TextBox 19"/>
            <p:cNvSpPr txBox="1">
              <a:spLocks noChangeArrowheads="1"/>
            </p:cNvSpPr>
            <p:nvPr/>
          </p:nvSpPr>
          <p:spPr bwMode="auto">
            <a:xfrm>
              <a:off x="609600" y="1828800"/>
              <a:ext cx="173560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INVERTER</a:t>
              </a:r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398838" y="1828800"/>
            <a:ext cx="3028950" cy="3886200"/>
            <a:chOff x="5867400" y="1828800"/>
            <a:chExt cx="3028950" cy="3886200"/>
          </a:xfrm>
        </p:grpSpPr>
        <p:pic>
          <p:nvPicPr>
            <p:cNvPr id="14349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867400" y="2590800"/>
              <a:ext cx="3028950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Striped Right Arrow 8"/>
            <p:cNvSpPr/>
            <p:nvPr/>
          </p:nvSpPr>
          <p:spPr>
            <a:xfrm rot="5400000">
              <a:off x="6934200" y="3581400"/>
              <a:ext cx="838200" cy="685800"/>
            </a:xfrm>
            <a:prstGeom prst="stripedRightArrow">
              <a:avLst/>
            </a:prstGeom>
            <a:solidFill>
              <a:srgbClr val="0000FF"/>
            </a:solidFill>
            <a:ln w="12700">
              <a:solidFill>
                <a:srgbClr val="FF17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5867400" y="4648200"/>
              <a:ext cx="3028950" cy="1066800"/>
              <a:chOff x="5943600" y="2819400"/>
              <a:chExt cx="3028950" cy="1066800"/>
            </a:xfrm>
          </p:grpSpPr>
          <p:pic>
            <p:nvPicPr>
              <p:cNvPr id="14353" name="Picture 7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943600" y="2838450"/>
                <a:ext cx="3028950" cy="1028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6172200" y="2819400"/>
                <a:ext cx="2667000" cy="1066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4352" name="TextBox 20"/>
            <p:cNvSpPr txBox="1">
              <a:spLocks noChangeArrowheads="1"/>
            </p:cNvSpPr>
            <p:nvPr/>
          </p:nvSpPr>
          <p:spPr bwMode="auto">
            <a:xfrm>
              <a:off x="7030135" y="1828800"/>
              <a:ext cx="6463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OR</a:t>
              </a:r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69863" y="1828800"/>
            <a:ext cx="2771775" cy="3686175"/>
            <a:chOff x="2638425" y="1828800"/>
            <a:chExt cx="2771775" cy="3686300"/>
          </a:xfrm>
        </p:grpSpPr>
        <p:pic>
          <p:nvPicPr>
            <p:cNvPr id="14343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647950" y="2626425"/>
              <a:ext cx="2762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2638425" y="4829300"/>
              <a:ext cx="2762250" cy="685800"/>
              <a:chOff x="2743200" y="3124200"/>
              <a:chExt cx="2762250" cy="685800"/>
            </a:xfrm>
          </p:grpSpPr>
          <p:pic>
            <p:nvPicPr>
              <p:cNvPr id="14347" name="Picture 5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743200" y="3219450"/>
                <a:ext cx="2762250" cy="495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2913062" y="3124177"/>
                <a:ext cx="2438400" cy="6858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8" name="Striped Right Arrow 17"/>
            <p:cNvSpPr/>
            <p:nvPr/>
          </p:nvSpPr>
          <p:spPr>
            <a:xfrm rot="5400000">
              <a:off x="3655998" y="3581471"/>
              <a:ext cx="838228" cy="685800"/>
            </a:xfrm>
            <a:prstGeom prst="stripedRightArrow">
              <a:avLst/>
            </a:prstGeom>
            <a:solidFill>
              <a:srgbClr val="0000FF"/>
            </a:solidFill>
            <a:ln w="12700">
              <a:solidFill>
                <a:srgbClr val="FF17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46" name="TextBox 21"/>
            <p:cNvSpPr txBox="1">
              <a:spLocks noChangeArrowheads="1"/>
            </p:cNvSpPr>
            <p:nvPr/>
          </p:nvSpPr>
          <p:spPr bwMode="auto">
            <a:xfrm>
              <a:off x="3657600" y="1828800"/>
              <a:ext cx="83548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AND</a:t>
              </a:r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Process for NAND Implementation</a:t>
            </a:r>
          </a:p>
        </p:txBody>
      </p:sp>
      <p:sp>
        <p:nvSpPr>
          <p:cNvPr id="15363" name="Content Placeholder 83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257800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 dirty="0"/>
              <a:t>If starting from a logic expression, implement the design with AOI logic.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 dirty="0"/>
              <a:t>In the AOI (And Or Inverter) implementation, identify and replace every AND,OR, and INVERTER gate with its NAND equivalent.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 dirty="0"/>
              <a:t>Redraw the circuit.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 dirty="0"/>
              <a:t>Identify and eliminate any double inversions (i.e., back-to-back inverters).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 dirty="0"/>
              <a:t>Redraw the final circuit.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11CD7-5151-4715-B712-AD7DE90E7AA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NAND Implementation</a:t>
            </a:r>
            <a:endParaRPr lang="en-US"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DB3FA-FC71-4342-8D03-651B47BACD55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457200" y="1371600"/>
            <a:ext cx="81534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i="1"/>
              <a:t>Example</a:t>
            </a:r>
            <a:r>
              <a:rPr lang="en-US" sz="2000"/>
              <a:t>:</a:t>
            </a:r>
          </a:p>
          <a:p>
            <a:pPr lvl="1"/>
            <a:r>
              <a:rPr lang="en-US" sz="2000"/>
              <a:t>Design a NAND Logic Circuit that is equivalent to the AOI circuit shown below.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609850"/>
            <a:ext cx="54768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6340475" y="5032375"/>
          <a:ext cx="15017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8960" imgH="279360" progId="Equation.3">
                  <p:embed/>
                </p:oleObj>
              </mc:Choice>
              <mc:Fallback>
                <p:oleObj name="Equation" r:id="rId4" imgW="121896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5032375"/>
                        <a:ext cx="1501775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68580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200400"/>
            <a:ext cx="68707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05815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NAND Implementation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4CC84-2B9F-4AFD-A92D-2D29CA4F3EE7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05200" y="838200"/>
            <a:ext cx="194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Solution – Step 2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7400"/>
            <a:ext cx="54768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 noChangeAspect="1"/>
          </p:cNvGrpSpPr>
          <p:nvPr/>
        </p:nvGrpSpPr>
        <p:grpSpPr bwMode="auto">
          <a:xfrm>
            <a:off x="838200" y="5791200"/>
            <a:ext cx="1933575" cy="479425"/>
            <a:chOff x="2743200" y="3124200"/>
            <a:chExt cx="2762250" cy="685800"/>
          </a:xfrm>
        </p:grpSpPr>
        <p:pic>
          <p:nvPicPr>
            <p:cNvPr id="16402" name="Picture 2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3200" y="3219450"/>
              <a:ext cx="27622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25"/>
            <p:cNvSpPr/>
            <p:nvPr/>
          </p:nvSpPr>
          <p:spPr>
            <a:xfrm>
              <a:off x="2913290" y="3124200"/>
              <a:ext cx="2437946" cy="6858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3" name="Group 14"/>
          <p:cNvGrpSpPr>
            <a:grpSpLocks noChangeAspect="1"/>
          </p:cNvGrpSpPr>
          <p:nvPr/>
        </p:nvGrpSpPr>
        <p:grpSpPr bwMode="auto">
          <a:xfrm>
            <a:off x="3657600" y="2438400"/>
            <a:ext cx="1220788" cy="500063"/>
            <a:chOff x="314325" y="3055175"/>
            <a:chExt cx="1743075" cy="714250"/>
          </a:xfrm>
        </p:grpSpPr>
        <p:pic>
          <p:nvPicPr>
            <p:cNvPr id="1640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4325" y="3055175"/>
              <a:ext cx="1743075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28"/>
            <p:cNvSpPr/>
            <p:nvPr/>
          </p:nvSpPr>
          <p:spPr>
            <a:xfrm>
              <a:off x="534193" y="3084653"/>
              <a:ext cx="1371339" cy="68477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5867400" y="3124200"/>
            <a:ext cx="2120900" cy="746125"/>
            <a:chOff x="5943600" y="2819400"/>
            <a:chExt cx="3028950" cy="1066800"/>
          </a:xfrm>
        </p:grpSpPr>
        <p:pic>
          <p:nvPicPr>
            <p:cNvPr id="16398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943600" y="2838450"/>
              <a:ext cx="3028950" cy="102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172586" y="2819400"/>
              <a:ext cx="2666201" cy="10668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33" name="Rounded Rectangular Callout 32"/>
          <p:cNvSpPr/>
          <p:nvPr/>
        </p:nvSpPr>
        <p:spPr>
          <a:xfrm>
            <a:off x="2016125" y="3000375"/>
            <a:ext cx="1143000" cy="533400"/>
          </a:xfrm>
          <a:prstGeom prst="wedgeRoundRectCallout">
            <a:avLst>
              <a:gd name="adj1" fmla="val 90336"/>
              <a:gd name="adj2" fmla="val -1054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3200400" y="5029200"/>
            <a:ext cx="914400" cy="685800"/>
          </a:xfrm>
          <a:prstGeom prst="wedgeRoundRectCallout">
            <a:avLst>
              <a:gd name="adj1" fmla="val -119495"/>
              <a:gd name="adj2" fmla="val 581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4724400" y="4343400"/>
            <a:ext cx="914400" cy="685800"/>
          </a:xfrm>
          <a:prstGeom prst="wedgeRoundRectCallout">
            <a:avLst>
              <a:gd name="adj1" fmla="val 56472"/>
              <a:gd name="adj2" fmla="val -13589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396" name="Rectangle 35"/>
          <p:cNvSpPr>
            <a:spLocks noChangeArrowheads="1"/>
          </p:cNvSpPr>
          <p:nvPr/>
        </p:nvSpPr>
        <p:spPr bwMode="auto">
          <a:xfrm>
            <a:off x="609600" y="1371600"/>
            <a:ext cx="7924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Identify and replace every AND,OR, and INVERTER gate with its NAND equivalent.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3200400" y="3794125"/>
            <a:ext cx="914400" cy="685800"/>
          </a:xfrm>
          <a:prstGeom prst="wedgeRoundRectCallout">
            <a:avLst>
              <a:gd name="adj1" fmla="val -117771"/>
              <a:gd name="adj2" fmla="val 23974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" y="2047875"/>
            <a:ext cx="71723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NAND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43845-6394-4F3A-BF75-C76E02497A09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7413" name="Rectangle 15"/>
          <p:cNvSpPr>
            <a:spLocks noChangeArrowheads="1"/>
          </p:cNvSpPr>
          <p:nvPr/>
        </p:nvSpPr>
        <p:spPr bwMode="auto">
          <a:xfrm>
            <a:off x="609600" y="1371600"/>
            <a:ext cx="792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Redraw the circuit.</a:t>
            </a:r>
          </a:p>
        </p:txBody>
      </p:sp>
      <p:sp>
        <p:nvSpPr>
          <p:cNvPr id="17414" name="TextBox 16"/>
          <p:cNvSpPr txBox="1">
            <a:spLocks noChangeArrowheads="1"/>
          </p:cNvSpPr>
          <p:nvPr/>
        </p:nvSpPr>
        <p:spPr bwMode="auto">
          <a:xfrm>
            <a:off x="3505200" y="838200"/>
            <a:ext cx="194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Solution – Step 3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" y="2047875"/>
            <a:ext cx="71723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NAND Implementation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74DD45-C54A-4454-9502-7DC591AB8484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29"/>
          <p:cNvGrpSpPr>
            <a:grpSpLocks noChangeAspect="1"/>
          </p:cNvGrpSpPr>
          <p:nvPr/>
        </p:nvGrpSpPr>
        <p:grpSpPr bwMode="auto">
          <a:xfrm>
            <a:off x="4495800" y="5140325"/>
            <a:ext cx="255588" cy="320675"/>
            <a:chOff x="5181600" y="2285999"/>
            <a:chExt cx="304800" cy="381001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5143499" y="2324100"/>
              <a:ext cx="381001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5143499" y="2324100"/>
              <a:ext cx="381001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6"/>
          <p:cNvGrpSpPr>
            <a:grpSpLocks noChangeAspect="1"/>
          </p:cNvGrpSpPr>
          <p:nvPr/>
        </p:nvGrpSpPr>
        <p:grpSpPr bwMode="auto">
          <a:xfrm>
            <a:off x="4495800" y="3886200"/>
            <a:ext cx="255588" cy="320675"/>
            <a:chOff x="5181600" y="2285999"/>
            <a:chExt cx="304800" cy="381001"/>
          </a:xfrm>
        </p:grpSpPr>
        <p:cxnSp>
          <p:nvCxnSpPr>
            <p:cNvPr id="38" name="Straight Connector 37"/>
            <p:cNvCxnSpPr/>
            <p:nvPr/>
          </p:nvCxnSpPr>
          <p:spPr>
            <a:xfrm rot="16200000" flipH="1">
              <a:off x="5143499" y="2324100"/>
              <a:ext cx="381001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5143499" y="2324100"/>
              <a:ext cx="381001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9"/>
          <p:cNvGrpSpPr>
            <a:grpSpLocks noChangeAspect="1"/>
          </p:cNvGrpSpPr>
          <p:nvPr/>
        </p:nvGrpSpPr>
        <p:grpSpPr bwMode="auto">
          <a:xfrm>
            <a:off x="5749925" y="4200525"/>
            <a:ext cx="257175" cy="319088"/>
            <a:chOff x="5181600" y="2285999"/>
            <a:chExt cx="304800" cy="381001"/>
          </a:xfrm>
        </p:grpSpPr>
        <p:cxnSp>
          <p:nvCxnSpPr>
            <p:cNvPr id="41" name="Straight Connector 40"/>
            <p:cNvCxnSpPr/>
            <p:nvPr/>
          </p:nvCxnSpPr>
          <p:spPr>
            <a:xfrm rot="16200000" flipH="1">
              <a:off x="5143500" y="2324099"/>
              <a:ext cx="381001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5143500" y="2324099"/>
              <a:ext cx="381001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2"/>
          <p:cNvGrpSpPr>
            <a:grpSpLocks noChangeAspect="1"/>
          </p:cNvGrpSpPr>
          <p:nvPr/>
        </p:nvGrpSpPr>
        <p:grpSpPr bwMode="auto">
          <a:xfrm>
            <a:off x="5749925" y="4814888"/>
            <a:ext cx="257175" cy="319087"/>
            <a:chOff x="5181600" y="2285999"/>
            <a:chExt cx="304800" cy="381001"/>
          </a:xfrm>
        </p:grpSpPr>
        <p:cxnSp>
          <p:nvCxnSpPr>
            <p:cNvPr id="44" name="Straight Connector 43"/>
            <p:cNvCxnSpPr/>
            <p:nvPr/>
          </p:nvCxnSpPr>
          <p:spPr>
            <a:xfrm rot="16200000" flipH="1">
              <a:off x="5143500" y="2324099"/>
              <a:ext cx="381001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5143500" y="2324099"/>
              <a:ext cx="381001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41" name="Rectangle 48"/>
          <p:cNvSpPr>
            <a:spLocks noChangeArrowheads="1"/>
          </p:cNvSpPr>
          <p:nvPr/>
        </p:nvSpPr>
        <p:spPr bwMode="auto">
          <a:xfrm>
            <a:off x="609600" y="1371600"/>
            <a:ext cx="792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Identify and eliminate any double inversions.</a:t>
            </a:r>
          </a:p>
        </p:txBody>
      </p:sp>
      <p:sp>
        <p:nvSpPr>
          <p:cNvPr id="18442" name="TextBox 49"/>
          <p:cNvSpPr txBox="1">
            <a:spLocks noChangeArrowheads="1"/>
          </p:cNvSpPr>
          <p:nvPr/>
        </p:nvSpPr>
        <p:spPr bwMode="auto">
          <a:xfrm>
            <a:off x="3505200" y="838200"/>
            <a:ext cx="194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Solution – Step 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NAND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F64B1-E994-4811-8133-94037A2573F0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2047875"/>
            <a:ext cx="55816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Box 10"/>
          <p:cNvSpPr txBox="1">
            <a:spLocks noChangeArrowheads="1"/>
          </p:cNvSpPr>
          <p:nvPr/>
        </p:nvSpPr>
        <p:spPr bwMode="auto">
          <a:xfrm>
            <a:off x="3505200" y="838200"/>
            <a:ext cx="194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Solution – Step 5</a:t>
            </a:r>
          </a:p>
        </p:txBody>
      </p:sp>
      <p:sp>
        <p:nvSpPr>
          <p:cNvPr id="19462" name="Rectangle 11"/>
          <p:cNvSpPr>
            <a:spLocks noChangeArrowheads="1"/>
          </p:cNvSpPr>
          <p:nvPr/>
        </p:nvSpPr>
        <p:spPr bwMode="auto">
          <a:xfrm>
            <a:off x="609600" y="1371600"/>
            <a:ext cx="792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Redraw the circuit.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of Equivalence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BCBAF-8E3E-4AAE-AAB9-D29AA9A58543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1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2047875"/>
            <a:ext cx="55816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895600" y="3505200"/>
          <a:ext cx="2190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279360" progId="Equation.3">
                  <p:embed/>
                </p:oleObj>
              </mc:Choice>
              <mc:Fallback>
                <p:oleObj name="Equation" r:id="rId4" imgW="17748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05200"/>
                        <a:ext cx="2190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4572000" y="3581400"/>
          <a:ext cx="4381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317160" progId="Equation.3">
                  <p:embed/>
                </p:oleObj>
              </mc:Choice>
              <mc:Fallback>
                <p:oleObj name="Equation" r:id="rId6" imgW="35532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81400"/>
                        <a:ext cx="4381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4572000" y="5295900"/>
          <a:ext cx="4683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279360" progId="Equation.3">
                  <p:embed/>
                </p:oleObj>
              </mc:Choice>
              <mc:Fallback>
                <p:oleObj name="Equation" r:id="rId8" imgW="38088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95900"/>
                        <a:ext cx="46831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7"/>
          <p:cNvGraphicFramePr>
            <a:graphicFrameLocks noChangeAspect="1"/>
          </p:cNvGraphicFramePr>
          <p:nvPr/>
        </p:nvGraphicFramePr>
        <p:xfrm>
          <a:off x="6067425" y="4343400"/>
          <a:ext cx="15176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1560" imgH="1282680" progId="Equation.3">
                  <p:embed/>
                </p:oleObj>
              </mc:Choice>
              <mc:Fallback>
                <p:oleObj name="Equation" r:id="rId10" imgW="1231560" imgH="1282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4343400"/>
                        <a:ext cx="1517650" cy="157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Logic Gates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Logic gates are abstractions of electronic circuit components that operate on one or more input signals to produce an output signal.</a:t>
            </a:r>
          </a:p>
        </p:txBody>
      </p:sp>
      <p:sp>
        <p:nvSpPr>
          <p:cNvPr id="25607" name="Rectangle 38"/>
          <p:cNvSpPr>
            <a:spLocks noChangeArrowheads="1"/>
          </p:cNvSpPr>
          <p:nvPr/>
        </p:nvSpPr>
        <p:spPr bwMode="auto">
          <a:xfrm>
            <a:off x="6172200" y="3886200"/>
            <a:ext cx="26670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37"/>
          <p:cNvSpPr>
            <a:spLocks noChangeArrowheads="1"/>
          </p:cNvSpPr>
          <p:nvPr/>
        </p:nvSpPr>
        <p:spPr bwMode="auto">
          <a:xfrm>
            <a:off x="3276600" y="3886200"/>
            <a:ext cx="26670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36"/>
          <p:cNvSpPr>
            <a:spLocks noChangeArrowheads="1"/>
          </p:cNvSpPr>
          <p:nvPr/>
        </p:nvSpPr>
        <p:spPr bwMode="auto">
          <a:xfrm>
            <a:off x="381000" y="3886200"/>
            <a:ext cx="26670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4"/>
          <p:cNvSpPr txBox="1">
            <a:spLocks noChangeArrowheads="1"/>
          </p:cNvSpPr>
          <p:nvPr/>
        </p:nvSpPr>
        <p:spPr bwMode="auto">
          <a:xfrm>
            <a:off x="685800" y="3429000"/>
            <a:ext cx="206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zh-CN" altLang="en-US" sz="2400"/>
              <a:t>2-</a:t>
            </a:r>
            <a:r>
              <a:rPr lang="en-US" altLang="zh-CN" sz="2400"/>
              <a:t>Input AND</a:t>
            </a:r>
          </a:p>
        </p:txBody>
      </p:sp>
      <p:sp>
        <p:nvSpPr>
          <p:cNvPr id="25611" name="Text Box 5"/>
          <p:cNvSpPr txBox="1">
            <a:spLocks noChangeArrowheads="1"/>
          </p:cNvSpPr>
          <p:nvPr/>
        </p:nvSpPr>
        <p:spPr bwMode="auto">
          <a:xfrm>
            <a:off x="3581400" y="3429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zh-CN" altLang="en-US" sz="2400"/>
              <a:t> 2-</a:t>
            </a:r>
            <a:r>
              <a:rPr lang="en-US" altLang="zh-CN" sz="2400"/>
              <a:t>Input OR</a:t>
            </a:r>
          </a:p>
        </p:txBody>
      </p:sp>
      <p:sp>
        <p:nvSpPr>
          <p:cNvPr id="25612" name="Text Box 6"/>
          <p:cNvSpPr txBox="1">
            <a:spLocks noChangeArrowheads="1"/>
          </p:cNvSpPr>
          <p:nvPr/>
        </p:nvSpPr>
        <p:spPr bwMode="auto">
          <a:xfrm>
            <a:off x="6329363" y="3429000"/>
            <a:ext cx="2433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2400"/>
              <a:t>NOT (Inverter)</a:t>
            </a:r>
          </a:p>
        </p:txBody>
      </p:sp>
      <p:grpSp>
        <p:nvGrpSpPr>
          <p:cNvPr id="25613" name="Group 41"/>
          <p:cNvGrpSpPr>
            <a:grpSpLocks/>
          </p:cNvGrpSpPr>
          <p:nvPr/>
        </p:nvGrpSpPr>
        <p:grpSpPr bwMode="auto">
          <a:xfrm>
            <a:off x="533400" y="4267200"/>
            <a:ext cx="2362200" cy="806450"/>
            <a:chOff x="336" y="2688"/>
            <a:chExt cx="1488" cy="508"/>
          </a:xfrm>
        </p:grpSpPr>
        <p:sp>
          <p:nvSpPr>
            <p:cNvPr id="25633" name="AutoShape 7"/>
            <p:cNvSpPr>
              <a:spLocks noChangeArrowheads="1"/>
            </p:cNvSpPr>
            <p:nvPr/>
          </p:nvSpPr>
          <p:spPr bwMode="auto">
            <a:xfrm>
              <a:off x="796" y="2688"/>
              <a:ext cx="562" cy="508"/>
            </a:xfrm>
            <a:prstGeom prst="flowChartDelay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Line 8"/>
            <p:cNvSpPr>
              <a:spLocks noChangeShapeType="1"/>
            </p:cNvSpPr>
            <p:nvPr/>
          </p:nvSpPr>
          <p:spPr bwMode="auto">
            <a:xfrm>
              <a:off x="336" y="2800"/>
              <a:ext cx="4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Line 9"/>
            <p:cNvSpPr>
              <a:spLocks noChangeShapeType="1"/>
            </p:cNvSpPr>
            <p:nvPr/>
          </p:nvSpPr>
          <p:spPr bwMode="auto">
            <a:xfrm>
              <a:off x="336" y="3024"/>
              <a:ext cx="4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Line 10"/>
            <p:cNvSpPr>
              <a:spLocks noChangeShapeType="1"/>
            </p:cNvSpPr>
            <p:nvPr/>
          </p:nvSpPr>
          <p:spPr bwMode="auto">
            <a:xfrm>
              <a:off x="1364" y="2950"/>
              <a:ext cx="4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4" name="AutoShape 12"/>
          <p:cNvSpPr>
            <a:spLocks noChangeArrowheads="1"/>
          </p:cNvSpPr>
          <p:nvPr/>
        </p:nvSpPr>
        <p:spPr bwMode="auto">
          <a:xfrm flipH="1">
            <a:off x="4108450" y="4267200"/>
            <a:ext cx="882650" cy="852488"/>
          </a:xfrm>
          <a:prstGeom prst="moon">
            <a:avLst>
              <a:gd name="adj" fmla="val 83847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>
            <a:off x="3429000" y="4495800"/>
            <a:ext cx="800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4"/>
          <p:cNvSpPr>
            <a:spLocks noChangeShapeType="1"/>
          </p:cNvSpPr>
          <p:nvPr/>
        </p:nvSpPr>
        <p:spPr bwMode="auto">
          <a:xfrm>
            <a:off x="3429000" y="4876800"/>
            <a:ext cx="800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5"/>
          <p:cNvSpPr>
            <a:spLocks noChangeShapeType="1"/>
          </p:cNvSpPr>
          <p:nvPr/>
        </p:nvSpPr>
        <p:spPr bwMode="auto">
          <a:xfrm>
            <a:off x="4991100" y="4648200"/>
            <a:ext cx="800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auto">
          <a:xfrm rot="5400000">
            <a:off x="7063582" y="4366418"/>
            <a:ext cx="762000" cy="563563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7696200" y="4572000"/>
            <a:ext cx="152400" cy="1524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3"/>
          <p:cNvSpPr>
            <a:spLocks noChangeShapeType="1"/>
          </p:cNvSpPr>
          <p:nvPr/>
        </p:nvSpPr>
        <p:spPr bwMode="auto">
          <a:xfrm>
            <a:off x="6432550" y="4648200"/>
            <a:ext cx="73025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4"/>
          <p:cNvSpPr>
            <a:spLocks noChangeShapeType="1"/>
          </p:cNvSpPr>
          <p:nvPr/>
        </p:nvSpPr>
        <p:spPr bwMode="auto">
          <a:xfrm>
            <a:off x="7848600" y="4648200"/>
            <a:ext cx="73025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Text Box 25"/>
          <p:cNvSpPr txBox="1">
            <a:spLocks noChangeArrowheads="1"/>
          </p:cNvSpPr>
          <p:nvPr/>
        </p:nvSpPr>
        <p:spPr bwMode="auto">
          <a:xfrm>
            <a:off x="457200" y="4038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240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5623" name="Text Box 26"/>
          <p:cNvSpPr txBox="1">
            <a:spLocks noChangeArrowheads="1"/>
          </p:cNvSpPr>
          <p:nvPr/>
        </p:nvSpPr>
        <p:spPr bwMode="auto">
          <a:xfrm>
            <a:off x="3352800" y="4114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240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5624" name="Text Box 27"/>
          <p:cNvSpPr txBox="1">
            <a:spLocks noChangeArrowheads="1"/>
          </p:cNvSpPr>
          <p:nvPr/>
        </p:nvSpPr>
        <p:spPr bwMode="auto">
          <a:xfrm>
            <a:off x="64008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240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5625" name="Text Box 28"/>
          <p:cNvSpPr txBox="1">
            <a:spLocks noChangeArrowheads="1"/>
          </p:cNvSpPr>
          <p:nvPr/>
        </p:nvSpPr>
        <p:spPr bwMode="auto">
          <a:xfrm>
            <a:off x="4572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240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5626" name="Text Box 29"/>
          <p:cNvSpPr txBox="1">
            <a:spLocks noChangeArrowheads="1"/>
          </p:cNvSpPr>
          <p:nvPr/>
        </p:nvSpPr>
        <p:spPr bwMode="auto">
          <a:xfrm>
            <a:off x="33528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240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5627" name="Text Box 30"/>
          <p:cNvSpPr txBox="1">
            <a:spLocks noChangeArrowheads="1"/>
          </p:cNvSpPr>
          <p:nvPr/>
        </p:nvSpPr>
        <p:spPr bwMode="auto">
          <a:xfrm>
            <a:off x="2286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240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25628" name="Text Box 31"/>
          <p:cNvSpPr txBox="1">
            <a:spLocks noChangeArrowheads="1"/>
          </p:cNvSpPr>
          <p:nvPr/>
        </p:nvSpPr>
        <p:spPr bwMode="auto">
          <a:xfrm>
            <a:off x="51816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2400">
                <a:solidFill>
                  <a:schemeClr val="bg2"/>
                </a:solidFill>
              </a:rPr>
              <a:t>G</a:t>
            </a:r>
          </a:p>
        </p:txBody>
      </p:sp>
      <p:sp>
        <p:nvSpPr>
          <p:cNvPr id="25629" name="Text Box 32"/>
          <p:cNvSpPr txBox="1">
            <a:spLocks noChangeArrowheads="1"/>
          </p:cNvSpPr>
          <p:nvPr/>
        </p:nvSpPr>
        <p:spPr bwMode="auto">
          <a:xfrm>
            <a:off x="80010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2400">
                <a:solidFill>
                  <a:schemeClr val="bg2"/>
                </a:solidFill>
              </a:rPr>
              <a:t>H</a:t>
            </a:r>
          </a:p>
        </p:txBody>
      </p:sp>
      <p:sp>
        <p:nvSpPr>
          <p:cNvPr id="318497" name="Text Box 33"/>
          <p:cNvSpPr txBox="1">
            <a:spLocks noChangeArrowheads="1"/>
          </p:cNvSpPr>
          <p:nvPr/>
        </p:nvSpPr>
        <p:spPr bwMode="auto">
          <a:xfrm>
            <a:off x="990600" y="5181600"/>
            <a:ext cx="1416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 = A</a:t>
            </a: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•</a:t>
            </a: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318498" name="Text Box 34"/>
          <p:cNvSpPr txBox="1">
            <a:spLocks noChangeArrowheads="1"/>
          </p:cNvSpPr>
          <p:nvPr/>
        </p:nvSpPr>
        <p:spPr bwMode="auto">
          <a:xfrm>
            <a:off x="3765550" y="5195888"/>
            <a:ext cx="1474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 = A+B</a:t>
            </a:r>
          </a:p>
        </p:txBody>
      </p:sp>
      <p:sp>
        <p:nvSpPr>
          <p:cNvPr id="318499" name="Text Box 35"/>
          <p:cNvSpPr txBox="1">
            <a:spLocks noChangeArrowheads="1"/>
          </p:cNvSpPr>
          <p:nvPr/>
        </p:nvSpPr>
        <p:spPr bwMode="auto">
          <a:xfrm>
            <a:off x="6907213" y="5043488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 = A’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232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AOI vs. NAND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28314-F4D6-461E-85A8-F97F118D879A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28800"/>
            <a:ext cx="3833813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752600"/>
            <a:ext cx="3886200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57213" y="4572000"/>
          <a:ext cx="3733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IC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Gates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Gate / 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# 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74LS04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74LS08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74LS32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Number of ICs →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53000" y="4572000"/>
          <a:ext cx="3733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IC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Gates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Gate / 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# 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74LS00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Number of ICs →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Identities of Boolean Algebra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X + 0 =</a:t>
            </a:r>
            <a:r>
              <a:rPr lang="en-US" sz="3600" dirty="0"/>
              <a:t> </a:t>
            </a:r>
            <a:r>
              <a:rPr lang="en-US" dirty="0"/>
              <a:t>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+ 1 = 1</a:t>
            </a:r>
          </a:p>
          <a:p>
            <a:r>
              <a:rPr lang="en-US" dirty="0"/>
              <a:t>X + X = X</a:t>
            </a:r>
          </a:p>
        </p:txBody>
      </p:sp>
      <p:sp>
        <p:nvSpPr>
          <p:cNvPr id="1024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sz="3600" b="1" dirty="0"/>
              <a:t>·</a:t>
            </a:r>
            <a:r>
              <a:rPr lang="en-US" dirty="0"/>
              <a:t> 1 =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</a:t>
            </a:r>
            <a:r>
              <a:rPr lang="en-US" b="1" dirty="0"/>
              <a:t>·</a:t>
            </a:r>
            <a:r>
              <a:rPr lang="en-US" dirty="0"/>
              <a:t> 0 = 0</a:t>
            </a:r>
          </a:p>
          <a:p>
            <a:r>
              <a:rPr lang="en-US" dirty="0"/>
              <a:t>X </a:t>
            </a:r>
            <a:r>
              <a:rPr lang="en-US" b="1" dirty="0"/>
              <a:t>·</a:t>
            </a:r>
            <a:r>
              <a:rPr lang="en-US" dirty="0"/>
              <a:t> X = X</a:t>
            </a:r>
          </a:p>
        </p:txBody>
      </p:sp>
      <p:pic>
        <p:nvPicPr>
          <p:cNvPr id="102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20383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438400"/>
            <a:ext cx="18859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Identities (2)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X + X’ =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(X’)’ = X</a:t>
            </a:r>
          </a:p>
        </p:txBody>
      </p:sp>
      <p:sp>
        <p:nvSpPr>
          <p:cNvPr id="1126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b="1" dirty="0"/>
              <a:t>·</a:t>
            </a:r>
            <a:r>
              <a:rPr lang="en-US" dirty="0"/>
              <a:t> X’ =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269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9/15/09 - L5 Boolean Algebra</a:t>
            </a:r>
          </a:p>
        </p:txBody>
      </p:sp>
      <p:pic>
        <p:nvPicPr>
          <p:cNvPr id="1127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62200"/>
            <a:ext cx="18684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438400"/>
            <a:ext cx="17637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Properties (Laws)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191000" cy="4302125"/>
          </a:xfrm>
        </p:spPr>
        <p:txBody>
          <a:bodyPr/>
          <a:lstStyle/>
          <a:p>
            <a:r>
              <a:rPr lang="en-US" dirty="0"/>
              <a:t>Commutative</a:t>
            </a:r>
          </a:p>
          <a:p>
            <a:pPr marL="457200" lvl="1" indent="0">
              <a:buNone/>
            </a:pPr>
            <a:r>
              <a:rPr lang="en-US" dirty="0"/>
              <a:t>X + Y = Y + X</a:t>
            </a:r>
          </a:p>
          <a:p>
            <a:r>
              <a:rPr lang="en-US" dirty="0"/>
              <a:t>Associative </a:t>
            </a:r>
          </a:p>
          <a:p>
            <a:pPr marL="457200" lvl="1" indent="0">
              <a:buNone/>
            </a:pPr>
            <a:r>
              <a:rPr lang="en-US" dirty="0"/>
              <a:t>X+(Y+Z)=(X+Y)+Z</a:t>
            </a:r>
          </a:p>
          <a:p>
            <a:r>
              <a:rPr lang="en-US" dirty="0"/>
              <a:t>Distributive</a:t>
            </a:r>
          </a:p>
          <a:p>
            <a:pPr marL="457200" lvl="1" indent="0">
              <a:buNone/>
            </a:pPr>
            <a:r>
              <a:rPr lang="en-US" dirty="0"/>
              <a:t>X(Y+Z) =XY+XZ</a:t>
            </a:r>
          </a:p>
          <a:p>
            <a:pPr marL="457200" lvl="1" indent="0">
              <a:buNone/>
            </a:pPr>
            <a:r>
              <a:rPr lang="en-US" dirty="0"/>
              <a:t>AND distributes over OR</a:t>
            </a:r>
          </a:p>
          <a:p>
            <a:endParaRPr lang="en-US" dirty="0"/>
          </a:p>
        </p:txBody>
      </p:sp>
      <p:sp>
        <p:nvSpPr>
          <p:cNvPr id="1229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91000" cy="4302125"/>
          </a:xfrm>
        </p:spPr>
        <p:txBody>
          <a:bodyPr/>
          <a:lstStyle/>
          <a:p>
            <a:r>
              <a:rPr lang="en-US" dirty="0"/>
              <a:t>Commutative</a:t>
            </a:r>
          </a:p>
          <a:p>
            <a:pPr marL="457200" lvl="1" indent="0">
              <a:buNone/>
            </a:pPr>
            <a:r>
              <a:rPr lang="en-US" dirty="0"/>
              <a:t>X</a:t>
            </a:r>
            <a:r>
              <a:rPr lang="en-US" b="1" dirty="0"/>
              <a:t> · </a:t>
            </a:r>
            <a:r>
              <a:rPr lang="en-US" dirty="0"/>
              <a:t>Y = Y</a:t>
            </a:r>
            <a:r>
              <a:rPr lang="en-US" b="1" dirty="0"/>
              <a:t> · </a:t>
            </a:r>
            <a:r>
              <a:rPr lang="en-US" dirty="0"/>
              <a:t>X</a:t>
            </a:r>
          </a:p>
          <a:p>
            <a:r>
              <a:rPr lang="en-US" dirty="0"/>
              <a:t>Associative </a:t>
            </a:r>
          </a:p>
          <a:p>
            <a:pPr marL="457200" lvl="1" indent="0">
              <a:buNone/>
            </a:pPr>
            <a:r>
              <a:rPr lang="en-US" dirty="0"/>
              <a:t>X(YZ) = (XY)Z</a:t>
            </a:r>
          </a:p>
          <a:p>
            <a:r>
              <a:rPr lang="en-US" dirty="0"/>
              <a:t>Distributive</a:t>
            </a:r>
          </a:p>
          <a:p>
            <a:pPr marL="457200" lvl="1" indent="0">
              <a:buNone/>
            </a:pPr>
            <a:r>
              <a:rPr lang="en-US" dirty="0"/>
              <a:t>X+YZ=(X+Y)(X+Z)</a:t>
            </a:r>
          </a:p>
          <a:p>
            <a:pPr marL="457200" lvl="1" indent="0">
              <a:buNone/>
            </a:pPr>
            <a:r>
              <a:rPr lang="en-US" dirty="0"/>
              <a:t>OR distributes over AND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Properties (2)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Theorem</a:t>
            </a:r>
          </a:p>
          <a:p>
            <a:r>
              <a:rPr lang="en-US" dirty="0"/>
              <a:t>Very important in simplifying equations</a:t>
            </a:r>
          </a:p>
          <a:p>
            <a:pPr marL="457200" lvl="1" indent="0">
              <a:buNone/>
            </a:pPr>
            <a:r>
              <a:rPr lang="en-US"/>
              <a:t>(X + Y)’   =   X’ </a:t>
            </a:r>
            <a:r>
              <a:rPr lang="en-US" b="1"/>
              <a:t>·</a:t>
            </a:r>
            <a:r>
              <a:rPr lang="en-US"/>
              <a:t> Y’</a:t>
            </a:r>
          </a:p>
          <a:p>
            <a:pPr marL="457200" lvl="1" indent="0">
              <a:buNone/>
            </a:pPr>
            <a:r>
              <a:rPr lang="en-US"/>
              <a:t>(</a:t>
            </a:r>
            <a:r>
              <a:rPr lang="en-US" dirty="0"/>
              <a:t>XY)’  =  X’ +  Y’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038600"/>
            <a:ext cx="50292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Simplify, simplify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These properties </a:t>
            </a:r>
            <a:r>
              <a:rPr lang="en-US" sz="2000"/>
              <a:t>(Laws and Theorems) </a:t>
            </a:r>
            <a:r>
              <a:rPr lang="en-US"/>
              <a:t>can be used to simplify equations to their simplest form.</a:t>
            </a:r>
          </a:p>
          <a:p>
            <a:pPr lvl="1"/>
            <a:r>
              <a:rPr lang="en-US"/>
              <a:t>Simplify        F=X’YZ+X’YZ’+XZ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505200"/>
            <a:ext cx="48577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Affect on implementation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 = X’YZ + X’YZ’ + XZ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Reduces to  F = X’Y + XZ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850" y="2362200"/>
            <a:ext cx="3487738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684713"/>
            <a:ext cx="3657600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examples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from the text</a:t>
            </a:r>
          </a:p>
          <a:p>
            <a:pPr lvl="1"/>
            <a:r>
              <a:rPr lang="en-US"/>
              <a:t>1.  X + XY =  X</a:t>
            </a:r>
            <a:r>
              <a:rPr lang="en-US" b="1"/>
              <a:t>·</a:t>
            </a:r>
            <a:r>
              <a:rPr lang="en-US"/>
              <a:t>1 + XY =  X(1+Y) =  X</a:t>
            </a:r>
            <a:r>
              <a:rPr lang="en-US" b="1"/>
              <a:t>·</a:t>
            </a:r>
            <a:r>
              <a:rPr lang="en-US"/>
              <a:t>1  =  X</a:t>
            </a:r>
          </a:p>
          <a:p>
            <a:pPr lvl="2"/>
            <a:r>
              <a:rPr lang="en-US"/>
              <a:t>Use                2                     14                  3           2</a:t>
            </a:r>
          </a:p>
          <a:p>
            <a:pPr lvl="1"/>
            <a:r>
              <a:rPr lang="en-US"/>
              <a:t>2.  XY+XY’ = X(Y + Y’) = X</a:t>
            </a:r>
            <a:r>
              <a:rPr lang="en-US" b="1"/>
              <a:t>·</a:t>
            </a:r>
            <a:r>
              <a:rPr lang="en-US"/>
              <a:t>1 = X</a:t>
            </a:r>
          </a:p>
          <a:p>
            <a:pPr lvl="2"/>
            <a:r>
              <a:rPr lang="en-US"/>
              <a:t>  Use                 14                  7          2</a:t>
            </a:r>
          </a:p>
          <a:p>
            <a:pPr lvl="1"/>
            <a:r>
              <a:rPr lang="en-US"/>
              <a:t>3.  X+X’Y  = (X+X’)(X+Y) = 1</a:t>
            </a:r>
            <a:r>
              <a:rPr lang="en-US" b="1"/>
              <a:t>· </a:t>
            </a:r>
            <a:r>
              <a:rPr lang="en-US"/>
              <a:t>(X+Y) = X+Y</a:t>
            </a:r>
          </a:p>
          <a:p>
            <a:pPr lvl="2"/>
            <a:r>
              <a:rPr lang="en-US"/>
              <a:t> Use                  15                       7                 2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Examples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from the text</a:t>
            </a:r>
          </a:p>
          <a:p>
            <a:pPr lvl="1"/>
            <a:r>
              <a:rPr lang="en-US"/>
              <a:t>4. X</a:t>
            </a:r>
            <a:r>
              <a:rPr lang="en-US" b="1"/>
              <a:t>· </a:t>
            </a:r>
            <a:r>
              <a:rPr lang="en-US"/>
              <a:t>(X+Y)=X</a:t>
            </a:r>
            <a:r>
              <a:rPr lang="en-US" b="1"/>
              <a:t>·</a:t>
            </a:r>
            <a:r>
              <a:rPr lang="en-US"/>
              <a:t>X+X</a:t>
            </a:r>
            <a:r>
              <a:rPr lang="en-US" b="1"/>
              <a:t>·</a:t>
            </a:r>
            <a:r>
              <a:rPr lang="en-US"/>
              <a:t>Y= X+XY=X(1+Y)=X</a:t>
            </a:r>
            <a:r>
              <a:rPr lang="en-US" b="1"/>
              <a:t>·</a:t>
            </a:r>
            <a:r>
              <a:rPr lang="en-US"/>
              <a:t>1=X</a:t>
            </a:r>
          </a:p>
          <a:p>
            <a:pPr lvl="2"/>
            <a:r>
              <a:rPr lang="en-US"/>
              <a:t>Use           14                 6               14             3       2</a:t>
            </a:r>
          </a:p>
          <a:p>
            <a:pPr lvl="1"/>
            <a:r>
              <a:rPr lang="en-US"/>
              <a:t>5. (X+Y)</a:t>
            </a:r>
            <a:r>
              <a:rPr lang="en-US" b="1"/>
              <a:t> ·</a:t>
            </a:r>
            <a:r>
              <a:rPr lang="en-US"/>
              <a:t>(X+Y’)=XX+XY’+XY+YY’=</a:t>
            </a:r>
          </a:p>
          <a:p>
            <a:pPr lvl="1"/>
            <a:r>
              <a:rPr lang="en-US"/>
              <a:t>         X+XY’+XY+0=X(1+Y’+Y)=X</a:t>
            </a:r>
            <a:r>
              <a:rPr lang="en-US" b="1"/>
              <a:t>·</a:t>
            </a:r>
            <a:r>
              <a:rPr lang="en-US"/>
              <a:t>1=X</a:t>
            </a:r>
          </a:p>
          <a:p>
            <a:pPr lvl="1"/>
            <a:r>
              <a:rPr lang="en-US"/>
              <a:t>     by a slightly different reduction</a:t>
            </a:r>
          </a:p>
          <a:p>
            <a:pPr lvl="1"/>
            <a:r>
              <a:rPr lang="en-US"/>
              <a:t>6.  X(X’+Y) = XX’+XY = 0 + XY = XY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Consensus Theorem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Theorem gives us the relationship</a:t>
            </a:r>
          </a:p>
          <a:p>
            <a:pPr lvl="1"/>
            <a:r>
              <a:rPr lang="en-US" dirty="0"/>
              <a:t>  XY + X’Z + YZ  =  XY + X’Z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0"/>
            <a:ext cx="73818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pter 3 – Logic gates and logic circuits | Frank's IGCSE Computer Science 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219200"/>
            <a:ext cx="9296400" cy="440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784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Consensus Theorem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 (A+B)(A’+C)  =  AA’ + AC + A’B +  BC</a:t>
            </a:r>
          </a:p>
          <a:p>
            <a:pPr lvl="1"/>
            <a:r>
              <a:rPr lang="en-US" dirty="0"/>
              <a:t>                         =  AC + A’B + BC</a:t>
            </a:r>
          </a:p>
          <a:p>
            <a:pPr lvl="1"/>
            <a:r>
              <a:rPr lang="en-US" dirty="0"/>
              <a:t>                         =  AC + A’B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Universal Gates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340042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95400"/>
            <a:ext cx="40671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410200"/>
            <a:ext cx="29527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267200" y="5686425"/>
            <a:ext cx="127548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XNOR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002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143000"/>
          </a:xfrm>
        </p:spPr>
        <p:txBody>
          <a:bodyPr/>
          <a:lstStyle/>
          <a:p>
            <a:pPr eaLnBrk="1" hangingPunct="1"/>
            <a:r>
              <a:rPr lang="en-US"/>
              <a:t>Universal Gate – NAND</a:t>
            </a:r>
          </a:p>
        </p:txBody>
      </p:sp>
      <p:sp>
        <p:nvSpPr>
          <p:cNvPr id="13315" name="Content Placeholder 83"/>
          <p:cNvSpPr>
            <a:spLocks noGrp="1"/>
          </p:cNvSpPr>
          <p:nvPr>
            <p:ph idx="1"/>
          </p:nvPr>
        </p:nvSpPr>
        <p:spPr>
          <a:xfrm>
            <a:off x="384132" y="1086818"/>
            <a:ext cx="8229600" cy="4114800"/>
          </a:xfrm>
        </p:spPr>
        <p:txBody>
          <a:bodyPr/>
          <a:lstStyle/>
          <a:p>
            <a:pPr marL="273050" indent="-273050" eaLnBrk="1" hangingPunct="1">
              <a:spcBef>
                <a:spcPct val="0"/>
              </a:spcBef>
              <a:spcAft>
                <a:spcPts val="900"/>
              </a:spcAft>
              <a:buFontTx/>
              <a:buNone/>
            </a:pPr>
            <a:r>
              <a:rPr lang="en-US" sz="2800" dirty="0"/>
              <a:t>This presentation will demonstrate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900"/>
              </a:spcAft>
            </a:pPr>
            <a:r>
              <a:rPr lang="en-US" sz="2400" dirty="0"/>
              <a:t>The basic function of the </a:t>
            </a:r>
            <a:r>
              <a:rPr lang="en-US" sz="2400" b="1" dirty="0"/>
              <a:t>NAND</a:t>
            </a:r>
            <a:r>
              <a:rPr lang="en-US" sz="2400" dirty="0"/>
              <a:t> gate.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900"/>
              </a:spcAft>
            </a:pPr>
            <a:r>
              <a:rPr lang="en-US" sz="2400" dirty="0"/>
              <a:t>How a </a:t>
            </a:r>
            <a:r>
              <a:rPr lang="en-US" sz="2400" b="1" dirty="0"/>
              <a:t>NAND</a:t>
            </a:r>
            <a:r>
              <a:rPr lang="en-US" sz="2400" dirty="0"/>
              <a:t> gate can be used to replace an </a:t>
            </a:r>
            <a:r>
              <a:rPr lang="en-US" sz="2400" b="1" dirty="0"/>
              <a:t>AND</a:t>
            </a:r>
            <a:r>
              <a:rPr lang="en-US" sz="2400" dirty="0"/>
              <a:t> gate, an </a:t>
            </a:r>
            <a:r>
              <a:rPr lang="en-US" sz="2400" b="1" dirty="0"/>
              <a:t>OR</a:t>
            </a:r>
            <a:r>
              <a:rPr lang="en-US" sz="2400" dirty="0"/>
              <a:t> gate, or an </a:t>
            </a:r>
            <a:r>
              <a:rPr lang="en-US" sz="2400" b="1" dirty="0"/>
              <a:t>INVERTER</a:t>
            </a:r>
            <a:r>
              <a:rPr lang="en-US" sz="2400" dirty="0"/>
              <a:t> gate.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900"/>
              </a:spcAft>
            </a:pPr>
            <a:r>
              <a:rPr lang="en-US" sz="2400" dirty="0"/>
              <a:t>How a logic circuit implemented with </a:t>
            </a:r>
            <a:r>
              <a:rPr lang="en-US" sz="2400" b="1" dirty="0"/>
              <a:t>AOI</a:t>
            </a:r>
            <a:r>
              <a:rPr lang="en-US" sz="2400" dirty="0"/>
              <a:t> logic gates can be re-implemented using only </a:t>
            </a:r>
            <a:r>
              <a:rPr lang="en-US" sz="2400" b="1" dirty="0"/>
              <a:t>NAND</a:t>
            </a:r>
            <a:r>
              <a:rPr lang="en-US" sz="2400" dirty="0"/>
              <a:t> gates.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900"/>
              </a:spcAft>
            </a:pPr>
            <a:r>
              <a:rPr lang="en-US" sz="2400" dirty="0"/>
              <a:t>That using a single gate type, in this case </a:t>
            </a:r>
            <a:r>
              <a:rPr lang="en-US" sz="2400" b="1" dirty="0"/>
              <a:t>NAND</a:t>
            </a:r>
            <a:r>
              <a:rPr lang="en-US" sz="2400" dirty="0"/>
              <a:t>, will reduce the number of integrated circuits (IC) required to implement a logic circuit.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3D62F-8DC7-4A5A-BDD6-599A444E889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257157" y="4752247"/>
            <a:ext cx="4591050" cy="1676400"/>
            <a:chOff x="2114046" y="5105400"/>
            <a:chExt cx="4591554" cy="1676400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505195" y="5410200"/>
              <a:ext cx="1447800" cy="1066800"/>
              <a:chOff x="2362200" y="5334000"/>
              <a:chExt cx="1447800" cy="1066800"/>
            </a:xfrm>
          </p:grpSpPr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2362200" y="5791200"/>
                <a:ext cx="1447800" cy="609600"/>
                <a:chOff x="2209800" y="5753100"/>
                <a:chExt cx="1447800" cy="609600"/>
              </a:xfrm>
            </p:grpSpPr>
            <p:pic>
              <p:nvPicPr>
                <p:cNvPr id="13333" name="Picture 3" descr="C:\Users\ghzite.MAIN\Pictures\Microsoft Clip Organizer\j0433905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209800" y="5753100"/>
                  <a:ext cx="609600" cy="609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334" name="Picture 3" descr="C:\Users\ghzite.MAIN\Pictures\Microsoft Clip Organizer\j0433905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628900" y="5753100"/>
                  <a:ext cx="609600" cy="609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335" name="Picture 3" descr="C:\Users\ghzite.MAIN\Pictures\Microsoft Clip Organizer\j0433905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48000" y="5753100"/>
                  <a:ext cx="609600" cy="609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2695902" y="5562600"/>
                <a:ext cx="1028700" cy="609600"/>
                <a:chOff x="4838700" y="6019800"/>
                <a:chExt cx="1028700" cy="609600"/>
              </a:xfrm>
            </p:grpSpPr>
            <p:pic>
              <p:nvPicPr>
                <p:cNvPr id="13331" name="Picture 3" descr="C:\Users\ghzite.MAIN\Pictures\Microsoft Clip Organizer\j0433905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838700" y="6019800"/>
                  <a:ext cx="609600" cy="609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332" name="Picture 3" descr="C:\Users\ghzite.MAIN\Pictures\Microsoft Clip Organizer\j0433905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5257800" y="6019800"/>
                  <a:ext cx="609600" cy="609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3330" name="Picture 3" descr="C:\Users\ghzite.MAIN\Pictures\Microsoft Clip Organizer\j0433905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48000" y="5334000"/>
                <a:ext cx="609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5114673" y="5524500"/>
              <a:ext cx="1028700" cy="838200"/>
              <a:chOff x="4762500" y="5410200"/>
              <a:chExt cx="1028700" cy="838200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4762500" y="5638800"/>
                <a:ext cx="1028700" cy="609600"/>
                <a:chOff x="4838700" y="6019800"/>
                <a:chExt cx="1028700" cy="609600"/>
              </a:xfrm>
            </p:grpSpPr>
            <p:pic>
              <p:nvPicPr>
                <p:cNvPr id="13326" name="Picture 3" descr="C:\Users\ghzite.MAIN\Pictures\Microsoft Clip Organizer\j0433905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838700" y="6019800"/>
                  <a:ext cx="609600" cy="609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327" name="Picture 3" descr="C:\Users\ghzite.MAIN\Pictures\Microsoft Clip Organizer\j0433905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5257800" y="6019800"/>
                  <a:ext cx="609600" cy="609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3325" name="Picture 3" descr="C:\Users\ghzite.MAIN\Pictures\Microsoft Clip Organizer\j0433905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105400" y="5410200"/>
                <a:ext cx="609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320" name="TextBox 25"/>
            <p:cNvSpPr txBox="1">
              <a:spLocks noChangeArrowheads="1"/>
            </p:cNvSpPr>
            <p:nvPr/>
          </p:nvSpPr>
          <p:spPr bwMode="auto">
            <a:xfrm>
              <a:off x="2630213" y="5105400"/>
              <a:ext cx="11977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AOI Logic</a:t>
              </a:r>
            </a:p>
          </p:txBody>
        </p:sp>
        <p:sp>
          <p:nvSpPr>
            <p:cNvPr id="13321" name="TextBox 26"/>
            <p:cNvSpPr txBox="1">
              <a:spLocks noChangeArrowheads="1"/>
            </p:cNvSpPr>
            <p:nvPr/>
          </p:nvSpPr>
          <p:spPr bwMode="auto">
            <a:xfrm>
              <a:off x="4901901" y="5105400"/>
              <a:ext cx="14542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NAND Logic</a:t>
              </a:r>
            </a:p>
          </p:txBody>
        </p:sp>
        <p:sp>
          <p:nvSpPr>
            <p:cNvPr id="13322" name="TextBox 27"/>
            <p:cNvSpPr txBox="1">
              <a:spLocks noChangeArrowheads="1"/>
            </p:cNvSpPr>
            <p:nvPr/>
          </p:nvSpPr>
          <p:spPr bwMode="auto">
            <a:xfrm>
              <a:off x="2114046" y="6412468"/>
              <a:ext cx="22300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More ICs = More $$</a:t>
              </a:r>
            </a:p>
          </p:txBody>
        </p:sp>
        <p:sp>
          <p:nvSpPr>
            <p:cNvPr id="13323" name="TextBox 28"/>
            <p:cNvSpPr txBox="1">
              <a:spLocks noChangeArrowheads="1"/>
            </p:cNvSpPr>
            <p:nvPr/>
          </p:nvSpPr>
          <p:spPr bwMode="auto">
            <a:xfrm>
              <a:off x="4552446" y="6412468"/>
              <a:ext cx="21531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Less ICs = Less $$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NAND Gate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CB33E-3BE2-44B9-BA9B-6AE9FE9B635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3733800"/>
          <a:ext cx="1143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351088" y="2193925"/>
            <a:ext cx="4360862" cy="701675"/>
            <a:chOff x="2404645" y="2041365"/>
            <a:chExt cx="4361280" cy="701835"/>
          </a:xfrm>
        </p:grpSpPr>
        <p:pic>
          <p:nvPicPr>
            <p:cNvPr id="105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43200" y="2041365"/>
              <a:ext cx="2238375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7" name="TextBox 7"/>
            <p:cNvSpPr txBox="1">
              <a:spLocks noChangeArrowheads="1"/>
            </p:cNvSpPr>
            <p:nvPr/>
          </p:nvSpPr>
          <p:spPr bwMode="auto">
            <a:xfrm>
              <a:off x="2404645" y="2041365"/>
              <a:ext cx="338459" cy="369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1058" name="TextBox 8"/>
            <p:cNvSpPr txBox="1">
              <a:spLocks noChangeArrowheads="1"/>
            </p:cNvSpPr>
            <p:nvPr/>
          </p:nvSpPr>
          <p:spPr bwMode="auto">
            <a:xfrm>
              <a:off x="2404645" y="2373868"/>
              <a:ext cx="3385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graphicFrame>
          <p:nvGraphicFramePr>
            <p:cNvPr id="1026" name="Object 3"/>
            <p:cNvGraphicFramePr>
              <a:graphicFrameLocks noChangeAspect="1"/>
            </p:cNvGraphicFramePr>
            <p:nvPr/>
          </p:nvGraphicFramePr>
          <p:xfrm>
            <a:off x="5029200" y="2193765"/>
            <a:ext cx="1736725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09400" imgH="266400" progId="Equation.3">
                    <p:embed/>
                  </p:oleObj>
                </mc:Choice>
                <mc:Fallback>
                  <p:oleObj name="Equation" r:id="rId4" imgW="1409400" imgH="266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2193765"/>
                          <a:ext cx="1736725" cy="328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9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NAND Gate as an Inverter Gate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E774-FBFA-4C8B-B204-B4A58E759B67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3733800"/>
          <a:ext cx="762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68" name="TextBox 7"/>
          <p:cNvSpPr txBox="1">
            <a:spLocks noChangeArrowheads="1"/>
          </p:cNvSpPr>
          <p:nvPr/>
        </p:nvSpPr>
        <p:spPr bwMode="auto">
          <a:xfrm>
            <a:off x="2351088" y="2409825"/>
            <a:ext cx="338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5029200" y="2370138"/>
          <a:ext cx="6413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266400" progId="Equation.3">
                  <p:embed/>
                </p:oleObj>
              </mc:Choice>
              <mc:Fallback>
                <p:oleObj name="Equation" r:id="rId3" imgW="52056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70138"/>
                        <a:ext cx="641350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2286000"/>
            <a:ext cx="2257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4776788" y="1752600"/>
          <a:ext cx="10477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203040" progId="Equation.3">
                  <p:embed/>
                </p:oleObj>
              </mc:Choice>
              <mc:Fallback>
                <p:oleObj name="Equation" r:id="rId6" imgW="8506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752600"/>
                        <a:ext cx="104775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rc 12"/>
          <p:cNvSpPr/>
          <p:nvPr/>
        </p:nvSpPr>
        <p:spPr>
          <a:xfrm flipH="1">
            <a:off x="4314825" y="1905000"/>
            <a:ext cx="914400" cy="1119188"/>
          </a:xfrm>
          <a:prstGeom prst="arc">
            <a:avLst>
              <a:gd name="adj1" fmla="val 16200000"/>
              <a:gd name="adj2" fmla="val 21564734"/>
            </a:avLst>
          </a:prstGeom>
          <a:ln>
            <a:solidFill>
              <a:srgbClr val="FF170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71" name="TextBox 14"/>
          <p:cNvSpPr txBox="1">
            <a:spLocks noChangeArrowheads="1"/>
          </p:cNvSpPr>
          <p:nvPr/>
        </p:nvSpPr>
        <p:spPr bwMode="auto">
          <a:xfrm>
            <a:off x="5791200" y="1704975"/>
            <a:ext cx="1438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(Before Bubble)</a:t>
            </a:r>
          </a:p>
        </p:txBody>
      </p:sp>
      <p:sp>
        <p:nvSpPr>
          <p:cNvPr id="2072" name="TextBox 16"/>
          <p:cNvSpPr txBox="1">
            <a:spLocks noChangeArrowheads="1"/>
          </p:cNvSpPr>
          <p:nvPr/>
        </p:nvSpPr>
        <p:spPr bwMode="auto">
          <a:xfrm>
            <a:off x="4962525" y="4341813"/>
            <a:ext cx="18764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Equivalent to Inverter</a:t>
            </a:r>
          </a:p>
        </p:txBody>
      </p:sp>
      <p:sp>
        <p:nvSpPr>
          <p:cNvPr id="18" name="Left Brace 17"/>
          <p:cNvSpPr/>
          <p:nvPr/>
        </p:nvSpPr>
        <p:spPr>
          <a:xfrm rot="10800000">
            <a:off x="4572000" y="4114800"/>
            <a:ext cx="304800" cy="762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NAND Gate as an AND Gate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7EF2B-3DDC-4725-817E-817A14BBA70E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05200" y="4267200"/>
          <a:ext cx="1143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447800" y="1728788"/>
            <a:ext cx="5991225" cy="1779587"/>
            <a:chOff x="2350325" y="1728788"/>
            <a:chExt cx="5991350" cy="1779389"/>
          </a:xfrm>
        </p:grpSpPr>
        <p:sp>
          <p:nvSpPr>
            <p:cNvPr id="3108" name="TextBox 7"/>
            <p:cNvSpPr txBox="1">
              <a:spLocks noChangeArrowheads="1"/>
            </p:cNvSpPr>
            <p:nvPr/>
          </p:nvSpPr>
          <p:spPr bwMode="auto">
            <a:xfrm>
              <a:off x="2350325" y="2193765"/>
              <a:ext cx="338459" cy="369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109" name="TextBox 8"/>
            <p:cNvSpPr txBox="1">
              <a:spLocks noChangeArrowheads="1"/>
            </p:cNvSpPr>
            <p:nvPr/>
          </p:nvSpPr>
          <p:spPr bwMode="auto">
            <a:xfrm>
              <a:off x="2350325" y="2526268"/>
              <a:ext cx="3385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pic>
          <p:nvPicPr>
            <p:cNvPr id="311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95575" y="2209800"/>
              <a:ext cx="393382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074" name="Object 3"/>
            <p:cNvGraphicFramePr>
              <a:graphicFrameLocks noChangeAspect="1"/>
            </p:cNvGraphicFramePr>
            <p:nvPr/>
          </p:nvGraphicFramePr>
          <p:xfrm>
            <a:off x="6792275" y="2292475"/>
            <a:ext cx="154940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57120" imgH="304560" progId="Equation.3">
                    <p:embed/>
                  </p:oleObj>
                </mc:Choice>
                <mc:Fallback>
                  <p:oleObj name="Equation" r:id="rId4" imgW="1257120" imgH="30456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2275" y="2292475"/>
                          <a:ext cx="1549400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5"/>
            <p:cNvGraphicFramePr>
              <a:graphicFrameLocks noChangeAspect="1"/>
            </p:cNvGraphicFramePr>
            <p:nvPr/>
          </p:nvGraphicFramePr>
          <p:xfrm>
            <a:off x="5181600" y="1728788"/>
            <a:ext cx="469900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80" imgH="266400" progId="Equation.3">
                    <p:embed/>
                  </p:oleObj>
                </mc:Choice>
                <mc:Fallback>
                  <p:oleObj name="Equation" r:id="rId6" imgW="380880" imgH="266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0" y="1728788"/>
                          <a:ext cx="469900" cy="328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Arc 17"/>
            <p:cNvSpPr/>
            <p:nvPr/>
          </p:nvSpPr>
          <p:spPr>
            <a:xfrm flipH="1">
              <a:off x="4647486" y="1904980"/>
              <a:ext cx="914419" cy="1119063"/>
            </a:xfrm>
            <a:prstGeom prst="arc">
              <a:avLst>
                <a:gd name="adj1" fmla="val 16200000"/>
                <a:gd name="adj2" fmla="val 21564734"/>
              </a:avLst>
            </a:prstGeom>
            <a:ln>
              <a:solidFill>
                <a:srgbClr val="FF170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" name="Left Brace 19"/>
            <p:cNvSpPr/>
            <p:nvPr/>
          </p:nvSpPr>
          <p:spPr>
            <a:xfrm rot="16200000">
              <a:off x="3733087" y="2438241"/>
              <a:ext cx="304766" cy="121922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" name="Left Brace 20"/>
            <p:cNvSpPr/>
            <p:nvPr/>
          </p:nvSpPr>
          <p:spPr>
            <a:xfrm rot="16200000">
              <a:off x="5333320" y="2438241"/>
              <a:ext cx="304766" cy="121922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114" name="TextBox 21"/>
            <p:cNvSpPr txBox="1">
              <a:spLocks noChangeArrowheads="1"/>
            </p:cNvSpPr>
            <p:nvPr/>
          </p:nvSpPr>
          <p:spPr bwMode="auto">
            <a:xfrm>
              <a:off x="3320180" y="3200400"/>
              <a:ext cx="11320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NAND Gate</a:t>
              </a:r>
            </a:p>
          </p:txBody>
        </p:sp>
        <p:sp>
          <p:nvSpPr>
            <p:cNvPr id="3115" name="TextBox 22"/>
            <p:cNvSpPr txBox="1">
              <a:spLocks noChangeArrowheads="1"/>
            </p:cNvSpPr>
            <p:nvPr/>
          </p:nvSpPr>
          <p:spPr bwMode="auto">
            <a:xfrm>
              <a:off x="5091995" y="3200236"/>
              <a:ext cx="784241" cy="304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Inverter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800600" y="4648200"/>
            <a:ext cx="2463800" cy="1447800"/>
            <a:chOff x="4800600" y="4571999"/>
            <a:chExt cx="2463506" cy="1447800"/>
          </a:xfrm>
        </p:grpSpPr>
        <p:sp>
          <p:nvSpPr>
            <p:cNvPr id="3106" name="TextBox 18"/>
            <p:cNvSpPr txBox="1">
              <a:spLocks noChangeArrowheads="1"/>
            </p:cNvSpPr>
            <p:nvPr/>
          </p:nvSpPr>
          <p:spPr bwMode="auto">
            <a:xfrm>
              <a:off x="5186550" y="5154872"/>
              <a:ext cx="20775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Equivalent to AND Gate</a:t>
              </a:r>
            </a:p>
          </p:txBody>
        </p:sp>
        <p:sp>
          <p:nvSpPr>
            <p:cNvPr id="25" name="Left Brace 24"/>
            <p:cNvSpPr/>
            <p:nvPr/>
          </p:nvSpPr>
          <p:spPr>
            <a:xfrm rot="10800000">
              <a:off x="4800600" y="4571999"/>
              <a:ext cx="304764" cy="14478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NAND Gate as an OR Gate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27549-B692-4B05-97E7-05131275EAD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05200" y="4267200"/>
          <a:ext cx="1143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00600" y="4648200"/>
            <a:ext cx="2344738" cy="1447800"/>
            <a:chOff x="4800600" y="4571999"/>
            <a:chExt cx="2344832" cy="1447800"/>
          </a:xfrm>
        </p:grpSpPr>
        <p:sp>
          <p:nvSpPr>
            <p:cNvPr id="4141" name="TextBox 18"/>
            <p:cNvSpPr txBox="1">
              <a:spLocks noChangeArrowheads="1"/>
            </p:cNvSpPr>
            <p:nvPr/>
          </p:nvSpPr>
          <p:spPr bwMode="auto">
            <a:xfrm>
              <a:off x="5186378" y="5154612"/>
              <a:ext cx="1959054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Equivalent to OR Gate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rot="10800000">
              <a:off x="4800600" y="4571999"/>
              <a:ext cx="304812" cy="14478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990600" y="1520825"/>
            <a:ext cx="7018338" cy="2438400"/>
            <a:chOff x="1828800" y="1524000"/>
            <a:chExt cx="7018338" cy="2438202"/>
          </a:xfrm>
        </p:grpSpPr>
        <p:pic>
          <p:nvPicPr>
            <p:cNvPr id="413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9800" y="2057400"/>
              <a:ext cx="3905250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32" name="TextBox 7"/>
            <p:cNvSpPr txBox="1">
              <a:spLocks noChangeArrowheads="1"/>
            </p:cNvSpPr>
            <p:nvPr/>
          </p:nvSpPr>
          <p:spPr bwMode="auto">
            <a:xfrm>
              <a:off x="1828800" y="2145475"/>
              <a:ext cx="338459" cy="369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4133" name="TextBox 8"/>
            <p:cNvSpPr txBox="1">
              <a:spLocks noChangeArrowheads="1"/>
            </p:cNvSpPr>
            <p:nvPr/>
          </p:nvSpPr>
          <p:spPr bwMode="auto">
            <a:xfrm>
              <a:off x="1828800" y="2831068"/>
              <a:ext cx="3385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graphicFrame>
          <p:nvGraphicFramePr>
            <p:cNvPr id="4098" name="Object 3"/>
            <p:cNvGraphicFramePr>
              <a:graphicFrameLocks noChangeAspect="1"/>
            </p:cNvGraphicFramePr>
            <p:nvPr/>
          </p:nvGraphicFramePr>
          <p:xfrm>
            <a:off x="6248400" y="2438400"/>
            <a:ext cx="2598738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08160" imgH="304560" progId="Equation.3">
                    <p:embed/>
                  </p:oleObj>
                </mc:Choice>
                <mc:Fallback>
                  <p:oleObj name="Equation" r:id="rId4" imgW="2108160" imgH="30456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2438400"/>
                          <a:ext cx="2598738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4"/>
            <p:cNvGraphicFramePr>
              <a:graphicFrameLocks noChangeAspect="1"/>
            </p:cNvGraphicFramePr>
            <p:nvPr/>
          </p:nvGraphicFramePr>
          <p:xfrm>
            <a:off x="4953000" y="1524000"/>
            <a:ext cx="234950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440" imgH="266400" progId="Equation.3">
                    <p:embed/>
                  </p:oleObj>
                </mc:Choice>
                <mc:Fallback>
                  <p:oleObj name="Equation" r:id="rId6" imgW="190440" imgH="266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1524000"/>
                          <a:ext cx="234950" cy="328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Arc 12"/>
            <p:cNvSpPr/>
            <p:nvPr/>
          </p:nvSpPr>
          <p:spPr>
            <a:xfrm flipH="1">
              <a:off x="4138613" y="1711310"/>
              <a:ext cx="1358900" cy="1119097"/>
            </a:xfrm>
            <a:prstGeom prst="arc">
              <a:avLst>
                <a:gd name="adj1" fmla="val 16200000"/>
                <a:gd name="adj2" fmla="val 21564734"/>
              </a:avLst>
            </a:prstGeom>
            <a:ln>
              <a:solidFill>
                <a:srgbClr val="FF170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16200000">
              <a:off x="5029212" y="2816071"/>
              <a:ext cx="304775" cy="12192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36" name="TextBox 15"/>
            <p:cNvSpPr txBox="1">
              <a:spLocks noChangeArrowheads="1"/>
            </p:cNvSpPr>
            <p:nvPr/>
          </p:nvSpPr>
          <p:spPr bwMode="auto">
            <a:xfrm>
              <a:off x="4615580" y="3578423"/>
              <a:ext cx="11320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NAND Gate</a:t>
              </a:r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2667000" y="3352651"/>
              <a:ext cx="1219200" cy="609551"/>
              <a:chOff x="2667000" y="3352651"/>
              <a:chExt cx="1219200" cy="609551"/>
            </a:xfrm>
          </p:grpSpPr>
          <p:sp>
            <p:nvSpPr>
              <p:cNvPr id="15" name="Left Brace 14"/>
              <p:cNvSpPr/>
              <p:nvPr/>
            </p:nvSpPr>
            <p:spPr>
              <a:xfrm rot="16200000">
                <a:off x="3124212" y="2895439"/>
                <a:ext cx="304775" cy="1219200"/>
              </a:xfrm>
              <a:prstGeom prst="lef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40" name="TextBox 16"/>
              <p:cNvSpPr txBox="1">
                <a:spLocks noChangeArrowheads="1"/>
              </p:cNvSpPr>
              <p:nvPr/>
            </p:nvSpPr>
            <p:spPr bwMode="auto">
              <a:xfrm>
                <a:off x="2863850" y="3657427"/>
                <a:ext cx="873125" cy="30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Inverters</a:t>
                </a:r>
              </a:p>
            </p:txBody>
          </p:sp>
        </p:grpSp>
        <p:sp>
          <p:nvSpPr>
            <p:cNvPr id="22" name="Arc 21"/>
            <p:cNvSpPr/>
            <p:nvPr/>
          </p:nvSpPr>
          <p:spPr>
            <a:xfrm flipH="1">
              <a:off x="4419600" y="2230381"/>
              <a:ext cx="914400" cy="1198465"/>
            </a:xfrm>
            <a:prstGeom prst="arc">
              <a:avLst>
                <a:gd name="adj1" fmla="val 16200005"/>
                <a:gd name="adj2" fmla="val 21564734"/>
              </a:avLst>
            </a:prstGeom>
            <a:ln>
              <a:solidFill>
                <a:srgbClr val="FF170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4100" name="Object 5"/>
            <p:cNvGraphicFramePr>
              <a:graphicFrameLocks noChangeAspect="1"/>
            </p:cNvGraphicFramePr>
            <p:nvPr/>
          </p:nvGraphicFramePr>
          <p:xfrm>
            <a:off x="4953000" y="2033587"/>
            <a:ext cx="234950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440" imgH="266400" progId="Equation.3">
                    <p:embed/>
                  </p:oleObj>
                </mc:Choice>
                <mc:Fallback>
                  <p:oleObj name="Equation" r:id="rId8" imgW="190440" imgH="266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2033587"/>
                          <a:ext cx="234950" cy="328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22"/>
          <p:cNvSpPr/>
          <p:nvPr/>
        </p:nvSpPr>
        <p:spPr>
          <a:xfrm>
            <a:off x="381000" y="63246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2241</Words>
  <Application>Microsoft Office PowerPoint</Application>
  <PresentationFormat>On-screen Show (4:3)</PresentationFormat>
  <Paragraphs>381</Paragraphs>
  <Slides>30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Comic Sans MS</vt:lpstr>
      <vt:lpstr>Monotype Corsiva</vt:lpstr>
      <vt:lpstr>Times New Roman</vt:lpstr>
      <vt:lpstr>Office Theme</vt:lpstr>
      <vt:lpstr>Equation</vt:lpstr>
      <vt:lpstr>PowerPoint Presentation</vt:lpstr>
      <vt:lpstr>Logic Gates</vt:lpstr>
      <vt:lpstr>PowerPoint Presentation</vt:lpstr>
      <vt:lpstr>Universal Gates</vt:lpstr>
      <vt:lpstr>Universal Gate – NAND</vt:lpstr>
      <vt:lpstr>NAND Gate</vt:lpstr>
      <vt:lpstr>NAND Gate as an Inverter Gate</vt:lpstr>
      <vt:lpstr>NAND Gate as an AND Gate</vt:lpstr>
      <vt:lpstr>NAND Gate as an OR Gate</vt:lpstr>
      <vt:lpstr>NAND Gate Equivalent to AOI Gates</vt:lpstr>
      <vt:lpstr>Process for NAND Implementation</vt:lpstr>
      <vt:lpstr>NAND Implementation</vt:lpstr>
      <vt:lpstr>PowerPoint Presentation</vt:lpstr>
      <vt:lpstr>PowerPoint Presentation</vt:lpstr>
      <vt:lpstr>NAND Implementation</vt:lpstr>
      <vt:lpstr>NAND Implementation</vt:lpstr>
      <vt:lpstr>NAND Implementation</vt:lpstr>
      <vt:lpstr>NAND Implementation</vt:lpstr>
      <vt:lpstr>Proof of Equivalence</vt:lpstr>
      <vt:lpstr>AOI vs. NAND</vt:lpstr>
      <vt:lpstr>Basic Identities of Boolean Algebra</vt:lpstr>
      <vt:lpstr>Basic Identities (2)</vt:lpstr>
      <vt:lpstr>Basic Properties (Laws)</vt:lpstr>
      <vt:lpstr>Basic Properties (2)</vt:lpstr>
      <vt:lpstr>Simplify, simplify</vt:lpstr>
      <vt:lpstr>Affect on implementation</vt:lpstr>
      <vt:lpstr>Other examples</vt:lpstr>
      <vt:lpstr>Further Examples</vt:lpstr>
      <vt:lpstr>Consensus Theorem</vt:lpstr>
      <vt:lpstr>Application of Consensus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Number Systems</dc:title>
  <dc:creator>thaparrec</dc:creator>
  <cp:lastModifiedBy>Deepak Kumar Aggarwal</cp:lastModifiedBy>
  <cp:revision>30</cp:revision>
  <dcterms:created xsi:type="dcterms:W3CDTF">2017-08-21T04:06:24Z</dcterms:created>
  <dcterms:modified xsi:type="dcterms:W3CDTF">2022-06-09T07:25:13Z</dcterms:modified>
</cp:coreProperties>
</file>