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45" r:id="rId2"/>
    <p:sldId id="338" r:id="rId3"/>
    <p:sldId id="369" r:id="rId4"/>
    <p:sldId id="370" r:id="rId5"/>
    <p:sldId id="371" r:id="rId6"/>
    <p:sldId id="372" r:id="rId7"/>
    <p:sldId id="373" r:id="rId8"/>
    <p:sldId id="374" r:id="rId9"/>
    <p:sldId id="375" r:id="rId10"/>
    <p:sldId id="376" r:id="rId11"/>
    <p:sldId id="378"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 id="400" r:id="rId29"/>
    <p:sldId id="401" r:id="rId30"/>
    <p:sldId id="402" r:id="rId31"/>
    <p:sldId id="403" r:id="rId32"/>
    <p:sldId id="404" r:id="rId33"/>
    <p:sldId id="405" r:id="rId34"/>
    <p:sldId id="406" r:id="rId35"/>
    <p:sldId id="40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9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4F67BE-25BD-4418-8D8C-9C3F345EF1BF}" type="datetimeFigureOut">
              <a:rPr lang="en-US" smtClean="0"/>
              <a:pPr/>
              <a:t>5/13/2022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A6167F-2E13-4BAD-B811-0CC12960280C}" type="slidenum">
              <a:rPr lang="en-US" smtClean="0"/>
              <a:pPr/>
              <a:t>‹#›</a:t>
            </a:fld>
            <a:endParaRPr lang="en-US"/>
          </a:p>
        </p:txBody>
      </p:sp>
    </p:spTree>
    <p:extLst>
      <p:ext uri="{BB962C8B-B14F-4D97-AF65-F5344CB8AC3E}">
        <p14:creationId xmlns:p14="http://schemas.microsoft.com/office/powerpoint/2010/main" val="996714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9AC9C107-3CC9-4475-9758-AF71AE4F6A25}" type="slidenum">
              <a:rPr lang="en-US" altLang="en-US" sz="1300"/>
              <a:pPr/>
              <a:t>12</a:t>
            </a:fld>
            <a:endParaRPr lang="en-US" altLang="en-US" sz="1300"/>
          </a:p>
        </p:txBody>
      </p:sp>
      <p:sp>
        <p:nvSpPr>
          <p:cNvPr id="4099" name="Text Box 1"/>
          <p:cNvSpPr txBox="1">
            <a:spLocks noChangeArrowheads="1"/>
          </p:cNvSpPr>
          <p:nvPr/>
        </p:nvSpPr>
        <p:spPr bwMode="auto">
          <a:xfrm>
            <a:off x="3881438" y="8686512"/>
            <a:ext cx="2921934" cy="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a:lnSpc>
                <a:spcPct val="95000"/>
              </a:lnSpc>
              <a:buSzPct val="100000"/>
            </a:pPr>
            <a:fld id="{72ACD3D1-2952-49B0-BBF9-96E0FBD9BCF8}" type="slidenum">
              <a:rPr lang="en-US" altLang="en-US" sz="1300">
                <a:cs typeface="Arial Unicode MS" charset="0"/>
              </a:rPr>
              <a:pPr algn="r" eaLnBrk="1">
                <a:lnSpc>
                  <a:spcPct val="95000"/>
                </a:lnSpc>
                <a:buSzPct val="100000"/>
              </a:pPr>
              <a:t>12</a:t>
            </a:fld>
            <a:endParaRPr lang="en-US" altLang="en-US" sz="1300">
              <a:cs typeface="Arial Unicode MS" charset="0"/>
            </a:endParaRPr>
          </a:p>
        </p:txBody>
      </p:sp>
      <p:sp>
        <p:nvSpPr>
          <p:cNvPr id="4100" name="Rectangle 2"/>
          <p:cNvSpPr>
            <a:spLocks noGrp="1" noRot="1" noChangeAspect="1" noChangeArrowheads="1" noTextEdit="1"/>
          </p:cNvSpPr>
          <p:nvPr>
            <p:ph type="sldImg"/>
          </p:nvPr>
        </p:nvSpPr>
        <p:spPr>
          <a:xfrm>
            <a:off x="1211637" y="694172"/>
            <a:ext cx="4424922" cy="341889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1" name="Rectangle 3"/>
          <p:cNvSpPr>
            <a:spLocks noGrp="1" noChangeArrowheads="1"/>
          </p:cNvSpPr>
          <p:nvPr>
            <p:ph type="body" idx="1"/>
          </p:nvPr>
        </p:nvSpPr>
        <p:spPr>
          <a:xfrm>
            <a:off x="686361" y="4342535"/>
            <a:ext cx="5476875" cy="4104409"/>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24AE18F9-5D91-4E49-8950-8E74B81BCB54}" type="slidenum">
              <a:rPr lang="en-US" altLang="en-US" sz="1300"/>
              <a:pPr/>
              <a:t>21</a:t>
            </a:fld>
            <a:endParaRPr lang="en-US" altLang="en-US" sz="1300"/>
          </a:p>
        </p:txBody>
      </p:sp>
      <p:sp>
        <p:nvSpPr>
          <p:cNvPr id="22531" name="Text Box 1"/>
          <p:cNvSpPr txBox="1">
            <a:spLocks noChangeArrowheads="1"/>
          </p:cNvSpPr>
          <p:nvPr/>
        </p:nvSpPr>
        <p:spPr bwMode="auto">
          <a:xfrm>
            <a:off x="3881438" y="8686512"/>
            <a:ext cx="2921934" cy="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a:lnSpc>
                <a:spcPct val="95000"/>
              </a:lnSpc>
              <a:buSzPct val="100000"/>
            </a:pPr>
            <a:fld id="{D4EF02A6-D91A-4133-B6C8-723E6349D4E9}" type="slidenum">
              <a:rPr lang="en-US" altLang="en-US" sz="1300">
                <a:cs typeface="Arial Unicode MS" charset="0"/>
              </a:rPr>
              <a:pPr algn="r" eaLnBrk="1">
                <a:lnSpc>
                  <a:spcPct val="95000"/>
                </a:lnSpc>
                <a:buSzPct val="100000"/>
              </a:pPr>
              <a:t>21</a:t>
            </a:fld>
            <a:endParaRPr lang="en-US" altLang="en-US" sz="1300">
              <a:cs typeface="Arial Unicode MS" charset="0"/>
            </a:endParaRPr>
          </a:p>
        </p:txBody>
      </p:sp>
      <p:sp>
        <p:nvSpPr>
          <p:cNvPr id="22532" name="Rectangle 2"/>
          <p:cNvSpPr>
            <a:spLocks noGrp="1" noRot="1" noChangeAspect="1" noChangeArrowheads="1" noTextEdit="1"/>
          </p:cNvSpPr>
          <p:nvPr>
            <p:ph type="sldImg"/>
          </p:nvPr>
        </p:nvSpPr>
        <p:spPr>
          <a:xfrm>
            <a:off x="1213037" y="694171"/>
            <a:ext cx="4413717" cy="34102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3" name="Rectangle 3"/>
          <p:cNvSpPr>
            <a:spLocks noGrp="1" noChangeArrowheads="1"/>
          </p:cNvSpPr>
          <p:nvPr>
            <p:ph type="body" idx="1"/>
          </p:nvPr>
        </p:nvSpPr>
        <p:spPr>
          <a:xfrm>
            <a:off x="686360" y="4342535"/>
            <a:ext cx="5468471" cy="409575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EDE2D1F2-3001-46B3-8302-CDC85CCF4FAB}" type="slidenum">
              <a:rPr lang="en-US" altLang="en-US" sz="1300"/>
              <a:pPr/>
              <a:t>22</a:t>
            </a:fld>
            <a:endParaRPr lang="en-US" altLang="en-US" sz="1300"/>
          </a:p>
        </p:txBody>
      </p:sp>
      <p:sp>
        <p:nvSpPr>
          <p:cNvPr id="24579" name="Text Box 1"/>
          <p:cNvSpPr txBox="1">
            <a:spLocks noChangeArrowheads="1"/>
          </p:cNvSpPr>
          <p:nvPr/>
        </p:nvSpPr>
        <p:spPr bwMode="auto">
          <a:xfrm>
            <a:off x="3881438" y="8686512"/>
            <a:ext cx="2921934" cy="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a:lnSpc>
                <a:spcPct val="95000"/>
              </a:lnSpc>
              <a:buSzPct val="100000"/>
            </a:pPr>
            <a:fld id="{1AF4DC25-13FD-448B-8C20-64FBBCF71F56}" type="slidenum">
              <a:rPr lang="en-US" altLang="en-US" sz="1300">
                <a:cs typeface="Arial Unicode MS" charset="0"/>
              </a:rPr>
              <a:pPr algn="r" eaLnBrk="1">
                <a:lnSpc>
                  <a:spcPct val="95000"/>
                </a:lnSpc>
                <a:buSzPct val="100000"/>
              </a:pPr>
              <a:t>22</a:t>
            </a:fld>
            <a:endParaRPr lang="en-US" altLang="en-US" sz="1300">
              <a:cs typeface="Arial Unicode MS" charset="0"/>
            </a:endParaRPr>
          </a:p>
        </p:txBody>
      </p:sp>
      <p:sp>
        <p:nvSpPr>
          <p:cNvPr id="24580" name="Rectangle 2"/>
          <p:cNvSpPr>
            <a:spLocks noGrp="1" noRot="1" noChangeAspect="1" noChangeArrowheads="1" noTextEdit="1"/>
          </p:cNvSpPr>
          <p:nvPr>
            <p:ph type="sldImg"/>
          </p:nvPr>
        </p:nvSpPr>
        <p:spPr>
          <a:xfrm>
            <a:off x="1213037" y="694171"/>
            <a:ext cx="4413717" cy="34102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1" name="Rectangle 3"/>
          <p:cNvSpPr>
            <a:spLocks noGrp="1" noChangeArrowheads="1"/>
          </p:cNvSpPr>
          <p:nvPr>
            <p:ph type="body" idx="1"/>
          </p:nvPr>
        </p:nvSpPr>
        <p:spPr>
          <a:xfrm>
            <a:off x="686360" y="4342535"/>
            <a:ext cx="5468471" cy="409575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5474A7BC-BC64-4B46-8778-3263D931FE2C}" type="slidenum">
              <a:rPr lang="en-US" altLang="en-US" sz="1300"/>
              <a:pPr/>
              <a:t>23</a:t>
            </a:fld>
            <a:endParaRPr lang="en-US" altLang="en-US" sz="1300"/>
          </a:p>
        </p:txBody>
      </p:sp>
      <p:sp>
        <p:nvSpPr>
          <p:cNvPr id="26627" name="Text Box 1"/>
          <p:cNvSpPr txBox="1">
            <a:spLocks noChangeArrowheads="1"/>
          </p:cNvSpPr>
          <p:nvPr/>
        </p:nvSpPr>
        <p:spPr bwMode="auto">
          <a:xfrm>
            <a:off x="3881438" y="8686512"/>
            <a:ext cx="2921934" cy="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a:lnSpc>
                <a:spcPct val="95000"/>
              </a:lnSpc>
              <a:buSzPct val="100000"/>
            </a:pPr>
            <a:fld id="{B49FF2B4-775F-4687-ACCE-C122C92B0AC0}" type="slidenum">
              <a:rPr lang="en-US" altLang="en-US" sz="1300">
                <a:cs typeface="Arial Unicode MS" charset="0"/>
              </a:rPr>
              <a:pPr algn="r" eaLnBrk="1">
                <a:lnSpc>
                  <a:spcPct val="95000"/>
                </a:lnSpc>
                <a:buSzPct val="100000"/>
              </a:pPr>
              <a:t>23</a:t>
            </a:fld>
            <a:endParaRPr lang="en-US" altLang="en-US" sz="1300">
              <a:cs typeface="Arial Unicode MS" charset="0"/>
            </a:endParaRPr>
          </a:p>
        </p:txBody>
      </p:sp>
      <p:sp>
        <p:nvSpPr>
          <p:cNvPr id="26628" name="Rectangle 2"/>
          <p:cNvSpPr>
            <a:spLocks noGrp="1" noRot="1" noChangeAspect="1" noChangeArrowheads="1" noTextEdit="1"/>
          </p:cNvSpPr>
          <p:nvPr>
            <p:ph type="sldImg"/>
          </p:nvPr>
        </p:nvSpPr>
        <p:spPr>
          <a:xfrm>
            <a:off x="1147763" y="693738"/>
            <a:ext cx="4541837" cy="340836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9" name="Rectangle 3"/>
          <p:cNvSpPr>
            <a:spLocks noGrp="1" noChangeArrowheads="1"/>
          </p:cNvSpPr>
          <p:nvPr>
            <p:ph type="body" idx="1"/>
          </p:nvPr>
        </p:nvSpPr>
        <p:spPr>
          <a:xfrm>
            <a:off x="686361" y="4342534"/>
            <a:ext cx="5465669" cy="4092864"/>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6AA999D1-05BA-483F-B14B-EBE536F2D90F}" type="slidenum">
              <a:rPr lang="en-US" altLang="en-US" sz="1300"/>
              <a:pPr/>
              <a:t>24</a:t>
            </a:fld>
            <a:endParaRPr lang="en-US" altLang="en-US" sz="1300"/>
          </a:p>
        </p:txBody>
      </p:sp>
      <p:sp>
        <p:nvSpPr>
          <p:cNvPr id="28675" name="Text Box 1"/>
          <p:cNvSpPr txBox="1">
            <a:spLocks noChangeArrowheads="1"/>
          </p:cNvSpPr>
          <p:nvPr/>
        </p:nvSpPr>
        <p:spPr bwMode="auto">
          <a:xfrm>
            <a:off x="3881438" y="8686512"/>
            <a:ext cx="2921934" cy="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a:lnSpc>
                <a:spcPct val="95000"/>
              </a:lnSpc>
              <a:buSzPct val="100000"/>
            </a:pPr>
            <a:fld id="{24D384D1-C234-425B-B210-9B713D97A69B}" type="slidenum">
              <a:rPr lang="en-US" altLang="en-US" sz="1300">
                <a:cs typeface="Arial Unicode MS" charset="0"/>
              </a:rPr>
              <a:pPr algn="r" eaLnBrk="1">
                <a:lnSpc>
                  <a:spcPct val="95000"/>
                </a:lnSpc>
                <a:buSzPct val="100000"/>
              </a:pPr>
              <a:t>24</a:t>
            </a:fld>
            <a:endParaRPr lang="en-US" altLang="en-US" sz="1300">
              <a:cs typeface="Arial Unicode MS" charset="0"/>
            </a:endParaRPr>
          </a:p>
        </p:txBody>
      </p:sp>
      <p:sp>
        <p:nvSpPr>
          <p:cNvPr id="28676" name="Rectangle 2"/>
          <p:cNvSpPr>
            <a:spLocks noGrp="1" noRot="1" noChangeAspect="1" noChangeArrowheads="1" noTextEdit="1"/>
          </p:cNvSpPr>
          <p:nvPr>
            <p:ph type="sldImg"/>
          </p:nvPr>
        </p:nvSpPr>
        <p:spPr>
          <a:xfrm>
            <a:off x="1213037" y="694171"/>
            <a:ext cx="4417919" cy="341456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7" name="Rectangle 3"/>
          <p:cNvSpPr>
            <a:spLocks noGrp="1" noChangeArrowheads="1"/>
          </p:cNvSpPr>
          <p:nvPr>
            <p:ph type="body" idx="1"/>
          </p:nvPr>
        </p:nvSpPr>
        <p:spPr>
          <a:xfrm>
            <a:off x="686361" y="4342535"/>
            <a:ext cx="5472673" cy="4100079"/>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D5D4B092-519E-4E12-837B-E675AB5A344A}" type="slidenum">
              <a:rPr lang="en-US" altLang="en-US" sz="1300"/>
              <a:pPr/>
              <a:t>25</a:t>
            </a:fld>
            <a:endParaRPr lang="en-US" altLang="en-US" sz="1300"/>
          </a:p>
        </p:txBody>
      </p:sp>
      <p:sp>
        <p:nvSpPr>
          <p:cNvPr id="30723" name="Text Box 1"/>
          <p:cNvSpPr txBox="1">
            <a:spLocks noChangeArrowheads="1"/>
          </p:cNvSpPr>
          <p:nvPr/>
        </p:nvSpPr>
        <p:spPr bwMode="auto">
          <a:xfrm>
            <a:off x="3881438" y="8686512"/>
            <a:ext cx="2921934" cy="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a:lnSpc>
                <a:spcPct val="95000"/>
              </a:lnSpc>
              <a:buSzPct val="100000"/>
            </a:pPr>
            <a:fld id="{DBA8CF47-60CD-48A5-A0F0-95F128B68753}" type="slidenum">
              <a:rPr lang="en-US" altLang="en-US" sz="1300">
                <a:cs typeface="Arial Unicode MS" charset="0"/>
              </a:rPr>
              <a:pPr algn="r" eaLnBrk="1">
                <a:lnSpc>
                  <a:spcPct val="95000"/>
                </a:lnSpc>
                <a:buSzPct val="100000"/>
              </a:pPr>
              <a:t>25</a:t>
            </a:fld>
            <a:endParaRPr lang="en-US" altLang="en-US" sz="1300">
              <a:cs typeface="Arial Unicode MS" charset="0"/>
            </a:endParaRPr>
          </a:p>
        </p:txBody>
      </p:sp>
      <p:sp>
        <p:nvSpPr>
          <p:cNvPr id="30724" name="Rectangle 2"/>
          <p:cNvSpPr>
            <a:spLocks noGrp="1" noRot="1" noChangeAspect="1" noChangeArrowheads="1" noTextEdit="1"/>
          </p:cNvSpPr>
          <p:nvPr>
            <p:ph type="sldImg"/>
          </p:nvPr>
        </p:nvSpPr>
        <p:spPr>
          <a:xfrm>
            <a:off x="1213037" y="694171"/>
            <a:ext cx="4413717" cy="34102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5" name="Rectangle 3"/>
          <p:cNvSpPr>
            <a:spLocks noGrp="1" noChangeArrowheads="1"/>
          </p:cNvSpPr>
          <p:nvPr>
            <p:ph type="body" idx="1"/>
          </p:nvPr>
        </p:nvSpPr>
        <p:spPr>
          <a:xfrm>
            <a:off x="686360" y="4342535"/>
            <a:ext cx="5468471" cy="409575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2BF2CE89-C821-456A-8F8C-37C304593462}" type="slidenum">
              <a:rPr lang="en-US" altLang="en-US" sz="1300"/>
              <a:pPr/>
              <a:t>26</a:t>
            </a:fld>
            <a:endParaRPr lang="en-US" altLang="en-US" sz="1300"/>
          </a:p>
        </p:txBody>
      </p:sp>
      <p:sp>
        <p:nvSpPr>
          <p:cNvPr id="32771" name="Text Box 1"/>
          <p:cNvSpPr txBox="1">
            <a:spLocks noChangeArrowheads="1"/>
          </p:cNvSpPr>
          <p:nvPr/>
        </p:nvSpPr>
        <p:spPr bwMode="auto">
          <a:xfrm>
            <a:off x="3881438" y="8686512"/>
            <a:ext cx="2921934" cy="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a:lnSpc>
                <a:spcPct val="95000"/>
              </a:lnSpc>
              <a:buSzPct val="100000"/>
            </a:pPr>
            <a:fld id="{0A8FE226-7E3D-4605-9837-5B4A63B48106}" type="slidenum">
              <a:rPr lang="en-US" altLang="en-US" sz="1300">
                <a:cs typeface="Arial Unicode MS" charset="0"/>
              </a:rPr>
              <a:pPr algn="r" eaLnBrk="1">
                <a:lnSpc>
                  <a:spcPct val="95000"/>
                </a:lnSpc>
                <a:buSzPct val="100000"/>
              </a:pPr>
              <a:t>26</a:t>
            </a:fld>
            <a:endParaRPr lang="en-US" altLang="en-US" sz="1300">
              <a:cs typeface="Arial Unicode MS" charset="0"/>
            </a:endParaRPr>
          </a:p>
        </p:txBody>
      </p:sp>
      <p:sp>
        <p:nvSpPr>
          <p:cNvPr id="32772" name="Rectangle 2"/>
          <p:cNvSpPr>
            <a:spLocks noGrp="1" noRot="1" noChangeAspect="1" noChangeArrowheads="1" noTextEdit="1"/>
          </p:cNvSpPr>
          <p:nvPr>
            <p:ph type="sldImg"/>
          </p:nvPr>
        </p:nvSpPr>
        <p:spPr>
          <a:xfrm>
            <a:off x="1213037" y="694171"/>
            <a:ext cx="4410916" cy="340735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3" name="Rectangle 3"/>
          <p:cNvSpPr>
            <a:spLocks noGrp="1" noChangeArrowheads="1"/>
          </p:cNvSpPr>
          <p:nvPr>
            <p:ph type="body" idx="1"/>
          </p:nvPr>
        </p:nvSpPr>
        <p:spPr>
          <a:xfrm>
            <a:off x="686361" y="4342534"/>
            <a:ext cx="5465669" cy="4092864"/>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7EA2A54A-5684-4643-B783-8099102CE6F7}" type="slidenum">
              <a:rPr lang="en-US" altLang="en-US" sz="1300"/>
              <a:pPr/>
              <a:t>27</a:t>
            </a:fld>
            <a:endParaRPr lang="en-US" altLang="en-US" sz="1300"/>
          </a:p>
        </p:txBody>
      </p:sp>
      <p:sp>
        <p:nvSpPr>
          <p:cNvPr id="34819" name="Text Box 1"/>
          <p:cNvSpPr txBox="1">
            <a:spLocks noChangeArrowheads="1"/>
          </p:cNvSpPr>
          <p:nvPr/>
        </p:nvSpPr>
        <p:spPr bwMode="auto">
          <a:xfrm>
            <a:off x="3881438" y="8686512"/>
            <a:ext cx="2921934" cy="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a:lnSpc>
                <a:spcPct val="95000"/>
              </a:lnSpc>
              <a:buSzPct val="100000"/>
            </a:pPr>
            <a:fld id="{C9318E22-28D3-4B95-9F39-B0C54A03F503}" type="slidenum">
              <a:rPr lang="en-US" altLang="en-US" sz="1300">
                <a:cs typeface="Arial Unicode MS" charset="0"/>
              </a:rPr>
              <a:pPr algn="r" eaLnBrk="1">
                <a:lnSpc>
                  <a:spcPct val="95000"/>
                </a:lnSpc>
                <a:buSzPct val="100000"/>
              </a:pPr>
              <a:t>27</a:t>
            </a:fld>
            <a:endParaRPr lang="en-US" altLang="en-US" sz="1300">
              <a:cs typeface="Arial Unicode MS" charset="0"/>
            </a:endParaRPr>
          </a:p>
        </p:txBody>
      </p:sp>
      <p:sp>
        <p:nvSpPr>
          <p:cNvPr id="34820" name="Rectangle 2"/>
          <p:cNvSpPr>
            <a:spLocks noGrp="1" noRot="1" noChangeAspect="1" noChangeArrowheads="1" noTextEdit="1"/>
          </p:cNvSpPr>
          <p:nvPr>
            <p:ph type="sldImg"/>
          </p:nvPr>
        </p:nvSpPr>
        <p:spPr>
          <a:xfrm>
            <a:off x="1213037" y="694171"/>
            <a:ext cx="4410916" cy="340735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1" name="Rectangle 3"/>
          <p:cNvSpPr>
            <a:spLocks noGrp="1" noChangeArrowheads="1"/>
          </p:cNvSpPr>
          <p:nvPr>
            <p:ph type="body" idx="1"/>
          </p:nvPr>
        </p:nvSpPr>
        <p:spPr>
          <a:xfrm>
            <a:off x="686361" y="4342534"/>
            <a:ext cx="5465669" cy="4092864"/>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34F57DA5-19B1-4A61-9301-AB649893DFAB}" type="slidenum">
              <a:rPr lang="en-US" altLang="en-US" sz="1300"/>
              <a:pPr/>
              <a:t>28</a:t>
            </a:fld>
            <a:endParaRPr lang="en-US" altLang="en-US" sz="1300"/>
          </a:p>
        </p:txBody>
      </p:sp>
      <p:sp>
        <p:nvSpPr>
          <p:cNvPr id="36867" name="Text Box 1"/>
          <p:cNvSpPr txBox="1">
            <a:spLocks noChangeArrowheads="1"/>
          </p:cNvSpPr>
          <p:nvPr/>
        </p:nvSpPr>
        <p:spPr bwMode="auto">
          <a:xfrm>
            <a:off x="3881438" y="8686512"/>
            <a:ext cx="2921934" cy="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a:lnSpc>
                <a:spcPct val="95000"/>
              </a:lnSpc>
              <a:buSzPct val="100000"/>
            </a:pPr>
            <a:fld id="{89F17D8B-AF6E-4A7B-B637-9AAC57DF9FB7}" type="slidenum">
              <a:rPr lang="en-US" altLang="en-US" sz="1300">
                <a:cs typeface="Arial Unicode MS" charset="0"/>
              </a:rPr>
              <a:pPr algn="r" eaLnBrk="1">
                <a:lnSpc>
                  <a:spcPct val="95000"/>
                </a:lnSpc>
                <a:buSzPct val="100000"/>
              </a:pPr>
              <a:t>28</a:t>
            </a:fld>
            <a:endParaRPr lang="en-US" altLang="en-US" sz="1300">
              <a:cs typeface="Arial Unicode MS" charset="0"/>
            </a:endParaRPr>
          </a:p>
        </p:txBody>
      </p:sp>
      <p:sp>
        <p:nvSpPr>
          <p:cNvPr id="36868" name="Rectangle 2"/>
          <p:cNvSpPr>
            <a:spLocks noGrp="1" noRot="1" noChangeAspect="1" noChangeArrowheads="1" noTextEdit="1"/>
          </p:cNvSpPr>
          <p:nvPr>
            <p:ph type="sldImg"/>
          </p:nvPr>
        </p:nvSpPr>
        <p:spPr>
          <a:xfrm>
            <a:off x="1213037" y="694171"/>
            <a:ext cx="4410916" cy="340735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9" name="Rectangle 3"/>
          <p:cNvSpPr>
            <a:spLocks noGrp="1" noChangeArrowheads="1"/>
          </p:cNvSpPr>
          <p:nvPr>
            <p:ph type="body" idx="1"/>
          </p:nvPr>
        </p:nvSpPr>
        <p:spPr>
          <a:xfrm>
            <a:off x="686361" y="4342534"/>
            <a:ext cx="5465669" cy="4092864"/>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021759A0-EDA5-4791-9B04-3BE5E252FD6E}" type="slidenum">
              <a:rPr lang="en-US" altLang="en-US" sz="1300"/>
              <a:pPr/>
              <a:t>29</a:t>
            </a:fld>
            <a:endParaRPr lang="en-US" altLang="en-US" sz="1300"/>
          </a:p>
        </p:txBody>
      </p:sp>
      <p:sp>
        <p:nvSpPr>
          <p:cNvPr id="38915" name="Text Box 1"/>
          <p:cNvSpPr txBox="1">
            <a:spLocks noChangeArrowheads="1"/>
          </p:cNvSpPr>
          <p:nvPr/>
        </p:nvSpPr>
        <p:spPr bwMode="auto">
          <a:xfrm>
            <a:off x="3881438" y="8686512"/>
            <a:ext cx="2921934" cy="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a:lnSpc>
                <a:spcPct val="95000"/>
              </a:lnSpc>
              <a:buSzPct val="100000"/>
            </a:pPr>
            <a:fld id="{2960609C-962D-4E3D-B358-B929625DB1BF}" type="slidenum">
              <a:rPr lang="en-US" altLang="en-US" sz="1300">
                <a:cs typeface="Arial Unicode MS" charset="0"/>
              </a:rPr>
              <a:pPr algn="r" eaLnBrk="1">
                <a:lnSpc>
                  <a:spcPct val="95000"/>
                </a:lnSpc>
                <a:buSzPct val="100000"/>
              </a:pPr>
              <a:t>29</a:t>
            </a:fld>
            <a:endParaRPr lang="en-US" altLang="en-US" sz="1300">
              <a:cs typeface="Arial Unicode MS" charset="0"/>
            </a:endParaRPr>
          </a:p>
        </p:txBody>
      </p:sp>
      <p:sp>
        <p:nvSpPr>
          <p:cNvPr id="38916" name="Rectangle 2"/>
          <p:cNvSpPr>
            <a:spLocks noGrp="1" noRot="1" noChangeAspect="1" noChangeArrowheads="1" noTextEdit="1"/>
          </p:cNvSpPr>
          <p:nvPr>
            <p:ph type="sldImg"/>
          </p:nvPr>
        </p:nvSpPr>
        <p:spPr>
          <a:xfrm>
            <a:off x="1213037" y="694171"/>
            <a:ext cx="4410916" cy="340735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7" name="Rectangle 3"/>
          <p:cNvSpPr>
            <a:spLocks noGrp="1" noChangeArrowheads="1"/>
          </p:cNvSpPr>
          <p:nvPr>
            <p:ph type="body" idx="1"/>
          </p:nvPr>
        </p:nvSpPr>
        <p:spPr>
          <a:xfrm>
            <a:off x="686361" y="4342534"/>
            <a:ext cx="5465669" cy="4092864"/>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BE5FC66E-CB72-4EB0-ABEC-0CAC19B28FBE}" type="slidenum">
              <a:rPr lang="en-US" altLang="en-US" sz="1300"/>
              <a:pPr/>
              <a:t>30</a:t>
            </a:fld>
            <a:endParaRPr lang="en-US" altLang="en-US" sz="1300"/>
          </a:p>
        </p:txBody>
      </p:sp>
      <p:sp>
        <p:nvSpPr>
          <p:cNvPr id="40963" name="Text Box 1"/>
          <p:cNvSpPr txBox="1">
            <a:spLocks noChangeArrowheads="1"/>
          </p:cNvSpPr>
          <p:nvPr/>
        </p:nvSpPr>
        <p:spPr bwMode="auto">
          <a:xfrm>
            <a:off x="3881438" y="8686512"/>
            <a:ext cx="2921934" cy="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a:lnSpc>
                <a:spcPct val="95000"/>
              </a:lnSpc>
              <a:buSzPct val="100000"/>
            </a:pPr>
            <a:fld id="{0A4601D4-FB52-4FF7-9A9C-CB3CC3EC68A2}" type="slidenum">
              <a:rPr lang="en-US" altLang="en-US" sz="1300">
                <a:cs typeface="Arial Unicode MS" charset="0"/>
              </a:rPr>
              <a:pPr algn="r" eaLnBrk="1">
                <a:lnSpc>
                  <a:spcPct val="95000"/>
                </a:lnSpc>
                <a:buSzPct val="100000"/>
              </a:pPr>
              <a:t>30</a:t>
            </a:fld>
            <a:endParaRPr lang="en-US" altLang="en-US" sz="1300">
              <a:cs typeface="Arial Unicode MS" charset="0"/>
            </a:endParaRPr>
          </a:p>
        </p:txBody>
      </p:sp>
      <p:sp>
        <p:nvSpPr>
          <p:cNvPr id="40964" name="Rectangle 2"/>
          <p:cNvSpPr>
            <a:spLocks noGrp="1" noRot="1" noChangeAspect="1" noChangeArrowheads="1" noTextEdit="1"/>
          </p:cNvSpPr>
          <p:nvPr>
            <p:ph type="sldImg"/>
          </p:nvPr>
        </p:nvSpPr>
        <p:spPr>
          <a:xfrm>
            <a:off x="1217240" y="694171"/>
            <a:ext cx="4384301" cy="3388591"/>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5" name="Rectangle 3"/>
          <p:cNvSpPr>
            <a:spLocks noGrp="1" noChangeArrowheads="1"/>
          </p:cNvSpPr>
          <p:nvPr>
            <p:ph type="body" idx="1"/>
          </p:nvPr>
        </p:nvSpPr>
        <p:spPr>
          <a:xfrm>
            <a:off x="686360" y="4342534"/>
            <a:ext cx="5447460" cy="407410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480FE2CD-D066-4BB6-9992-7CACA40E544D}" type="slidenum">
              <a:rPr lang="en-US" altLang="en-US" sz="1300"/>
              <a:pPr/>
              <a:t>13</a:t>
            </a:fld>
            <a:endParaRPr lang="en-US" altLang="en-US" sz="1300"/>
          </a:p>
        </p:txBody>
      </p:sp>
      <p:sp>
        <p:nvSpPr>
          <p:cNvPr id="6147" name="Text Box 1"/>
          <p:cNvSpPr txBox="1">
            <a:spLocks noChangeArrowheads="1"/>
          </p:cNvSpPr>
          <p:nvPr/>
        </p:nvSpPr>
        <p:spPr bwMode="auto">
          <a:xfrm>
            <a:off x="3881438" y="8686512"/>
            <a:ext cx="2921934" cy="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a:lnSpc>
                <a:spcPct val="95000"/>
              </a:lnSpc>
              <a:buSzPct val="100000"/>
            </a:pPr>
            <a:fld id="{ED17A5D9-FC22-428F-A327-21B3DEE09FA1}" type="slidenum">
              <a:rPr lang="en-US" altLang="en-US" sz="1300">
                <a:cs typeface="Arial Unicode MS" charset="0"/>
              </a:rPr>
              <a:pPr algn="r" eaLnBrk="1">
                <a:lnSpc>
                  <a:spcPct val="95000"/>
                </a:lnSpc>
                <a:buSzPct val="100000"/>
              </a:pPr>
              <a:t>13</a:t>
            </a:fld>
            <a:endParaRPr lang="en-US" altLang="en-US" sz="1300">
              <a:cs typeface="Arial Unicode MS" charset="0"/>
            </a:endParaRPr>
          </a:p>
        </p:txBody>
      </p:sp>
      <p:sp>
        <p:nvSpPr>
          <p:cNvPr id="6148" name="Rectangle 2"/>
          <p:cNvSpPr>
            <a:spLocks noGrp="1" noRot="1" noChangeAspect="1" noChangeArrowheads="1" noTextEdit="1"/>
          </p:cNvSpPr>
          <p:nvPr>
            <p:ph type="sldImg"/>
          </p:nvPr>
        </p:nvSpPr>
        <p:spPr>
          <a:xfrm>
            <a:off x="1213037" y="694171"/>
            <a:ext cx="4416519" cy="341312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Rectangle 3"/>
          <p:cNvSpPr>
            <a:spLocks noGrp="1" noChangeArrowheads="1"/>
          </p:cNvSpPr>
          <p:nvPr>
            <p:ph type="body" idx="1"/>
          </p:nvPr>
        </p:nvSpPr>
        <p:spPr>
          <a:xfrm>
            <a:off x="686361" y="4342535"/>
            <a:ext cx="5471272" cy="4098636"/>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8D57E006-0CA3-4247-9CDC-1B5CE15831AB}" type="slidenum">
              <a:rPr lang="en-US" altLang="en-US" sz="1300"/>
              <a:pPr/>
              <a:t>31</a:t>
            </a:fld>
            <a:endParaRPr lang="en-US" altLang="en-US" sz="1300"/>
          </a:p>
        </p:txBody>
      </p:sp>
      <p:sp>
        <p:nvSpPr>
          <p:cNvPr id="43011" name="Text Box 1"/>
          <p:cNvSpPr txBox="1">
            <a:spLocks noChangeArrowheads="1"/>
          </p:cNvSpPr>
          <p:nvPr/>
        </p:nvSpPr>
        <p:spPr bwMode="auto">
          <a:xfrm>
            <a:off x="3881438" y="8686512"/>
            <a:ext cx="2921934" cy="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a:lnSpc>
                <a:spcPct val="95000"/>
              </a:lnSpc>
              <a:buSzPct val="100000"/>
            </a:pPr>
            <a:fld id="{AA9E0BC0-AEF0-4E61-943F-7F25BEADE1FB}" type="slidenum">
              <a:rPr lang="en-US" altLang="en-US" sz="1300">
                <a:cs typeface="Arial Unicode MS" charset="0"/>
              </a:rPr>
              <a:pPr algn="r" eaLnBrk="1">
                <a:lnSpc>
                  <a:spcPct val="95000"/>
                </a:lnSpc>
                <a:buSzPct val="100000"/>
              </a:pPr>
              <a:t>31</a:t>
            </a:fld>
            <a:endParaRPr lang="en-US" altLang="en-US" sz="1300">
              <a:cs typeface="Arial Unicode MS" charset="0"/>
            </a:endParaRPr>
          </a:p>
        </p:txBody>
      </p:sp>
      <p:sp>
        <p:nvSpPr>
          <p:cNvPr id="43012" name="Rectangle 2"/>
          <p:cNvSpPr>
            <a:spLocks noGrp="1" noRot="1" noChangeAspect="1" noChangeArrowheads="1" noTextEdit="1"/>
          </p:cNvSpPr>
          <p:nvPr>
            <p:ph type="sldImg"/>
          </p:nvPr>
        </p:nvSpPr>
        <p:spPr>
          <a:xfrm>
            <a:off x="1210236" y="694171"/>
            <a:ext cx="4436129" cy="3427556"/>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3" name="Rectangle 3"/>
          <p:cNvSpPr>
            <a:spLocks noGrp="1" noChangeArrowheads="1"/>
          </p:cNvSpPr>
          <p:nvPr>
            <p:ph type="body" idx="1"/>
          </p:nvPr>
        </p:nvSpPr>
        <p:spPr>
          <a:xfrm>
            <a:off x="686361" y="4342535"/>
            <a:ext cx="5485279" cy="4113068"/>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B5AB77D1-A8E1-426B-88F9-045D5E3DB207}" type="slidenum">
              <a:rPr lang="en-US" altLang="en-US" sz="1300"/>
              <a:pPr/>
              <a:t>32</a:t>
            </a:fld>
            <a:endParaRPr lang="en-US" altLang="en-US" sz="1300"/>
          </a:p>
        </p:txBody>
      </p:sp>
      <p:sp>
        <p:nvSpPr>
          <p:cNvPr id="45059" name="Rectangle 1"/>
          <p:cNvSpPr>
            <a:spLocks noGrp="1" noRot="1" noChangeAspect="1" noChangeArrowheads="1" noTextEdit="1"/>
          </p:cNvSpPr>
          <p:nvPr>
            <p:ph type="sldImg"/>
          </p:nvPr>
        </p:nvSpPr>
        <p:spPr>
          <a:xfrm>
            <a:off x="1220041" y="694171"/>
            <a:ext cx="4356287" cy="33655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p:cNvSpPr>
            <a:spLocks noGrp="1" noChangeArrowheads="1"/>
          </p:cNvSpPr>
          <p:nvPr>
            <p:ph type="body" idx="1"/>
          </p:nvPr>
        </p:nvSpPr>
        <p:spPr>
          <a:xfrm>
            <a:off x="686360" y="4342535"/>
            <a:ext cx="5425048" cy="4051011"/>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A128562F-F5C9-4291-B4F9-0A5B4B71E613}" type="slidenum">
              <a:rPr lang="en-US" altLang="en-US" sz="1300"/>
              <a:pPr/>
              <a:t>33</a:t>
            </a:fld>
            <a:endParaRPr lang="en-US" altLang="en-US" sz="1300"/>
          </a:p>
        </p:txBody>
      </p:sp>
      <p:sp>
        <p:nvSpPr>
          <p:cNvPr id="47107" name="Rectangle 1"/>
          <p:cNvSpPr>
            <a:spLocks noGrp="1" noRot="1" noChangeAspect="1" noChangeArrowheads="1" noTextEdit="1"/>
          </p:cNvSpPr>
          <p:nvPr>
            <p:ph type="sldImg"/>
          </p:nvPr>
        </p:nvSpPr>
        <p:spPr>
          <a:xfrm>
            <a:off x="1220041" y="694171"/>
            <a:ext cx="4356287" cy="33655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8" name="Rectangle 2"/>
          <p:cNvSpPr>
            <a:spLocks noGrp="1" noChangeArrowheads="1"/>
          </p:cNvSpPr>
          <p:nvPr>
            <p:ph type="body" idx="1"/>
          </p:nvPr>
        </p:nvSpPr>
        <p:spPr>
          <a:xfrm>
            <a:off x="686360" y="4342535"/>
            <a:ext cx="5425048" cy="4051011"/>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80475F25-29AA-47E7-AD74-03095E25A883}" type="slidenum">
              <a:rPr lang="en-US" altLang="en-US" sz="1300"/>
              <a:pPr/>
              <a:t>34</a:t>
            </a:fld>
            <a:endParaRPr lang="en-US" altLang="en-US" sz="1300"/>
          </a:p>
        </p:txBody>
      </p:sp>
      <p:sp>
        <p:nvSpPr>
          <p:cNvPr id="49155" name="Rectangle 1"/>
          <p:cNvSpPr>
            <a:spLocks noGrp="1" noRot="1" noChangeAspect="1" noChangeArrowheads="1" noTextEdit="1"/>
          </p:cNvSpPr>
          <p:nvPr>
            <p:ph type="sldImg"/>
          </p:nvPr>
        </p:nvSpPr>
        <p:spPr>
          <a:xfrm>
            <a:off x="1220041" y="694171"/>
            <a:ext cx="4356287" cy="33655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6" name="Rectangle 2"/>
          <p:cNvSpPr>
            <a:spLocks noGrp="1" noChangeArrowheads="1"/>
          </p:cNvSpPr>
          <p:nvPr>
            <p:ph type="body" idx="1"/>
          </p:nvPr>
        </p:nvSpPr>
        <p:spPr>
          <a:xfrm>
            <a:off x="686360" y="4342535"/>
            <a:ext cx="5425048" cy="4051011"/>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9C0E4FDF-AEE8-4CED-A5B4-DAE91F810D40}" type="slidenum">
              <a:rPr lang="en-US" altLang="en-US" sz="1300"/>
              <a:pPr/>
              <a:t>35</a:t>
            </a:fld>
            <a:endParaRPr lang="en-US" altLang="en-US" sz="1300"/>
          </a:p>
        </p:txBody>
      </p:sp>
      <p:sp>
        <p:nvSpPr>
          <p:cNvPr id="51203" name="Rectangle 1"/>
          <p:cNvSpPr>
            <a:spLocks noGrp="1" noRot="1" noChangeAspect="1" noChangeArrowheads="1" noTextEdit="1"/>
          </p:cNvSpPr>
          <p:nvPr>
            <p:ph type="sldImg"/>
          </p:nvPr>
        </p:nvSpPr>
        <p:spPr>
          <a:xfrm>
            <a:off x="1155700" y="693738"/>
            <a:ext cx="4487863" cy="336708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4" name="Rectangle 2"/>
          <p:cNvSpPr>
            <a:spLocks noGrp="1" noChangeArrowheads="1"/>
          </p:cNvSpPr>
          <p:nvPr>
            <p:ph type="body" idx="1"/>
          </p:nvPr>
        </p:nvSpPr>
        <p:spPr>
          <a:xfrm>
            <a:off x="686361" y="4342534"/>
            <a:ext cx="5426449" cy="405245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37DF9264-ECD8-4C72-8D08-46B13FC64C13}" type="slidenum">
              <a:rPr lang="en-US" altLang="en-US" sz="1300"/>
              <a:pPr/>
              <a:t>14</a:t>
            </a:fld>
            <a:endParaRPr lang="en-US" altLang="en-US" sz="1300"/>
          </a:p>
        </p:txBody>
      </p:sp>
      <p:sp>
        <p:nvSpPr>
          <p:cNvPr id="8195" name="Text Box 1"/>
          <p:cNvSpPr txBox="1">
            <a:spLocks noChangeArrowheads="1"/>
          </p:cNvSpPr>
          <p:nvPr/>
        </p:nvSpPr>
        <p:spPr bwMode="auto">
          <a:xfrm>
            <a:off x="3881438" y="8686512"/>
            <a:ext cx="2921934" cy="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a:lnSpc>
                <a:spcPct val="95000"/>
              </a:lnSpc>
              <a:buSzPct val="100000"/>
            </a:pPr>
            <a:fld id="{28DE3BFF-EAFA-4CFD-ACBD-BA34CA7E252C}" type="slidenum">
              <a:rPr lang="en-US" altLang="en-US" sz="1300">
                <a:cs typeface="Arial Unicode MS" charset="0"/>
              </a:rPr>
              <a:pPr algn="r" eaLnBrk="1">
                <a:lnSpc>
                  <a:spcPct val="95000"/>
                </a:lnSpc>
                <a:buSzPct val="100000"/>
              </a:pPr>
              <a:t>14</a:t>
            </a:fld>
            <a:endParaRPr lang="en-US" altLang="en-US" sz="1300">
              <a:cs typeface="Arial Unicode MS" charset="0"/>
            </a:endParaRPr>
          </a:p>
        </p:txBody>
      </p:sp>
      <p:sp>
        <p:nvSpPr>
          <p:cNvPr id="8196" name="Rectangle 2"/>
          <p:cNvSpPr>
            <a:spLocks noGrp="1" noRot="1" noChangeAspect="1" noChangeArrowheads="1" noTextEdit="1"/>
          </p:cNvSpPr>
          <p:nvPr>
            <p:ph type="sldImg"/>
          </p:nvPr>
        </p:nvSpPr>
        <p:spPr>
          <a:xfrm>
            <a:off x="1213037" y="694171"/>
            <a:ext cx="4416519" cy="341312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7" name="Rectangle 3"/>
          <p:cNvSpPr>
            <a:spLocks noGrp="1" noChangeArrowheads="1"/>
          </p:cNvSpPr>
          <p:nvPr>
            <p:ph type="body" idx="1"/>
          </p:nvPr>
        </p:nvSpPr>
        <p:spPr>
          <a:xfrm>
            <a:off x="686361" y="4342535"/>
            <a:ext cx="5471272" cy="4098636"/>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CB031096-66E4-4109-B8AB-3CDB195328A5}" type="slidenum">
              <a:rPr lang="en-US" altLang="en-US" sz="1300"/>
              <a:pPr/>
              <a:t>15</a:t>
            </a:fld>
            <a:endParaRPr lang="en-US" altLang="en-US" sz="1300"/>
          </a:p>
        </p:txBody>
      </p:sp>
      <p:sp>
        <p:nvSpPr>
          <p:cNvPr id="10243" name="Text Box 1"/>
          <p:cNvSpPr txBox="1">
            <a:spLocks noChangeArrowheads="1"/>
          </p:cNvSpPr>
          <p:nvPr/>
        </p:nvSpPr>
        <p:spPr bwMode="auto">
          <a:xfrm>
            <a:off x="3881438" y="8686512"/>
            <a:ext cx="2921934" cy="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a:lnSpc>
                <a:spcPct val="95000"/>
              </a:lnSpc>
              <a:buSzPct val="100000"/>
            </a:pPr>
            <a:fld id="{10BF68E9-68CF-4696-9FE3-65F0A795BE28}" type="slidenum">
              <a:rPr lang="en-US" altLang="en-US" sz="1300">
                <a:cs typeface="Arial Unicode MS" charset="0"/>
              </a:rPr>
              <a:pPr algn="r" eaLnBrk="1">
                <a:lnSpc>
                  <a:spcPct val="95000"/>
                </a:lnSpc>
                <a:buSzPct val="100000"/>
              </a:pPr>
              <a:t>15</a:t>
            </a:fld>
            <a:endParaRPr lang="en-US" altLang="en-US" sz="1300">
              <a:cs typeface="Arial Unicode MS" charset="0"/>
            </a:endParaRPr>
          </a:p>
        </p:txBody>
      </p:sp>
      <p:sp>
        <p:nvSpPr>
          <p:cNvPr id="10244" name="Rectangle 2"/>
          <p:cNvSpPr>
            <a:spLocks noGrp="1" noRot="1" noChangeAspect="1" noChangeArrowheads="1" noTextEdit="1"/>
          </p:cNvSpPr>
          <p:nvPr>
            <p:ph type="sldImg"/>
          </p:nvPr>
        </p:nvSpPr>
        <p:spPr>
          <a:xfrm>
            <a:off x="1213037" y="694171"/>
            <a:ext cx="4416519" cy="341312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5" name="Rectangle 3"/>
          <p:cNvSpPr>
            <a:spLocks noGrp="1" noChangeArrowheads="1"/>
          </p:cNvSpPr>
          <p:nvPr>
            <p:ph type="body" idx="1"/>
          </p:nvPr>
        </p:nvSpPr>
        <p:spPr>
          <a:xfrm>
            <a:off x="686361" y="4342535"/>
            <a:ext cx="5471272" cy="4098636"/>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B98021ED-9849-4F47-B525-A1E3E667CABF}" type="slidenum">
              <a:rPr lang="en-US" altLang="en-US" sz="1300"/>
              <a:pPr/>
              <a:t>16</a:t>
            </a:fld>
            <a:endParaRPr lang="en-US" altLang="en-US" sz="1300"/>
          </a:p>
        </p:txBody>
      </p:sp>
      <p:sp>
        <p:nvSpPr>
          <p:cNvPr id="12291" name="Text Box 1"/>
          <p:cNvSpPr txBox="1">
            <a:spLocks noChangeArrowheads="1"/>
          </p:cNvSpPr>
          <p:nvPr/>
        </p:nvSpPr>
        <p:spPr bwMode="auto">
          <a:xfrm>
            <a:off x="3881438" y="8686512"/>
            <a:ext cx="2921934" cy="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a:lnSpc>
                <a:spcPct val="95000"/>
              </a:lnSpc>
              <a:buSzPct val="100000"/>
            </a:pPr>
            <a:fld id="{6FDFDBE6-6CA2-4B66-BC1B-DC3DA52B0E76}" type="slidenum">
              <a:rPr lang="en-US" altLang="en-US" sz="1300">
                <a:cs typeface="Arial Unicode MS" charset="0"/>
              </a:rPr>
              <a:pPr algn="r" eaLnBrk="1">
                <a:lnSpc>
                  <a:spcPct val="95000"/>
                </a:lnSpc>
                <a:buSzPct val="100000"/>
              </a:pPr>
              <a:t>16</a:t>
            </a:fld>
            <a:endParaRPr lang="en-US" altLang="en-US" sz="1300">
              <a:cs typeface="Arial Unicode MS" charset="0"/>
            </a:endParaRPr>
          </a:p>
        </p:txBody>
      </p:sp>
      <p:sp>
        <p:nvSpPr>
          <p:cNvPr id="12292" name="Rectangle 2"/>
          <p:cNvSpPr>
            <a:spLocks noGrp="1" noRot="1" noChangeAspect="1" noChangeArrowheads="1" noTextEdit="1"/>
          </p:cNvSpPr>
          <p:nvPr>
            <p:ph type="sldImg"/>
          </p:nvPr>
        </p:nvSpPr>
        <p:spPr>
          <a:xfrm>
            <a:off x="1217240" y="694171"/>
            <a:ext cx="4384301" cy="3388591"/>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3" name="Rectangle 3"/>
          <p:cNvSpPr>
            <a:spLocks noGrp="1" noChangeArrowheads="1"/>
          </p:cNvSpPr>
          <p:nvPr>
            <p:ph type="body" idx="1"/>
          </p:nvPr>
        </p:nvSpPr>
        <p:spPr>
          <a:xfrm>
            <a:off x="686360" y="4342534"/>
            <a:ext cx="5447460" cy="407410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5A6DBDB9-E229-4518-A298-176A306F87D6}" type="slidenum">
              <a:rPr lang="en-US" altLang="en-US" sz="1300"/>
              <a:pPr/>
              <a:t>17</a:t>
            </a:fld>
            <a:endParaRPr lang="en-US" altLang="en-US" sz="1300"/>
          </a:p>
        </p:txBody>
      </p:sp>
      <p:sp>
        <p:nvSpPr>
          <p:cNvPr id="14339" name="Text Box 1"/>
          <p:cNvSpPr txBox="1">
            <a:spLocks noChangeArrowheads="1"/>
          </p:cNvSpPr>
          <p:nvPr/>
        </p:nvSpPr>
        <p:spPr bwMode="auto">
          <a:xfrm>
            <a:off x="3881438" y="8686512"/>
            <a:ext cx="2921934" cy="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a:lnSpc>
                <a:spcPct val="95000"/>
              </a:lnSpc>
              <a:buSzPct val="100000"/>
            </a:pPr>
            <a:fld id="{DACC1728-FB6E-4532-80FC-D998E49A6A9E}" type="slidenum">
              <a:rPr lang="en-US" altLang="en-US" sz="1300">
                <a:cs typeface="Arial Unicode MS" charset="0"/>
              </a:rPr>
              <a:pPr algn="r" eaLnBrk="1">
                <a:lnSpc>
                  <a:spcPct val="95000"/>
                </a:lnSpc>
                <a:buSzPct val="100000"/>
              </a:pPr>
              <a:t>17</a:t>
            </a:fld>
            <a:endParaRPr lang="en-US" altLang="en-US" sz="1300">
              <a:cs typeface="Arial Unicode MS" charset="0"/>
            </a:endParaRPr>
          </a:p>
        </p:txBody>
      </p:sp>
      <p:sp>
        <p:nvSpPr>
          <p:cNvPr id="14340" name="Rectangle 2"/>
          <p:cNvSpPr>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1" name="Rectangle 3"/>
          <p:cNvSpPr>
            <a:spLocks noGrp="1" noChangeArrowheads="1"/>
          </p:cNvSpPr>
          <p:nvPr>
            <p:ph type="body" idx="1"/>
          </p:nvPr>
        </p:nvSpPr>
        <p:spPr>
          <a:xfrm>
            <a:off x="686360" y="4342535"/>
            <a:ext cx="5486681" cy="4114511"/>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835F2F64-B302-43FE-9541-F43164034BD7}" type="slidenum">
              <a:rPr lang="en-US" altLang="en-US" sz="1300"/>
              <a:pPr/>
              <a:t>18</a:t>
            </a:fld>
            <a:endParaRPr lang="en-US" altLang="en-US" sz="1300"/>
          </a:p>
        </p:txBody>
      </p:sp>
      <p:sp>
        <p:nvSpPr>
          <p:cNvPr id="16387" name="Text Box 1"/>
          <p:cNvSpPr txBox="1">
            <a:spLocks noChangeArrowheads="1"/>
          </p:cNvSpPr>
          <p:nvPr/>
        </p:nvSpPr>
        <p:spPr bwMode="auto">
          <a:xfrm>
            <a:off x="3881438" y="8686512"/>
            <a:ext cx="2921934" cy="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a:lnSpc>
                <a:spcPct val="95000"/>
              </a:lnSpc>
              <a:buSzPct val="100000"/>
            </a:pPr>
            <a:fld id="{3940CABF-BCCB-4265-8758-9A8705ECAC2E}" type="slidenum">
              <a:rPr lang="en-US" altLang="en-US" sz="1300">
                <a:cs typeface="Arial Unicode MS" charset="0"/>
              </a:rPr>
              <a:pPr algn="r" eaLnBrk="1">
                <a:lnSpc>
                  <a:spcPct val="95000"/>
                </a:lnSpc>
                <a:buSzPct val="100000"/>
              </a:pPr>
              <a:t>18</a:t>
            </a:fld>
            <a:endParaRPr lang="en-US" altLang="en-US" sz="1300">
              <a:cs typeface="Arial Unicode MS" charset="0"/>
            </a:endParaRPr>
          </a:p>
        </p:txBody>
      </p:sp>
      <p:sp>
        <p:nvSpPr>
          <p:cNvPr id="16388" name="Rectangle 2"/>
          <p:cNvSpPr>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9" name="Rectangle 3"/>
          <p:cNvSpPr>
            <a:spLocks noGrp="1" noChangeArrowheads="1"/>
          </p:cNvSpPr>
          <p:nvPr>
            <p:ph type="body" idx="1"/>
          </p:nvPr>
        </p:nvSpPr>
        <p:spPr>
          <a:xfrm>
            <a:off x="686360" y="4342535"/>
            <a:ext cx="5486681" cy="4114511"/>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CC794907-9AD0-4591-8F0C-7AB4BB3E2193}" type="slidenum">
              <a:rPr lang="en-US" altLang="en-US" sz="1300"/>
              <a:pPr/>
              <a:t>19</a:t>
            </a:fld>
            <a:endParaRPr lang="en-US" altLang="en-US" sz="1300"/>
          </a:p>
        </p:txBody>
      </p:sp>
      <p:sp>
        <p:nvSpPr>
          <p:cNvPr id="18435" name="Text Box 1"/>
          <p:cNvSpPr txBox="1">
            <a:spLocks noChangeArrowheads="1"/>
          </p:cNvSpPr>
          <p:nvPr/>
        </p:nvSpPr>
        <p:spPr bwMode="auto">
          <a:xfrm>
            <a:off x="3881438" y="8686512"/>
            <a:ext cx="2921934" cy="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a:lnSpc>
                <a:spcPct val="95000"/>
              </a:lnSpc>
              <a:buSzPct val="100000"/>
            </a:pPr>
            <a:fld id="{9D6865A8-E86D-4E53-8CAA-9927A7EF62F8}" type="slidenum">
              <a:rPr lang="en-US" altLang="en-US" sz="1300">
                <a:cs typeface="Arial Unicode MS" charset="0"/>
              </a:rPr>
              <a:pPr algn="r" eaLnBrk="1">
                <a:lnSpc>
                  <a:spcPct val="95000"/>
                </a:lnSpc>
                <a:buSzPct val="100000"/>
              </a:pPr>
              <a:t>19</a:t>
            </a:fld>
            <a:endParaRPr lang="en-US" altLang="en-US" sz="1300">
              <a:cs typeface="Arial Unicode MS" charset="0"/>
            </a:endParaRPr>
          </a:p>
        </p:txBody>
      </p:sp>
      <p:sp>
        <p:nvSpPr>
          <p:cNvPr id="18436" name="Rectangle 2"/>
          <p:cNvSpPr>
            <a:spLocks noGrp="1" noRot="1" noChangeAspect="1" noChangeArrowheads="1" noTextEdit="1"/>
          </p:cNvSpPr>
          <p:nvPr>
            <p:ph type="sldImg"/>
          </p:nvPr>
        </p:nvSpPr>
        <p:spPr>
          <a:xfrm>
            <a:off x="1213037" y="694171"/>
            <a:ext cx="4413717" cy="34102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7" name="Rectangle 3"/>
          <p:cNvSpPr>
            <a:spLocks noGrp="1" noChangeArrowheads="1"/>
          </p:cNvSpPr>
          <p:nvPr>
            <p:ph type="body" idx="1"/>
          </p:nvPr>
        </p:nvSpPr>
        <p:spPr>
          <a:xfrm>
            <a:off x="686360" y="4342535"/>
            <a:ext cx="5468471" cy="409575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5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1pPr>
            <a:lvl2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2pPr>
            <a:lvl3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3pPr>
            <a:lvl4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4pPr>
            <a:lvl5pP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5pPr>
            <a:lvl6pPr marL="2256602"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6pPr>
            <a:lvl7pPr marL="2666893"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7pPr>
            <a:lvl8pPr marL="3077185"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8pPr>
            <a:lvl9pPr marL="3487476" indent="-205146" defTabSz="410291" eaLnBrk="0" fontAlgn="base" hangingPunct="0">
              <a:spcBef>
                <a:spcPct val="30000"/>
              </a:spcBef>
              <a:spcAft>
                <a:spcPct val="0"/>
              </a:spcAft>
              <a:buClr>
                <a:srgbClr val="000000"/>
              </a:buClr>
              <a:buSzPct val="100000"/>
              <a:buFont typeface="Times New Roman" pitchFamily="16"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sz="1100">
                <a:solidFill>
                  <a:srgbClr val="000000"/>
                </a:solidFill>
                <a:latin typeface="Times New Roman" pitchFamily="16" charset="0"/>
              </a:defRPr>
            </a:lvl9pPr>
          </a:lstStyle>
          <a:p>
            <a:fld id="{174B7C49-75AF-4F48-8615-BB50A3F19CF4}" type="slidenum">
              <a:rPr lang="en-US" altLang="en-US" sz="1300"/>
              <a:pPr/>
              <a:t>20</a:t>
            </a:fld>
            <a:endParaRPr lang="en-US" altLang="en-US" sz="1300"/>
          </a:p>
        </p:txBody>
      </p:sp>
      <p:sp>
        <p:nvSpPr>
          <p:cNvPr id="20483" name="Text Box 1"/>
          <p:cNvSpPr txBox="1">
            <a:spLocks noChangeArrowheads="1"/>
          </p:cNvSpPr>
          <p:nvPr/>
        </p:nvSpPr>
        <p:spPr bwMode="auto">
          <a:xfrm>
            <a:off x="3881438" y="8686512"/>
            <a:ext cx="2921934" cy="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a:lnSpc>
                <a:spcPct val="95000"/>
              </a:lnSpc>
              <a:buSzPct val="100000"/>
            </a:pPr>
            <a:fld id="{832A9796-A77D-42F6-9705-80334BA0413E}" type="slidenum">
              <a:rPr lang="en-US" altLang="en-US" sz="1300">
                <a:cs typeface="Arial Unicode MS" charset="0"/>
              </a:rPr>
              <a:pPr algn="r" eaLnBrk="1">
                <a:lnSpc>
                  <a:spcPct val="95000"/>
                </a:lnSpc>
                <a:buSzPct val="100000"/>
              </a:pPr>
              <a:t>20</a:t>
            </a:fld>
            <a:endParaRPr lang="en-US" altLang="en-US" sz="1300">
              <a:cs typeface="Arial Unicode MS" charset="0"/>
            </a:endParaRPr>
          </a:p>
        </p:txBody>
      </p:sp>
      <p:sp>
        <p:nvSpPr>
          <p:cNvPr id="20484" name="Rectangle 2"/>
          <p:cNvSpPr>
            <a:spLocks noGrp="1" noRot="1" noChangeAspect="1" noChangeArrowheads="1" noTextEdit="1"/>
          </p:cNvSpPr>
          <p:nvPr>
            <p:ph type="sldImg"/>
          </p:nvPr>
        </p:nvSpPr>
        <p:spPr>
          <a:xfrm>
            <a:off x="1213037" y="694171"/>
            <a:ext cx="4413717" cy="34102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5" name="Rectangle 3"/>
          <p:cNvSpPr>
            <a:spLocks noGrp="1" noChangeArrowheads="1"/>
          </p:cNvSpPr>
          <p:nvPr>
            <p:ph type="body" idx="1"/>
          </p:nvPr>
        </p:nvSpPr>
        <p:spPr>
          <a:xfrm>
            <a:off x="686360" y="4342535"/>
            <a:ext cx="5468471" cy="409575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C97F60-2F2E-4B90-A065-C6BC1A032CA7}" type="datetimeFigureOut">
              <a:rPr lang="en-US" smtClean="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97F60-2F2E-4B90-A065-C6BC1A032CA7}" type="datetimeFigureOut">
              <a:rPr lang="en-US" smtClean="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97F60-2F2E-4B90-A065-C6BC1A032CA7}" type="datetimeFigureOut">
              <a:rPr lang="en-US" smtClean="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0" y="273629"/>
            <a:ext cx="8160480" cy="1077233"/>
          </a:xfrm>
        </p:spPr>
        <p:txBody>
          <a:bodyPr/>
          <a:lstStyle/>
          <a:p>
            <a:r>
              <a:rPr lang="en-US" smtClean="0"/>
              <a:t>Click to edit Master title style</a:t>
            </a:r>
            <a:endParaRPr lang="en-IN"/>
          </a:p>
        </p:txBody>
      </p:sp>
      <p:sp>
        <p:nvSpPr>
          <p:cNvPr id="3" name="Rectangle 5"/>
          <p:cNvSpPr>
            <a:spLocks noGrp="1" noChangeArrowheads="1"/>
          </p:cNvSpPr>
          <p:nvPr>
            <p:ph type="sldNum" idx="10"/>
          </p:nvPr>
        </p:nvSpPr>
        <p:spPr>
          <a:ln/>
        </p:spPr>
        <p:txBody>
          <a:bodyPr/>
          <a:lstStyle>
            <a:lvl1pPr>
              <a:defRPr/>
            </a:lvl1pPr>
          </a:lstStyle>
          <a:p>
            <a:fld id="{48161C08-FEAC-437B-8C86-CD83B12F8AF1}" type="slidenum">
              <a:rPr lang="en-US" altLang="en-US"/>
              <a:pPr/>
              <a:t>‹#›</a:t>
            </a:fld>
            <a:endParaRPr lang="en-US" altLang="en-US"/>
          </a:p>
        </p:txBody>
      </p:sp>
    </p:spTree>
    <p:extLst>
      <p:ext uri="{BB962C8B-B14F-4D97-AF65-F5344CB8AC3E}">
        <p14:creationId xmlns:p14="http://schemas.microsoft.com/office/powerpoint/2010/main" val="4048335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97F60-2F2E-4B90-A065-C6BC1A032CA7}" type="datetimeFigureOut">
              <a:rPr lang="en-US" smtClean="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C97F60-2F2E-4B90-A065-C6BC1A032CA7}" type="datetimeFigureOut">
              <a:rPr lang="en-US" smtClean="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C97F60-2F2E-4B90-A065-C6BC1A032CA7}" type="datetimeFigureOut">
              <a:rPr lang="en-US" smtClean="0"/>
              <a:pPr/>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C97F60-2F2E-4B90-A065-C6BC1A032CA7}" type="datetimeFigureOut">
              <a:rPr lang="en-US" smtClean="0"/>
              <a:pPr/>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C97F60-2F2E-4B90-A065-C6BC1A032CA7}" type="datetimeFigureOut">
              <a:rPr lang="en-US" smtClean="0"/>
              <a:pPr/>
              <a:t>5/13/2022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C97F60-2F2E-4B90-A065-C6BC1A032CA7}" type="datetimeFigureOut">
              <a:rPr lang="en-US" smtClean="0"/>
              <a:pPr/>
              <a:t>5/13/2022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97F60-2F2E-4B90-A065-C6BC1A032CA7}" type="datetimeFigureOut">
              <a:rPr lang="en-US" smtClean="0"/>
              <a:pPr/>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97F60-2F2E-4B90-A065-C6BC1A032CA7}" type="datetimeFigureOut">
              <a:rPr lang="en-US" smtClean="0"/>
              <a:pPr/>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3B174-D164-442D-A87D-9CE42EA241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97F60-2F2E-4B90-A065-C6BC1A032CA7}" type="datetimeFigureOut">
              <a:rPr lang="en-US" smtClean="0"/>
              <a:pPr/>
              <a:t>5/13/2022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3B174-D164-442D-A87D-9CE42EA241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3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8.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or PPT-01.jpg"/>
          <p:cNvPicPr>
            <a:picLocks noChangeAspect="1"/>
          </p:cNvPicPr>
          <p:nvPr/>
        </p:nvPicPr>
        <p:blipFill>
          <a:blip r:embed="rId2" cstate="print"/>
          <a:stretch>
            <a:fillRect/>
          </a:stretch>
        </p:blipFill>
        <p:spPr>
          <a:xfrm>
            <a:off x="0" y="-21898"/>
            <a:ext cx="9144000" cy="6879899"/>
          </a:xfrm>
          <a:prstGeom prst="rect">
            <a:avLst/>
          </a:prstGeom>
        </p:spPr>
      </p:pic>
      <p:sp>
        <p:nvSpPr>
          <p:cNvPr id="4" name="Rectangle 2"/>
          <p:cNvSpPr txBox="1">
            <a:spLocks noChangeArrowheads="1"/>
          </p:cNvSpPr>
          <p:nvPr/>
        </p:nvSpPr>
        <p:spPr>
          <a:xfrm>
            <a:off x="1567133" y="609600"/>
            <a:ext cx="5805714" cy="756890"/>
          </a:xfrm>
          <a:prstGeom prst="rect">
            <a:avLst/>
          </a:prstGeom>
        </p:spPr>
        <p:txBody>
          <a:bodyPr lIns="64493" tIns="32246" rIns="64493" bIns="32246">
            <a:noAutofit/>
          </a:bodyPr>
          <a:lstStyle/>
          <a:p>
            <a:pPr algn="ctr" defTabSz="457156">
              <a:spcBef>
                <a:spcPct val="0"/>
              </a:spcBef>
              <a:defRPr/>
            </a:pPr>
            <a:r>
              <a:rPr lang="en-US" sz="700" dirty="0">
                <a:solidFill>
                  <a:srgbClr val="CC3300"/>
                </a:solidFill>
                <a:effectLst>
                  <a:outerShdw blurRad="38100" dist="38100" dir="2700000" algn="tl">
                    <a:srgbClr val="000000"/>
                  </a:outerShdw>
                </a:effectLst>
                <a:latin typeface="+mj-lt"/>
                <a:ea typeface="+mj-ea"/>
                <a:cs typeface="+mj-cs"/>
              </a:rPr>
              <a:t/>
            </a:r>
            <a:br>
              <a:rPr lang="en-US" sz="700" dirty="0">
                <a:solidFill>
                  <a:srgbClr val="CC3300"/>
                </a:solidFill>
                <a:effectLst>
                  <a:outerShdw blurRad="38100" dist="38100" dir="2700000" algn="tl">
                    <a:srgbClr val="000000"/>
                  </a:outerShdw>
                </a:effectLst>
                <a:latin typeface="+mj-lt"/>
                <a:ea typeface="+mj-ea"/>
                <a:cs typeface="+mj-cs"/>
              </a:rPr>
            </a:br>
            <a:r>
              <a:rPr lang="en-US" sz="2500" dirty="0">
                <a:solidFill>
                  <a:srgbClr val="3333FF"/>
                </a:solidFill>
                <a:effectLst>
                  <a:outerShdw blurRad="38100" dist="38100" dir="2700000" algn="tl">
                    <a:srgbClr val="000000"/>
                  </a:outerShdw>
                </a:effectLst>
                <a:latin typeface="Monotype Corsiva" pitchFamily="66" charset="0"/>
                <a:ea typeface="+mj-ea"/>
                <a:cs typeface="+mj-cs"/>
              </a:rPr>
              <a:t>Course: Electronic Engineering UEC001</a:t>
            </a:r>
            <a:br>
              <a:rPr lang="en-US" sz="2500" dirty="0">
                <a:solidFill>
                  <a:srgbClr val="3333FF"/>
                </a:solidFill>
                <a:effectLst>
                  <a:outerShdw blurRad="38100" dist="38100" dir="2700000" algn="tl">
                    <a:srgbClr val="000000"/>
                  </a:outerShdw>
                </a:effectLst>
                <a:latin typeface="Monotype Corsiva" pitchFamily="66" charset="0"/>
                <a:ea typeface="+mj-ea"/>
                <a:cs typeface="+mj-cs"/>
              </a:rPr>
            </a:br>
            <a:r>
              <a:rPr lang="en-US" sz="2500" dirty="0">
                <a:solidFill>
                  <a:srgbClr val="3333FF"/>
                </a:solidFill>
                <a:effectLst>
                  <a:outerShdw blurRad="38100" dist="38100" dir="2700000" algn="tl">
                    <a:srgbClr val="000000"/>
                  </a:outerShdw>
                </a:effectLst>
                <a:latin typeface="Monotype Corsiva" pitchFamily="66" charset="0"/>
                <a:ea typeface="+mj-ea"/>
                <a:cs typeface="+mj-cs"/>
              </a:rPr>
              <a:t/>
            </a:r>
            <a:br>
              <a:rPr lang="en-US" sz="2500" dirty="0">
                <a:solidFill>
                  <a:srgbClr val="3333FF"/>
                </a:solidFill>
                <a:effectLst>
                  <a:outerShdw blurRad="38100" dist="38100" dir="2700000" algn="tl">
                    <a:srgbClr val="000000"/>
                  </a:outerShdw>
                </a:effectLst>
                <a:latin typeface="Monotype Corsiva" pitchFamily="66" charset="0"/>
                <a:ea typeface="+mj-ea"/>
                <a:cs typeface="+mj-cs"/>
              </a:rPr>
            </a:br>
            <a:endParaRPr lang="en-US" sz="2300" dirty="0">
              <a:solidFill>
                <a:srgbClr val="CC3300"/>
              </a:solidFill>
              <a:latin typeface="Monotype Corsiva" pitchFamily="66" charset="0"/>
            </a:endParaRPr>
          </a:p>
        </p:txBody>
      </p:sp>
      <p:sp>
        <p:nvSpPr>
          <p:cNvPr id="5" name="Rectangle 4"/>
          <p:cNvSpPr/>
          <p:nvPr/>
        </p:nvSpPr>
        <p:spPr>
          <a:xfrm>
            <a:off x="1639705" y="2209800"/>
            <a:ext cx="5660571" cy="449843"/>
          </a:xfrm>
          <a:prstGeom prst="rect">
            <a:avLst/>
          </a:prstGeom>
        </p:spPr>
        <p:txBody>
          <a:bodyPr wrap="square" lIns="64493" tIns="32246" rIns="64493" bIns="32246">
            <a:spAutoFit/>
          </a:bodyPr>
          <a:lstStyle/>
          <a:p>
            <a:pPr algn="ctr"/>
            <a:r>
              <a:rPr lang="en-US" sz="2500" b="1" dirty="0">
                <a:solidFill>
                  <a:srgbClr val="002060"/>
                </a:solidFill>
                <a:latin typeface="Monotype Corsiva" pitchFamily="66" charset="0"/>
              </a:rPr>
              <a:t>Topic: </a:t>
            </a:r>
            <a:r>
              <a:rPr lang="en-US" sz="2500" b="1" dirty="0" smtClean="0">
                <a:solidFill>
                  <a:srgbClr val="002060"/>
                </a:solidFill>
                <a:latin typeface="Monotype Corsiva" pitchFamily="66" charset="0"/>
              </a:rPr>
              <a:t>Sequential Circuits</a:t>
            </a:r>
            <a:endParaRPr lang="en-US" sz="2500" b="1" dirty="0">
              <a:solidFill>
                <a:srgbClr val="002060"/>
              </a:solidFill>
              <a:latin typeface="Monotype Corsiva" pitchFamily="66" charset="0"/>
            </a:endParaRPr>
          </a:p>
        </p:txBody>
      </p:sp>
    </p:spTree>
    <p:extLst>
      <p:ext uri="{BB962C8B-B14F-4D97-AF65-F5344CB8AC3E}">
        <p14:creationId xmlns:p14="http://schemas.microsoft.com/office/powerpoint/2010/main" val="337723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524000"/>
            <a:ext cx="7035994"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429000" y="468868"/>
            <a:ext cx="1538819" cy="369332"/>
          </a:xfrm>
          <a:prstGeom prst="rect">
            <a:avLst/>
          </a:prstGeom>
        </p:spPr>
        <p:txBody>
          <a:bodyPr wrap="none">
            <a:spAutoFit/>
          </a:bodyPr>
          <a:lstStyle/>
          <a:p>
            <a:r>
              <a:rPr lang="en-US" b="1" dirty="0" smtClean="0">
                <a:solidFill>
                  <a:srgbClr val="FF0000"/>
                </a:solidFill>
              </a:rPr>
              <a:t>Shift Registers</a:t>
            </a:r>
            <a:endParaRPr lang="en-US" dirty="0">
              <a:solidFill>
                <a:srgbClr val="FF0000"/>
              </a:solidFill>
            </a:endParaRPr>
          </a:p>
        </p:txBody>
      </p:sp>
      <p:sp>
        <p:nvSpPr>
          <p:cNvPr id="2" name="AutoShape 4" descr="Digital Circuits - Shift Registers - Tutorialspoi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810000"/>
            <a:ext cx="57150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01318" y="4029391"/>
            <a:ext cx="2294282" cy="369332"/>
          </a:xfrm>
          <a:prstGeom prst="rect">
            <a:avLst/>
          </a:prstGeom>
        </p:spPr>
        <p:txBody>
          <a:bodyPr wrap="none">
            <a:spAutoFit/>
          </a:bodyPr>
          <a:lstStyle/>
          <a:p>
            <a:r>
              <a:rPr lang="en-US" b="1" dirty="0">
                <a:solidFill>
                  <a:srgbClr val="FF0000"/>
                </a:solidFill>
              </a:rPr>
              <a:t>Serial In − Parallel Out</a:t>
            </a:r>
            <a:endParaRPr lang="en-US" dirty="0">
              <a:solidFill>
                <a:srgbClr val="FF0000"/>
              </a:solidFill>
            </a:endParaRPr>
          </a:p>
        </p:txBody>
      </p:sp>
      <p:sp>
        <p:nvSpPr>
          <p:cNvPr id="9" name="Rectangle 8"/>
          <p:cNvSpPr/>
          <p:nvPr/>
        </p:nvSpPr>
        <p:spPr>
          <a:xfrm>
            <a:off x="307975" y="1165292"/>
            <a:ext cx="2119491" cy="369332"/>
          </a:xfrm>
          <a:prstGeom prst="rect">
            <a:avLst/>
          </a:prstGeom>
        </p:spPr>
        <p:txBody>
          <a:bodyPr wrap="none">
            <a:spAutoFit/>
          </a:bodyPr>
          <a:lstStyle/>
          <a:p>
            <a:r>
              <a:rPr lang="en-US" b="1" dirty="0">
                <a:solidFill>
                  <a:srgbClr val="FF0000"/>
                </a:solidFill>
              </a:rPr>
              <a:t>Serial In − Serial </a:t>
            </a:r>
            <a:r>
              <a:rPr lang="en-US" b="1" dirty="0" smtClean="0">
                <a:solidFill>
                  <a:srgbClr val="FF0000"/>
                </a:solidFill>
              </a:rPr>
              <a:t>Out</a:t>
            </a:r>
            <a:endParaRPr lang="en-US" dirty="0">
              <a:solidFill>
                <a:srgbClr val="FF0000"/>
              </a:solidFill>
            </a:endParaRPr>
          </a:p>
        </p:txBody>
      </p:sp>
    </p:spTree>
    <p:extLst>
      <p:ext uri="{BB962C8B-B14F-4D97-AF65-F5344CB8AC3E}">
        <p14:creationId xmlns:p14="http://schemas.microsoft.com/office/powerpoint/2010/main" val="296055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0" y="468868"/>
            <a:ext cx="1538819" cy="369332"/>
          </a:xfrm>
          <a:prstGeom prst="rect">
            <a:avLst/>
          </a:prstGeom>
        </p:spPr>
        <p:txBody>
          <a:bodyPr wrap="none">
            <a:spAutoFit/>
          </a:bodyPr>
          <a:lstStyle/>
          <a:p>
            <a:r>
              <a:rPr lang="en-US" b="1" dirty="0" smtClean="0">
                <a:solidFill>
                  <a:srgbClr val="FF0000"/>
                </a:solidFill>
              </a:rPr>
              <a:t>Shift Registers</a:t>
            </a:r>
            <a:endParaRPr lang="en-US" dirty="0">
              <a:solidFill>
                <a:srgbClr val="FF0000"/>
              </a:solidFill>
            </a:endParaRPr>
          </a:p>
        </p:txBody>
      </p:sp>
      <p:sp>
        <p:nvSpPr>
          <p:cNvPr id="2" name="AutoShape 4" descr="Digital Circuits - Shift Registers - Tutorialspoi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601318" y="4029391"/>
            <a:ext cx="2469074" cy="369332"/>
          </a:xfrm>
          <a:prstGeom prst="rect">
            <a:avLst/>
          </a:prstGeom>
        </p:spPr>
        <p:txBody>
          <a:bodyPr wrap="none">
            <a:spAutoFit/>
          </a:bodyPr>
          <a:lstStyle/>
          <a:p>
            <a:r>
              <a:rPr lang="en-US" b="1" dirty="0">
                <a:solidFill>
                  <a:srgbClr val="FF0000"/>
                </a:solidFill>
              </a:rPr>
              <a:t>Parallel </a:t>
            </a:r>
            <a:r>
              <a:rPr lang="en-US" b="1" dirty="0" smtClean="0">
                <a:solidFill>
                  <a:srgbClr val="FF0000"/>
                </a:solidFill>
              </a:rPr>
              <a:t>In </a:t>
            </a:r>
            <a:r>
              <a:rPr lang="en-US" b="1" dirty="0">
                <a:solidFill>
                  <a:srgbClr val="FF0000"/>
                </a:solidFill>
              </a:rPr>
              <a:t>− Parallel Out</a:t>
            </a:r>
            <a:endParaRPr lang="en-US" dirty="0">
              <a:solidFill>
                <a:srgbClr val="FF0000"/>
              </a:solidFill>
            </a:endParaRPr>
          </a:p>
        </p:txBody>
      </p:sp>
      <p:sp>
        <p:nvSpPr>
          <p:cNvPr id="9" name="Rectangle 8"/>
          <p:cNvSpPr/>
          <p:nvPr/>
        </p:nvSpPr>
        <p:spPr>
          <a:xfrm>
            <a:off x="307975" y="1165292"/>
            <a:ext cx="2294282" cy="369332"/>
          </a:xfrm>
          <a:prstGeom prst="rect">
            <a:avLst/>
          </a:prstGeom>
        </p:spPr>
        <p:txBody>
          <a:bodyPr wrap="none">
            <a:spAutoFit/>
          </a:bodyPr>
          <a:lstStyle/>
          <a:p>
            <a:r>
              <a:rPr lang="en-US" b="1" dirty="0">
                <a:solidFill>
                  <a:srgbClr val="FF0000"/>
                </a:solidFill>
              </a:rPr>
              <a:t>Parallel </a:t>
            </a:r>
            <a:r>
              <a:rPr lang="en-US" b="1" dirty="0" smtClean="0">
                <a:solidFill>
                  <a:srgbClr val="FF0000"/>
                </a:solidFill>
              </a:rPr>
              <a:t>In </a:t>
            </a:r>
            <a:r>
              <a:rPr lang="en-US" b="1" dirty="0">
                <a:solidFill>
                  <a:srgbClr val="FF0000"/>
                </a:solidFill>
              </a:rPr>
              <a:t>− Serial </a:t>
            </a:r>
            <a:r>
              <a:rPr lang="en-US" b="1" dirty="0" smtClean="0">
                <a:solidFill>
                  <a:srgbClr val="FF0000"/>
                </a:solidFill>
              </a:rPr>
              <a:t>Out</a:t>
            </a:r>
            <a:endParaRPr lang="en-US" dirty="0">
              <a:solidFill>
                <a:srgbClr val="FF0000"/>
              </a:solidFill>
            </a:endParaRPr>
          </a:p>
        </p:txBody>
      </p:sp>
      <p:pic>
        <p:nvPicPr>
          <p:cNvPr id="3074" name="Picture 2" descr="parallel-in-to-serial-out-piso-shift-register | Sequential Logic Circuits  || Electronics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647751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arallel-in parallel-out - CircuitVer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733800"/>
            <a:ext cx="53340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43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407520" y="2737728"/>
            <a:ext cx="8218080" cy="1134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gn="ctr" eaLnBrk="1">
              <a:lnSpc>
                <a:spcPct val="93000"/>
              </a:lnSpc>
              <a:buSzPct val="100000"/>
            </a:pPr>
            <a:r>
              <a:rPr lang="en-US" altLang="en-US" sz="4000" b="1">
                <a:solidFill>
                  <a:srgbClr val="0000FF"/>
                </a:solidFill>
              </a:rPr>
              <a:t>Counters</a:t>
            </a:r>
          </a:p>
        </p:txBody>
      </p:sp>
    </p:spTree>
    <p:extLst>
      <p:ext uri="{BB962C8B-B14F-4D97-AF65-F5344CB8AC3E}">
        <p14:creationId xmlns:p14="http://schemas.microsoft.com/office/powerpoint/2010/main" val="30005051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456480" y="260668"/>
            <a:ext cx="8212320" cy="848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gn="ctr" eaLnBrk="1">
              <a:lnSpc>
                <a:spcPct val="93000"/>
              </a:lnSpc>
              <a:buSzPct val="100000"/>
            </a:pPr>
            <a:r>
              <a:rPr lang="en-US" altLang="en-US" sz="3300">
                <a:solidFill>
                  <a:srgbClr val="3333FF"/>
                </a:solidFill>
              </a:rPr>
              <a:t>Counters</a:t>
            </a:r>
          </a:p>
        </p:txBody>
      </p:sp>
      <p:sp>
        <p:nvSpPr>
          <p:cNvPr id="4098" name="Text Box 2"/>
          <p:cNvSpPr txBox="1">
            <a:spLocks noChangeArrowheads="1"/>
          </p:cNvSpPr>
          <p:nvPr/>
        </p:nvSpPr>
        <p:spPr bwMode="auto">
          <a:xfrm>
            <a:off x="414720" y="1221248"/>
            <a:ext cx="8294400" cy="4396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160338" indent="-160338">
              <a:tabLst>
                <a:tab pos="160338" algn="l"/>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Lst>
              <a:defRPr>
                <a:solidFill>
                  <a:srgbClr val="FFFFFF"/>
                </a:solidFill>
                <a:latin typeface="Arial" panose="020B0604020202020204" pitchFamily="34" charset="0"/>
                <a:ea typeface="Microsoft YaHei" panose="020B0503020204020204" pitchFamily="34" charset="-122"/>
              </a:defRPr>
            </a:lvl1pPr>
            <a:lvl2pPr>
              <a:tabLst>
                <a:tab pos="160338" algn="l"/>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Lst>
              <a:defRPr>
                <a:solidFill>
                  <a:srgbClr val="FFFFFF"/>
                </a:solidFill>
                <a:latin typeface="Arial" panose="020B0604020202020204" pitchFamily="34" charset="0"/>
                <a:ea typeface="Microsoft YaHei" panose="020B0503020204020204" pitchFamily="34" charset="-122"/>
              </a:defRPr>
            </a:lvl2pPr>
            <a:lvl3pPr>
              <a:tabLst>
                <a:tab pos="160338" algn="l"/>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Lst>
              <a:defRPr>
                <a:solidFill>
                  <a:srgbClr val="FFFFFF"/>
                </a:solidFill>
                <a:latin typeface="Arial" panose="020B0604020202020204" pitchFamily="34" charset="0"/>
                <a:ea typeface="Microsoft YaHei" panose="020B0503020204020204" pitchFamily="34" charset="-122"/>
              </a:defRPr>
            </a:lvl3pPr>
            <a:lvl4pPr>
              <a:tabLst>
                <a:tab pos="160338" algn="l"/>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Lst>
              <a:defRPr>
                <a:solidFill>
                  <a:srgbClr val="FFFFFF"/>
                </a:solidFill>
                <a:latin typeface="Arial" panose="020B0604020202020204" pitchFamily="34" charset="0"/>
                <a:ea typeface="Microsoft YaHei" panose="020B0503020204020204" pitchFamily="34" charset="-122"/>
              </a:defRPr>
            </a:lvl4pPr>
            <a:lvl5pPr>
              <a:tabLst>
                <a:tab pos="160338" algn="l"/>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60338" algn="l"/>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60338" algn="l"/>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60338" algn="l"/>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60338" algn="l"/>
                <a:tab pos="617538" algn="l"/>
                <a:tab pos="1074738" algn="l"/>
                <a:tab pos="1531938" algn="l"/>
                <a:tab pos="1989138" algn="l"/>
                <a:tab pos="2446338" algn="l"/>
                <a:tab pos="2903538" algn="l"/>
                <a:tab pos="3360738" algn="l"/>
                <a:tab pos="3817938" algn="l"/>
                <a:tab pos="4275138" algn="l"/>
                <a:tab pos="4732338" algn="l"/>
                <a:tab pos="5189538" algn="l"/>
                <a:tab pos="5646738" algn="l"/>
                <a:tab pos="6103938" algn="l"/>
                <a:tab pos="6561138" algn="l"/>
                <a:tab pos="7018338" algn="l"/>
                <a:tab pos="7475538" algn="l"/>
                <a:tab pos="7932738" algn="l"/>
                <a:tab pos="8389938" algn="l"/>
                <a:tab pos="8847138" algn="l"/>
                <a:tab pos="9304338" algn="l"/>
              </a:tabLst>
              <a:defRPr>
                <a:solidFill>
                  <a:srgbClr val="FFFFFF"/>
                </a:solidFill>
                <a:latin typeface="Arial" panose="020B0604020202020204" pitchFamily="34" charset="0"/>
                <a:ea typeface="Microsoft YaHei" panose="020B0503020204020204" pitchFamily="34" charset="-122"/>
              </a:defRPr>
            </a:lvl9pPr>
          </a:lstStyle>
          <a:p>
            <a:pPr>
              <a:lnSpc>
                <a:spcPct val="93000"/>
              </a:lnSpc>
              <a:spcAft>
                <a:spcPts val="1293"/>
              </a:spcAft>
              <a:buClr>
                <a:srgbClr val="000000"/>
              </a:buClr>
              <a:buSzPct val="45000"/>
              <a:buFont typeface="Wingdings" panose="05000000000000000000" pitchFamily="2" charset="2"/>
              <a:buChar char=""/>
              <a:defRPr/>
            </a:pPr>
            <a:r>
              <a:rPr lang="en-US" altLang="en-US" sz="2000" b="1">
                <a:solidFill>
                  <a:srgbClr val="0000FF"/>
                </a:solidFill>
                <a:latin typeface="Times New Roman" panose="02020603050405020304" pitchFamily="18" charset="0"/>
                <a:cs typeface="NewCenturySchlbk-Roman" pitchFamily="16" charset="0"/>
              </a:rPr>
              <a:t>Counters</a:t>
            </a:r>
            <a:r>
              <a:rPr lang="en-US" altLang="en-US" sz="2000">
                <a:solidFill>
                  <a:srgbClr val="000000"/>
                </a:solidFill>
                <a:latin typeface="NewCenturySchlbk-Roman" pitchFamily="16" charset="0"/>
                <a:cs typeface="NewCenturySchlbk-Roman" pitchFamily="16" charset="0"/>
              </a:rPr>
              <a:t> are sequential networks and are constructed from one or more flip-flops that change state in a prescribed sequence when input pulses are received. </a:t>
            </a:r>
          </a:p>
          <a:p>
            <a:pPr>
              <a:lnSpc>
                <a:spcPct val="93000"/>
              </a:lnSpc>
              <a:spcAft>
                <a:spcPts val="1293"/>
              </a:spcAft>
              <a:buClr>
                <a:srgbClr val="000000"/>
              </a:buClr>
              <a:buSzPct val="45000"/>
              <a:buFont typeface="Wingdings" panose="05000000000000000000" pitchFamily="2" charset="2"/>
              <a:buChar char=""/>
              <a:defRPr/>
            </a:pPr>
            <a:r>
              <a:rPr lang="en-US" altLang="en-US" sz="2000">
                <a:solidFill>
                  <a:srgbClr val="000000"/>
                </a:solidFill>
                <a:latin typeface="NewCenturySchlbk-Roman" pitchFamily="16" charset="0"/>
                <a:cs typeface="NewCenturySchlbk-Roman" pitchFamily="16" charset="0"/>
              </a:rPr>
              <a:t>A </a:t>
            </a:r>
            <a:r>
              <a:rPr lang="en-US" altLang="en-US" sz="2000" b="1">
                <a:solidFill>
                  <a:srgbClr val="0000FF"/>
                </a:solidFill>
                <a:latin typeface="Times New Roman" panose="02020603050405020304" pitchFamily="18" charset="0"/>
                <a:cs typeface="NewCenturySchlbk-Roman" pitchFamily="16" charset="0"/>
              </a:rPr>
              <a:t>Counter</a:t>
            </a:r>
            <a:r>
              <a:rPr lang="en-US" altLang="en-US" sz="2000">
                <a:solidFill>
                  <a:srgbClr val="000000"/>
                </a:solidFill>
                <a:latin typeface="NewCenturySchlbk-Roman" pitchFamily="16" charset="0"/>
                <a:cs typeface="NewCenturySchlbk-Roman" pitchFamily="16" charset="0"/>
              </a:rPr>
              <a:t> driven by a clock can be used to </a:t>
            </a:r>
            <a:r>
              <a:rPr lang="en-US" altLang="en-US" sz="2000" i="1">
                <a:solidFill>
                  <a:srgbClr val="FF3333"/>
                </a:solidFill>
                <a:latin typeface="NewCenturySchlbk-Roman" pitchFamily="16" charset="0"/>
                <a:cs typeface="NewCenturySchlbk-Roman" pitchFamily="16" charset="0"/>
              </a:rPr>
              <a:t>count the number of clock cycles</a:t>
            </a:r>
            <a:r>
              <a:rPr lang="en-US" altLang="en-US" sz="2000">
                <a:solidFill>
                  <a:srgbClr val="000000"/>
                </a:solidFill>
                <a:latin typeface="NewCenturySchlbk-Roman" pitchFamily="16" charset="0"/>
                <a:cs typeface="NewCenturySchlbk-Roman" pitchFamily="16" charset="0"/>
              </a:rPr>
              <a:t>. Since the clock pulses occur at known intervals, the counter can be used as an instrument for </a:t>
            </a:r>
            <a:r>
              <a:rPr lang="en-US" altLang="en-US" sz="2000" i="1">
                <a:solidFill>
                  <a:srgbClr val="000000"/>
                </a:solidFill>
                <a:latin typeface="NewCenturySchlbk-Roman" pitchFamily="16" charset="0"/>
                <a:cs typeface="NewCenturySchlbk-Roman" pitchFamily="16" charset="0"/>
              </a:rPr>
              <a:t>measuring time</a:t>
            </a:r>
            <a:r>
              <a:rPr lang="en-US" altLang="en-US" sz="2000">
                <a:solidFill>
                  <a:srgbClr val="000000"/>
                </a:solidFill>
                <a:latin typeface="NewCenturySchlbk-Roman" pitchFamily="16" charset="0"/>
                <a:cs typeface="NewCenturySchlbk-Roman" pitchFamily="16" charset="0"/>
              </a:rPr>
              <a:t> and therefore </a:t>
            </a:r>
            <a:r>
              <a:rPr lang="en-US" altLang="en-US" sz="2000" i="1">
                <a:solidFill>
                  <a:srgbClr val="000000"/>
                </a:solidFill>
                <a:latin typeface="NewCenturySchlbk-Roman" pitchFamily="16" charset="0"/>
                <a:cs typeface="NewCenturySchlbk-Roman" pitchFamily="16" charset="0"/>
              </a:rPr>
              <a:t>period of frequency</a:t>
            </a:r>
            <a:r>
              <a:rPr lang="en-US" altLang="en-US" sz="2000">
                <a:solidFill>
                  <a:srgbClr val="000000"/>
                </a:solidFill>
                <a:latin typeface="NewCenturySchlbk-Roman" pitchFamily="16" charset="0"/>
                <a:cs typeface="NewCenturySchlbk-Roman" pitchFamily="16" charset="0"/>
              </a:rPr>
              <a:t>. </a:t>
            </a:r>
          </a:p>
          <a:p>
            <a:pPr>
              <a:lnSpc>
                <a:spcPct val="93000"/>
              </a:lnSpc>
              <a:spcAft>
                <a:spcPts val="1293"/>
              </a:spcAft>
              <a:buClr>
                <a:srgbClr val="000000"/>
              </a:buClr>
              <a:buSzPct val="45000"/>
              <a:buFont typeface="Wingdings" panose="05000000000000000000" pitchFamily="2" charset="2"/>
              <a:buChar char=""/>
              <a:defRPr/>
            </a:pPr>
            <a:r>
              <a:rPr lang="en-US" altLang="en-US" sz="2000" b="1">
                <a:solidFill>
                  <a:srgbClr val="0000FF"/>
                </a:solidFill>
                <a:latin typeface="Times New Roman" panose="02020603050405020304" pitchFamily="18" charset="0"/>
                <a:cs typeface="NewCenturySchlbk-Roman" pitchFamily="16" charset="0"/>
              </a:rPr>
              <a:t>Counters</a:t>
            </a:r>
            <a:r>
              <a:rPr lang="en-US" altLang="en-US" sz="2000">
                <a:solidFill>
                  <a:srgbClr val="000000"/>
                </a:solidFill>
                <a:latin typeface="NewCenturySchlbk-Roman" pitchFamily="16" charset="0"/>
                <a:cs typeface="NewCenturySchlbk-Roman" pitchFamily="16" charset="0"/>
              </a:rPr>
              <a:t> can be broadly classified into following categories: </a:t>
            </a:r>
          </a:p>
          <a:p>
            <a:pPr marL="754571" indent="-142563">
              <a:lnSpc>
                <a:spcPct val="93000"/>
              </a:lnSpc>
              <a:spcAft>
                <a:spcPts val="1293"/>
              </a:spcAft>
              <a:buSzPct val="100000"/>
              <a:defRPr/>
            </a:pPr>
            <a:r>
              <a:rPr lang="en-US" altLang="en-US" sz="2000">
                <a:solidFill>
                  <a:srgbClr val="000000"/>
                </a:solidFill>
                <a:latin typeface="NewCenturySchlbk-Roman" pitchFamily="16" charset="0"/>
                <a:cs typeface="NewCenturySchlbk-Roman" pitchFamily="16" charset="0"/>
              </a:rPr>
              <a:t>(</a:t>
            </a:r>
            <a:r>
              <a:rPr lang="en-US" altLang="en-US" sz="2000" i="1">
                <a:solidFill>
                  <a:srgbClr val="000000"/>
                </a:solidFill>
                <a:latin typeface="NewCenturySchlbk-Italic" pitchFamily="16" charset="0"/>
                <a:cs typeface="NewCenturySchlbk-Italic" pitchFamily="16" charset="0"/>
              </a:rPr>
              <a:t>i</a:t>
            </a:r>
            <a:r>
              <a:rPr lang="en-US" altLang="en-US" sz="2000">
                <a:solidFill>
                  <a:srgbClr val="000000"/>
                </a:solidFill>
                <a:latin typeface="NewCenturySchlbk-Roman" pitchFamily="16" charset="0"/>
                <a:cs typeface="NewCenturySchlbk-Roman" pitchFamily="16" charset="0"/>
              </a:rPr>
              <a:t>)    </a:t>
            </a:r>
            <a:r>
              <a:rPr lang="en-US" altLang="en-US" sz="2000">
                <a:solidFill>
                  <a:srgbClr val="FF3333"/>
                </a:solidFill>
                <a:latin typeface="NewCenturySchlbk-Roman" pitchFamily="16" charset="0"/>
                <a:cs typeface="NewCenturySchlbk-Roman" pitchFamily="16" charset="0"/>
              </a:rPr>
              <a:t>Asynchronous</a:t>
            </a:r>
            <a:r>
              <a:rPr lang="en-US" altLang="en-US" sz="2000">
                <a:solidFill>
                  <a:srgbClr val="000000"/>
                </a:solidFill>
                <a:latin typeface="NewCenturySchlbk-Roman" pitchFamily="16" charset="0"/>
                <a:cs typeface="NewCenturySchlbk-Roman" pitchFamily="16" charset="0"/>
              </a:rPr>
              <a:t> Counters  and </a:t>
            </a:r>
            <a:r>
              <a:rPr lang="en-US" altLang="en-US" sz="2000">
                <a:solidFill>
                  <a:srgbClr val="FF3333"/>
                </a:solidFill>
                <a:latin typeface="NewCenturySchlbk-Roman" pitchFamily="16" charset="0"/>
                <a:cs typeface="NewCenturySchlbk-Roman" pitchFamily="16" charset="0"/>
              </a:rPr>
              <a:t>Synchronou</a:t>
            </a:r>
            <a:r>
              <a:rPr lang="en-US" altLang="en-US" sz="2000">
                <a:solidFill>
                  <a:srgbClr val="000000"/>
                </a:solidFill>
                <a:latin typeface="NewCenturySchlbk-Roman" pitchFamily="16" charset="0"/>
                <a:cs typeface="NewCenturySchlbk-Roman" pitchFamily="16" charset="0"/>
              </a:rPr>
              <a:t>s Counters. </a:t>
            </a:r>
          </a:p>
          <a:p>
            <a:pPr marL="754571" indent="-142563">
              <a:lnSpc>
                <a:spcPct val="93000"/>
              </a:lnSpc>
              <a:spcAft>
                <a:spcPts val="1293"/>
              </a:spcAft>
              <a:buSzPct val="100000"/>
              <a:defRPr/>
            </a:pPr>
            <a:r>
              <a:rPr lang="en-US" altLang="en-US" sz="2000">
                <a:solidFill>
                  <a:srgbClr val="000000"/>
                </a:solidFill>
                <a:latin typeface="NewCenturySchlbk-Roman" pitchFamily="16" charset="0"/>
                <a:cs typeface="NewCenturySchlbk-Roman" pitchFamily="16" charset="0"/>
              </a:rPr>
              <a:t>(</a:t>
            </a:r>
            <a:r>
              <a:rPr lang="en-US" altLang="en-US" sz="2000" i="1">
                <a:solidFill>
                  <a:srgbClr val="000000"/>
                </a:solidFill>
                <a:latin typeface="NewCenturySchlbk-Italic" pitchFamily="16" charset="0"/>
                <a:cs typeface="NewCenturySchlbk-Italic" pitchFamily="16" charset="0"/>
              </a:rPr>
              <a:t>ii</a:t>
            </a:r>
            <a:r>
              <a:rPr lang="en-US" altLang="en-US" sz="2000">
                <a:solidFill>
                  <a:srgbClr val="000000"/>
                </a:solidFill>
                <a:latin typeface="NewCenturySchlbk-Roman" pitchFamily="16" charset="0"/>
                <a:cs typeface="NewCenturySchlbk-Roman" pitchFamily="16" charset="0"/>
              </a:rPr>
              <a:t>)   </a:t>
            </a:r>
            <a:r>
              <a:rPr lang="en-US" altLang="en-US" sz="2000">
                <a:solidFill>
                  <a:srgbClr val="0000FF"/>
                </a:solidFill>
                <a:latin typeface="NewCenturySchlbk-Roman" pitchFamily="16" charset="0"/>
                <a:cs typeface="NewCenturySchlbk-Roman" pitchFamily="16" charset="0"/>
              </a:rPr>
              <a:t>Single</a:t>
            </a:r>
            <a:r>
              <a:rPr lang="en-US" altLang="en-US" sz="2000">
                <a:solidFill>
                  <a:srgbClr val="000000"/>
                </a:solidFill>
                <a:latin typeface="NewCenturySchlbk-Roman" pitchFamily="16" charset="0"/>
                <a:cs typeface="NewCenturySchlbk-Roman" pitchFamily="16" charset="0"/>
              </a:rPr>
              <a:t> and </a:t>
            </a:r>
            <a:r>
              <a:rPr lang="en-US" altLang="en-US" sz="2000">
                <a:solidFill>
                  <a:srgbClr val="3333FF"/>
                </a:solidFill>
                <a:latin typeface="NewCenturySchlbk-Roman" pitchFamily="16" charset="0"/>
                <a:cs typeface="NewCenturySchlbk-Roman" pitchFamily="16" charset="0"/>
              </a:rPr>
              <a:t>multi-mode</a:t>
            </a:r>
            <a:r>
              <a:rPr lang="en-US" altLang="en-US" sz="2000">
                <a:solidFill>
                  <a:srgbClr val="000000"/>
                </a:solidFill>
                <a:latin typeface="NewCenturySchlbk-Roman" pitchFamily="16" charset="0"/>
                <a:cs typeface="NewCenturySchlbk-Roman" pitchFamily="16" charset="0"/>
              </a:rPr>
              <a:t> Counters. </a:t>
            </a:r>
          </a:p>
          <a:p>
            <a:pPr marL="754571" indent="-142563">
              <a:lnSpc>
                <a:spcPct val="93000"/>
              </a:lnSpc>
              <a:spcAft>
                <a:spcPts val="1293"/>
              </a:spcAft>
              <a:buSzPct val="100000"/>
              <a:defRPr/>
            </a:pPr>
            <a:r>
              <a:rPr lang="en-US" altLang="en-US" sz="2000">
                <a:solidFill>
                  <a:srgbClr val="000000"/>
                </a:solidFill>
                <a:latin typeface="NewCenturySchlbk-Roman" pitchFamily="16" charset="0"/>
                <a:cs typeface="NewCenturySchlbk-Roman" pitchFamily="16" charset="0"/>
              </a:rPr>
              <a:t>(</a:t>
            </a:r>
            <a:r>
              <a:rPr lang="en-US" altLang="en-US" sz="2000" i="1">
                <a:solidFill>
                  <a:srgbClr val="000000"/>
                </a:solidFill>
                <a:latin typeface="NewCenturySchlbk-Italic" pitchFamily="16" charset="0"/>
                <a:cs typeface="NewCenturySchlbk-Italic" pitchFamily="16" charset="0"/>
              </a:rPr>
              <a:t>iii</a:t>
            </a:r>
            <a:r>
              <a:rPr lang="en-US" altLang="en-US" sz="2000">
                <a:solidFill>
                  <a:srgbClr val="000000"/>
                </a:solidFill>
                <a:latin typeface="NewCenturySchlbk-Roman" pitchFamily="16" charset="0"/>
                <a:cs typeface="NewCenturySchlbk-Roman" pitchFamily="16" charset="0"/>
              </a:rPr>
              <a:t>) </a:t>
            </a:r>
            <a:r>
              <a:rPr lang="en-US" altLang="en-US" sz="2000">
                <a:solidFill>
                  <a:srgbClr val="FF3333"/>
                </a:solidFill>
                <a:latin typeface="NewCenturySchlbk-Roman" pitchFamily="16" charset="0"/>
                <a:cs typeface="NewCenturySchlbk-Roman" pitchFamily="16" charset="0"/>
              </a:rPr>
              <a:t>Modulus</a:t>
            </a:r>
            <a:r>
              <a:rPr lang="en-US" altLang="en-US" sz="2000">
                <a:solidFill>
                  <a:srgbClr val="000000"/>
                </a:solidFill>
                <a:latin typeface="NewCenturySchlbk-Roman" pitchFamily="16" charset="0"/>
                <a:cs typeface="NewCenturySchlbk-Roman" pitchFamily="16" charset="0"/>
              </a:rPr>
              <a:t> counters. </a:t>
            </a:r>
          </a:p>
        </p:txBody>
      </p:sp>
    </p:spTree>
    <p:extLst>
      <p:ext uri="{BB962C8B-B14F-4D97-AF65-F5344CB8AC3E}">
        <p14:creationId xmlns:p14="http://schemas.microsoft.com/office/powerpoint/2010/main" val="40120276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414720" y="995145"/>
            <a:ext cx="8377920" cy="5142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indent="1588">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nSpc>
                <a:spcPct val="93000"/>
              </a:lnSpc>
              <a:spcAft>
                <a:spcPts val="1293"/>
              </a:spcAft>
              <a:buSzPct val="100000"/>
            </a:pPr>
            <a:r>
              <a:rPr lang="en-US" altLang="en-US" sz="2200" b="1" u="sng">
                <a:solidFill>
                  <a:srgbClr val="0000FF"/>
                </a:solidFill>
                <a:latin typeface="Times New Roman" pitchFamily="16" charset="0"/>
              </a:rPr>
              <a:t>Asynchronous Counters</a:t>
            </a:r>
          </a:p>
          <a:p>
            <a:pPr>
              <a:lnSpc>
                <a:spcPct val="93000"/>
              </a:lnSpc>
              <a:spcAft>
                <a:spcPts val="1293"/>
              </a:spcAft>
              <a:buClr>
                <a:srgbClr val="000000"/>
              </a:buClr>
              <a:buSzPct val="45000"/>
              <a:buFont typeface="Wingdings" charset="2"/>
              <a:buChar char=""/>
            </a:pPr>
            <a:r>
              <a:rPr lang="en-US" altLang="en-US" sz="2000">
                <a:latin typeface="NewCenturySchlbk-Roman" pitchFamily="16" charset="0"/>
              </a:rPr>
              <a:t>Asynchronous counter is simple in operation and construction and usually requires a minimum amount of hardware. </a:t>
            </a:r>
          </a:p>
          <a:p>
            <a:pPr>
              <a:lnSpc>
                <a:spcPct val="93000"/>
              </a:lnSpc>
              <a:spcAft>
                <a:spcPts val="1293"/>
              </a:spcAft>
              <a:buClr>
                <a:srgbClr val="000000"/>
              </a:buClr>
              <a:buSzPct val="45000"/>
              <a:buFont typeface="Wingdings" charset="2"/>
              <a:buChar char=""/>
            </a:pPr>
            <a:r>
              <a:rPr lang="en-US" altLang="en-US" sz="2000" i="1">
                <a:solidFill>
                  <a:srgbClr val="FF3333"/>
                </a:solidFill>
                <a:latin typeface="NewCenturySchlbk-Roman" pitchFamily="16" charset="0"/>
              </a:rPr>
              <a:t>Each flip flop is triggered by the previous flip-flop</a:t>
            </a:r>
            <a:r>
              <a:rPr lang="en-US" altLang="en-US" sz="2000">
                <a:latin typeface="NewCenturySchlbk-Roman" pitchFamily="16" charset="0"/>
              </a:rPr>
              <a:t>, and hence the speed of operation is limited.</a:t>
            </a:r>
          </a:p>
          <a:p>
            <a:pPr>
              <a:lnSpc>
                <a:spcPct val="93000"/>
              </a:lnSpc>
              <a:spcAft>
                <a:spcPts val="1293"/>
              </a:spcAft>
              <a:buClr>
                <a:srgbClr val="000000"/>
              </a:buClr>
              <a:buSzPct val="45000"/>
              <a:buFont typeface="Wingdings" charset="2"/>
              <a:buChar char=""/>
            </a:pPr>
            <a:r>
              <a:rPr lang="en-US" altLang="en-US" sz="2000" i="1">
                <a:solidFill>
                  <a:srgbClr val="0000FF"/>
                </a:solidFill>
                <a:latin typeface="NewCenturySchlbk-Roman" pitchFamily="16" charset="0"/>
              </a:rPr>
              <a:t>Settling time </a:t>
            </a:r>
            <a:r>
              <a:rPr lang="en-US" altLang="en-US" sz="2000">
                <a:latin typeface="NewCenturySchlbk-Roman" pitchFamily="16" charset="0"/>
              </a:rPr>
              <a:t>of these counters is the</a:t>
            </a:r>
            <a:r>
              <a:rPr lang="en-US" altLang="en-US" sz="2000" i="1">
                <a:solidFill>
                  <a:srgbClr val="0000FF"/>
                </a:solidFill>
                <a:latin typeface="NewCenturySchlbk-Roman" pitchFamily="16" charset="0"/>
              </a:rPr>
              <a:t> cumulative sum </a:t>
            </a:r>
            <a:r>
              <a:rPr lang="en-US" altLang="en-US" sz="2000">
                <a:latin typeface="NewCenturySchlbk-Roman" pitchFamily="16" charset="0"/>
              </a:rPr>
              <a:t>of the individual settling times of the flip-flops. This type of counters is also called </a:t>
            </a:r>
            <a:r>
              <a:rPr lang="en-US" altLang="en-US" sz="2000" b="1" i="1">
                <a:solidFill>
                  <a:srgbClr val="FF3333"/>
                </a:solidFill>
                <a:latin typeface="Times New Roman" pitchFamily="16" charset="0"/>
              </a:rPr>
              <a:t>Ripple or Serial</a:t>
            </a:r>
            <a:r>
              <a:rPr lang="en-US" altLang="en-US" sz="2000" i="1">
                <a:latin typeface="NewCenturySchlbk-Italic" pitchFamily="16" charset="0"/>
              </a:rPr>
              <a:t> </a:t>
            </a:r>
            <a:r>
              <a:rPr lang="en-US" altLang="en-US" sz="2000">
                <a:latin typeface="NewCenturySchlbk-Roman" pitchFamily="16" charset="0"/>
              </a:rPr>
              <a:t>counter. </a:t>
            </a:r>
          </a:p>
          <a:p>
            <a:pPr>
              <a:lnSpc>
                <a:spcPct val="93000"/>
              </a:lnSpc>
              <a:spcAft>
                <a:spcPts val="1293"/>
              </a:spcAft>
              <a:buSzPct val="100000"/>
            </a:pPr>
            <a:r>
              <a:rPr lang="en-US" altLang="en-US" sz="2200" b="1" u="sng">
                <a:solidFill>
                  <a:srgbClr val="FF0000"/>
                </a:solidFill>
                <a:latin typeface="Times New Roman" pitchFamily="16" charset="0"/>
              </a:rPr>
              <a:t>Synchronous Counters</a:t>
            </a:r>
          </a:p>
          <a:p>
            <a:pPr>
              <a:lnSpc>
                <a:spcPct val="93000"/>
              </a:lnSpc>
              <a:spcAft>
                <a:spcPts val="1293"/>
              </a:spcAft>
              <a:buClr>
                <a:srgbClr val="000000"/>
              </a:buClr>
              <a:buSzPct val="45000"/>
              <a:buFont typeface="Wingdings" charset="2"/>
              <a:buChar char=""/>
            </a:pPr>
            <a:r>
              <a:rPr lang="en-US" altLang="en-US" sz="2000" i="1">
                <a:solidFill>
                  <a:srgbClr val="FF3333"/>
                </a:solidFill>
                <a:latin typeface="NewCenturySchlbk-Roman" pitchFamily="16" charset="0"/>
              </a:rPr>
              <a:t>Speed limitation of asynchronous counters</a:t>
            </a:r>
            <a:r>
              <a:rPr lang="en-US" altLang="en-US" sz="2000">
                <a:latin typeface="NewCenturySchlbk-Roman" pitchFamily="16" charset="0"/>
              </a:rPr>
              <a:t> is overcome by applying clock pulses simultaneously to all of the flip-flops. </a:t>
            </a:r>
          </a:p>
          <a:p>
            <a:pPr>
              <a:lnSpc>
                <a:spcPct val="93000"/>
              </a:lnSpc>
              <a:spcAft>
                <a:spcPts val="1293"/>
              </a:spcAft>
              <a:buClr>
                <a:srgbClr val="000000"/>
              </a:buClr>
              <a:buSzPct val="45000"/>
              <a:buFont typeface="Wingdings" charset="2"/>
              <a:buChar char=""/>
            </a:pPr>
            <a:r>
              <a:rPr lang="en-US" altLang="en-US" sz="2000" i="1">
                <a:solidFill>
                  <a:srgbClr val="3333FF"/>
                </a:solidFill>
                <a:latin typeface="NewCenturySchlbk-Roman" pitchFamily="16" charset="0"/>
              </a:rPr>
              <a:t>Se</a:t>
            </a:r>
            <a:r>
              <a:rPr lang="en-US" altLang="en-US" sz="2000" i="1">
                <a:solidFill>
                  <a:srgbClr val="0000FF"/>
                </a:solidFill>
                <a:latin typeface="NewCenturySchlbk-Roman" pitchFamily="16" charset="0"/>
              </a:rPr>
              <a:t>ttling time of the Synchronous counter </a:t>
            </a:r>
            <a:r>
              <a:rPr lang="en-US" altLang="en-US" sz="2000">
                <a:latin typeface="NewCenturySchlbk-Roman" pitchFamily="16" charset="0"/>
              </a:rPr>
              <a:t>is equal to the propagation delay of a single flip-flop. </a:t>
            </a:r>
          </a:p>
          <a:p>
            <a:pPr>
              <a:lnSpc>
                <a:spcPct val="93000"/>
              </a:lnSpc>
              <a:spcAft>
                <a:spcPts val="1293"/>
              </a:spcAft>
              <a:buClr>
                <a:srgbClr val="000000"/>
              </a:buClr>
              <a:buSzPct val="45000"/>
              <a:buFont typeface="Wingdings" charset="2"/>
              <a:buChar char=""/>
            </a:pPr>
            <a:r>
              <a:rPr lang="en-US" altLang="en-US" sz="2000" i="1">
                <a:solidFill>
                  <a:srgbClr val="3333FF"/>
                </a:solidFill>
                <a:latin typeface="NewCenturySchlbk-Roman" pitchFamily="16" charset="0"/>
              </a:rPr>
              <a:t>Increase in speed</a:t>
            </a:r>
            <a:r>
              <a:rPr lang="en-US" altLang="en-US" sz="2000">
                <a:latin typeface="NewCenturySchlbk-Roman" pitchFamily="16" charset="0"/>
              </a:rPr>
              <a:t> is usually attained at the price of </a:t>
            </a:r>
            <a:r>
              <a:rPr lang="en-US" altLang="en-US" sz="2000" i="1">
                <a:solidFill>
                  <a:srgbClr val="FF3333"/>
                </a:solidFill>
                <a:latin typeface="NewCenturySchlbk-Roman" pitchFamily="16" charset="0"/>
              </a:rPr>
              <a:t>increased hardware</a:t>
            </a:r>
            <a:r>
              <a:rPr lang="en-US" altLang="en-US" sz="2000">
                <a:latin typeface="NewCenturySchlbk-Roman" pitchFamily="16" charset="0"/>
              </a:rPr>
              <a:t>. This type of counter is also known as a </a:t>
            </a:r>
            <a:r>
              <a:rPr lang="en-US" altLang="en-US" sz="2000" b="1" i="1">
                <a:solidFill>
                  <a:srgbClr val="FF3333"/>
                </a:solidFill>
                <a:latin typeface="NewCenturySchlbk-Italic" pitchFamily="16" charset="0"/>
              </a:rPr>
              <a:t>Parallel</a:t>
            </a:r>
            <a:r>
              <a:rPr lang="en-US" altLang="en-US" sz="2000" i="1">
                <a:latin typeface="NewCenturySchlbk-Italic" pitchFamily="16" charset="0"/>
              </a:rPr>
              <a:t> </a:t>
            </a:r>
            <a:r>
              <a:rPr lang="en-US" altLang="en-US" sz="2000">
                <a:latin typeface="NewCenturySchlbk-Roman" pitchFamily="16" charset="0"/>
              </a:rPr>
              <a:t>counter. </a:t>
            </a:r>
          </a:p>
        </p:txBody>
      </p:sp>
      <p:sp>
        <p:nvSpPr>
          <p:cNvPr id="7171" name="Text Box 2"/>
          <p:cNvSpPr txBox="1">
            <a:spLocks noChangeArrowheads="1"/>
          </p:cNvSpPr>
          <p:nvPr/>
        </p:nvSpPr>
        <p:spPr bwMode="auto">
          <a:xfrm>
            <a:off x="456480" y="129613"/>
            <a:ext cx="8212320" cy="84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gn="ctr" eaLnBrk="1">
              <a:lnSpc>
                <a:spcPct val="93000"/>
              </a:lnSpc>
              <a:buSzPct val="100000"/>
            </a:pPr>
            <a:r>
              <a:rPr lang="en-US" altLang="en-US" sz="3300">
                <a:solidFill>
                  <a:srgbClr val="3333FF"/>
                </a:solidFill>
              </a:rPr>
              <a:t>Types of Counters</a:t>
            </a:r>
          </a:p>
        </p:txBody>
      </p:sp>
    </p:spTree>
    <p:extLst>
      <p:ext uri="{BB962C8B-B14F-4D97-AF65-F5344CB8AC3E}">
        <p14:creationId xmlns:p14="http://schemas.microsoft.com/office/powerpoint/2010/main" val="6001376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249120" y="829528"/>
            <a:ext cx="8709120" cy="5890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342900" indent="-28575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Microsoft YaHei" panose="020B0503020204020204" pitchFamily="34" charset="-122"/>
              </a:defRPr>
            </a:lvl1pPr>
            <a:lvl2pPr marL="706438" indent="-19367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Microsoft YaHei" panose="020B0503020204020204" pitchFamily="34" charset="-122"/>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Microsoft YaHei" panose="020B0503020204020204" pitchFamily="34" charset="-122"/>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Microsoft YaHei" panose="020B0503020204020204" pitchFamily="34" charset="-122"/>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Microsoft YaHei" panose="020B0503020204020204" pitchFamily="34" charset="-122"/>
              </a:defRPr>
            </a:lvl9pPr>
          </a:lstStyle>
          <a:p>
            <a:pPr>
              <a:lnSpc>
                <a:spcPct val="93000"/>
              </a:lnSpc>
              <a:spcAft>
                <a:spcPts val="851"/>
              </a:spcAft>
              <a:buSzPct val="100000"/>
              <a:defRPr/>
            </a:pPr>
            <a:r>
              <a:rPr lang="en-US" altLang="en-US" sz="2200" b="1" i="1" dirty="0">
                <a:solidFill>
                  <a:srgbClr val="0000FF"/>
                </a:solidFill>
                <a:latin typeface="NewCenturySchlbk-Italic" pitchFamily="16" charset="0"/>
                <a:cs typeface="NewCenturySchlbk-Italic" pitchFamily="16" charset="0"/>
              </a:rPr>
              <a:t>Single Mode Counter</a:t>
            </a:r>
          </a:p>
          <a:p>
            <a:pPr marL="299524" indent="-263524">
              <a:lnSpc>
                <a:spcPct val="93000"/>
              </a:lnSpc>
              <a:spcAft>
                <a:spcPts val="851"/>
              </a:spcAft>
              <a:buClr>
                <a:srgbClr val="000000"/>
              </a:buClr>
              <a:buSzPct val="45000"/>
              <a:buFont typeface="Wingdings" panose="05000000000000000000" pitchFamily="2" charset="2"/>
              <a:buChar char=""/>
              <a:defRPr/>
            </a:pPr>
            <a:r>
              <a:rPr lang="en-US" altLang="en-US" sz="2000" dirty="0">
                <a:solidFill>
                  <a:srgbClr val="000000"/>
                </a:solidFill>
                <a:latin typeface="NewCenturySchlbk-Roman" pitchFamily="16" charset="0"/>
                <a:cs typeface="NewCenturySchlbk-Roman" pitchFamily="16" charset="0"/>
              </a:rPr>
              <a:t>If contents of the counters advance by one with each clock pulse; it is said to operate in the </a:t>
            </a:r>
            <a:r>
              <a:rPr lang="en-US" altLang="en-US" sz="2000" b="1" i="1" dirty="0">
                <a:solidFill>
                  <a:srgbClr val="FF3333"/>
                </a:solidFill>
                <a:latin typeface="NewCenturySchlbk-Italic" pitchFamily="16" charset="0"/>
                <a:cs typeface="NewCenturySchlbk-Italic" pitchFamily="16" charset="0"/>
              </a:rPr>
              <a:t>Count-up</a:t>
            </a:r>
            <a:r>
              <a:rPr lang="en-US" altLang="en-US" sz="2000" i="1" dirty="0">
                <a:solidFill>
                  <a:srgbClr val="000000"/>
                </a:solidFill>
                <a:latin typeface="NewCenturySchlbk-Italic" pitchFamily="16" charset="0"/>
                <a:cs typeface="NewCenturySchlbk-Italic" pitchFamily="16" charset="0"/>
              </a:rPr>
              <a:t> </a:t>
            </a:r>
            <a:r>
              <a:rPr lang="en-US" altLang="en-US" sz="2000" dirty="0">
                <a:solidFill>
                  <a:srgbClr val="000000"/>
                </a:solidFill>
                <a:latin typeface="NewCenturySchlbk-Roman" pitchFamily="16" charset="0"/>
                <a:cs typeface="NewCenturySchlbk-Roman" pitchFamily="16" charset="0"/>
              </a:rPr>
              <a:t>mode. </a:t>
            </a:r>
          </a:p>
          <a:p>
            <a:pPr marL="299524" indent="-263524">
              <a:lnSpc>
                <a:spcPct val="93000"/>
              </a:lnSpc>
              <a:spcAft>
                <a:spcPts val="851"/>
              </a:spcAft>
              <a:buClr>
                <a:srgbClr val="000000"/>
              </a:buClr>
              <a:buSzPct val="45000"/>
              <a:buFont typeface="Wingdings" panose="05000000000000000000" pitchFamily="2" charset="2"/>
              <a:buChar char=""/>
              <a:defRPr/>
            </a:pPr>
            <a:r>
              <a:rPr lang="en-US" altLang="en-US" sz="2000" dirty="0">
                <a:solidFill>
                  <a:srgbClr val="000000"/>
                </a:solidFill>
                <a:latin typeface="NewCenturySchlbk-Roman" pitchFamily="16" charset="0"/>
                <a:cs typeface="NewCenturySchlbk-Roman" pitchFamily="16" charset="0"/>
              </a:rPr>
              <a:t>The opposite is also possible i.e. If contents of the counters decrease by one with each clock pulse, the counter is said to operate in the </a:t>
            </a:r>
            <a:r>
              <a:rPr lang="en-US" altLang="en-US" sz="2000" b="1" i="1" dirty="0">
                <a:solidFill>
                  <a:srgbClr val="FF3333"/>
                </a:solidFill>
                <a:latin typeface="NewCenturySchlbk-Italic" pitchFamily="16" charset="0"/>
                <a:cs typeface="NewCenturySchlbk-Italic" pitchFamily="16" charset="0"/>
              </a:rPr>
              <a:t>Count-down</a:t>
            </a:r>
            <a:r>
              <a:rPr lang="en-US" altLang="en-US" sz="2000" i="1" dirty="0">
                <a:solidFill>
                  <a:srgbClr val="000000"/>
                </a:solidFill>
                <a:latin typeface="NewCenturySchlbk-Italic" pitchFamily="16" charset="0"/>
                <a:cs typeface="NewCenturySchlbk-Italic" pitchFamily="16" charset="0"/>
              </a:rPr>
              <a:t> </a:t>
            </a:r>
            <a:r>
              <a:rPr lang="en-US" altLang="en-US" sz="2000" dirty="0">
                <a:solidFill>
                  <a:srgbClr val="000000"/>
                </a:solidFill>
                <a:latin typeface="NewCenturySchlbk-Roman" pitchFamily="16" charset="0"/>
                <a:cs typeface="NewCenturySchlbk-Roman" pitchFamily="16" charset="0"/>
              </a:rPr>
              <a:t>mode. Such counters are called </a:t>
            </a:r>
            <a:r>
              <a:rPr lang="en-US" altLang="en-US" sz="2000" i="1" dirty="0">
                <a:solidFill>
                  <a:srgbClr val="3333FF"/>
                </a:solidFill>
                <a:latin typeface="NewCenturySchlbk-Italic" pitchFamily="16" charset="0"/>
                <a:cs typeface="NewCenturySchlbk-Italic" pitchFamily="16" charset="0"/>
              </a:rPr>
              <a:t>single mode counter</a:t>
            </a:r>
            <a:r>
              <a:rPr lang="en-US" altLang="en-US" sz="2000" dirty="0">
                <a:solidFill>
                  <a:srgbClr val="000000"/>
                </a:solidFill>
                <a:latin typeface="NewCenturySchlbk-Roman" pitchFamily="16" charset="0"/>
                <a:cs typeface="NewCenturySchlbk-Roman" pitchFamily="16" charset="0"/>
              </a:rPr>
              <a:t>. </a:t>
            </a:r>
          </a:p>
          <a:p>
            <a:pPr>
              <a:lnSpc>
                <a:spcPct val="93000"/>
              </a:lnSpc>
              <a:spcAft>
                <a:spcPts val="1111"/>
              </a:spcAft>
              <a:buSzPct val="100000"/>
              <a:defRPr/>
            </a:pPr>
            <a:r>
              <a:rPr lang="en-US" altLang="en-US" sz="2200" b="1" i="1" dirty="0">
                <a:solidFill>
                  <a:srgbClr val="FF3333"/>
                </a:solidFill>
                <a:latin typeface="NewCenturySchlbk-Italic" pitchFamily="16" charset="0"/>
                <a:cs typeface="NewCenturySchlbk-Italic" pitchFamily="16" charset="0"/>
              </a:rPr>
              <a:t>Multi-mode Counter</a:t>
            </a:r>
          </a:p>
          <a:p>
            <a:pPr marL="299524" indent="-263524">
              <a:lnSpc>
                <a:spcPct val="93000"/>
              </a:lnSpc>
              <a:spcAft>
                <a:spcPts val="1111"/>
              </a:spcAft>
              <a:buClr>
                <a:srgbClr val="000000"/>
              </a:buClr>
              <a:buSzPct val="45000"/>
              <a:buFont typeface="Wingdings" panose="05000000000000000000" pitchFamily="2" charset="2"/>
              <a:buChar char=""/>
              <a:defRPr/>
            </a:pPr>
            <a:r>
              <a:rPr lang="en-US" altLang="en-US" sz="2000" dirty="0">
                <a:solidFill>
                  <a:srgbClr val="000000"/>
                </a:solidFill>
                <a:latin typeface="NewCenturySchlbk-Roman" pitchFamily="16" charset="0"/>
                <a:cs typeface="NewCenturySchlbk-Roman" pitchFamily="16" charset="0"/>
              </a:rPr>
              <a:t>If a counter circuit operates in both the </a:t>
            </a:r>
            <a:r>
              <a:rPr lang="en-US" altLang="en-US" sz="2000" dirty="0">
                <a:solidFill>
                  <a:srgbClr val="3333FF"/>
                </a:solidFill>
                <a:latin typeface="NewCenturySchlbk-Roman" pitchFamily="16" charset="0"/>
                <a:cs typeface="NewCenturySchlbk-Roman" pitchFamily="16" charset="0"/>
              </a:rPr>
              <a:t>UP</a:t>
            </a:r>
            <a:r>
              <a:rPr lang="en-US" altLang="en-US" sz="2000" dirty="0">
                <a:solidFill>
                  <a:srgbClr val="000000"/>
                </a:solidFill>
                <a:latin typeface="NewCenturySchlbk-Roman" pitchFamily="16" charset="0"/>
                <a:cs typeface="NewCenturySchlbk-Roman" pitchFamily="16" charset="0"/>
              </a:rPr>
              <a:t> and </a:t>
            </a:r>
            <a:r>
              <a:rPr lang="en-US" altLang="en-US" sz="2000" dirty="0">
                <a:solidFill>
                  <a:srgbClr val="0000FF"/>
                </a:solidFill>
                <a:latin typeface="NewCenturySchlbk-Roman" pitchFamily="16" charset="0"/>
                <a:cs typeface="NewCenturySchlbk-Roman" pitchFamily="16" charset="0"/>
              </a:rPr>
              <a:t>DOWN</a:t>
            </a:r>
            <a:r>
              <a:rPr lang="en-US" altLang="en-US" sz="2000" dirty="0">
                <a:solidFill>
                  <a:srgbClr val="000000"/>
                </a:solidFill>
                <a:latin typeface="NewCenturySchlbk-Roman" pitchFamily="16" charset="0"/>
                <a:cs typeface="NewCenturySchlbk-Roman" pitchFamily="16" charset="0"/>
              </a:rPr>
              <a:t> modes, it is called a </a:t>
            </a:r>
            <a:r>
              <a:rPr lang="en-US" altLang="en-US" sz="2000" i="1" dirty="0">
                <a:solidFill>
                  <a:srgbClr val="FF3333"/>
                </a:solidFill>
                <a:latin typeface="NewCenturySchlbk-Italic" pitchFamily="16" charset="0"/>
                <a:cs typeface="NewCenturySchlbk-Italic" pitchFamily="16" charset="0"/>
              </a:rPr>
              <a:t>multi-mode counters</a:t>
            </a:r>
            <a:r>
              <a:rPr lang="en-US" altLang="en-US" sz="2000" dirty="0">
                <a:solidFill>
                  <a:srgbClr val="FF3333"/>
                </a:solidFill>
                <a:latin typeface="NewCenturySchlbk-Roman" pitchFamily="16" charset="0"/>
                <a:cs typeface="NewCenturySchlbk-Roman" pitchFamily="16" charset="0"/>
              </a:rPr>
              <a:t>. </a:t>
            </a:r>
          </a:p>
          <a:p>
            <a:pPr>
              <a:lnSpc>
                <a:spcPct val="93000"/>
              </a:lnSpc>
              <a:spcAft>
                <a:spcPts val="1111"/>
              </a:spcAft>
              <a:buSzPct val="100000"/>
              <a:defRPr/>
            </a:pPr>
            <a:r>
              <a:rPr lang="en-US" altLang="en-US" sz="2200" b="1" i="1" dirty="0">
                <a:solidFill>
                  <a:srgbClr val="3333FF"/>
                </a:solidFill>
                <a:latin typeface="Times New Roman" panose="02020603050405020304" pitchFamily="18" charset="0"/>
                <a:cs typeface="NewCenturySchlbk-Italic" pitchFamily="16" charset="0"/>
              </a:rPr>
              <a:t>Modulus </a:t>
            </a:r>
            <a:r>
              <a:rPr lang="en-US" altLang="en-US" sz="2200" b="1" i="1" dirty="0">
                <a:solidFill>
                  <a:srgbClr val="3333FF"/>
                </a:solidFill>
                <a:latin typeface="Times New Roman" panose="02020603050405020304" pitchFamily="18" charset="0"/>
                <a:cs typeface="NewCenturySchlbk-Roman" pitchFamily="16" charset="0"/>
              </a:rPr>
              <a:t>Counters</a:t>
            </a:r>
            <a:r>
              <a:rPr lang="en-US" altLang="en-US" sz="2000" dirty="0">
                <a:solidFill>
                  <a:srgbClr val="000000"/>
                </a:solidFill>
                <a:latin typeface="NewCenturySchlbk-Roman" pitchFamily="16" charset="0"/>
                <a:cs typeface="NewCenturySchlbk-Roman" pitchFamily="16" charset="0"/>
              </a:rPr>
              <a:t> </a:t>
            </a:r>
          </a:p>
          <a:p>
            <a:pPr marL="299524" indent="-263524">
              <a:lnSpc>
                <a:spcPct val="93000"/>
              </a:lnSpc>
              <a:spcAft>
                <a:spcPts val="726"/>
              </a:spcAft>
              <a:buClr>
                <a:srgbClr val="000000"/>
              </a:buClr>
              <a:buSzPct val="45000"/>
              <a:buFont typeface="Wingdings" panose="05000000000000000000" pitchFamily="2" charset="2"/>
              <a:buChar char=""/>
              <a:defRPr/>
            </a:pPr>
            <a:r>
              <a:rPr lang="en-US" altLang="en-US" sz="2000" i="1" dirty="0">
                <a:solidFill>
                  <a:srgbClr val="000000"/>
                </a:solidFill>
                <a:latin typeface="NewCenturySchlbk-Italic" pitchFamily="16" charset="0"/>
                <a:cs typeface="NewCenturySchlbk-Italic" pitchFamily="16" charset="0"/>
              </a:rPr>
              <a:t>These </a:t>
            </a:r>
            <a:r>
              <a:rPr lang="en-US" altLang="en-US" sz="2000" dirty="0">
                <a:solidFill>
                  <a:srgbClr val="000000"/>
                </a:solidFill>
                <a:latin typeface="NewCenturySchlbk-Roman" pitchFamily="16" charset="0"/>
                <a:cs typeface="NewCenturySchlbk-Roman" pitchFamily="16" charset="0"/>
              </a:rPr>
              <a:t>counters are defined based on the </a:t>
            </a:r>
            <a:r>
              <a:rPr lang="en-US" altLang="en-US" sz="2000" i="1" dirty="0">
                <a:solidFill>
                  <a:srgbClr val="FF3333"/>
                </a:solidFill>
                <a:latin typeface="NewCenturySchlbk-Roman" pitchFamily="16" charset="0"/>
                <a:cs typeface="NewCenturySchlbk-Roman" pitchFamily="16" charset="0"/>
              </a:rPr>
              <a:t>number of states they are capable of counting</a:t>
            </a:r>
            <a:r>
              <a:rPr lang="en-US" altLang="en-US" sz="2000" dirty="0">
                <a:solidFill>
                  <a:srgbClr val="000000"/>
                </a:solidFill>
                <a:latin typeface="NewCenturySchlbk-Roman" pitchFamily="16" charset="0"/>
                <a:cs typeface="NewCenturySchlbk-Roman" pitchFamily="16" charset="0"/>
              </a:rPr>
              <a:t>. There are two types of these counters:- </a:t>
            </a:r>
          </a:p>
          <a:p>
            <a:pPr lvl="1">
              <a:lnSpc>
                <a:spcPct val="93000"/>
              </a:lnSpc>
              <a:spcAft>
                <a:spcPts val="726"/>
              </a:spcAft>
              <a:buClr>
                <a:srgbClr val="000000"/>
              </a:buClr>
              <a:buSzPct val="76000"/>
              <a:buFont typeface="Symbol" panose="05050102010706020507" pitchFamily="18" charset="2"/>
              <a:buChar char=""/>
              <a:defRPr/>
            </a:pPr>
            <a:r>
              <a:rPr lang="en-US" altLang="en-US" sz="2000" i="1" dirty="0">
                <a:solidFill>
                  <a:srgbClr val="0000FF"/>
                </a:solidFill>
                <a:latin typeface="NewCenturySchlbk-Italic" pitchFamily="16" charset="0"/>
                <a:cs typeface="NewCenturySchlbk-Italic" pitchFamily="16" charset="0"/>
              </a:rPr>
              <a:t>MOD N</a:t>
            </a:r>
            <a:r>
              <a:rPr lang="en-US" altLang="en-US" sz="2000" i="1" dirty="0">
                <a:solidFill>
                  <a:srgbClr val="000000"/>
                </a:solidFill>
                <a:latin typeface="NewCenturySchlbk-Italic" pitchFamily="16" charset="0"/>
                <a:cs typeface="NewCenturySchlbk-Italic" pitchFamily="16" charset="0"/>
              </a:rPr>
              <a:t>: </a:t>
            </a:r>
            <a:r>
              <a:rPr lang="en-US" altLang="en-US" sz="2000" i="1" dirty="0">
                <a:solidFill>
                  <a:srgbClr val="000000"/>
                </a:solidFill>
                <a:latin typeface="NewCenturySchlbk-Roman" pitchFamily="16" charset="0"/>
                <a:cs typeface="NewCenturySchlbk-Roman" pitchFamily="16" charset="0"/>
              </a:rPr>
              <a:t>if there are </a:t>
            </a:r>
            <a:r>
              <a:rPr lang="en-US" altLang="en-US" sz="2000" i="1" dirty="0">
                <a:solidFill>
                  <a:srgbClr val="000000"/>
                </a:solidFill>
                <a:latin typeface="NewCenturySchlbk-Italic" pitchFamily="16" charset="0"/>
                <a:cs typeface="NewCenturySchlbk-Italic" pitchFamily="16" charset="0"/>
              </a:rPr>
              <a:t>n </a:t>
            </a:r>
            <a:r>
              <a:rPr lang="en-US" altLang="en-US" sz="2000" i="1" dirty="0">
                <a:solidFill>
                  <a:srgbClr val="000000"/>
                </a:solidFill>
                <a:latin typeface="NewCenturySchlbk-Roman" pitchFamily="16" charset="0"/>
                <a:cs typeface="NewCenturySchlbk-Roman" pitchFamily="16" charset="0"/>
              </a:rPr>
              <a:t>bits then the maximum number counted can be 2</a:t>
            </a:r>
            <a:r>
              <a:rPr lang="en-US" altLang="en-US" sz="2000" i="1" baseline="33000" dirty="0">
                <a:solidFill>
                  <a:srgbClr val="000000"/>
                </a:solidFill>
                <a:latin typeface="NewCenturySchlbk-Italic" pitchFamily="16" charset="0"/>
                <a:cs typeface="NewCenturySchlbk-Italic" pitchFamily="16" charset="0"/>
              </a:rPr>
              <a:t>n</a:t>
            </a:r>
            <a:r>
              <a:rPr lang="en-US" altLang="en-US" sz="2000" i="1" dirty="0">
                <a:solidFill>
                  <a:srgbClr val="000000"/>
                </a:solidFill>
                <a:latin typeface="NewCenturySchlbk-Italic" pitchFamily="16" charset="0"/>
                <a:cs typeface="NewCenturySchlbk-Italic" pitchFamily="16" charset="0"/>
              </a:rPr>
              <a:t> </a:t>
            </a:r>
            <a:r>
              <a:rPr lang="en-US" altLang="en-US" sz="2000" i="1" dirty="0">
                <a:solidFill>
                  <a:srgbClr val="000000"/>
                </a:solidFill>
                <a:latin typeface="NewCenturySchlbk-Roman" pitchFamily="16" charset="0"/>
                <a:cs typeface="NewCenturySchlbk-Roman" pitchFamily="16" charset="0"/>
              </a:rPr>
              <a:t>or N. If the counter counts up to 2</a:t>
            </a:r>
            <a:r>
              <a:rPr lang="en-US" altLang="en-US" sz="2000" i="1" baseline="33000" dirty="0">
                <a:solidFill>
                  <a:srgbClr val="000000"/>
                </a:solidFill>
                <a:latin typeface="NewCenturySchlbk-Italic" pitchFamily="16" charset="0"/>
                <a:cs typeface="NewCenturySchlbk-Italic" pitchFamily="16" charset="0"/>
              </a:rPr>
              <a:t>n</a:t>
            </a:r>
            <a:r>
              <a:rPr lang="en-US" altLang="en-US" sz="2000" i="1" dirty="0">
                <a:solidFill>
                  <a:srgbClr val="000000"/>
                </a:solidFill>
                <a:latin typeface="NewCenturySchlbk-Italic" pitchFamily="16" charset="0"/>
                <a:cs typeface="NewCenturySchlbk-Italic" pitchFamily="16" charset="0"/>
              </a:rPr>
              <a:t> </a:t>
            </a:r>
            <a:r>
              <a:rPr lang="en-US" altLang="en-US" sz="2000" i="1" dirty="0">
                <a:solidFill>
                  <a:srgbClr val="000000"/>
                </a:solidFill>
                <a:latin typeface="NewCenturySchlbk-Roman" pitchFamily="16" charset="0"/>
                <a:cs typeface="NewCenturySchlbk-Roman" pitchFamily="16" charset="0"/>
              </a:rPr>
              <a:t>or N states, it is called MOD N or MOD 2</a:t>
            </a:r>
            <a:r>
              <a:rPr lang="en-US" altLang="en-US" sz="2000" i="1" baseline="33000" dirty="0">
                <a:solidFill>
                  <a:srgbClr val="000000"/>
                </a:solidFill>
                <a:latin typeface="NewCenturySchlbk-Italic" pitchFamily="16" charset="0"/>
                <a:cs typeface="NewCenturySchlbk-Italic" pitchFamily="16" charset="0"/>
              </a:rPr>
              <a:t>n</a:t>
            </a:r>
            <a:r>
              <a:rPr lang="en-US" altLang="en-US" sz="2000" i="1" dirty="0">
                <a:solidFill>
                  <a:srgbClr val="000000"/>
                </a:solidFill>
                <a:latin typeface="NewCenturySchlbk-Italic" pitchFamily="16" charset="0"/>
                <a:cs typeface="NewCenturySchlbk-Italic" pitchFamily="16" charset="0"/>
              </a:rPr>
              <a:t> Counter.</a:t>
            </a:r>
          </a:p>
          <a:p>
            <a:pPr lvl="1">
              <a:lnSpc>
                <a:spcPct val="93000"/>
              </a:lnSpc>
              <a:spcAft>
                <a:spcPts val="726"/>
              </a:spcAft>
              <a:buClr>
                <a:srgbClr val="000000"/>
              </a:buClr>
              <a:buSzPct val="76000"/>
              <a:buFont typeface="Symbol" panose="05050102010706020507" pitchFamily="18" charset="2"/>
              <a:buChar char=""/>
              <a:defRPr/>
            </a:pPr>
            <a:r>
              <a:rPr lang="en-US" altLang="en-US" sz="2000" i="1" dirty="0">
                <a:solidFill>
                  <a:srgbClr val="0000FF"/>
                </a:solidFill>
                <a:latin typeface="NewCenturySchlbk-Italic" pitchFamily="16" charset="0"/>
                <a:cs typeface="NewCenturySchlbk-Italic" pitchFamily="16" charset="0"/>
              </a:rPr>
              <a:t>MOD &lt; N</a:t>
            </a:r>
            <a:r>
              <a:rPr lang="en-US" altLang="en-US" sz="2000" i="1" dirty="0">
                <a:solidFill>
                  <a:srgbClr val="000000"/>
                </a:solidFill>
                <a:latin typeface="NewCenturySchlbk-Roman" pitchFamily="16" charset="0"/>
                <a:cs typeface="NewCenturySchlbk-Roman" pitchFamily="16" charset="0"/>
              </a:rPr>
              <a:t>: if the counter is designed to count sequences less than the maximum value attainable, it is called a MOD &lt; N or MOD &lt; 2</a:t>
            </a:r>
            <a:r>
              <a:rPr lang="en-US" altLang="en-US" sz="2000" i="1" baseline="33000" dirty="0">
                <a:solidFill>
                  <a:srgbClr val="000000"/>
                </a:solidFill>
                <a:latin typeface="NewCenturySchlbk-Roman" pitchFamily="16" charset="0"/>
                <a:cs typeface="NewCenturySchlbk-Roman" pitchFamily="16" charset="0"/>
              </a:rPr>
              <a:t>n</a:t>
            </a:r>
            <a:r>
              <a:rPr lang="en-US" altLang="en-US" sz="2000" i="1" dirty="0">
                <a:solidFill>
                  <a:srgbClr val="000000"/>
                </a:solidFill>
                <a:latin typeface="NewCenturySchlbk-Roman" pitchFamily="16" charset="0"/>
                <a:cs typeface="NewCenturySchlbk-Roman" pitchFamily="16" charset="0"/>
              </a:rPr>
              <a:t> counter.</a:t>
            </a:r>
          </a:p>
        </p:txBody>
      </p:sp>
      <p:sp>
        <p:nvSpPr>
          <p:cNvPr id="9219" name="Text Box 2"/>
          <p:cNvSpPr txBox="1">
            <a:spLocks noChangeArrowheads="1"/>
          </p:cNvSpPr>
          <p:nvPr/>
        </p:nvSpPr>
        <p:spPr bwMode="auto">
          <a:xfrm>
            <a:off x="456480" y="97930"/>
            <a:ext cx="8212320" cy="84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gn="ctr" eaLnBrk="1">
              <a:lnSpc>
                <a:spcPct val="93000"/>
              </a:lnSpc>
              <a:buSzPct val="100000"/>
            </a:pPr>
            <a:r>
              <a:rPr lang="en-US" altLang="en-US" sz="3300">
                <a:solidFill>
                  <a:srgbClr val="3333FF"/>
                </a:solidFill>
              </a:rPr>
              <a:t>Types of Counters</a:t>
            </a:r>
          </a:p>
        </p:txBody>
      </p:sp>
    </p:spTree>
    <p:extLst>
      <p:ext uri="{BB962C8B-B14F-4D97-AF65-F5344CB8AC3E}">
        <p14:creationId xmlns:p14="http://schemas.microsoft.com/office/powerpoint/2010/main" val="11136722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414720" y="2654200"/>
            <a:ext cx="8226720"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gn="ctr" eaLnBrk="1">
              <a:lnSpc>
                <a:spcPct val="93000"/>
              </a:lnSpc>
              <a:buSzPct val="100000"/>
            </a:pPr>
            <a:r>
              <a:rPr lang="en-US" altLang="en-US" sz="4000" b="1">
                <a:solidFill>
                  <a:srgbClr val="3333FF"/>
                </a:solidFill>
              </a:rPr>
              <a:t>Asynchronous Counter</a:t>
            </a:r>
          </a:p>
        </p:txBody>
      </p:sp>
    </p:spTree>
    <p:extLst>
      <p:ext uri="{BB962C8B-B14F-4D97-AF65-F5344CB8AC3E}">
        <p14:creationId xmlns:p14="http://schemas.microsoft.com/office/powerpoint/2010/main" val="34780525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456481" y="207382"/>
            <a:ext cx="8228160" cy="7215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737"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gn="ctr" eaLnBrk="1">
              <a:lnSpc>
                <a:spcPct val="93000"/>
              </a:lnSpc>
              <a:buSzPct val="100000"/>
            </a:pPr>
            <a:r>
              <a:rPr lang="en-US" altLang="en-US" sz="3300"/>
              <a:t>Asynchronous (Ripple) Counter</a:t>
            </a:r>
          </a:p>
        </p:txBody>
      </p:sp>
      <p:sp>
        <p:nvSpPr>
          <p:cNvPr id="13315" name="Text Box 2"/>
          <p:cNvSpPr txBox="1">
            <a:spLocks noChangeArrowheads="1"/>
          </p:cNvSpPr>
          <p:nvPr/>
        </p:nvSpPr>
        <p:spPr bwMode="auto">
          <a:xfrm>
            <a:off x="165601" y="930338"/>
            <a:ext cx="8792640" cy="36320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654" rIns="0" bIns="0"/>
          <a:lstStyle>
            <a:lvl1pPr marL="358775" indent="-290513">
              <a:tabLst>
                <a:tab pos="358775" algn="l"/>
                <a:tab pos="815975" algn="l"/>
                <a:tab pos="1273175" algn="l"/>
                <a:tab pos="1730375" algn="l"/>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Lst>
              <a:defRPr sz="3200">
                <a:solidFill>
                  <a:srgbClr val="000000"/>
                </a:solidFill>
                <a:latin typeface="Arial" charset="0"/>
                <a:ea typeface="Microsoft YaHei" charset="-122"/>
              </a:defRPr>
            </a:lvl1pPr>
            <a:lvl2pPr>
              <a:tabLst>
                <a:tab pos="358775" algn="l"/>
                <a:tab pos="815975" algn="l"/>
                <a:tab pos="1273175" algn="l"/>
                <a:tab pos="1730375" algn="l"/>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Lst>
              <a:defRPr sz="2800">
                <a:solidFill>
                  <a:srgbClr val="000000"/>
                </a:solidFill>
                <a:latin typeface="Arial" charset="0"/>
                <a:ea typeface="Microsoft YaHei" charset="-122"/>
              </a:defRPr>
            </a:lvl2pPr>
            <a:lvl3pPr>
              <a:tabLst>
                <a:tab pos="358775" algn="l"/>
                <a:tab pos="815975" algn="l"/>
                <a:tab pos="1273175" algn="l"/>
                <a:tab pos="1730375" algn="l"/>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Lst>
              <a:defRPr sz="2400">
                <a:solidFill>
                  <a:srgbClr val="000000"/>
                </a:solidFill>
                <a:latin typeface="Arial" charset="0"/>
                <a:ea typeface="Microsoft YaHei" charset="-122"/>
              </a:defRPr>
            </a:lvl3pPr>
            <a:lvl4pPr>
              <a:tabLst>
                <a:tab pos="358775" algn="l"/>
                <a:tab pos="815975" algn="l"/>
                <a:tab pos="1273175" algn="l"/>
                <a:tab pos="1730375" algn="l"/>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Lst>
              <a:defRPr sz="2000">
                <a:solidFill>
                  <a:srgbClr val="000000"/>
                </a:solidFill>
                <a:latin typeface="Arial" charset="0"/>
                <a:ea typeface="Microsoft YaHei" charset="-122"/>
              </a:defRPr>
            </a:lvl4pPr>
            <a:lvl5pPr>
              <a:tabLst>
                <a:tab pos="358775" algn="l"/>
                <a:tab pos="815975" algn="l"/>
                <a:tab pos="1273175" algn="l"/>
                <a:tab pos="1730375" algn="l"/>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358775" algn="l"/>
                <a:tab pos="815975" algn="l"/>
                <a:tab pos="1273175" algn="l"/>
                <a:tab pos="1730375" algn="l"/>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358775" algn="l"/>
                <a:tab pos="815975" algn="l"/>
                <a:tab pos="1273175" algn="l"/>
                <a:tab pos="1730375" algn="l"/>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358775" algn="l"/>
                <a:tab pos="815975" algn="l"/>
                <a:tab pos="1273175" algn="l"/>
                <a:tab pos="1730375" algn="l"/>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358775" algn="l"/>
                <a:tab pos="815975" algn="l"/>
                <a:tab pos="1273175" algn="l"/>
                <a:tab pos="1730375" algn="l"/>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Lst>
              <a:defRPr sz="2000">
                <a:solidFill>
                  <a:srgbClr val="000000"/>
                </a:solidFill>
                <a:latin typeface="Arial" charset="0"/>
                <a:ea typeface="Microsoft YaHei" charset="-122"/>
              </a:defRPr>
            </a:lvl9pPr>
          </a:lstStyle>
          <a:p>
            <a:pPr>
              <a:lnSpc>
                <a:spcPct val="93000"/>
              </a:lnSpc>
              <a:spcAft>
                <a:spcPts val="783"/>
              </a:spcAft>
              <a:buClr>
                <a:srgbClr val="000000"/>
              </a:buClr>
              <a:buSzPct val="45000"/>
              <a:buFont typeface="Wingdings" charset="2"/>
              <a:buChar char=""/>
            </a:pPr>
            <a:r>
              <a:rPr lang="en-US" altLang="en-US" sz="1900"/>
              <a:t>A </a:t>
            </a:r>
            <a:r>
              <a:rPr lang="en-US" altLang="en-US" sz="1900" b="1" i="1">
                <a:solidFill>
                  <a:srgbClr val="FF3333"/>
                </a:solidFill>
              </a:rPr>
              <a:t>Ripple Counter</a:t>
            </a:r>
            <a:r>
              <a:rPr lang="en-US" altLang="en-US" sz="1900" i="1"/>
              <a:t> </a:t>
            </a:r>
            <a:r>
              <a:rPr lang="en-US" altLang="en-US" sz="1900"/>
              <a:t>is a cascaded arrangement of flip-flops where the output of one flip-flop drives the clock input of the following flip-flop. </a:t>
            </a:r>
          </a:p>
          <a:p>
            <a:pPr>
              <a:lnSpc>
                <a:spcPct val="93000"/>
              </a:lnSpc>
              <a:spcAft>
                <a:spcPts val="783"/>
              </a:spcAft>
              <a:buClr>
                <a:srgbClr val="000000"/>
              </a:buClr>
              <a:buSzPct val="45000"/>
              <a:buFont typeface="Wingdings" charset="2"/>
              <a:buChar char=""/>
            </a:pPr>
            <a:r>
              <a:rPr lang="en-US" altLang="en-US" sz="1900" i="1">
                <a:solidFill>
                  <a:srgbClr val="0000FF"/>
                </a:solidFill>
              </a:rPr>
              <a:t>Number of flip-flops</a:t>
            </a:r>
            <a:r>
              <a:rPr lang="en-US" altLang="en-US" sz="1900"/>
              <a:t> in the cascaded arrangement depends upon the </a:t>
            </a:r>
            <a:r>
              <a:rPr lang="en-US" altLang="en-US" sz="1900" i="1">
                <a:solidFill>
                  <a:srgbClr val="FF3333"/>
                </a:solidFill>
              </a:rPr>
              <a:t>number of different logic states</a:t>
            </a:r>
            <a:r>
              <a:rPr lang="en-US" altLang="en-US" sz="1900"/>
              <a:t> that it goes through before it repeats the sequence, a parameter known as the </a:t>
            </a:r>
            <a:r>
              <a:rPr lang="en-US" altLang="en-US" sz="1900" i="1">
                <a:solidFill>
                  <a:srgbClr val="3333FF"/>
                </a:solidFill>
              </a:rPr>
              <a:t>modulus of the counte</a:t>
            </a:r>
            <a:r>
              <a:rPr lang="en-US" altLang="en-US" sz="1900" i="1">
                <a:solidFill>
                  <a:srgbClr val="0000FF"/>
                </a:solidFill>
              </a:rPr>
              <a:t>r</a:t>
            </a:r>
            <a:r>
              <a:rPr lang="en-US" altLang="en-US" sz="1900"/>
              <a:t>.  </a:t>
            </a:r>
          </a:p>
          <a:p>
            <a:pPr>
              <a:lnSpc>
                <a:spcPct val="93000"/>
              </a:lnSpc>
              <a:spcAft>
                <a:spcPts val="783"/>
              </a:spcAft>
              <a:buClr>
                <a:srgbClr val="000000"/>
              </a:buClr>
              <a:buSzPct val="45000"/>
              <a:buFont typeface="Wingdings" charset="2"/>
              <a:buChar char=""/>
            </a:pPr>
            <a:r>
              <a:rPr lang="en-US" altLang="en-US" sz="1900" i="1">
                <a:solidFill>
                  <a:srgbClr val="0000FF"/>
                </a:solidFill>
              </a:rPr>
              <a:t>Clock input to</a:t>
            </a:r>
            <a:r>
              <a:rPr lang="en-US" altLang="en-US" sz="1900"/>
              <a:t> </a:t>
            </a:r>
            <a:r>
              <a:rPr lang="en-US" altLang="en-US" sz="1900" b="1" i="1">
                <a:solidFill>
                  <a:srgbClr val="FF3333"/>
                </a:solidFill>
              </a:rPr>
              <a:t>Ripple Counter, </a:t>
            </a:r>
            <a:r>
              <a:rPr lang="en-US" altLang="en-US" sz="1900" i="1">
                <a:solidFill>
                  <a:srgbClr val="0000FF"/>
                </a:solidFill>
              </a:rPr>
              <a:t>primary</a:t>
            </a:r>
            <a:r>
              <a:rPr lang="en-US" altLang="en-US" sz="1900" b="1" i="1"/>
              <a:t> </a:t>
            </a:r>
            <a:r>
              <a:rPr lang="en-US" altLang="en-US" sz="1900" i="1">
                <a:solidFill>
                  <a:srgbClr val="0000FF"/>
                </a:solidFill>
              </a:rPr>
              <a:t>clock signal is applied only to the first flip-flop</a:t>
            </a:r>
            <a:r>
              <a:rPr lang="en-US" altLang="en-US" sz="1900"/>
              <a:t>, which is called the </a:t>
            </a:r>
            <a:r>
              <a:rPr lang="en-US" altLang="en-US" sz="1900" i="1">
                <a:solidFill>
                  <a:srgbClr val="FF3333"/>
                </a:solidFill>
              </a:rPr>
              <a:t>input flip-flop</a:t>
            </a:r>
            <a:r>
              <a:rPr lang="en-US" altLang="en-US" sz="1900"/>
              <a:t>, in the cascaded arrangement. </a:t>
            </a:r>
          </a:p>
          <a:p>
            <a:pPr>
              <a:lnSpc>
                <a:spcPct val="93000"/>
              </a:lnSpc>
              <a:spcAft>
                <a:spcPts val="783"/>
              </a:spcAft>
              <a:buClr>
                <a:srgbClr val="000000"/>
              </a:buClr>
              <a:buSzPct val="45000"/>
              <a:buFont typeface="Wingdings" charset="2"/>
              <a:buChar char=""/>
            </a:pPr>
            <a:r>
              <a:rPr lang="en-US" altLang="en-US" sz="1900" i="1">
                <a:solidFill>
                  <a:srgbClr val="FF3333"/>
                </a:solidFill>
              </a:rPr>
              <a:t>Clock to subsequent flip-flop</a:t>
            </a:r>
            <a:r>
              <a:rPr lang="en-US" altLang="en-US" sz="1900"/>
              <a:t> comes from the output of its immediately preceding flip-flop. Thus output of the first flip-flop acts as the clock input to the second flip-flop, and so on. </a:t>
            </a:r>
          </a:p>
          <a:p>
            <a:pPr>
              <a:lnSpc>
                <a:spcPct val="93000"/>
              </a:lnSpc>
              <a:spcAft>
                <a:spcPts val="783"/>
              </a:spcAft>
              <a:buClr>
                <a:srgbClr val="000000"/>
              </a:buClr>
              <a:buSzPct val="45000"/>
              <a:buFont typeface="Wingdings" charset="2"/>
              <a:buChar char=""/>
            </a:pPr>
            <a:r>
              <a:rPr lang="en-US" altLang="en-US" sz="1900"/>
              <a:t>A generalized block schematic arrangement of an </a:t>
            </a:r>
            <a:r>
              <a:rPr lang="en-US" altLang="en-US" sz="1900" i="1">
                <a:solidFill>
                  <a:srgbClr val="FF3333"/>
                </a:solidFill>
                <a:latin typeface="R1-tii" charset="0"/>
              </a:rPr>
              <a:t>n</a:t>
            </a:r>
            <a:r>
              <a:rPr lang="en-US" altLang="en-US" sz="1900" i="1">
                <a:solidFill>
                  <a:srgbClr val="FF3333"/>
                </a:solidFill>
              </a:rPr>
              <a:t>-bit binary ripple counter </a:t>
            </a:r>
            <a:r>
              <a:rPr lang="en-US" altLang="en-US" sz="1900"/>
              <a:t>is shown below.</a:t>
            </a:r>
          </a:p>
        </p:txBody>
      </p:sp>
      <p:pic>
        <p:nvPicPr>
          <p:cNvPr id="133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160" y="4977163"/>
            <a:ext cx="6966720" cy="17137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907900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165601" y="668230"/>
            <a:ext cx="8792640" cy="455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654" rIns="0" bIns="0"/>
          <a:lstStyle>
            <a:lvl1pPr marL="144463" indent="-144463">
              <a:tabLst>
                <a:tab pos="144463" algn="l"/>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410700" algn="l"/>
              </a:tabLst>
              <a:defRPr sz="3200">
                <a:solidFill>
                  <a:srgbClr val="000000"/>
                </a:solidFill>
                <a:latin typeface="Arial" charset="0"/>
                <a:ea typeface="Microsoft YaHei" charset="-122"/>
              </a:defRPr>
            </a:lvl1pPr>
            <a:lvl2pPr>
              <a:tabLst>
                <a:tab pos="144463" algn="l"/>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410700" algn="l"/>
              </a:tabLst>
              <a:defRPr sz="2800">
                <a:solidFill>
                  <a:srgbClr val="000000"/>
                </a:solidFill>
                <a:latin typeface="Arial" charset="0"/>
                <a:ea typeface="Microsoft YaHei" charset="-122"/>
              </a:defRPr>
            </a:lvl2pPr>
            <a:lvl3pPr>
              <a:tabLst>
                <a:tab pos="144463" algn="l"/>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410700" algn="l"/>
              </a:tabLst>
              <a:defRPr sz="2400">
                <a:solidFill>
                  <a:srgbClr val="000000"/>
                </a:solidFill>
                <a:latin typeface="Arial" charset="0"/>
                <a:ea typeface="Microsoft YaHei" charset="-122"/>
              </a:defRPr>
            </a:lvl3pPr>
            <a:lvl4pPr>
              <a:tabLst>
                <a:tab pos="144463" algn="l"/>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410700" algn="l"/>
              </a:tabLst>
              <a:defRPr sz="2000">
                <a:solidFill>
                  <a:srgbClr val="000000"/>
                </a:solidFill>
                <a:latin typeface="Arial" charset="0"/>
                <a:ea typeface="Microsoft YaHei" charset="-122"/>
              </a:defRPr>
            </a:lvl4pPr>
            <a:lvl5pPr>
              <a:tabLst>
                <a:tab pos="144463" algn="l"/>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4107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144463" algn="l"/>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4107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144463" algn="l"/>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4107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144463" algn="l"/>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4107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144463" algn="l"/>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410700" algn="l"/>
              </a:tabLst>
              <a:defRPr sz="2000">
                <a:solidFill>
                  <a:srgbClr val="000000"/>
                </a:solidFill>
                <a:latin typeface="Arial" charset="0"/>
                <a:ea typeface="Microsoft YaHei" charset="-122"/>
              </a:defRPr>
            </a:lvl9pPr>
          </a:lstStyle>
          <a:p>
            <a:pPr>
              <a:lnSpc>
                <a:spcPct val="93000"/>
              </a:lnSpc>
              <a:spcAft>
                <a:spcPts val="783"/>
              </a:spcAft>
              <a:buClr>
                <a:srgbClr val="000000"/>
              </a:buClr>
              <a:buSzPct val="45000"/>
              <a:buFont typeface="Wingdings" charset="2"/>
              <a:buChar char=""/>
            </a:pPr>
            <a:r>
              <a:rPr lang="en-US" altLang="en-US" sz="1900">
                <a:latin typeface="Times New Roman" pitchFamily="16" charset="0"/>
              </a:rPr>
              <a:t>In a </a:t>
            </a:r>
            <a:r>
              <a:rPr lang="en-US" altLang="en-US" sz="1900" i="1">
                <a:solidFill>
                  <a:srgbClr val="FF3333"/>
                </a:solidFill>
                <a:latin typeface="Times New Roman" pitchFamily="16" charset="0"/>
              </a:rPr>
              <a:t>Ripple Counter</a:t>
            </a:r>
            <a:r>
              <a:rPr lang="en-US" altLang="en-US" sz="1900">
                <a:latin typeface="Times New Roman" pitchFamily="16" charset="0"/>
              </a:rPr>
              <a:t>,  all flip-flops do not change state at the same time.  A flip-flop changes its state only after the preceding flip-flop changes its state. </a:t>
            </a:r>
          </a:p>
          <a:p>
            <a:pPr>
              <a:lnSpc>
                <a:spcPct val="93000"/>
              </a:lnSpc>
              <a:spcAft>
                <a:spcPts val="783"/>
              </a:spcAft>
              <a:buClr>
                <a:srgbClr val="000000"/>
              </a:buClr>
              <a:buSzPct val="45000"/>
              <a:buFont typeface="Wingdings" charset="2"/>
              <a:buChar char=""/>
            </a:pPr>
            <a:r>
              <a:rPr lang="en-US" altLang="en-US" sz="1900">
                <a:latin typeface="Times New Roman" pitchFamily="16" charset="0"/>
              </a:rPr>
              <a:t>2</a:t>
            </a:r>
            <a:r>
              <a:rPr lang="en-US" altLang="en-US" sz="1900" baseline="33000">
                <a:latin typeface="Times New Roman" pitchFamily="16" charset="0"/>
              </a:rPr>
              <a:t>nd</a:t>
            </a:r>
            <a:r>
              <a:rPr lang="en-US" altLang="en-US" sz="1900">
                <a:latin typeface="Times New Roman" pitchFamily="16" charset="0"/>
              </a:rPr>
              <a:t> flip-flop changes its state after a </a:t>
            </a:r>
            <a:r>
              <a:rPr lang="en-US" altLang="en-US" sz="1900" i="1">
                <a:solidFill>
                  <a:srgbClr val="0000FF"/>
                </a:solidFill>
                <a:latin typeface="Times New Roman" pitchFamily="16" charset="0"/>
              </a:rPr>
              <a:t>certain time delay</a:t>
            </a:r>
            <a:r>
              <a:rPr lang="en-US" altLang="en-US" sz="1900">
                <a:latin typeface="Times New Roman" pitchFamily="16" charset="0"/>
              </a:rPr>
              <a:t> i.e. after the occurrence of the input clock pulse, as its own clock input is from the output of the first flip-flop and not from the input clock. This time delay equals the sum of propagation delays of two flip-flops, the 1</a:t>
            </a:r>
            <a:r>
              <a:rPr lang="en-US" altLang="en-US" sz="1900" baseline="33000">
                <a:latin typeface="Times New Roman" pitchFamily="16" charset="0"/>
              </a:rPr>
              <a:t>st</a:t>
            </a:r>
            <a:r>
              <a:rPr lang="en-US" altLang="en-US" sz="1900">
                <a:latin typeface="Times New Roman" pitchFamily="16" charset="0"/>
              </a:rPr>
              <a:t>  and 2</a:t>
            </a:r>
            <a:r>
              <a:rPr lang="en-US" altLang="en-US" sz="1900" baseline="33000">
                <a:latin typeface="Times New Roman" pitchFamily="16" charset="0"/>
              </a:rPr>
              <a:t>nd</a:t>
            </a:r>
            <a:r>
              <a:rPr lang="en-US" altLang="en-US" sz="1900">
                <a:latin typeface="Times New Roman" pitchFamily="16" charset="0"/>
              </a:rPr>
              <a:t>  flip-flops. </a:t>
            </a:r>
          </a:p>
          <a:p>
            <a:pPr>
              <a:lnSpc>
                <a:spcPct val="93000"/>
              </a:lnSpc>
              <a:spcAft>
                <a:spcPts val="783"/>
              </a:spcAft>
              <a:buClr>
                <a:srgbClr val="000000"/>
              </a:buClr>
              <a:buSzPct val="45000"/>
              <a:buFont typeface="Wingdings" charset="2"/>
              <a:buChar char=""/>
            </a:pPr>
            <a:r>
              <a:rPr lang="en-US" altLang="en-US" sz="1900">
                <a:latin typeface="Times New Roman" pitchFamily="16" charset="0"/>
              </a:rPr>
              <a:t>Thus, the </a:t>
            </a:r>
            <a:r>
              <a:rPr lang="en-US" altLang="en-US" sz="1900" i="1">
                <a:solidFill>
                  <a:srgbClr val="0000FF"/>
                </a:solidFill>
                <a:latin typeface="Times New Roman" pitchFamily="16" charset="0"/>
              </a:rPr>
              <a:t>n</a:t>
            </a:r>
            <a:r>
              <a:rPr lang="en-US" altLang="en-US" sz="1900" i="1" baseline="33000">
                <a:solidFill>
                  <a:srgbClr val="0000FF"/>
                </a:solidFill>
                <a:latin typeface="Times New Roman" pitchFamily="16" charset="0"/>
              </a:rPr>
              <a:t>th</a:t>
            </a:r>
            <a:r>
              <a:rPr lang="en-US" altLang="en-US" sz="1900" i="1">
                <a:solidFill>
                  <a:srgbClr val="0000FF"/>
                </a:solidFill>
                <a:latin typeface="Times New Roman" pitchFamily="16" charset="0"/>
              </a:rPr>
              <a:t>  flip-flop will change state only after a delay equal to </a:t>
            </a:r>
            <a:r>
              <a:rPr lang="en-US" altLang="en-US" sz="1900" i="1">
                <a:solidFill>
                  <a:srgbClr val="FF3333"/>
                </a:solidFill>
                <a:latin typeface="Times New Roman" pitchFamily="16" charset="0"/>
              </a:rPr>
              <a:t>'n' times the propagation delay of one flip-flop</a:t>
            </a:r>
            <a:r>
              <a:rPr lang="en-US" altLang="en-US" sz="1900">
                <a:latin typeface="Times New Roman" pitchFamily="16" charset="0"/>
              </a:rPr>
              <a:t>. </a:t>
            </a:r>
          </a:p>
          <a:p>
            <a:pPr>
              <a:lnSpc>
                <a:spcPct val="93000"/>
              </a:lnSpc>
              <a:spcAft>
                <a:spcPts val="783"/>
              </a:spcAft>
              <a:buClr>
                <a:srgbClr val="000000"/>
              </a:buClr>
              <a:buSzPct val="45000"/>
              <a:buFont typeface="Wingdings" charset="2"/>
              <a:buChar char=""/>
            </a:pPr>
            <a:r>
              <a:rPr lang="en-US" altLang="en-US" sz="1900">
                <a:latin typeface="Times New Roman" pitchFamily="16" charset="0"/>
              </a:rPr>
              <a:t>Term ‘</a:t>
            </a:r>
            <a:r>
              <a:rPr lang="en-US" altLang="en-US" sz="1900" i="1">
                <a:solidFill>
                  <a:srgbClr val="FF3333"/>
                </a:solidFill>
                <a:latin typeface="Times New Roman" pitchFamily="16" charset="0"/>
              </a:rPr>
              <a:t>Ripple Counter</a:t>
            </a:r>
            <a:r>
              <a:rPr lang="en-US" altLang="en-US" sz="1900">
                <a:latin typeface="Times New Roman" pitchFamily="16" charset="0"/>
              </a:rPr>
              <a:t>’ gets its name from the mode in which the clock information ripples through the counter. It is also called ‘</a:t>
            </a:r>
            <a:r>
              <a:rPr lang="en-US" altLang="en-US" sz="1900" i="1">
                <a:solidFill>
                  <a:srgbClr val="FF3333"/>
                </a:solidFill>
                <a:latin typeface="Times New Roman" pitchFamily="16" charset="0"/>
              </a:rPr>
              <a:t>Asynchronous counter</a:t>
            </a:r>
            <a:r>
              <a:rPr lang="en-US" altLang="en-US" sz="1900">
                <a:latin typeface="Times New Roman" pitchFamily="16" charset="0"/>
              </a:rPr>
              <a:t>’ as different flip-flops of the counter </a:t>
            </a:r>
            <a:r>
              <a:rPr lang="en-US" altLang="en-US" sz="1900" i="1">
                <a:solidFill>
                  <a:srgbClr val="0000FF"/>
                </a:solidFill>
                <a:latin typeface="Times New Roman" pitchFamily="16" charset="0"/>
              </a:rPr>
              <a:t>do not change state in synchronization with the input clock</a:t>
            </a:r>
            <a:r>
              <a:rPr lang="en-US" altLang="en-US" sz="1900">
                <a:latin typeface="Times New Roman" pitchFamily="16" charset="0"/>
              </a:rPr>
              <a:t>. </a:t>
            </a:r>
          </a:p>
          <a:p>
            <a:pPr>
              <a:lnSpc>
                <a:spcPct val="93000"/>
              </a:lnSpc>
              <a:spcAft>
                <a:spcPts val="783"/>
              </a:spcAft>
              <a:buClr>
                <a:srgbClr val="000000"/>
              </a:buClr>
              <a:buSzPct val="45000"/>
              <a:buFont typeface="Wingdings" charset="2"/>
              <a:buChar char=""/>
            </a:pPr>
            <a:r>
              <a:rPr lang="en-US" altLang="en-US" sz="1900">
                <a:latin typeface="Times New Roman" pitchFamily="16" charset="0"/>
              </a:rPr>
              <a:t>In a </a:t>
            </a:r>
            <a:r>
              <a:rPr lang="en-US" altLang="en-US" sz="1900" i="1">
                <a:solidFill>
                  <a:srgbClr val="FF3333"/>
                </a:solidFill>
                <a:latin typeface="Times New Roman" pitchFamily="16" charset="0"/>
              </a:rPr>
              <a:t>Ripple Counter</a:t>
            </a:r>
            <a:r>
              <a:rPr lang="en-US" altLang="en-US" sz="1900">
                <a:latin typeface="Times New Roman" pitchFamily="16" charset="0"/>
              </a:rPr>
              <a:t>, after the occurrence of each clock input pulse, the counter has to wait for a time period equal to the sum of propagation delays of all flip-flops </a:t>
            </a:r>
            <a:r>
              <a:rPr lang="en-US" altLang="en-US" sz="1900" i="1">
                <a:solidFill>
                  <a:srgbClr val="3333FF"/>
                </a:solidFill>
                <a:latin typeface="Times New Roman" pitchFamily="16" charset="0"/>
              </a:rPr>
              <a:t>before the next clock pulse can be applied</a:t>
            </a:r>
            <a:r>
              <a:rPr lang="en-US" altLang="en-US" sz="1900">
                <a:latin typeface="Times New Roman" pitchFamily="16" charset="0"/>
              </a:rPr>
              <a:t>. </a:t>
            </a:r>
            <a:r>
              <a:rPr lang="en-US" altLang="en-US" sz="1900"/>
              <a:t> </a:t>
            </a:r>
          </a:p>
        </p:txBody>
      </p:sp>
      <p:pic>
        <p:nvPicPr>
          <p:cNvPr id="153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01" y="4977163"/>
            <a:ext cx="8625600" cy="17137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4" name="Text Box 3"/>
          <p:cNvSpPr txBox="1">
            <a:spLocks noChangeArrowheads="1"/>
          </p:cNvSpPr>
          <p:nvPr/>
        </p:nvSpPr>
        <p:spPr bwMode="auto">
          <a:xfrm>
            <a:off x="456481" y="44646"/>
            <a:ext cx="8228160" cy="721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737"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gn="ctr" eaLnBrk="1">
              <a:lnSpc>
                <a:spcPct val="93000"/>
              </a:lnSpc>
              <a:buSzPct val="100000"/>
            </a:pPr>
            <a:r>
              <a:rPr lang="en-US" altLang="en-US" sz="3300"/>
              <a:t>Asynchronous (Ripple) Counter</a:t>
            </a:r>
          </a:p>
        </p:txBody>
      </p:sp>
    </p:spTree>
    <p:extLst>
      <p:ext uri="{BB962C8B-B14F-4D97-AF65-F5344CB8AC3E}">
        <p14:creationId xmlns:p14="http://schemas.microsoft.com/office/powerpoint/2010/main" val="40354511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456481" y="77768"/>
            <a:ext cx="8209440" cy="7215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gn="ctr" eaLnBrk="1">
              <a:lnSpc>
                <a:spcPct val="93000"/>
              </a:lnSpc>
              <a:buSzPct val="100000"/>
            </a:pPr>
            <a:r>
              <a:rPr lang="en-US" altLang="en-US" sz="3300"/>
              <a:t>Asynchronous (Ripple) Up Counter</a:t>
            </a:r>
          </a:p>
        </p:txBody>
      </p:sp>
      <p:sp>
        <p:nvSpPr>
          <p:cNvPr id="17411" name="Text Box 2"/>
          <p:cNvSpPr txBox="1">
            <a:spLocks noChangeArrowheads="1"/>
          </p:cNvSpPr>
          <p:nvPr/>
        </p:nvSpPr>
        <p:spPr bwMode="auto">
          <a:xfrm>
            <a:off x="414720" y="877053"/>
            <a:ext cx="8501760" cy="3073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74625" indent="-174625">
              <a:tabLst>
                <a:tab pos="174625"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sz="3200">
                <a:solidFill>
                  <a:srgbClr val="000000"/>
                </a:solidFill>
                <a:latin typeface="Arial" charset="0"/>
                <a:ea typeface="Microsoft YaHei" charset="-122"/>
              </a:defRPr>
            </a:lvl1pPr>
            <a:lvl2pPr>
              <a:tabLst>
                <a:tab pos="174625"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sz="2800">
                <a:solidFill>
                  <a:srgbClr val="000000"/>
                </a:solidFill>
                <a:latin typeface="Arial" charset="0"/>
                <a:ea typeface="Microsoft YaHei" charset="-122"/>
              </a:defRPr>
            </a:lvl2pPr>
            <a:lvl3pPr>
              <a:tabLst>
                <a:tab pos="174625"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sz="2400">
                <a:solidFill>
                  <a:srgbClr val="000000"/>
                </a:solidFill>
                <a:latin typeface="Arial" charset="0"/>
                <a:ea typeface="Microsoft YaHei" charset="-122"/>
              </a:defRPr>
            </a:lvl3pPr>
            <a:lvl4pPr>
              <a:tabLst>
                <a:tab pos="174625"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sz="2000">
                <a:solidFill>
                  <a:srgbClr val="000000"/>
                </a:solidFill>
                <a:latin typeface="Arial" charset="0"/>
                <a:ea typeface="Microsoft YaHei" charset="-122"/>
              </a:defRPr>
            </a:lvl4pPr>
            <a:lvl5pPr>
              <a:tabLst>
                <a:tab pos="174625"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174625"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174625"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174625"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174625"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sz="2000">
                <a:solidFill>
                  <a:srgbClr val="000000"/>
                </a:solidFill>
                <a:latin typeface="Arial" charset="0"/>
                <a:ea typeface="Microsoft YaHei" charset="-122"/>
              </a:defRPr>
            </a:lvl9pPr>
          </a:lstStyle>
          <a:p>
            <a:pPr>
              <a:lnSpc>
                <a:spcPct val="93000"/>
              </a:lnSpc>
              <a:spcAft>
                <a:spcPts val="1043"/>
              </a:spcAft>
              <a:buClr>
                <a:srgbClr val="000000"/>
              </a:buClr>
              <a:buSzPct val="45000"/>
              <a:buFont typeface="Wingdings" charset="2"/>
              <a:buChar char=""/>
            </a:pPr>
            <a:r>
              <a:rPr lang="en-US" altLang="en-US" sz="2000">
                <a:latin typeface="Times New Roman" pitchFamily="16" charset="0"/>
              </a:rPr>
              <a:t>A </a:t>
            </a:r>
            <a:r>
              <a:rPr lang="en-US" altLang="en-US" sz="2000" b="1" i="1">
                <a:solidFill>
                  <a:srgbClr val="FF3333"/>
                </a:solidFill>
                <a:latin typeface="Times New Roman" pitchFamily="16" charset="0"/>
              </a:rPr>
              <a:t>3-bit counter</a:t>
            </a:r>
            <a:r>
              <a:rPr lang="en-US" altLang="en-US" sz="2000">
                <a:latin typeface="Times New Roman" pitchFamily="16" charset="0"/>
              </a:rPr>
              <a:t> capable of counting from 0 to 7 is shown below. The clock inputs of the three flip-flops are connected in cascaded manner. </a:t>
            </a:r>
          </a:p>
          <a:p>
            <a:pPr>
              <a:lnSpc>
                <a:spcPct val="93000"/>
              </a:lnSpc>
              <a:spcAft>
                <a:spcPts val="1043"/>
              </a:spcAft>
              <a:buClr>
                <a:srgbClr val="000000"/>
              </a:buClr>
              <a:buSzPct val="45000"/>
              <a:buFont typeface="Wingdings" charset="2"/>
              <a:buChar char=""/>
            </a:pPr>
            <a:r>
              <a:rPr lang="en-US" altLang="en-US" sz="2000">
                <a:latin typeface="Times New Roman" pitchFamily="16" charset="0"/>
              </a:rPr>
              <a:t>The </a:t>
            </a:r>
            <a:r>
              <a:rPr lang="en-US" altLang="en-US" sz="2000" b="1" i="1">
                <a:solidFill>
                  <a:srgbClr val="0000FF"/>
                </a:solidFill>
                <a:latin typeface="Times New Roman" pitchFamily="16" charset="0"/>
              </a:rPr>
              <a:t>T</a:t>
            </a:r>
            <a:r>
              <a:rPr lang="en-US" altLang="en-US" sz="2000">
                <a:latin typeface="Times New Roman" pitchFamily="16" charset="0"/>
              </a:rPr>
              <a:t> input of each flip-flop is connected to a constant 1, which means that the </a:t>
            </a:r>
            <a:r>
              <a:rPr lang="en-US" altLang="en-US" sz="2000" i="1">
                <a:solidFill>
                  <a:srgbClr val="3333FF"/>
                </a:solidFill>
                <a:latin typeface="Times New Roman" pitchFamily="16" charset="0"/>
              </a:rPr>
              <a:t>state of the flip-flop toggles (reverses) at each negative edge of its clock</a:t>
            </a:r>
            <a:r>
              <a:rPr lang="en-US" altLang="en-US" sz="2000">
                <a:latin typeface="Times New Roman" pitchFamily="16" charset="0"/>
              </a:rPr>
              <a:t>. </a:t>
            </a:r>
          </a:p>
          <a:p>
            <a:pPr>
              <a:lnSpc>
                <a:spcPct val="93000"/>
              </a:lnSpc>
              <a:spcAft>
                <a:spcPts val="1043"/>
              </a:spcAft>
              <a:buClr>
                <a:srgbClr val="000000"/>
              </a:buClr>
              <a:buSzPct val="45000"/>
              <a:buFont typeface="Wingdings" charset="2"/>
              <a:buChar char=""/>
            </a:pPr>
            <a:r>
              <a:rPr lang="en-US" altLang="en-US" sz="2000">
                <a:latin typeface="Times New Roman" pitchFamily="16" charset="0"/>
              </a:rPr>
              <a:t>This counter counts the number of pulses that occur on the </a:t>
            </a:r>
            <a:r>
              <a:rPr lang="en-US" altLang="en-US" sz="2000" i="1">
                <a:solidFill>
                  <a:srgbClr val="0000FF"/>
                </a:solidFill>
                <a:latin typeface="Times New Roman" pitchFamily="16" charset="0"/>
              </a:rPr>
              <a:t>primary input called CLK (Clock)</a:t>
            </a:r>
            <a:r>
              <a:rPr lang="en-US" altLang="en-US" sz="2000">
                <a:latin typeface="Times New Roman" pitchFamily="16" charset="0"/>
              </a:rPr>
              <a:t>. </a:t>
            </a:r>
          </a:p>
          <a:p>
            <a:pPr>
              <a:lnSpc>
                <a:spcPct val="93000"/>
              </a:lnSpc>
              <a:spcAft>
                <a:spcPts val="1043"/>
              </a:spcAft>
              <a:buClr>
                <a:srgbClr val="000000"/>
              </a:buClr>
              <a:buSzPct val="45000"/>
              <a:buFont typeface="Wingdings" charset="2"/>
              <a:buChar char=""/>
            </a:pPr>
            <a:r>
              <a:rPr lang="en-US" altLang="en-US" sz="2000">
                <a:latin typeface="Times New Roman" pitchFamily="16" charset="0"/>
              </a:rPr>
              <a:t>The other two flip-flops have their </a:t>
            </a:r>
            <a:r>
              <a:rPr lang="en-US" altLang="en-US" sz="2000" i="1">
                <a:latin typeface="Times New Roman" pitchFamily="16" charset="0"/>
              </a:rPr>
              <a:t>clock inputs driven by the Q output of the preceding flip-flop.</a:t>
            </a:r>
            <a:r>
              <a:rPr lang="en-US" altLang="en-US" sz="2000">
                <a:latin typeface="Times New Roman" pitchFamily="16" charset="0"/>
              </a:rPr>
              <a:t> Therefore, they toggle their state when the preceding flip-flop changes its state from Q=1 to Q=0, i.e. on negative edge of the Q signal.</a:t>
            </a:r>
          </a:p>
        </p:txBody>
      </p:sp>
      <p:pic>
        <p:nvPicPr>
          <p:cNvPr id="174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200" y="4195161"/>
            <a:ext cx="5489280" cy="23157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3" name="TextBox 1"/>
          <p:cNvSpPr txBox="1">
            <a:spLocks noChangeArrowheads="1"/>
          </p:cNvSpPr>
          <p:nvPr/>
        </p:nvSpPr>
        <p:spPr bwMode="auto">
          <a:xfrm>
            <a:off x="31680" y="6510924"/>
            <a:ext cx="4972993"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p>
            <a:r>
              <a:rPr lang="en-IN" altLang="en-US" i="1">
                <a:solidFill>
                  <a:srgbClr val="FF0000"/>
                </a:solidFill>
              </a:rPr>
              <a:t>Q: How will you use other flip flops in toggle mode?</a:t>
            </a:r>
          </a:p>
        </p:txBody>
      </p:sp>
    </p:spTree>
    <p:extLst>
      <p:ext uri="{BB962C8B-B14F-4D97-AF65-F5344CB8AC3E}">
        <p14:creationId xmlns:p14="http://schemas.microsoft.com/office/powerpoint/2010/main" val="4153634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609600"/>
          </a:xfrm>
        </p:spPr>
        <p:txBody>
          <a:bodyPr>
            <a:normAutofit fontScale="90000"/>
          </a:bodyPr>
          <a:lstStyle/>
          <a:p>
            <a:r>
              <a:rPr lang="en-US" b="1" dirty="0" smtClean="0">
                <a:solidFill>
                  <a:srgbClr val="002060"/>
                </a:solidFill>
                <a:latin typeface="Monotype Corsiva" pitchFamily="66" charset="0"/>
              </a:rPr>
              <a:t>Sequential  </a:t>
            </a:r>
            <a:r>
              <a:rPr lang="en-US" dirty="0" smtClean="0"/>
              <a:t>Circuits</a:t>
            </a:r>
            <a:endParaRPr lang="en-US" dirty="0"/>
          </a:p>
        </p:txBody>
      </p:sp>
      <p:sp>
        <p:nvSpPr>
          <p:cNvPr id="3" name="Subtitle 2"/>
          <p:cNvSpPr>
            <a:spLocks noGrp="1"/>
          </p:cNvSpPr>
          <p:nvPr>
            <p:ph type="subTitle" idx="1"/>
          </p:nvPr>
        </p:nvSpPr>
        <p:spPr>
          <a:xfrm>
            <a:off x="152400" y="914400"/>
            <a:ext cx="8686800" cy="5181600"/>
          </a:xfrm>
        </p:spPr>
        <p:txBody>
          <a:bodyPr>
            <a:noAutofit/>
          </a:bodyPr>
          <a:lstStyle/>
          <a:p>
            <a:pPr algn="just"/>
            <a:r>
              <a:rPr lang="en-US" sz="1600" dirty="0" smtClean="0">
                <a:solidFill>
                  <a:schemeClr val="tx1"/>
                </a:solidFill>
              </a:rPr>
              <a:t>The sequential logic is a type of logic circuit whose output depends not only on the present value of its input signals but on the sequence of past inputs, the input history as well.</a:t>
            </a:r>
          </a:p>
          <a:p>
            <a:pPr algn="just"/>
            <a:endParaRPr lang="en-US" sz="1600" dirty="0" smtClean="0">
              <a:solidFill>
                <a:schemeClr val="tx1"/>
              </a:solidFill>
            </a:endParaRPr>
          </a:p>
          <a:p>
            <a:pPr algn="just"/>
            <a:r>
              <a:rPr lang="en-US" sz="1800" dirty="0" smtClean="0">
                <a:solidFill>
                  <a:schemeClr val="tx1"/>
                </a:solidFill>
              </a:rPr>
              <a:t>Memory elements are required.</a:t>
            </a:r>
          </a:p>
          <a:p>
            <a:pPr algn="just"/>
            <a:endParaRPr lang="en-US" sz="1800" dirty="0" smtClean="0">
              <a:solidFill>
                <a:schemeClr val="tx1"/>
              </a:solidFill>
            </a:endParaRPr>
          </a:p>
          <a:p>
            <a:pPr algn="just"/>
            <a:r>
              <a:rPr lang="en-US" sz="1800" dirty="0" smtClean="0">
                <a:solidFill>
                  <a:schemeClr val="tx1"/>
                </a:solidFill>
              </a:rPr>
              <a:t>Feedback path is present.</a:t>
            </a:r>
          </a:p>
          <a:p>
            <a:pPr algn="just"/>
            <a:endParaRPr lang="en-US" sz="1800" dirty="0" smtClean="0">
              <a:solidFill>
                <a:schemeClr val="tx1"/>
              </a:solidFill>
            </a:endParaRPr>
          </a:p>
          <a:p>
            <a:pPr algn="just"/>
            <a:r>
              <a:rPr lang="en-US" sz="1800" dirty="0" smtClean="0">
                <a:solidFill>
                  <a:schemeClr val="tx1"/>
                </a:solidFill>
              </a:rPr>
              <a:t>Slight difficult to design if compared to Combinational Circuit .</a:t>
            </a:r>
          </a:p>
          <a:p>
            <a:pPr algn="just"/>
            <a:endParaRPr lang="en-US" sz="1800" dirty="0" smtClean="0">
              <a:solidFill>
                <a:schemeClr val="tx1"/>
              </a:solidFill>
            </a:endParaRPr>
          </a:p>
          <a:p>
            <a:pPr algn="just"/>
            <a:r>
              <a:rPr lang="en-US" sz="1800" dirty="0" smtClean="0">
                <a:solidFill>
                  <a:schemeClr val="tx1"/>
                </a:solidFill>
              </a:rPr>
              <a:t>Clock signal is required.</a:t>
            </a:r>
          </a:p>
          <a:p>
            <a:pPr algn="just"/>
            <a:endParaRPr lang="en-US" sz="1800" dirty="0" smtClean="0">
              <a:solidFill>
                <a:schemeClr val="tx1"/>
              </a:solidFill>
            </a:endParaRPr>
          </a:p>
          <a:p>
            <a:r>
              <a:rPr lang="en-US" sz="1800" dirty="0" smtClean="0">
                <a:solidFill>
                  <a:schemeClr val="tx1"/>
                </a:solidFill>
              </a:rPr>
              <a:t>Asynchronous sequential circuits</a:t>
            </a:r>
          </a:p>
          <a:p>
            <a:r>
              <a:rPr lang="en-US" sz="1800" dirty="0" smtClean="0">
                <a:solidFill>
                  <a:schemeClr val="tx1"/>
                </a:solidFill>
              </a:rPr>
              <a:t>Synchronous sequential circuits</a:t>
            </a:r>
          </a:p>
          <a:p>
            <a:pPr algn="just"/>
            <a:endParaRPr lang="en-US" sz="1800" dirty="0">
              <a:solidFill>
                <a:schemeClr val="tx1"/>
              </a:solidFill>
            </a:endParaRPr>
          </a:p>
          <a:p>
            <a:pPr algn="just"/>
            <a:endParaRPr lang="en-US" sz="1800" dirty="0">
              <a:solidFill>
                <a:schemeClr val="tx1"/>
              </a:solidFill>
            </a:endParaRPr>
          </a:p>
          <a:p>
            <a:pPr algn="just"/>
            <a:r>
              <a:rPr lang="en-US" sz="1800" dirty="0" smtClean="0">
                <a:solidFill>
                  <a:schemeClr val="tx1"/>
                </a:solidFill>
              </a:rPr>
              <a:t>Examples </a:t>
            </a:r>
            <a:r>
              <a:rPr lang="en-US" sz="1800" dirty="0">
                <a:solidFill>
                  <a:schemeClr val="tx1"/>
                </a:solidFill>
              </a:rPr>
              <a:t>of common </a:t>
            </a:r>
            <a:r>
              <a:rPr lang="en-US" sz="1800" dirty="0" smtClean="0">
                <a:solidFill>
                  <a:schemeClr val="tx1"/>
                </a:solidFill>
              </a:rPr>
              <a:t>sequential logic </a:t>
            </a:r>
            <a:r>
              <a:rPr lang="en-US" sz="1800" dirty="0">
                <a:solidFill>
                  <a:schemeClr val="tx1"/>
                </a:solidFill>
              </a:rPr>
              <a:t>circuits include: </a:t>
            </a:r>
            <a:r>
              <a:rPr lang="en-US" sz="1800" dirty="0" smtClean="0">
                <a:solidFill>
                  <a:schemeClr val="tx1"/>
                </a:solidFill>
              </a:rPr>
              <a:t>Flip flop, registers and counters.</a:t>
            </a:r>
            <a:endParaRPr lang="en-US" sz="1800" dirty="0">
              <a:solidFill>
                <a:schemeClr val="tx1"/>
              </a:solidFill>
            </a:endParaRPr>
          </a:p>
        </p:txBody>
      </p:sp>
      <p:pic>
        <p:nvPicPr>
          <p:cNvPr id="4" name="Picture 2"/>
          <p:cNvPicPr>
            <a:picLocks noChangeAspect="1" noChangeArrowheads="1"/>
          </p:cNvPicPr>
          <p:nvPr/>
        </p:nvPicPr>
        <p:blipFill>
          <a:blip r:embed="rId2"/>
          <a:srcRect/>
          <a:stretch>
            <a:fillRect/>
          </a:stretch>
        </p:blipFill>
        <p:spPr bwMode="auto">
          <a:xfrm>
            <a:off x="3962400" y="1676400"/>
            <a:ext cx="4581525" cy="1133475"/>
          </a:xfrm>
          <a:prstGeom prst="rect">
            <a:avLst/>
          </a:prstGeom>
          <a:noFill/>
          <a:ln w="9525">
            <a:noFill/>
            <a:miter lim="800000"/>
            <a:headEnd/>
            <a:tailEnd/>
          </a:ln>
          <a:effectLst/>
        </p:spPr>
      </p:pic>
    </p:spTree>
    <p:extLst>
      <p:ext uri="{BB962C8B-B14F-4D97-AF65-F5344CB8AC3E}">
        <p14:creationId xmlns:p14="http://schemas.microsoft.com/office/powerpoint/2010/main" val="1021165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01" y="4130354"/>
            <a:ext cx="3981600" cy="25721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59" name="Text Box 3"/>
          <p:cNvSpPr txBox="1">
            <a:spLocks noChangeArrowheads="1"/>
          </p:cNvSpPr>
          <p:nvPr/>
        </p:nvSpPr>
        <p:spPr bwMode="auto">
          <a:xfrm>
            <a:off x="249121" y="745998"/>
            <a:ext cx="8625600" cy="2972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74625" indent="-174625">
              <a:tabLst>
                <a:tab pos="174625"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 pos="9410700" algn="l"/>
              </a:tabLst>
              <a:defRPr sz="3200">
                <a:solidFill>
                  <a:srgbClr val="000000"/>
                </a:solidFill>
                <a:latin typeface="Arial" charset="0"/>
                <a:ea typeface="Microsoft YaHei" charset="-122"/>
              </a:defRPr>
            </a:lvl1pPr>
            <a:lvl2pPr>
              <a:tabLst>
                <a:tab pos="174625"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 pos="9410700" algn="l"/>
              </a:tabLst>
              <a:defRPr sz="2800">
                <a:solidFill>
                  <a:srgbClr val="000000"/>
                </a:solidFill>
                <a:latin typeface="Arial" charset="0"/>
                <a:ea typeface="Microsoft YaHei" charset="-122"/>
              </a:defRPr>
            </a:lvl2pPr>
            <a:lvl3pPr>
              <a:tabLst>
                <a:tab pos="174625"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 pos="9410700" algn="l"/>
              </a:tabLst>
              <a:defRPr sz="2400">
                <a:solidFill>
                  <a:srgbClr val="000000"/>
                </a:solidFill>
                <a:latin typeface="Arial" charset="0"/>
                <a:ea typeface="Microsoft YaHei" charset="-122"/>
              </a:defRPr>
            </a:lvl3pPr>
            <a:lvl4pPr>
              <a:tabLst>
                <a:tab pos="174625"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 pos="9410700" algn="l"/>
              </a:tabLst>
              <a:defRPr sz="2000">
                <a:solidFill>
                  <a:srgbClr val="000000"/>
                </a:solidFill>
                <a:latin typeface="Arial" charset="0"/>
                <a:ea typeface="Microsoft YaHei" charset="-122"/>
              </a:defRPr>
            </a:lvl4pPr>
            <a:lvl5pPr>
              <a:tabLst>
                <a:tab pos="174625"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 pos="94107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174625"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 pos="94107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174625"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 pos="94107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174625"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 pos="94107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174625"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 pos="9410700" algn="l"/>
              </a:tabLst>
              <a:defRPr sz="2000">
                <a:solidFill>
                  <a:srgbClr val="000000"/>
                </a:solidFill>
                <a:latin typeface="Arial" charset="0"/>
                <a:ea typeface="Microsoft YaHei" charset="-122"/>
              </a:defRPr>
            </a:lvl9pPr>
          </a:lstStyle>
          <a:p>
            <a:pPr>
              <a:lnSpc>
                <a:spcPct val="93000"/>
              </a:lnSpc>
              <a:spcAft>
                <a:spcPts val="522"/>
              </a:spcAft>
              <a:buClr>
                <a:srgbClr val="000000"/>
              </a:buClr>
              <a:buSzPct val="45000"/>
              <a:buFont typeface="Wingdings" charset="2"/>
              <a:buChar char=""/>
            </a:pPr>
            <a:r>
              <a:rPr lang="en-US" altLang="en-US" sz="2000">
                <a:solidFill>
                  <a:srgbClr val="3333FF"/>
                </a:solidFill>
                <a:latin typeface="Times New Roman" pitchFamily="16" charset="0"/>
              </a:rPr>
              <a:t>Timing diagram</a:t>
            </a:r>
            <a:r>
              <a:rPr lang="en-US" altLang="en-US" sz="2000">
                <a:latin typeface="Times New Roman" pitchFamily="16" charset="0"/>
              </a:rPr>
              <a:t> for the counter is shown below. </a:t>
            </a:r>
          </a:p>
          <a:p>
            <a:pPr>
              <a:lnSpc>
                <a:spcPct val="93000"/>
              </a:lnSpc>
              <a:spcAft>
                <a:spcPts val="522"/>
              </a:spcAft>
              <a:buClr>
                <a:srgbClr val="000000"/>
              </a:buClr>
              <a:buSzPct val="45000"/>
              <a:buFont typeface="Wingdings" charset="2"/>
              <a:buChar char=""/>
            </a:pPr>
            <a:r>
              <a:rPr lang="en-US" altLang="en-US" sz="2000">
                <a:solidFill>
                  <a:srgbClr val="FF3333"/>
                </a:solidFill>
                <a:latin typeface="Times New Roman" pitchFamily="16" charset="0"/>
              </a:rPr>
              <a:t>Q</a:t>
            </a:r>
            <a:r>
              <a:rPr lang="en-US" altLang="en-US" sz="2000" baseline="-33000">
                <a:solidFill>
                  <a:srgbClr val="FF3333"/>
                </a:solidFill>
                <a:latin typeface="Times New Roman" pitchFamily="16" charset="0"/>
              </a:rPr>
              <a:t>0</a:t>
            </a:r>
            <a:r>
              <a:rPr lang="en-US" altLang="en-US" sz="2000">
                <a:solidFill>
                  <a:srgbClr val="FF3333"/>
                </a:solidFill>
                <a:latin typeface="Times New Roman" pitchFamily="16" charset="0"/>
              </a:rPr>
              <a:t> toggles</a:t>
            </a:r>
            <a:r>
              <a:rPr lang="en-US" altLang="en-US" sz="2000">
                <a:latin typeface="Times New Roman" pitchFamily="16" charset="0"/>
              </a:rPr>
              <a:t> once each clock cycle. Change takes place shortly after the negative edge of the </a:t>
            </a:r>
            <a:r>
              <a:rPr lang="en-US" altLang="en-US" sz="2000" i="1">
                <a:latin typeface="Times New Roman" pitchFamily="16" charset="0"/>
              </a:rPr>
              <a:t>Clock </a:t>
            </a:r>
            <a:r>
              <a:rPr lang="en-US" altLang="en-US" sz="2000">
                <a:latin typeface="Times New Roman" pitchFamily="16" charset="0"/>
              </a:rPr>
              <a:t>signal. Delay is due to the </a:t>
            </a:r>
            <a:r>
              <a:rPr lang="en-US" altLang="en-US" sz="2000" i="1">
                <a:solidFill>
                  <a:srgbClr val="FF3333"/>
                </a:solidFill>
                <a:latin typeface="Times New Roman" pitchFamily="16" charset="0"/>
              </a:rPr>
              <a:t>propagation delay</a:t>
            </a:r>
            <a:r>
              <a:rPr lang="en-US" altLang="en-US" sz="2000">
                <a:latin typeface="Times New Roman" pitchFamily="16" charset="0"/>
              </a:rPr>
              <a:t> of the flip-flop. </a:t>
            </a:r>
          </a:p>
          <a:p>
            <a:pPr>
              <a:lnSpc>
                <a:spcPct val="93000"/>
              </a:lnSpc>
              <a:spcAft>
                <a:spcPts val="522"/>
              </a:spcAft>
              <a:buClr>
                <a:srgbClr val="000000"/>
              </a:buClr>
              <a:buSzPct val="45000"/>
              <a:buFont typeface="Wingdings" charset="2"/>
              <a:buChar char=""/>
            </a:pPr>
            <a:r>
              <a:rPr lang="en-US" altLang="en-US" sz="2000">
                <a:solidFill>
                  <a:srgbClr val="0000FF"/>
                </a:solidFill>
                <a:latin typeface="Times New Roman" pitchFamily="16" charset="0"/>
              </a:rPr>
              <a:t>Second flip-flop</a:t>
            </a:r>
            <a:r>
              <a:rPr lang="en-US" altLang="en-US" sz="2000">
                <a:latin typeface="Times New Roman" pitchFamily="16" charset="0"/>
              </a:rPr>
              <a:t> is clocked by Q</a:t>
            </a:r>
            <a:r>
              <a:rPr lang="en-US" altLang="en-US" sz="2000" baseline="-33000">
                <a:latin typeface="Times New Roman" pitchFamily="16" charset="0"/>
              </a:rPr>
              <a:t>0</a:t>
            </a:r>
            <a:r>
              <a:rPr lang="en-US" altLang="en-US" sz="2000">
                <a:latin typeface="Times New Roman" pitchFamily="16" charset="0"/>
              </a:rPr>
              <a:t>, the value of Q</a:t>
            </a:r>
            <a:r>
              <a:rPr lang="en-US" altLang="en-US" sz="2000" baseline="-33000">
                <a:latin typeface="Times New Roman" pitchFamily="16" charset="0"/>
              </a:rPr>
              <a:t>1</a:t>
            </a:r>
            <a:r>
              <a:rPr lang="en-US" altLang="en-US" sz="2000">
                <a:latin typeface="Times New Roman" pitchFamily="16" charset="0"/>
              </a:rPr>
              <a:t> changes shortly after the negative edge of the Q</a:t>
            </a:r>
            <a:r>
              <a:rPr lang="en-US" altLang="en-US" sz="2000" baseline="-33000">
                <a:latin typeface="Times New Roman" pitchFamily="16" charset="0"/>
              </a:rPr>
              <a:t>0</a:t>
            </a:r>
            <a:r>
              <a:rPr lang="en-US" altLang="en-US" sz="2000">
                <a:latin typeface="Times New Roman" pitchFamily="16" charset="0"/>
              </a:rPr>
              <a:t> signal. Similarly Q</a:t>
            </a:r>
            <a:r>
              <a:rPr lang="en-US" altLang="en-US" sz="2000" baseline="-33000">
                <a:latin typeface="Times New Roman" pitchFamily="16" charset="0"/>
              </a:rPr>
              <a:t>2</a:t>
            </a:r>
            <a:r>
              <a:rPr lang="en-US" altLang="en-US" sz="2000">
                <a:latin typeface="Times New Roman" pitchFamily="16" charset="0"/>
              </a:rPr>
              <a:t> changes shortly after the negative edge of the Q1 signal. </a:t>
            </a:r>
          </a:p>
          <a:p>
            <a:pPr>
              <a:lnSpc>
                <a:spcPct val="93000"/>
              </a:lnSpc>
              <a:spcAft>
                <a:spcPts val="522"/>
              </a:spcAft>
              <a:buClr>
                <a:srgbClr val="000000"/>
              </a:buClr>
              <a:buSzPct val="45000"/>
              <a:buFont typeface="Wingdings" charset="2"/>
              <a:buChar char=""/>
            </a:pPr>
            <a:r>
              <a:rPr lang="en-US" altLang="en-US" sz="2000">
                <a:latin typeface="Times New Roman" pitchFamily="16" charset="0"/>
              </a:rPr>
              <a:t>States of Q</a:t>
            </a:r>
            <a:r>
              <a:rPr lang="en-US" altLang="en-US" sz="2000" baseline="-33000">
                <a:latin typeface="Times New Roman" pitchFamily="16" charset="0"/>
              </a:rPr>
              <a:t>2</a:t>
            </a:r>
            <a:r>
              <a:rPr lang="en-US" altLang="en-US" sz="2000">
                <a:latin typeface="Times New Roman" pitchFamily="16" charset="0"/>
              </a:rPr>
              <a:t> Q</a:t>
            </a:r>
            <a:r>
              <a:rPr lang="en-US" altLang="en-US" sz="2000" baseline="-33000">
                <a:latin typeface="Times New Roman" pitchFamily="16" charset="0"/>
              </a:rPr>
              <a:t>1</a:t>
            </a:r>
            <a:r>
              <a:rPr lang="en-US" altLang="en-US" sz="2000">
                <a:latin typeface="Times New Roman" pitchFamily="16" charset="0"/>
              </a:rPr>
              <a:t> Q</a:t>
            </a:r>
            <a:r>
              <a:rPr lang="en-US" altLang="en-US" sz="2000" baseline="-33000">
                <a:latin typeface="Times New Roman" pitchFamily="16" charset="0"/>
              </a:rPr>
              <a:t>0</a:t>
            </a:r>
            <a:r>
              <a:rPr lang="en-US" altLang="en-US" sz="2000">
                <a:latin typeface="Times New Roman" pitchFamily="16" charset="0"/>
              </a:rPr>
              <a:t> indicate the </a:t>
            </a:r>
            <a:r>
              <a:rPr lang="en-US" altLang="en-US" sz="2000" i="1">
                <a:solidFill>
                  <a:srgbClr val="FF3333"/>
                </a:solidFill>
                <a:latin typeface="Times New Roman" pitchFamily="16" charset="0"/>
              </a:rPr>
              <a:t>counting sequence</a:t>
            </a:r>
            <a:r>
              <a:rPr lang="en-US" altLang="en-US" sz="2000">
                <a:latin typeface="Times New Roman" pitchFamily="16" charset="0"/>
              </a:rPr>
              <a:t> to be 0, 1, 2, 3, 4, 5, 6, 7, 0, 1, 2, and so on. Thus the circuit is a modulo-8 counter and it counts in the upward direction. </a:t>
            </a:r>
          </a:p>
        </p:txBody>
      </p:sp>
      <p:sp>
        <p:nvSpPr>
          <p:cNvPr id="19460" name="Text Box 4"/>
          <p:cNvSpPr txBox="1">
            <a:spLocks noChangeArrowheads="1"/>
          </p:cNvSpPr>
          <p:nvPr/>
        </p:nvSpPr>
        <p:spPr bwMode="auto">
          <a:xfrm>
            <a:off x="456481" y="77769"/>
            <a:ext cx="8209440" cy="586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gn="ctr" eaLnBrk="1">
              <a:lnSpc>
                <a:spcPct val="93000"/>
              </a:lnSpc>
              <a:buSzPct val="100000"/>
            </a:pPr>
            <a:r>
              <a:rPr lang="en-US" altLang="en-US" sz="3300"/>
              <a:t>Asynchronous (Ripple) Up Counter</a:t>
            </a:r>
          </a:p>
        </p:txBody>
      </p:sp>
      <p:pic>
        <p:nvPicPr>
          <p:cNvPr id="19461"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36641" y="4016582"/>
            <a:ext cx="4380480" cy="248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8926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00321" y="4448627"/>
            <a:ext cx="3983040" cy="218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ext Box 1"/>
          <p:cNvSpPr txBox="1">
            <a:spLocks noChangeArrowheads="1"/>
          </p:cNvSpPr>
          <p:nvPr/>
        </p:nvSpPr>
        <p:spPr bwMode="auto">
          <a:xfrm>
            <a:off x="165600" y="599104"/>
            <a:ext cx="6220800" cy="36320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163513" indent="-163513">
              <a:tabLst>
                <a:tab pos="163513" algn="l"/>
                <a:tab pos="620713" algn="l"/>
                <a:tab pos="1077913" algn="l"/>
                <a:tab pos="1535113" algn="l"/>
                <a:tab pos="1992313" algn="l"/>
                <a:tab pos="2449513" algn="l"/>
                <a:tab pos="2906713" algn="l"/>
                <a:tab pos="3363913" algn="l"/>
                <a:tab pos="3821113" algn="l"/>
                <a:tab pos="4278313" algn="l"/>
                <a:tab pos="4735513" algn="l"/>
                <a:tab pos="5192713" algn="l"/>
                <a:tab pos="5649913" algn="l"/>
                <a:tab pos="6107113" algn="l"/>
                <a:tab pos="6564313" algn="l"/>
                <a:tab pos="7021513" algn="l"/>
                <a:tab pos="7478713" algn="l"/>
                <a:tab pos="7935913" algn="l"/>
                <a:tab pos="8393113" algn="l"/>
                <a:tab pos="8850313" algn="l"/>
                <a:tab pos="9307513" algn="l"/>
              </a:tabLst>
              <a:defRPr sz="3200">
                <a:solidFill>
                  <a:srgbClr val="000000"/>
                </a:solidFill>
                <a:latin typeface="Arial" charset="0"/>
                <a:ea typeface="Microsoft YaHei" charset="-122"/>
              </a:defRPr>
            </a:lvl1pPr>
            <a:lvl2pPr>
              <a:tabLst>
                <a:tab pos="163513" algn="l"/>
                <a:tab pos="620713" algn="l"/>
                <a:tab pos="1077913" algn="l"/>
                <a:tab pos="1535113" algn="l"/>
                <a:tab pos="1992313" algn="l"/>
                <a:tab pos="2449513" algn="l"/>
                <a:tab pos="2906713" algn="l"/>
                <a:tab pos="3363913" algn="l"/>
                <a:tab pos="3821113" algn="l"/>
                <a:tab pos="4278313" algn="l"/>
                <a:tab pos="4735513" algn="l"/>
                <a:tab pos="5192713" algn="l"/>
                <a:tab pos="5649913" algn="l"/>
                <a:tab pos="6107113" algn="l"/>
                <a:tab pos="6564313" algn="l"/>
                <a:tab pos="7021513" algn="l"/>
                <a:tab pos="7478713" algn="l"/>
                <a:tab pos="7935913" algn="l"/>
                <a:tab pos="8393113" algn="l"/>
                <a:tab pos="8850313" algn="l"/>
                <a:tab pos="9307513" algn="l"/>
              </a:tabLst>
              <a:defRPr sz="2800">
                <a:solidFill>
                  <a:srgbClr val="000000"/>
                </a:solidFill>
                <a:latin typeface="Arial" charset="0"/>
                <a:ea typeface="Microsoft YaHei" charset="-122"/>
              </a:defRPr>
            </a:lvl2pPr>
            <a:lvl3pPr>
              <a:tabLst>
                <a:tab pos="163513" algn="l"/>
                <a:tab pos="620713" algn="l"/>
                <a:tab pos="1077913" algn="l"/>
                <a:tab pos="1535113" algn="l"/>
                <a:tab pos="1992313" algn="l"/>
                <a:tab pos="2449513" algn="l"/>
                <a:tab pos="2906713" algn="l"/>
                <a:tab pos="3363913" algn="l"/>
                <a:tab pos="3821113" algn="l"/>
                <a:tab pos="4278313" algn="l"/>
                <a:tab pos="4735513" algn="l"/>
                <a:tab pos="5192713" algn="l"/>
                <a:tab pos="5649913" algn="l"/>
                <a:tab pos="6107113" algn="l"/>
                <a:tab pos="6564313" algn="l"/>
                <a:tab pos="7021513" algn="l"/>
                <a:tab pos="7478713" algn="l"/>
                <a:tab pos="7935913" algn="l"/>
                <a:tab pos="8393113" algn="l"/>
                <a:tab pos="8850313" algn="l"/>
                <a:tab pos="9307513" algn="l"/>
              </a:tabLst>
              <a:defRPr sz="2400">
                <a:solidFill>
                  <a:srgbClr val="000000"/>
                </a:solidFill>
                <a:latin typeface="Arial" charset="0"/>
                <a:ea typeface="Microsoft YaHei" charset="-122"/>
              </a:defRPr>
            </a:lvl3pPr>
            <a:lvl4pPr>
              <a:tabLst>
                <a:tab pos="163513" algn="l"/>
                <a:tab pos="620713" algn="l"/>
                <a:tab pos="1077913" algn="l"/>
                <a:tab pos="1535113" algn="l"/>
                <a:tab pos="1992313" algn="l"/>
                <a:tab pos="2449513" algn="l"/>
                <a:tab pos="2906713" algn="l"/>
                <a:tab pos="3363913" algn="l"/>
                <a:tab pos="3821113" algn="l"/>
                <a:tab pos="4278313" algn="l"/>
                <a:tab pos="4735513" algn="l"/>
                <a:tab pos="5192713" algn="l"/>
                <a:tab pos="5649913" algn="l"/>
                <a:tab pos="6107113" algn="l"/>
                <a:tab pos="6564313" algn="l"/>
                <a:tab pos="7021513" algn="l"/>
                <a:tab pos="7478713" algn="l"/>
                <a:tab pos="7935913" algn="l"/>
                <a:tab pos="8393113" algn="l"/>
                <a:tab pos="8850313" algn="l"/>
                <a:tab pos="9307513" algn="l"/>
              </a:tabLst>
              <a:defRPr sz="2000">
                <a:solidFill>
                  <a:srgbClr val="000000"/>
                </a:solidFill>
                <a:latin typeface="Arial" charset="0"/>
                <a:ea typeface="Microsoft YaHei" charset="-122"/>
              </a:defRPr>
            </a:lvl4pPr>
            <a:lvl5pPr>
              <a:tabLst>
                <a:tab pos="163513" algn="l"/>
                <a:tab pos="620713" algn="l"/>
                <a:tab pos="1077913" algn="l"/>
                <a:tab pos="1535113" algn="l"/>
                <a:tab pos="1992313" algn="l"/>
                <a:tab pos="2449513" algn="l"/>
                <a:tab pos="2906713" algn="l"/>
                <a:tab pos="3363913" algn="l"/>
                <a:tab pos="3821113" algn="l"/>
                <a:tab pos="4278313" algn="l"/>
                <a:tab pos="4735513" algn="l"/>
                <a:tab pos="5192713" algn="l"/>
                <a:tab pos="5649913" algn="l"/>
                <a:tab pos="6107113" algn="l"/>
                <a:tab pos="6564313" algn="l"/>
                <a:tab pos="7021513" algn="l"/>
                <a:tab pos="7478713" algn="l"/>
                <a:tab pos="7935913" algn="l"/>
                <a:tab pos="8393113" algn="l"/>
                <a:tab pos="8850313" algn="l"/>
                <a:tab pos="9307513"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163513" algn="l"/>
                <a:tab pos="620713" algn="l"/>
                <a:tab pos="1077913" algn="l"/>
                <a:tab pos="1535113" algn="l"/>
                <a:tab pos="1992313" algn="l"/>
                <a:tab pos="2449513" algn="l"/>
                <a:tab pos="2906713" algn="l"/>
                <a:tab pos="3363913" algn="l"/>
                <a:tab pos="3821113" algn="l"/>
                <a:tab pos="4278313" algn="l"/>
                <a:tab pos="4735513" algn="l"/>
                <a:tab pos="5192713" algn="l"/>
                <a:tab pos="5649913" algn="l"/>
                <a:tab pos="6107113" algn="l"/>
                <a:tab pos="6564313" algn="l"/>
                <a:tab pos="7021513" algn="l"/>
                <a:tab pos="7478713" algn="l"/>
                <a:tab pos="7935913" algn="l"/>
                <a:tab pos="8393113" algn="l"/>
                <a:tab pos="8850313" algn="l"/>
                <a:tab pos="9307513"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163513" algn="l"/>
                <a:tab pos="620713" algn="l"/>
                <a:tab pos="1077913" algn="l"/>
                <a:tab pos="1535113" algn="l"/>
                <a:tab pos="1992313" algn="l"/>
                <a:tab pos="2449513" algn="l"/>
                <a:tab pos="2906713" algn="l"/>
                <a:tab pos="3363913" algn="l"/>
                <a:tab pos="3821113" algn="l"/>
                <a:tab pos="4278313" algn="l"/>
                <a:tab pos="4735513" algn="l"/>
                <a:tab pos="5192713" algn="l"/>
                <a:tab pos="5649913" algn="l"/>
                <a:tab pos="6107113" algn="l"/>
                <a:tab pos="6564313" algn="l"/>
                <a:tab pos="7021513" algn="l"/>
                <a:tab pos="7478713" algn="l"/>
                <a:tab pos="7935913" algn="l"/>
                <a:tab pos="8393113" algn="l"/>
                <a:tab pos="8850313" algn="l"/>
                <a:tab pos="9307513"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163513" algn="l"/>
                <a:tab pos="620713" algn="l"/>
                <a:tab pos="1077913" algn="l"/>
                <a:tab pos="1535113" algn="l"/>
                <a:tab pos="1992313" algn="l"/>
                <a:tab pos="2449513" algn="l"/>
                <a:tab pos="2906713" algn="l"/>
                <a:tab pos="3363913" algn="l"/>
                <a:tab pos="3821113" algn="l"/>
                <a:tab pos="4278313" algn="l"/>
                <a:tab pos="4735513" algn="l"/>
                <a:tab pos="5192713" algn="l"/>
                <a:tab pos="5649913" algn="l"/>
                <a:tab pos="6107113" algn="l"/>
                <a:tab pos="6564313" algn="l"/>
                <a:tab pos="7021513" algn="l"/>
                <a:tab pos="7478713" algn="l"/>
                <a:tab pos="7935913" algn="l"/>
                <a:tab pos="8393113" algn="l"/>
                <a:tab pos="8850313" algn="l"/>
                <a:tab pos="9307513"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163513" algn="l"/>
                <a:tab pos="620713" algn="l"/>
                <a:tab pos="1077913" algn="l"/>
                <a:tab pos="1535113" algn="l"/>
                <a:tab pos="1992313" algn="l"/>
                <a:tab pos="2449513" algn="l"/>
                <a:tab pos="2906713" algn="l"/>
                <a:tab pos="3363913" algn="l"/>
                <a:tab pos="3821113" algn="l"/>
                <a:tab pos="4278313" algn="l"/>
                <a:tab pos="4735513" algn="l"/>
                <a:tab pos="5192713" algn="l"/>
                <a:tab pos="5649913" algn="l"/>
                <a:tab pos="6107113" algn="l"/>
                <a:tab pos="6564313" algn="l"/>
                <a:tab pos="7021513" algn="l"/>
                <a:tab pos="7478713" algn="l"/>
                <a:tab pos="7935913" algn="l"/>
                <a:tab pos="8393113" algn="l"/>
                <a:tab pos="8850313" algn="l"/>
                <a:tab pos="9307513" algn="l"/>
              </a:tabLst>
              <a:defRPr sz="2000">
                <a:solidFill>
                  <a:srgbClr val="000000"/>
                </a:solidFill>
                <a:latin typeface="Arial" charset="0"/>
                <a:ea typeface="Microsoft YaHei" charset="-122"/>
              </a:defRPr>
            </a:lvl9pPr>
          </a:lstStyle>
          <a:p>
            <a:pPr>
              <a:lnSpc>
                <a:spcPct val="93000"/>
              </a:lnSpc>
              <a:spcAft>
                <a:spcPts val="726"/>
              </a:spcAft>
              <a:buClr>
                <a:srgbClr val="000000"/>
              </a:buClr>
              <a:buSzPct val="45000"/>
              <a:buFont typeface="Wingdings" charset="2"/>
              <a:buChar char=""/>
            </a:pPr>
            <a:r>
              <a:rPr lang="en-US" altLang="en-US" sz="1800">
                <a:latin typeface="NewCenturySchlbk-Roman" pitchFamily="16" charset="0"/>
              </a:rPr>
              <a:t>Counter shown below has three stages, each comprising of a single flip-flop. </a:t>
            </a:r>
            <a:r>
              <a:rPr lang="en-US" altLang="en-US" sz="1800" i="1">
                <a:solidFill>
                  <a:srgbClr val="0000FF"/>
                </a:solidFill>
                <a:latin typeface="NewCenturySchlbk-Roman" pitchFamily="16" charset="0"/>
              </a:rPr>
              <a:t>First stage responds directly to the Clock signal</a:t>
            </a:r>
            <a:r>
              <a:rPr lang="en-US" altLang="en-US" sz="1800">
                <a:solidFill>
                  <a:srgbClr val="0000FF"/>
                </a:solidFill>
                <a:latin typeface="NewCenturySchlbk-Roman" pitchFamily="16" charset="0"/>
              </a:rPr>
              <a:t>.</a:t>
            </a:r>
            <a:r>
              <a:rPr lang="en-US" altLang="en-US" sz="1800">
                <a:latin typeface="NewCenturySchlbk-Roman" pitchFamily="16" charset="0"/>
              </a:rPr>
              <a:t> Next 2 stages respond after an additional delay. </a:t>
            </a:r>
          </a:p>
          <a:p>
            <a:pPr>
              <a:lnSpc>
                <a:spcPct val="93000"/>
              </a:lnSpc>
              <a:spcAft>
                <a:spcPts val="726"/>
              </a:spcAft>
              <a:buClr>
                <a:srgbClr val="000000"/>
              </a:buClr>
              <a:buSzPct val="45000"/>
              <a:buFont typeface="Wingdings" charset="2"/>
              <a:buChar char=""/>
            </a:pPr>
            <a:r>
              <a:rPr lang="en-US" altLang="en-US" sz="1800">
                <a:latin typeface="NewCenturySchlbk-Roman" pitchFamily="16" charset="0"/>
              </a:rPr>
              <a:t>When counter changes from 3 to 4 on arrival of next clock pulse, all three flip-flops toggle their states. The change in Q</a:t>
            </a:r>
            <a:r>
              <a:rPr lang="en-US" altLang="en-US" sz="1800" baseline="-25000">
                <a:latin typeface="NewCenturySchlbk-Roman" pitchFamily="16" charset="0"/>
              </a:rPr>
              <a:t>0</a:t>
            </a:r>
            <a:r>
              <a:rPr lang="en-US" altLang="en-US" sz="1800">
                <a:latin typeface="NewCenturySchlbk-Roman" pitchFamily="16" charset="0"/>
              </a:rPr>
              <a:t> is observed only after a </a:t>
            </a:r>
            <a:r>
              <a:rPr lang="en-US" altLang="en-US" sz="1800" i="1">
                <a:solidFill>
                  <a:srgbClr val="FF3333"/>
                </a:solidFill>
                <a:latin typeface="NewCenturySchlbk-Roman" pitchFamily="16" charset="0"/>
              </a:rPr>
              <a:t>propagation delay</a:t>
            </a:r>
            <a:r>
              <a:rPr lang="en-US" altLang="en-US" sz="1800">
                <a:latin typeface="NewCenturySchlbk-Roman" pitchFamily="16" charset="0"/>
              </a:rPr>
              <a:t> from the negative edge of the </a:t>
            </a:r>
            <a:r>
              <a:rPr lang="en-US" altLang="en-US" sz="1800" i="1">
                <a:solidFill>
                  <a:srgbClr val="0000FF"/>
                </a:solidFill>
                <a:latin typeface="NewCenturySchlbk-Roman" pitchFamily="16" charset="0"/>
              </a:rPr>
              <a:t>primary clock pulse</a:t>
            </a:r>
            <a:r>
              <a:rPr lang="en-US" altLang="en-US" sz="1800">
                <a:latin typeface="NewCenturySchlbk-Roman" pitchFamily="16" charset="0"/>
              </a:rPr>
              <a:t>. Change in Q</a:t>
            </a:r>
            <a:r>
              <a:rPr lang="en-US" altLang="en-US" sz="1800" baseline="-25000">
                <a:latin typeface="NewCenturySchlbk-Roman" pitchFamily="16" charset="0"/>
              </a:rPr>
              <a:t>1</a:t>
            </a:r>
            <a:r>
              <a:rPr lang="en-US" altLang="en-US" sz="1800">
                <a:latin typeface="NewCenturySchlbk-Roman" pitchFamily="16" charset="0"/>
              </a:rPr>
              <a:t> and Q</a:t>
            </a:r>
            <a:r>
              <a:rPr lang="en-US" altLang="en-US" sz="1800" baseline="-25000">
                <a:latin typeface="NewCenturySchlbk-Roman" pitchFamily="16" charset="0"/>
              </a:rPr>
              <a:t>2</a:t>
            </a:r>
            <a:r>
              <a:rPr lang="en-US" altLang="en-US" sz="1800">
                <a:latin typeface="NewCenturySchlbk-Roman" pitchFamily="16" charset="0"/>
              </a:rPr>
              <a:t> flip-flops takes place after a brief period, in the interim period the count changes from (for Q</a:t>
            </a:r>
            <a:r>
              <a:rPr lang="en-US" altLang="en-US" sz="1800" baseline="-25000">
                <a:latin typeface="NewCenturySchlbk-Roman" pitchFamily="16" charset="0"/>
              </a:rPr>
              <a:t>2</a:t>
            </a:r>
            <a:r>
              <a:rPr lang="en-US" altLang="en-US" sz="1800">
                <a:latin typeface="NewCenturySchlbk-Roman" pitchFamily="16" charset="0"/>
              </a:rPr>
              <a:t>Q</a:t>
            </a:r>
            <a:r>
              <a:rPr lang="en-US" altLang="en-US" sz="1800" baseline="-25000">
                <a:latin typeface="NewCenturySchlbk-Roman" pitchFamily="16" charset="0"/>
              </a:rPr>
              <a:t>1</a:t>
            </a:r>
            <a:r>
              <a:rPr lang="en-US" altLang="en-US" sz="1800">
                <a:latin typeface="NewCenturySchlbk-Roman" pitchFamily="16" charset="0"/>
              </a:rPr>
              <a:t>Q</a:t>
            </a:r>
            <a:r>
              <a:rPr lang="en-US" altLang="en-US" sz="1800" baseline="-25000">
                <a:latin typeface="NewCenturySchlbk-Roman" pitchFamily="16" charset="0"/>
              </a:rPr>
              <a:t>0</a:t>
            </a:r>
            <a:r>
              <a:rPr lang="en-US" altLang="en-US" sz="1800">
                <a:latin typeface="NewCenturySchlbk-Roman" pitchFamily="16" charset="0"/>
              </a:rPr>
              <a:t>) 011→ 010 →  000 → , before settling at 100. (</a:t>
            </a:r>
            <a:r>
              <a:rPr lang="en-US" altLang="en-US" sz="1800" b="1" i="1">
                <a:solidFill>
                  <a:srgbClr val="FF3333"/>
                </a:solidFill>
                <a:latin typeface="Times New Roman" pitchFamily="16" charset="0"/>
              </a:rPr>
              <a:t>Glitch Creation</a:t>
            </a:r>
            <a:r>
              <a:rPr lang="en-US" altLang="en-US" sz="1800">
                <a:latin typeface="NewCenturySchlbk-Roman" pitchFamily="16" charset="0"/>
              </a:rPr>
              <a:t>) </a:t>
            </a:r>
          </a:p>
          <a:p>
            <a:pPr>
              <a:lnSpc>
                <a:spcPct val="93000"/>
              </a:lnSpc>
              <a:spcAft>
                <a:spcPts val="726"/>
              </a:spcAft>
              <a:buClr>
                <a:srgbClr val="000000"/>
              </a:buClr>
              <a:buSzPct val="45000"/>
              <a:buFont typeface="Wingdings" charset="2"/>
              <a:buChar char=""/>
            </a:pPr>
            <a:r>
              <a:rPr lang="en-US" altLang="en-US" sz="1800">
                <a:latin typeface="NewCenturySchlbk-Roman" pitchFamily="16" charset="0"/>
              </a:rPr>
              <a:t>Table shows the sequence of binary states. An ‘n’ bit counter has 2</a:t>
            </a:r>
            <a:r>
              <a:rPr lang="en-US" altLang="en-US" sz="1800" baseline="33000">
                <a:latin typeface="NewCenturySchlbk-Roman" pitchFamily="16" charset="0"/>
              </a:rPr>
              <a:t>n</a:t>
            </a:r>
            <a:r>
              <a:rPr lang="en-US" altLang="en-US" sz="1800">
                <a:latin typeface="NewCenturySchlbk-Roman" pitchFamily="16" charset="0"/>
              </a:rPr>
              <a:t> states (from 0 to 2</a:t>
            </a:r>
            <a:r>
              <a:rPr lang="en-US" altLang="en-US" sz="1800" baseline="33000">
                <a:latin typeface="NewCenturySchlbk-Roman" pitchFamily="16" charset="0"/>
              </a:rPr>
              <a:t>n</a:t>
            </a:r>
            <a:r>
              <a:rPr lang="en-US" altLang="en-US" sz="1800">
                <a:latin typeface="NewCenturySchlbk-Roman" pitchFamily="16" charset="0"/>
              </a:rPr>
              <a:t>-1).</a:t>
            </a:r>
          </a:p>
        </p:txBody>
      </p:sp>
      <p:sp>
        <p:nvSpPr>
          <p:cNvPr id="21508" name="Text Box 2"/>
          <p:cNvSpPr txBox="1">
            <a:spLocks noChangeArrowheads="1"/>
          </p:cNvSpPr>
          <p:nvPr/>
        </p:nvSpPr>
        <p:spPr bwMode="auto">
          <a:xfrm>
            <a:off x="456481" y="12962"/>
            <a:ext cx="8209440" cy="586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gn="ctr" eaLnBrk="1">
              <a:lnSpc>
                <a:spcPct val="93000"/>
              </a:lnSpc>
              <a:buSzPct val="100000"/>
            </a:pPr>
            <a:r>
              <a:rPr lang="en-US" altLang="en-US" sz="3300"/>
              <a:t>Asynchronous (Ripple) Up Counter</a:t>
            </a:r>
          </a:p>
        </p:txBody>
      </p:sp>
      <p:pic>
        <p:nvPicPr>
          <p:cNvPr id="2150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960" y="4444306"/>
            <a:ext cx="3981600" cy="236328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15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9920" y="691273"/>
            <a:ext cx="2488320" cy="32072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11" name="Text Box 6"/>
          <p:cNvSpPr txBox="1">
            <a:spLocks noChangeArrowheads="1"/>
          </p:cNvSpPr>
          <p:nvPr/>
        </p:nvSpPr>
        <p:spPr bwMode="auto">
          <a:xfrm>
            <a:off x="6379201" y="5126938"/>
            <a:ext cx="217440" cy="1630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400" b="1">
                <a:solidFill>
                  <a:srgbClr val="FF3333"/>
                </a:solidFill>
              </a:rPr>
              <a:t>1</a:t>
            </a:r>
          </a:p>
          <a:p>
            <a:pPr eaLnBrk="1">
              <a:lnSpc>
                <a:spcPct val="93000"/>
              </a:lnSpc>
              <a:buSzPct val="100000"/>
            </a:pPr>
            <a:endParaRPr lang="en-US" altLang="en-US" sz="1600" b="1">
              <a:solidFill>
                <a:srgbClr val="FF3333"/>
              </a:solidFill>
            </a:endParaRPr>
          </a:p>
          <a:p>
            <a:pPr eaLnBrk="1">
              <a:lnSpc>
                <a:spcPct val="93000"/>
              </a:lnSpc>
              <a:buSzPct val="100000"/>
            </a:pPr>
            <a:r>
              <a:rPr lang="en-US" altLang="en-US" sz="1400" b="1">
                <a:solidFill>
                  <a:srgbClr val="FF3333"/>
                </a:solidFill>
              </a:rPr>
              <a:t>1</a:t>
            </a:r>
          </a:p>
          <a:p>
            <a:pPr eaLnBrk="1">
              <a:lnSpc>
                <a:spcPct val="93000"/>
              </a:lnSpc>
              <a:buSzPct val="100000"/>
            </a:pPr>
            <a:endParaRPr lang="en-US" altLang="en-US" sz="1400" b="1">
              <a:solidFill>
                <a:srgbClr val="FF3333"/>
              </a:solidFill>
            </a:endParaRPr>
          </a:p>
          <a:p>
            <a:pPr eaLnBrk="1">
              <a:lnSpc>
                <a:spcPct val="93000"/>
              </a:lnSpc>
              <a:buSzPct val="100000"/>
            </a:pPr>
            <a:endParaRPr lang="en-US" altLang="en-US" sz="1800" b="1">
              <a:solidFill>
                <a:srgbClr val="FF3333"/>
              </a:solidFill>
            </a:endParaRPr>
          </a:p>
          <a:p>
            <a:pPr eaLnBrk="1">
              <a:lnSpc>
                <a:spcPct val="93000"/>
              </a:lnSpc>
              <a:buSzPct val="100000"/>
            </a:pPr>
            <a:r>
              <a:rPr lang="en-US" altLang="en-US" sz="1400" b="1">
                <a:solidFill>
                  <a:srgbClr val="FF3333"/>
                </a:solidFill>
              </a:rPr>
              <a:t>0</a:t>
            </a:r>
          </a:p>
          <a:p>
            <a:pPr eaLnBrk="1">
              <a:lnSpc>
                <a:spcPct val="93000"/>
              </a:lnSpc>
              <a:buSzPct val="100000"/>
            </a:pPr>
            <a:endParaRPr lang="en-US" altLang="en-US" sz="1400" b="1">
              <a:solidFill>
                <a:srgbClr val="FF3333"/>
              </a:solidFill>
            </a:endParaRPr>
          </a:p>
        </p:txBody>
      </p:sp>
      <p:sp>
        <p:nvSpPr>
          <p:cNvPr id="21512" name="Text Box 7"/>
          <p:cNvSpPr txBox="1">
            <a:spLocks noChangeArrowheads="1"/>
          </p:cNvSpPr>
          <p:nvPr/>
        </p:nvSpPr>
        <p:spPr bwMode="auto">
          <a:xfrm>
            <a:off x="6907681" y="5122618"/>
            <a:ext cx="181440" cy="1428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400" b="1">
                <a:solidFill>
                  <a:srgbClr val="FF3333"/>
                </a:solidFill>
              </a:rPr>
              <a:t>0</a:t>
            </a:r>
          </a:p>
          <a:p>
            <a:pPr eaLnBrk="1">
              <a:lnSpc>
                <a:spcPct val="93000"/>
              </a:lnSpc>
              <a:buSzPct val="100000"/>
            </a:pPr>
            <a:endParaRPr lang="en-US" altLang="en-US" sz="1600" b="1">
              <a:solidFill>
                <a:srgbClr val="FF3333"/>
              </a:solidFill>
            </a:endParaRPr>
          </a:p>
          <a:p>
            <a:pPr eaLnBrk="1">
              <a:lnSpc>
                <a:spcPct val="93000"/>
              </a:lnSpc>
              <a:buSzPct val="100000"/>
            </a:pPr>
            <a:r>
              <a:rPr lang="en-US" altLang="en-US" sz="1400" b="1">
                <a:solidFill>
                  <a:srgbClr val="FF3333"/>
                </a:solidFill>
              </a:rPr>
              <a:t>0</a:t>
            </a:r>
          </a:p>
          <a:p>
            <a:pPr eaLnBrk="1">
              <a:lnSpc>
                <a:spcPct val="93000"/>
              </a:lnSpc>
              <a:buSzPct val="100000"/>
            </a:pPr>
            <a:endParaRPr lang="en-US" altLang="en-US" sz="1400" b="1">
              <a:solidFill>
                <a:srgbClr val="FF3333"/>
              </a:solidFill>
            </a:endParaRPr>
          </a:p>
          <a:p>
            <a:pPr eaLnBrk="1">
              <a:lnSpc>
                <a:spcPct val="93000"/>
              </a:lnSpc>
              <a:buSzPct val="100000"/>
            </a:pPr>
            <a:endParaRPr lang="en-US" altLang="en-US" sz="1800" b="1">
              <a:solidFill>
                <a:srgbClr val="FF3333"/>
              </a:solidFill>
            </a:endParaRPr>
          </a:p>
          <a:p>
            <a:pPr eaLnBrk="1">
              <a:lnSpc>
                <a:spcPct val="93000"/>
              </a:lnSpc>
              <a:buSzPct val="100000"/>
            </a:pPr>
            <a:r>
              <a:rPr lang="en-US" altLang="en-US" sz="1400" b="1">
                <a:solidFill>
                  <a:srgbClr val="FF3333"/>
                </a:solidFill>
              </a:rPr>
              <a:t>1</a:t>
            </a:r>
          </a:p>
          <a:p>
            <a:pPr eaLnBrk="1">
              <a:lnSpc>
                <a:spcPct val="93000"/>
              </a:lnSpc>
              <a:buSzPct val="100000"/>
            </a:pPr>
            <a:endParaRPr lang="en-US" altLang="en-US" sz="1400" b="1">
              <a:solidFill>
                <a:srgbClr val="FF3333"/>
              </a:solidFill>
            </a:endParaRPr>
          </a:p>
        </p:txBody>
      </p:sp>
      <p:sp>
        <p:nvSpPr>
          <p:cNvPr id="21513" name="Text Box 8"/>
          <p:cNvSpPr txBox="1">
            <a:spLocks noChangeArrowheads="1"/>
          </p:cNvSpPr>
          <p:nvPr/>
        </p:nvSpPr>
        <p:spPr bwMode="auto">
          <a:xfrm>
            <a:off x="7184161" y="5124058"/>
            <a:ext cx="249120" cy="123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400" b="1">
                <a:solidFill>
                  <a:srgbClr val="FF3333"/>
                </a:solidFill>
              </a:rPr>
              <a:t>1</a:t>
            </a:r>
          </a:p>
          <a:p>
            <a:pPr eaLnBrk="1">
              <a:lnSpc>
                <a:spcPct val="93000"/>
              </a:lnSpc>
              <a:buSzPct val="100000"/>
            </a:pPr>
            <a:endParaRPr lang="en-US" altLang="en-US" sz="1600" b="1">
              <a:solidFill>
                <a:srgbClr val="FF3333"/>
              </a:solidFill>
            </a:endParaRPr>
          </a:p>
          <a:p>
            <a:pPr eaLnBrk="1">
              <a:lnSpc>
                <a:spcPct val="93000"/>
              </a:lnSpc>
              <a:buSzPct val="100000"/>
            </a:pPr>
            <a:r>
              <a:rPr lang="en-US" altLang="en-US" sz="1400" b="1">
                <a:solidFill>
                  <a:srgbClr val="FF3333"/>
                </a:solidFill>
              </a:rPr>
              <a:t>0</a:t>
            </a:r>
          </a:p>
          <a:p>
            <a:pPr eaLnBrk="1">
              <a:lnSpc>
                <a:spcPct val="93000"/>
              </a:lnSpc>
              <a:buSzPct val="100000"/>
            </a:pPr>
            <a:endParaRPr lang="en-US" altLang="en-US" sz="1400" b="1">
              <a:solidFill>
                <a:srgbClr val="FF3333"/>
              </a:solidFill>
            </a:endParaRPr>
          </a:p>
          <a:p>
            <a:pPr eaLnBrk="1">
              <a:lnSpc>
                <a:spcPct val="93000"/>
              </a:lnSpc>
              <a:buSzPct val="100000"/>
            </a:pPr>
            <a:endParaRPr lang="en-US" altLang="en-US" sz="1800" b="1">
              <a:solidFill>
                <a:srgbClr val="FF3333"/>
              </a:solidFill>
            </a:endParaRPr>
          </a:p>
          <a:p>
            <a:pPr eaLnBrk="1">
              <a:lnSpc>
                <a:spcPct val="93000"/>
              </a:lnSpc>
              <a:buSzPct val="100000"/>
            </a:pPr>
            <a:r>
              <a:rPr lang="en-US" altLang="en-US" sz="1400" b="1">
                <a:solidFill>
                  <a:srgbClr val="FF3333"/>
                </a:solidFill>
              </a:rPr>
              <a:t>1</a:t>
            </a:r>
          </a:p>
          <a:p>
            <a:pPr eaLnBrk="1">
              <a:lnSpc>
                <a:spcPct val="93000"/>
              </a:lnSpc>
              <a:buSzPct val="100000"/>
            </a:pPr>
            <a:endParaRPr lang="en-US" altLang="en-US" sz="1400" b="1">
              <a:solidFill>
                <a:srgbClr val="FF3333"/>
              </a:solidFill>
            </a:endParaRPr>
          </a:p>
        </p:txBody>
      </p:sp>
      <p:sp>
        <p:nvSpPr>
          <p:cNvPr id="21514" name="Text Box 9"/>
          <p:cNvSpPr txBox="1">
            <a:spLocks noChangeArrowheads="1"/>
          </p:cNvSpPr>
          <p:nvPr/>
        </p:nvSpPr>
        <p:spPr bwMode="auto">
          <a:xfrm>
            <a:off x="5290560" y="5105336"/>
            <a:ext cx="156960" cy="144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400" b="1">
                <a:solidFill>
                  <a:srgbClr val="FF3333"/>
                </a:solidFill>
              </a:rPr>
              <a:t>0</a:t>
            </a:r>
          </a:p>
          <a:p>
            <a:pPr eaLnBrk="1">
              <a:lnSpc>
                <a:spcPct val="93000"/>
              </a:lnSpc>
              <a:buSzPct val="100000"/>
            </a:pPr>
            <a:endParaRPr lang="en-US" altLang="en-US" sz="1600" b="1">
              <a:solidFill>
                <a:srgbClr val="FF3333"/>
              </a:solidFill>
            </a:endParaRPr>
          </a:p>
          <a:p>
            <a:pPr eaLnBrk="1">
              <a:lnSpc>
                <a:spcPct val="93000"/>
              </a:lnSpc>
              <a:buSzPct val="100000"/>
            </a:pPr>
            <a:r>
              <a:rPr lang="en-US" altLang="en-US" sz="1400" b="1">
                <a:solidFill>
                  <a:srgbClr val="FF3333"/>
                </a:solidFill>
              </a:rPr>
              <a:t>0</a:t>
            </a:r>
          </a:p>
          <a:p>
            <a:pPr eaLnBrk="1">
              <a:lnSpc>
                <a:spcPct val="93000"/>
              </a:lnSpc>
              <a:buSzPct val="100000"/>
            </a:pPr>
            <a:endParaRPr lang="en-US" altLang="en-US" sz="1400" b="1">
              <a:solidFill>
                <a:srgbClr val="FF3333"/>
              </a:solidFill>
            </a:endParaRPr>
          </a:p>
          <a:p>
            <a:pPr eaLnBrk="1">
              <a:lnSpc>
                <a:spcPct val="93000"/>
              </a:lnSpc>
              <a:buSzPct val="100000"/>
            </a:pPr>
            <a:endParaRPr lang="en-US" altLang="en-US" sz="1800" b="1">
              <a:solidFill>
                <a:srgbClr val="FF3333"/>
              </a:solidFill>
            </a:endParaRPr>
          </a:p>
          <a:p>
            <a:pPr eaLnBrk="1">
              <a:lnSpc>
                <a:spcPct val="93000"/>
              </a:lnSpc>
              <a:buSzPct val="100000"/>
            </a:pPr>
            <a:r>
              <a:rPr lang="en-US" altLang="en-US" sz="1400" b="1">
                <a:solidFill>
                  <a:srgbClr val="FF3333"/>
                </a:solidFill>
              </a:rPr>
              <a:t>0</a:t>
            </a:r>
          </a:p>
          <a:p>
            <a:pPr eaLnBrk="1">
              <a:lnSpc>
                <a:spcPct val="93000"/>
              </a:lnSpc>
              <a:buSzPct val="100000"/>
            </a:pPr>
            <a:endParaRPr lang="en-US" altLang="en-US" sz="1400" b="1">
              <a:solidFill>
                <a:srgbClr val="FF3333"/>
              </a:solidFill>
            </a:endParaRPr>
          </a:p>
        </p:txBody>
      </p:sp>
      <p:sp>
        <p:nvSpPr>
          <p:cNvPr id="21515" name="Text Box 6"/>
          <p:cNvSpPr txBox="1">
            <a:spLocks noChangeArrowheads="1"/>
          </p:cNvSpPr>
          <p:nvPr/>
        </p:nvSpPr>
        <p:spPr bwMode="auto">
          <a:xfrm>
            <a:off x="5617441" y="5126938"/>
            <a:ext cx="249120" cy="1620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400" b="1">
                <a:solidFill>
                  <a:srgbClr val="FF3333"/>
                </a:solidFill>
              </a:rPr>
              <a:t>1</a:t>
            </a:r>
          </a:p>
          <a:p>
            <a:pPr eaLnBrk="1">
              <a:lnSpc>
                <a:spcPct val="93000"/>
              </a:lnSpc>
              <a:buSzPct val="100000"/>
            </a:pPr>
            <a:endParaRPr lang="en-US" altLang="en-US" sz="1600" b="1">
              <a:solidFill>
                <a:srgbClr val="FF3333"/>
              </a:solidFill>
            </a:endParaRPr>
          </a:p>
          <a:p>
            <a:pPr eaLnBrk="1">
              <a:lnSpc>
                <a:spcPct val="93000"/>
              </a:lnSpc>
              <a:buSzPct val="100000"/>
            </a:pPr>
            <a:r>
              <a:rPr lang="en-US" altLang="en-US" sz="1400" b="1">
                <a:solidFill>
                  <a:srgbClr val="FF3333"/>
                </a:solidFill>
              </a:rPr>
              <a:t>0</a:t>
            </a:r>
          </a:p>
          <a:p>
            <a:pPr eaLnBrk="1">
              <a:lnSpc>
                <a:spcPct val="93000"/>
              </a:lnSpc>
              <a:buSzPct val="100000"/>
            </a:pPr>
            <a:endParaRPr lang="en-US" altLang="en-US" sz="1400" b="1">
              <a:solidFill>
                <a:srgbClr val="FF3333"/>
              </a:solidFill>
            </a:endParaRPr>
          </a:p>
          <a:p>
            <a:pPr eaLnBrk="1">
              <a:lnSpc>
                <a:spcPct val="93000"/>
              </a:lnSpc>
              <a:buSzPct val="100000"/>
            </a:pPr>
            <a:endParaRPr lang="en-US" altLang="en-US" sz="1800" b="1">
              <a:solidFill>
                <a:srgbClr val="FF3333"/>
              </a:solidFill>
            </a:endParaRPr>
          </a:p>
          <a:p>
            <a:pPr eaLnBrk="1">
              <a:lnSpc>
                <a:spcPct val="93000"/>
              </a:lnSpc>
              <a:buSzPct val="100000"/>
            </a:pPr>
            <a:r>
              <a:rPr lang="en-US" altLang="en-US" sz="1400" b="1">
                <a:solidFill>
                  <a:srgbClr val="FF3333"/>
                </a:solidFill>
              </a:rPr>
              <a:t>0</a:t>
            </a:r>
          </a:p>
          <a:p>
            <a:pPr eaLnBrk="1">
              <a:lnSpc>
                <a:spcPct val="93000"/>
              </a:lnSpc>
              <a:buSzPct val="100000"/>
            </a:pPr>
            <a:endParaRPr lang="en-US" altLang="en-US" sz="1400" b="1">
              <a:solidFill>
                <a:srgbClr val="FF3333"/>
              </a:solidFill>
            </a:endParaRPr>
          </a:p>
        </p:txBody>
      </p:sp>
      <p:sp>
        <p:nvSpPr>
          <p:cNvPr id="21516" name="Text Box 6"/>
          <p:cNvSpPr txBox="1">
            <a:spLocks noChangeArrowheads="1"/>
          </p:cNvSpPr>
          <p:nvPr/>
        </p:nvSpPr>
        <p:spPr bwMode="auto">
          <a:xfrm>
            <a:off x="6086881" y="5126938"/>
            <a:ext cx="249120" cy="1620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400" b="1">
                <a:solidFill>
                  <a:srgbClr val="FF3333"/>
                </a:solidFill>
              </a:rPr>
              <a:t>0</a:t>
            </a:r>
          </a:p>
          <a:p>
            <a:pPr eaLnBrk="1">
              <a:lnSpc>
                <a:spcPct val="93000"/>
              </a:lnSpc>
              <a:buSzPct val="100000"/>
            </a:pPr>
            <a:endParaRPr lang="en-US" altLang="en-US" sz="1600" b="1">
              <a:solidFill>
                <a:srgbClr val="FF3333"/>
              </a:solidFill>
            </a:endParaRPr>
          </a:p>
          <a:p>
            <a:pPr eaLnBrk="1">
              <a:lnSpc>
                <a:spcPct val="93000"/>
              </a:lnSpc>
              <a:buSzPct val="100000"/>
            </a:pPr>
            <a:r>
              <a:rPr lang="en-US" altLang="en-US" sz="1400" b="1">
                <a:solidFill>
                  <a:srgbClr val="FF3333"/>
                </a:solidFill>
              </a:rPr>
              <a:t>1</a:t>
            </a:r>
          </a:p>
          <a:p>
            <a:pPr eaLnBrk="1">
              <a:lnSpc>
                <a:spcPct val="93000"/>
              </a:lnSpc>
              <a:buSzPct val="100000"/>
            </a:pPr>
            <a:endParaRPr lang="en-US" altLang="en-US" sz="1400" b="1">
              <a:solidFill>
                <a:srgbClr val="FF3333"/>
              </a:solidFill>
            </a:endParaRPr>
          </a:p>
          <a:p>
            <a:pPr eaLnBrk="1">
              <a:lnSpc>
                <a:spcPct val="93000"/>
              </a:lnSpc>
              <a:buSzPct val="100000"/>
            </a:pPr>
            <a:endParaRPr lang="en-US" altLang="en-US" sz="1800" b="1">
              <a:solidFill>
                <a:srgbClr val="FF3333"/>
              </a:solidFill>
            </a:endParaRPr>
          </a:p>
          <a:p>
            <a:pPr eaLnBrk="1">
              <a:lnSpc>
                <a:spcPct val="93000"/>
              </a:lnSpc>
              <a:buSzPct val="100000"/>
            </a:pPr>
            <a:r>
              <a:rPr lang="en-US" altLang="en-US" sz="1400" b="1">
                <a:solidFill>
                  <a:srgbClr val="FF3333"/>
                </a:solidFill>
              </a:rPr>
              <a:t>0</a:t>
            </a:r>
          </a:p>
          <a:p>
            <a:pPr eaLnBrk="1">
              <a:lnSpc>
                <a:spcPct val="93000"/>
              </a:lnSpc>
              <a:buSzPct val="100000"/>
            </a:pPr>
            <a:endParaRPr lang="en-US" altLang="en-US" sz="1400" b="1">
              <a:solidFill>
                <a:srgbClr val="FF3333"/>
              </a:solidFill>
            </a:endParaRPr>
          </a:p>
        </p:txBody>
      </p:sp>
      <p:sp>
        <p:nvSpPr>
          <p:cNvPr id="21517" name="Text Box 8"/>
          <p:cNvSpPr txBox="1">
            <a:spLocks noChangeArrowheads="1"/>
          </p:cNvSpPr>
          <p:nvPr/>
        </p:nvSpPr>
        <p:spPr bwMode="auto">
          <a:xfrm>
            <a:off x="7524001" y="5126939"/>
            <a:ext cx="249120" cy="123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400" b="1">
                <a:solidFill>
                  <a:srgbClr val="FF3333"/>
                </a:solidFill>
              </a:rPr>
              <a:t>0</a:t>
            </a:r>
          </a:p>
          <a:p>
            <a:pPr eaLnBrk="1">
              <a:lnSpc>
                <a:spcPct val="93000"/>
              </a:lnSpc>
              <a:buSzPct val="100000"/>
            </a:pPr>
            <a:endParaRPr lang="en-US" altLang="en-US" sz="1600" b="1">
              <a:solidFill>
                <a:srgbClr val="FF3333"/>
              </a:solidFill>
            </a:endParaRPr>
          </a:p>
          <a:p>
            <a:pPr eaLnBrk="1">
              <a:lnSpc>
                <a:spcPct val="93000"/>
              </a:lnSpc>
              <a:buSzPct val="100000"/>
            </a:pPr>
            <a:r>
              <a:rPr lang="en-US" altLang="en-US" sz="1400" b="1">
                <a:solidFill>
                  <a:srgbClr val="FF3333"/>
                </a:solidFill>
              </a:rPr>
              <a:t>1</a:t>
            </a:r>
          </a:p>
          <a:p>
            <a:pPr eaLnBrk="1">
              <a:lnSpc>
                <a:spcPct val="93000"/>
              </a:lnSpc>
              <a:buSzPct val="100000"/>
            </a:pPr>
            <a:endParaRPr lang="en-US" altLang="en-US" sz="1400" b="1">
              <a:solidFill>
                <a:srgbClr val="FF3333"/>
              </a:solidFill>
            </a:endParaRPr>
          </a:p>
          <a:p>
            <a:pPr eaLnBrk="1">
              <a:lnSpc>
                <a:spcPct val="93000"/>
              </a:lnSpc>
              <a:buSzPct val="100000"/>
            </a:pPr>
            <a:endParaRPr lang="en-US" altLang="en-US" sz="1800" b="1">
              <a:solidFill>
                <a:srgbClr val="FF3333"/>
              </a:solidFill>
            </a:endParaRPr>
          </a:p>
          <a:p>
            <a:pPr eaLnBrk="1">
              <a:lnSpc>
                <a:spcPct val="93000"/>
              </a:lnSpc>
              <a:buSzPct val="100000"/>
            </a:pPr>
            <a:r>
              <a:rPr lang="en-US" altLang="en-US" sz="1400" b="1">
                <a:solidFill>
                  <a:srgbClr val="FF3333"/>
                </a:solidFill>
              </a:rPr>
              <a:t>1</a:t>
            </a:r>
          </a:p>
          <a:p>
            <a:pPr eaLnBrk="1">
              <a:lnSpc>
                <a:spcPct val="93000"/>
              </a:lnSpc>
              <a:buSzPct val="100000"/>
            </a:pPr>
            <a:endParaRPr lang="en-US" altLang="en-US" sz="1400" b="1">
              <a:solidFill>
                <a:srgbClr val="FF3333"/>
              </a:solidFill>
            </a:endParaRPr>
          </a:p>
          <a:p>
            <a:pPr eaLnBrk="1">
              <a:lnSpc>
                <a:spcPct val="93000"/>
              </a:lnSpc>
              <a:buSzPct val="100000"/>
            </a:pPr>
            <a:endParaRPr lang="en-US" altLang="en-US" sz="1400" b="1">
              <a:solidFill>
                <a:srgbClr val="FF3333"/>
              </a:solidFill>
            </a:endParaRPr>
          </a:p>
        </p:txBody>
      </p:sp>
      <p:sp>
        <p:nvSpPr>
          <p:cNvPr id="21518" name="Text Box 8"/>
          <p:cNvSpPr txBox="1">
            <a:spLocks noChangeArrowheads="1"/>
          </p:cNvSpPr>
          <p:nvPr/>
        </p:nvSpPr>
        <p:spPr bwMode="auto">
          <a:xfrm>
            <a:off x="7915681" y="5126939"/>
            <a:ext cx="249120" cy="123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400" b="1">
                <a:solidFill>
                  <a:srgbClr val="FF3333"/>
                </a:solidFill>
              </a:rPr>
              <a:t>1</a:t>
            </a:r>
          </a:p>
          <a:p>
            <a:pPr eaLnBrk="1">
              <a:lnSpc>
                <a:spcPct val="93000"/>
              </a:lnSpc>
              <a:buSzPct val="100000"/>
            </a:pPr>
            <a:endParaRPr lang="en-US" altLang="en-US" sz="1600" b="1">
              <a:solidFill>
                <a:srgbClr val="FF3333"/>
              </a:solidFill>
            </a:endParaRPr>
          </a:p>
          <a:p>
            <a:pPr eaLnBrk="1">
              <a:lnSpc>
                <a:spcPct val="93000"/>
              </a:lnSpc>
              <a:buSzPct val="100000"/>
            </a:pPr>
            <a:r>
              <a:rPr lang="en-US" altLang="en-US" sz="1400" b="1">
                <a:solidFill>
                  <a:srgbClr val="FF3333"/>
                </a:solidFill>
              </a:rPr>
              <a:t>1</a:t>
            </a:r>
          </a:p>
          <a:p>
            <a:pPr eaLnBrk="1">
              <a:lnSpc>
                <a:spcPct val="93000"/>
              </a:lnSpc>
              <a:buSzPct val="100000"/>
            </a:pPr>
            <a:endParaRPr lang="en-US" altLang="en-US" sz="1400" b="1">
              <a:solidFill>
                <a:srgbClr val="FF3333"/>
              </a:solidFill>
            </a:endParaRPr>
          </a:p>
          <a:p>
            <a:pPr eaLnBrk="1">
              <a:lnSpc>
                <a:spcPct val="93000"/>
              </a:lnSpc>
              <a:buSzPct val="100000"/>
            </a:pPr>
            <a:endParaRPr lang="en-US" altLang="en-US" sz="1800" b="1">
              <a:solidFill>
                <a:srgbClr val="FF3333"/>
              </a:solidFill>
            </a:endParaRPr>
          </a:p>
          <a:p>
            <a:pPr eaLnBrk="1">
              <a:lnSpc>
                <a:spcPct val="93000"/>
              </a:lnSpc>
              <a:buSzPct val="100000"/>
            </a:pPr>
            <a:r>
              <a:rPr lang="en-US" altLang="en-US" sz="1400" b="1">
                <a:solidFill>
                  <a:srgbClr val="FF3333"/>
                </a:solidFill>
              </a:rPr>
              <a:t>1</a:t>
            </a:r>
          </a:p>
          <a:p>
            <a:pPr eaLnBrk="1">
              <a:lnSpc>
                <a:spcPct val="93000"/>
              </a:lnSpc>
              <a:buSzPct val="100000"/>
            </a:pPr>
            <a:endParaRPr lang="en-US" altLang="en-US" sz="1400" b="1">
              <a:solidFill>
                <a:srgbClr val="FF3333"/>
              </a:solidFill>
            </a:endParaRPr>
          </a:p>
          <a:p>
            <a:pPr eaLnBrk="1">
              <a:lnSpc>
                <a:spcPct val="93000"/>
              </a:lnSpc>
              <a:buSzPct val="100000"/>
            </a:pPr>
            <a:endParaRPr lang="en-US" altLang="en-US" sz="1400" b="1">
              <a:solidFill>
                <a:srgbClr val="FF3333"/>
              </a:solidFill>
            </a:endParaRPr>
          </a:p>
        </p:txBody>
      </p:sp>
      <p:sp>
        <p:nvSpPr>
          <p:cNvPr id="21519" name="TextBox 2"/>
          <p:cNvSpPr txBox="1">
            <a:spLocks noChangeArrowheads="1"/>
          </p:cNvSpPr>
          <p:nvPr/>
        </p:nvSpPr>
        <p:spPr bwMode="auto">
          <a:xfrm>
            <a:off x="5258880" y="6499403"/>
            <a:ext cx="349344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p>
            <a:r>
              <a:rPr lang="en-IN" altLang="en-US" b="1">
                <a:solidFill>
                  <a:schemeClr val="tx1"/>
                </a:solidFill>
              </a:rPr>
              <a:t>0    1      2   3       4   5    6     7</a:t>
            </a:r>
          </a:p>
        </p:txBody>
      </p:sp>
    </p:spTree>
    <p:extLst>
      <p:ext uri="{BB962C8B-B14F-4D97-AF65-F5344CB8AC3E}">
        <p14:creationId xmlns:p14="http://schemas.microsoft.com/office/powerpoint/2010/main" val="16340492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83520" y="1015308"/>
            <a:ext cx="5058720" cy="5965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165100" indent="-165100">
              <a:tabLst>
                <a:tab pos="165100" algn="l"/>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Lst>
              <a:defRPr sz="3200">
                <a:solidFill>
                  <a:srgbClr val="000000"/>
                </a:solidFill>
                <a:latin typeface="Arial" charset="0"/>
                <a:ea typeface="Microsoft YaHei" charset="-122"/>
              </a:defRPr>
            </a:lvl1pPr>
            <a:lvl2pPr>
              <a:tabLst>
                <a:tab pos="165100" algn="l"/>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Lst>
              <a:defRPr sz="2800">
                <a:solidFill>
                  <a:srgbClr val="000000"/>
                </a:solidFill>
                <a:latin typeface="Arial" charset="0"/>
                <a:ea typeface="Microsoft YaHei" charset="-122"/>
              </a:defRPr>
            </a:lvl2pPr>
            <a:lvl3pPr>
              <a:tabLst>
                <a:tab pos="165100" algn="l"/>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Lst>
              <a:defRPr sz="2400">
                <a:solidFill>
                  <a:srgbClr val="000000"/>
                </a:solidFill>
                <a:latin typeface="Arial" charset="0"/>
                <a:ea typeface="Microsoft YaHei" charset="-122"/>
              </a:defRPr>
            </a:lvl3pPr>
            <a:lvl4pPr>
              <a:tabLst>
                <a:tab pos="165100" algn="l"/>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Lst>
              <a:defRPr sz="2000">
                <a:solidFill>
                  <a:srgbClr val="000000"/>
                </a:solidFill>
                <a:latin typeface="Arial" charset="0"/>
                <a:ea typeface="Microsoft YaHei" charset="-122"/>
              </a:defRPr>
            </a:lvl4pPr>
            <a:lvl5pPr>
              <a:tabLst>
                <a:tab pos="165100" algn="l"/>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165100" algn="l"/>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165100" algn="l"/>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165100" algn="l"/>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165100" algn="l"/>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Lst>
              <a:defRPr sz="2000">
                <a:solidFill>
                  <a:srgbClr val="000000"/>
                </a:solidFill>
                <a:latin typeface="Arial" charset="0"/>
                <a:ea typeface="Microsoft YaHei" charset="-122"/>
              </a:defRPr>
            </a:lvl9pPr>
          </a:lstStyle>
          <a:p>
            <a:pPr>
              <a:lnSpc>
                <a:spcPct val="93000"/>
              </a:lnSpc>
              <a:spcAft>
                <a:spcPts val="261"/>
              </a:spcAft>
              <a:buClr>
                <a:srgbClr val="000000"/>
              </a:buClr>
              <a:buSzPct val="45000"/>
              <a:buFont typeface="Wingdings" charset="2"/>
              <a:buChar char=""/>
            </a:pPr>
            <a:r>
              <a:rPr lang="en-US" altLang="en-US" sz="2000">
                <a:latin typeface="Times New Roman" pitchFamily="16" charset="0"/>
              </a:rPr>
              <a:t>Assume </a:t>
            </a:r>
            <a:r>
              <a:rPr lang="en-US" altLang="en-US" sz="2000" b="1" i="1">
                <a:solidFill>
                  <a:srgbClr val="FF3333"/>
                </a:solidFill>
                <a:latin typeface="Times New Roman" pitchFamily="16" charset="0"/>
              </a:rPr>
              <a:t>f</a:t>
            </a:r>
            <a:r>
              <a:rPr lang="en-US" altLang="en-US" sz="2000">
                <a:latin typeface="Times New Roman" pitchFamily="16" charset="0"/>
              </a:rPr>
              <a:t>  be the clock frequency for the Counter. </a:t>
            </a:r>
          </a:p>
          <a:p>
            <a:pPr>
              <a:lnSpc>
                <a:spcPct val="93000"/>
              </a:lnSpc>
              <a:spcAft>
                <a:spcPts val="261"/>
              </a:spcAft>
              <a:buClr>
                <a:srgbClr val="000000"/>
              </a:buClr>
              <a:buSzPct val="45000"/>
              <a:buFont typeface="Wingdings" charset="2"/>
              <a:buChar char=""/>
            </a:pPr>
            <a:r>
              <a:rPr lang="en-US" altLang="en-US" sz="2000">
                <a:latin typeface="Times New Roman" pitchFamily="16" charset="0"/>
              </a:rPr>
              <a:t>Since, output </a:t>
            </a:r>
            <a:r>
              <a:rPr lang="en-US" altLang="en-US" sz="2000" b="1" i="1">
                <a:solidFill>
                  <a:srgbClr val="FF3333"/>
                </a:solidFill>
                <a:latin typeface="Times New Roman" pitchFamily="16" charset="0"/>
              </a:rPr>
              <a:t>Q</a:t>
            </a:r>
            <a:r>
              <a:rPr lang="en-US" altLang="en-US" sz="2000" b="1" i="1" baseline="-33000">
                <a:solidFill>
                  <a:srgbClr val="FF3333"/>
                </a:solidFill>
                <a:latin typeface="Times New Roman" pitchFamily="16" charset="0"/>
              </a:rPr>
              <a:t>0</a:t>
            </a:r>
            <a:r>
              <a:rPr lang="en-US" altLang="en-US" sz="2000">
                <a:latin typeface="Times New Roman" pitchFamily="16" charset="0"/>
              </a:rPr>
              <a:t> changes only when the clock makes a </a:t>
            </a:r>
            <a:r>
              <a:rPr lang="en-US" altLang="en-US" sz="2000" i="1">
                <a:solidFill>
                  <a:srgbClr val="0000FF"/>
                </a:solidFill>
                <a:latin typeface="Times New Roman" pitchFamily="16" charset="0"/>
              </a:rPr>
              <a:t>transition from 1 to 0</a:t>
            </a:r>
            <a:r>
              <a:rPr lang="en-US" altLang="en-US" sz="2000">
                <a:latin typeface="Times New Roman" pitchFamily="16" charset="0"/>
              </a:rPr>
              <a:t>. Thus, at the first negative transition, Q</a:t>
            </a:r>
            <a:r>
              <a:rPr lang="en-US" altLang="en-US" sz="2000" baseline="-33000">
                <a:latin typeface="Times New Roman" pitchFamily="16" charset="0"/>
              </a:rPr>
              <a:t>0</a:t>
            </a:r>
            <a:r>
              <a:rPr lang="en-US" altLang="en-US" sz="2000">
                <a:latin typeface="Times New Roman" pitchFamily="16" charset="0"/>
              </a:rPr>
              <a:t> changes from 0 to 1, and with the second negative transition of the clock Q</a:t>
            </a:r>
            <a:r>
              <a:rPr lang="en-US" altLang="en-US" sz="2000" baseline="-33000">
                <a:latin typeface="Times New Roman" pitchFamily="16" charset="0"/>
              </a:rPr>
              <a:t>0</a:t>
            </a:r>
            <a:r>
              <a:rPr lang="en-US" altLang="en-US" sz="2000">
                <a:latin typeface="Times New Roman" pitchFamily="16" charset="0"/>
              </a:rPr>
              <a:t> shifts from 1 to 0. </a:t>
            </a:r>
          </a:p>
          <a:p>
            <a:pPr>
              <a:lnSpc>
                <a:spcPct val="93000"/>
              </a:lnSpc>
              <a:spcAft>
                <a:spcPts val="261"/>
              </a:spcAft>
              <a:buClr>
                <a:srgbClr val="000000"/>
              </a:buClr>
              <a:buSzPct val="45000"/>
              <a:buFont typeface="Wingdings" charset="2"/>
              <a:buChar char=""/>
            </a:pPr>
            <a:r>
              <a:rPr lang="en-US" altLang="en-US" sz="2000">
                <a:latin typeface="Times New Roman" pitchFamily="16" charset="0"/>
              </a:rPr>
              <a:t>Hence, two input pulses will result in a single pulse in Q</a:t>
            </a:r>
            <a:r>
              <a:rPr lang="en-US" altLang="en-US" sz="2000" baseline="-33000">
                <a:latin typeface="Times New Roman" pitchFamily="16" charset="0"/>
              </a:rPr>
              <a:t>0</a:t>
            </a:r>
            <a:r>
              <a:rPr lang="en-US" altLang="en-US" sz="2000">
                <a:latin typeface="Times New Roman" pitchFamily="16" charset="0"/>
              </a:rPr>
              <a:t>. Hence the </a:t>
            </a:r>
            <a:r>
              <a:rPr lang="en-US" altLang="en-US" sz="2000" i="1">
                <a:solidFill>
                  <a:srgbClr val="0000FF"/>
                </a:solidFill>
                <a:latin typeface="Times New Roman" pitchFamily="16" charset="0"/>
              </a:rPr>
              <a:t>frequency of Q</a:t>
            </a:r>
            <a:r>
              <a:rPr lang="en-US" altLang="en-US" sz="2000" i="1" baseline="-33000">
                <a:solidFill>
                  <a:srgbClr val="0000FF"/>
                </a:solidFill>
                <a:latin typeface="Times New Roman" pitchFamily="16" charset="0"/>
              </a:rPr>
              <a:t>0</a:t>
            </a:r>
            <a:r>
              <a:rPr lang="en-US" altLang="en-US" sz="2000" i="1">
                <a:solidFill>
                  <a:srgbClr val="0000FF"/>
                </a:solidFill>
                <a:latin typeface="Times New Roman" pitchFamily="16" charset="0"/>
              </a:rPr>
              <a:t> will be f/2</a:t>
            </a:r>
            <a:r>
              <a:rPr lang="en-US" altLang="en-US" sz="2000">
                <a:latin typeface="Times New Roman" pitchFamily="16" charset="0"/>
              </a:rPr>
              <a:t>. </a:t>
            </a:r>
          </a:p>
          <a:p>
            <a:pPr>
              <a:lnSpc>
                <a:spcPct val="93000"/>
              </a:lnSpc>
              <a:spcAft>
                <a:spcPts val="261"/>
              </a:spcAft>
              <a:buClr>
                <a:srgbClr val="000000"/>
              </a:buClr>
              <a:buSzPct val="45000"/>
              <a:buFont typeface="Wingdings" charset="2"/>
              <a:buChar char=""/>
            </a:pPr>
            <a:r>
              <a:rPr lang="en-US" altLang="en-US" sz="2000">
                <a:latin typeface="Times New Roman" pitchFamily="16" charset="0"/>
              </a:rPr>
              <a:t>Similarly, the  frequency of Q</a:t>
            </a:r>
            <a:r>
              <a:rPr lang="en-US" altLang="en-US" sz="2000" baseline="-33000">
                <a:latin typeface="Times New Roman" pitchFamily="16" charset="0"/>
              </a:rPr>
              <a:t>1</a:t>
            </a:r>
            <a:r>
              <a:rPr lang="en-US" altLang="en-US" sz="2000">
                <a:latin typeface="Times New Roman" pitchFamily="16" charset="0"/>
              </a:rPr>
              <a:t> signal will be half that of Q</a:t>
            </a:r>
            <a:r>
              <a:rPr lang="en-US" altLang="en-US" sz="2000" baseline="-33000">
                <a:latin typeface="Times New Roman" pitchFamily="16" charset="0"/>
              </a:rPr>
              <a:t>0</a:t>
            </a:r>
            <a:r>
              <a:rPr lang="en-US" altLang="en-US" sz="2000">
                <a:latin typeface="Times New Roman" pitchFamily="16" charset="0"/>
              </a:rPr>
              <a:t> signal. Therefore its </a:t>
            </a:r>
            <a:r>
              <a:rPr lang="en-US" altLang="en-US" sz="2000" i="1">
                <a:solidFill>
                  <a:srgbClr val="0000FF"/>
                </a:solidFill>
                <a:latin typeface="Times New Roman" pitchFamily="16" charset="0"/>
              </a:rPr>
              <a:t>frequency is f/4</a:t>
            </a:r>
            <a:r>
              <a:rPr lang="en-US" altLang="en-US" sz="2000">
                <a:latin typeface="Times New Roman" pitchFamily="16" charset="0"/>
              </a:rPr>
              <a:t>. </a:t>
            </a:r>
          </a:p>
          <a:p>
            <a:pPr>
              <a:lnSpc>
                <a:spcPct val="93000"/>
              </a:lnSpc>
              <a:spcAft>
                <a:spcPts val="261"/>
              </a:spcAft>
              <a:buClr>
                <a:srgbClr val="000000"/>
              </a:buClr>
              <a:buSzPct val="45000"/>
              <a:buFont typeface="Wingdings" charset="2"/>
              <a:buChar char=""/>
            </a:pPr>
            <a:r>
              <a:rPr lang="en-US" altLang="en-US" sz="2000">
                <a:latin typeface="Times New Roman" pitchFamily="16" charset="0"/>
              </a:rPr>
              <a:t>Similarly, the frequency of Q</a:t>
            </a:r>
            <a:r>
              <a:rPr lang="en-US" altLang="en-US" sz="2000" baseline="-33000">
                <a:latin typeface="Times New Roman" pitchFamily="16" charset="0"/>
              </a:rPr>
              <a:t>2</a:t>
            </a:r>
            <a:r>
              <a:rPr lang="en-US" altLang="en-US" sz="2000">
                <a:latin typeface="Times New Roman" pitchFamily="16" charset="0"/>
              </a:rPr>
              <a:t> will be </a:t>
            </a:r>
            <a:r>
              <a:rPr lang="en-US" altLang="en-US" sz="2000" i="1">
                <a:latin typeface="Times New Roman" pitchFamily="16" charset="0"/>
              </a:rPr>
              <a:t>f/</a:t>
            </a:r>
            <a:r>
              <a:rPr lang="en-US" altLang="en-US" sz="2000">
                <a:latin typeface="Times New Roman" pitchFamily="16" charset="0"/>
              </a:rPr>
              <a:t>8. </a:t>
            </a:r>
          </a:p>
          <a:p>
            <a:pPr>
              <a:lnSpc>
                <a:spcPct val="93000"/>
              </a:lnSpc>
              <a:spcAft>
                <a:spcPts val="261"/>
              </a:spcAft>
              <a:buClr>
                <a:srgbClr val="000000"/>
              </a:buClr>
              <a:buSzPct val="45000"/>
              <a:buFont typeface="Wingdings" charset="2"/>
              <a:buChar char=""/>
            </a:pPr>
            <a:r>
              <a:rPr lang="en-US" altLang="en-US" sz="2000">
                <a:latin typeface="Times New Roman" pitchFamily="16" charset="0"/>
              </a:rPr>
              <a:t>Hence the circuit is also called a </a:t>
            </a:r>
            <a:r>
              <a:rPr lang="en-US" altLang="en-US" sz="2000" b="1" i="1">
                <a:solidFill>
                  <a:srgbClr val="FF3333"/>
                </a:solidFill>
                <a:latin typeface="Times New Roman" pitchFamily="16" charset="0"/>
              </a:rPr>
              <a:t>Frequency Divider </a:t>
            </a:r>
            <a:r>
              <a:rPr lang="en-US" altLang="en-US" sz="2000">
                <a:latin typeface="Times New Roman" pitchFamily="16" charset="0"/>
              </a:rPr>
              <a:t>as divides the input frequency.   If there are </a:t>
            </a:r>
            <a:r>
              <a:rPr lang="en-US" altLang="en-US" sz="2000" i="1">
                <a:solidFill>
                  <a:srgbClr val="0000FF"/>
                </a:solidFill>
                <a:latin typeface="Times New Roman" pitchFamily="16" charset="0"/>
              </a:rPr>
              <a:t>n flip-flops used in the circuit then the frequency will be divided by 2</a:t>
            </a:r>
            <a:r>
              <a:rPr lang="en-US" altLang="en-US" sz="2000" i="1" baseline="33000">
                <a:solidFill>
                  <a:srgbClr val="0000FF"/>
                </a:solidFill>
                <a:latin typeface="Times New Roman" pitchFamily="16" charset="0"/>
              </a:rPr>
              <a:t>n</a:t>
            </a:r>
            <a:r>
              <a:rPr lang="en-US" altLang="en-US" sz="2000">
                <a:latin typeface="Times New Roman" pitchFamily="16" charset="0"/>
              </a:rPr>
              <a:t>. </a:t>
            </a:r>
          </a:p>
        </p:txBody>
      </p:sp>
      <p:sp>
        <p:nvSpPr>
          <p:cNvPr id="23555" name="Text Box 2"/>
          <p:cNvSpPr txBox="1">
            <a:spLocks noChangeArrowheads="1"/>
          </p:cNvSpPr>
          <p:nvPr/>
        </p:nvSpPr>
        <p:spPr bwMode="auto">
          <a:xfrm>
            <a:off x="456481" y="77769"/>
            <a:ext cx="8209440" cy="586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gn="ctr" eaLnBrk="1">
              <a:lnSpc>
                <a:spcPct val="93000"/>
              </a:lnSpc>
              <a:buSzPct val="100000"/>
            </a:pPr>
            <a:r>
              <a:rPr lang="en-US" altLang="en-US" sz="3300"/>
              <a:t>Asynchronous Counter </a:t>
            </a:r>
            <a:r>
              <a:rPr lang="en-US" altLang="en-US">
                <a:solidFill>
                  <a:srgbClr val="0000FF"/>
                </a:solidFill>
              </a:rPr>
              <a:t>(As Frequency Divider)</a:t>
            </a:r>
          </a:p>
        </p:txBody>
      </p:sp>
      <p:pic>
        <p:nvPicPr>
          <p:cNvPr id="235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1360" y="1176604"/>
            <a:ext cx="3746880" cy="23632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23557" name="Straight Arrow Connector 2"/>
          <p:cNvCxnSpPr>
            <a:cxnSpLocks noChangeShapeType="1"/>
          </p:cNvCxnSpPr>
          <p:nvPr/>
        </p:nvCxnSpPr>
        <p:spPr bwMode="auto">
          <a:xfrm flipV="1">
            <a:off x="4832640" y="2514505"/>
            <a:ext cx="2090880" cy="914496"/>
          </a:xfrm>
          <a:prstGeom prst="straightConnector1">
            <a:avLst/>
          </a:prstGeom>
          <a:noFill/>
          <a:ln w="22225"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8" name="Straight Arrow Connector 7"/>
          <p:cNvCxnSpPr>
            <a:cxnSpLocks noChangeShapeType="1"/>
          </p:cNvCxnSpPr>
          <p:nvPr/>
        </p:nvCxnSpPr>
        <p:spPr bwMode="auto">
          <a:xfrm flipV="1">
            <a:off x="4970880" y="2775172"/>
            <a:ext cx="2931840" cy="1437271"/>
          </a:xfrm>
          <a:prstGeom prst="straightConnector1">
            <a:avLst/>
          </a:prstGeom>
          <a:noFill/>
          <a:ln w="22225"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559"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42241" y="4200921"/>
            <a:ext cx="3941280" cy="2494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4569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249120" y="829527"/>
            <a:ext cx="8709120" cy="2668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rgbClr val="000000"/>
                </a:solidFill>
                <a:latin typeface="Arial" charset="0"/>
                <a:ea typeface="Microsoft YaHei" charset="-122"/>
              </a:defRPr>
            </a:lvl9pPr>
          </a:lstStyle>
          <a:p>
            <a:pPr>
              <a:lnSpc>
                <a:spcPct val="93000"/>
              </a:lnSpc>
              <a:spcBef>
                <a:spcPts val="1089"/>
              </a:spcBef>
              <a:spcAft>
                <a:spcPts val="397"/>
              </a:spcAft>
              <a:buClr>
                <a:srgbClr val="000000"/>
              </a:buClr>
              <a:buSzPct val="45000"/>
              <a:buFont typeface="Wingdings" charset="2"/>
              <a:buChar char=""/>
            </a:pPr>
            <a:r>
              <a:rPr lang="en-US" altLang="en-US" sz="2000" b="1">
                <a:latin typeface="Times New Roman" pitchFamily="16" charset="0"/>
              </a:rPr>
              <a:t>Standard Ripple Counter</a:t>
            </a:r>
            <a:r>
              <a:rPr lang="en-US" altLang="en-US" sz="2000">
                <a:latin typeface="Times New Roman" pitchFamily="16" charset="0"/>
              </a:rPr>
              <a:t> circuit is modified so that the </a:t>
            </a:r>
            <a:r>
              <a:rPr lang="en-US" altLang="en-US" sz="2000" i="1">
                <a:solidFill>
                  <a:srgbClr val="3333FF"/>
                </a:solidFill>
                <a:latin typeface="Times New Roman" pitchFamily="16" charset="0"/>
              </a:rPr>
              <a:t>clock inputs of the second, third, and subsequent flip-flops are driven by the Q′ outputs</a:t>
            </a:r>
            <a:r>
              <a:rPr lang="en-US" altLang="en-US" sz="2000">
                <a:latin typeface="Times New Roman" pitchFamily="16" charset="0"/>
              </a:rPr>
              <a:t> of the preceding stages, rather than by the Q outputs.</a:t>
            </a:r>
          </a:p>
          <a:p>
            <a:pPr>
              <a:lnSpc>
                <a:spcPct val="93000"/>
              </a:lnSpc>
              <a:spcBef>
                <a:spcPts val="1089"/>
              </a:spcBef>
              <a:spcAft>
                <a:spcPts val="397"/>
              </a:spcAft>
              <a:buClr>
                <a:srgbClr val="000000"/>
              </a:buClr>
              <a:buSzPct val="45000"/>
              <a:buFont typeface="Wingdings" charset="2"/>
              <a:buChar char=""/>
            </a:pPr>
            <a:r>
              <a:rPr lang="en-US" altLang="en-US" sz="2000">
                <a:latin typeface="Times New Roman" pitchFamily="16" charset="0"/>
              </a:rPr>
              <a:t> If the initial counter content is 000, at the first negative transition of the clock, the counter content changes to 111; at the second negative transition, the content becomes 110; at the third negative transition of clock, the content changes to 101, and so on. Thus, in the down-counter, the counter content is decremented by one for every negative transition of the clock pulse.</a:t>
            </a:r>
          </a:p>
        </p:txBody>
      </p:sp>
      <p:sp>
        <p:nvSpPr>
          <p:cNvPr id="25603" name="Text Box 2"/>
          <p:cNvSpPr txBox="1">
            <a:spLocks noChangeArrowheads="1"/>
          </p:cNvSpPr>
          <p:nvPr/>
        </p:nvSpPr>
        <p:spPr bwMode="auto">
          <a:xfrm>
            <a:off x="456480" y="110892"/>
            <a:ext cx="8206560" cy="6365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gn="ctr" eaLnBrk="1">
              <a:lnSpc>
                <a:spcPct val="93000"/>
              </a:lnSpc>
              <a:buSzPct val="100000"/>
            </a:pPr>
            <a:r>
              <a:rPr lang="en-US" altLang="en-US" sz="3300" b="1">
                <a:solidFill>
                  <a:srgbClr val="0000FF"/>
                </a:solidFill>
                <a:latin typeface="Times New Roman" pitchFamily="16" charset="0"/>
              </a:rPr>
              <a:t>Asynchronous (or Ripple) Down-counter</a:t>
            </a:r>
          </a:p>
        </p:txBody>
      </p:sp>
      <p:pic>
        <p:nvPicPr>
          <p:cNvPr id="2560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01" y="4102991"/>
            <a:ext cx="4478400" cy="223943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640" y="3898490"/>
            <a:ext cx="3981600" cy="27434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6" name="Text Box 5"/>
          <p:cNvSpPr txBox="1">
            <a:spLocks noChangeArrowheads="1"/>
          </p:cNvSpPr>
          <p:nvPr/>
        </p:nvSpPr>
        <p:spPr bwMode="auto">
          <a:xfrm>
            <a:off x="4636800" y="4284451"/>
            <a:ext cx="391680" cy="36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600" b="1" i="1">
                <a:solidFill>
                  <a:srgbClr val="FF3333"/>
                </a:solidFill>
              </a:rPr>
              <a:t>Q</a:t>
            </a:r>
            <a:r>
              <a:rPr lang="en-US" altLang="en-US" sz="1600" b="1" i="1" baseline="-33000">
                <a:solidFill>
                  <a:srgbClr val="FF3333"/>
                </a:solidFill>
              </a:rPr>
              <a:t>0</a:t>
            </a:r>
          </a:p>
        </p:txBody>
      </p:sp>
      <p:sp>
        <p:nvSpPr>
          <p:cNvPr id="25607" name="Text Box 6"/>
          <p:cNvSpPr txBox="1">
            <a:spLocks noChangeArrowheads="1"/>
          </p:cNvSpPr>
          <p:nvPr/>
        </p:nvSpPr>
        <p:spPr bwMode="auto">
          <a:xfrm>
            <a:off x="4636800" y="5298317"/>
            <a:ext cx="391680" cy="36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600" b="1" i="1">
                <a:solidFill>
                  <a:srgbClr val="FF3333"/>
                </a:solidFill>
              </a:rPr>
              <a:t>Q</a:t>
            </a:r>
            <a:r>
              <a:rPr lang="en-US" altLang="en-US" sz="1600" b="1" i="1" baseline="-33000">
                <a:solidFill>
                  <a:srgbClr val="FF3333"/>
                </a:solidFill>
              </a:rPr>
              <a:t>1</a:t>
            </a:r>
          </a:p>
        </p:txBody>
      </p:sp>
      <p:sp>
        <p:nvSpPr>
          <p:cNvPr id="25608" name="Text Box 7"/>
          <p:cNvSpPr txBox="1">
            <a:spLocks noChangeArrowheads="1"/>
          </p:cNvSpPr>
          <p:nvPr/>
        </p:nvSpPr>
        <p:spPr bwMode="auto">
          <a:xfrm>
            <a:off x="4572000" y="6310743"/>
            <a:ext cx="391680" cy="36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600" b="1" i="1">
                <a:solidFill>
                  <a:srgbClr val="FF3333"/>
                </a:solidFill>
              </a:rPr>
              <a:t>Q</a:t>
            </a:r>
            <a:r>
              <a:rPr lang="en-US" altLang="en-US" sz="1600" b="1" i="1" baseline="-33000">
                <a:solidFill>
                  <a:srgbClr val="FF3333"/>
                </a:solidFill>
              </a:rPr>
              <a:t>2</a:t>
            </a:r>
          </a:p>
        </p:txBody>
      </p:sp>
      <p:sp>
        <p:nvSpPr>
          <p:cNvPr id="9" name="Text Box 5"/>
          <p:cNvSpPr txBox="1">
            <a:spLocks noChangeArrowheads="1"/>
          </p:cNvSpPr>
          <p:nvPr/>
        </p:nvSpPr>
        <p:spPr bwMode="auto">
          <a:xfrm>
            <a:off x="4636800" y="4766901"/>
            <a:ext cx="391680" cy="36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9pPr>
          </a:lstStyle>
          <a:p>
            <a:pPr eaLnBrk="1">
              <a:spcAft>
                <a:spcPct val="0"/>
              </a:spcAft>
              <a:buClrTx/>
              <a:buFontTx/>
              <a:buNone/>
              <a:defRPr/>
            </a:pPr>
            <a:r>
              <a:rPr lang="en-US" altLang="en-US" sz="1600" b="1" i="1" dirty="0">
                <a:solidFill>
                  <a:schemeClr val="accent6">
                    <a:lumMod val="75000"/>
                  </a:schemeClr>
                </a:solidFill>
              </a:rPr>
              <a:t>Q</a:t>
            </a:r>
            <a:r>
              <a:rPr lang="en-US" altLang="en-US" sz="1600" b="1" i="1" baseline="-33000" dirty="0">
                <a:solidFill>
                  <a:schemeClr val="accent6">
                    <a:lumMod val="75000"/>
                  </a:schemeClr>
                </a:solidFill>
              </a:rPr>
              <a:t>0</a:t>
            </a:r>
            <a:r>
              <a:rPr lang="en-US" altLang="en-US" sz="1600" b="1" i="1" dirty="0">
                <a:solidFill>
                  <a:schemeClr val="accent6">
                    <a:lumMod val="75000"/>
                  </a:schemeClr>
                </a:solidFill>
              </a:rPr>
              <a:t>’</a:t>
            </a:r>
          </a:p>
        </p:txBody>
      </p:sp>
      <p:sp>
        <p:nvSpPr>
          <p:cNvPr id="10" name="Text Box 5"/>
          <p:cNvSpPr txBox="1">
            <a:spLocks noChangeArrowheads="1"/>
          </p:cNvSpPr>
          <p:nvPr/>
        </p:nvSpPr>
        <p:spPr bwMode="auto">
          <a:xfrm>
            <a:off x="4629600" y="5779328"/>
            <a:ext cx="391680" cy="36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icrosoft YaHei" panose="020B0503020204020204" pitchFamily="34" charset="-122"/>
              </a:defRPr>
            </a:lvl9pPr>
          </a:lstStyle>
          <a:p>
            <a:pPr eaLnBrk="1">
              <a:spcAft>
                <a:spcPct val="0"/>
              </a:spcAft>
              <a:buClrTx/>
              <a:buFontTx/>
              <a:buNone/>
              <a:defRPr/>
            </a:pPr>
            <a:r>
              <a:rPr lang="en-US" altLang="en-US" sz="1600" b="1" i="1" dirty="0" smtClean="0">
                <a:solidFill>
                  <a:schemeClr val="accent6">
                    <a:lumMod val="75000"/>
                  </a:schemeClr>
                </a:solidFill>
              </a:rPr>
              <a:t>Q</a:t>
            </a:r>
            <a:r>
              <a:rPr lang="en-US" altLang="en-US" sz="1600" b="1" i="1" baseline="-33000" dirty="0" smtClean="0">
                <a:solidFill>
                  <a:schemeClr val="accent6">
                    <a:lumMod val="75000"/>
                  </a:schemeClr>
                </a:solidFill>
              </a:rPr>
              <a:t>1</a:t>
            </a:r>
            <a:r>
              <a:rPr lang="en-US" altLang="en-US" sz="1600" b="1" i="1" dirty="0" smtClean="0">
                <a:solidFill>
                  <a:schemeClr val="accent6">
                    <a:lumMod val="75000"/>
                  </a:schemeClr>
                </a:solidFill>
              </a:rPr>
              <a:t>’</a:t>
            </a:r>
            <a:endParaRPr lang="en-US" altLang="en-US" sz="1600" b="1" i="1" dirty="0">
              <a:solidFill>
                <a:schemeClr val="accent6">
                  <a:lumMod val="75000"/>
                </a:schemeClr>
              </a:solidFill>
            </a:endParaRPr>
          </a:p>
        </p:txBody>
      </p:sp>
    </p:spTree>
    <p:extLst>
      <p:ext uri="{BB962C8B-B14F-4D97-AF65-F5344CB8AC3E}">
        <p14:creationId xmlns:p14="http://schemas.microsoft.com/office/powerpoint/2010/main" val="22470965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456480" y="142576"/>
            <a:ext cx="8213760"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gn="ctr" eaLnBrk="1">
              <a:lnSpc>
                <a:spcPct val="93000"/>
              </a:lnSpc>
              <a:buSzPct val="100000"/>
            </a:pPr>
            <a:r>
              <a:rPr lang="en-US" altLang="en-US" sz="3300"/>
              <a:t>Ripple Counter with JK Flip Flop</a:t>
            </a:r>
          </a:p>
        </p:txBody>
      </p:sp>
      <p:pic>
        <p:nvPicPr>
          <p:cNvPr id="276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00" y="2530347"/>
            <a:ext cx="8543520" cy="41893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6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160" y="878492"/>
            <a:ext cx="6884640" cy="169361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3" name="Text Box 4"/>
          <p:cNvSpPr txBox="1">
            <a:spLocks noChangeArrowheads="1"/>
          </p:cNvSpPr>
          <p:nvPr/>
        </p:nvSpPr>
        <p:spPr bwMode="auto">
          <a:xfrm>
            <a:off x="2309761" y="970662"/>
            <a:ext cx="361440" cy="2736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400"/>
              <a:t>-1</a:t>
            </a:r>
          </a:p>
        </p:txBody>
      </p:sp>
      <p:sp>
        <p:nvSpPr>
          <p:cNvPr id="27654" name="Text Box 5"/>
          <p:cNvSpPr txBox="1">
            <a:spLocks noChangeArrowheads="1"/>
          </p:cNvSpPr>
          <p:nvPr/>
        </p:nvSpPr>
        <p:spPr bwMode="auto">
          <a:xfrm>
            <a:off x="2311200" y="1818912"/>
            <a:ext cx="361440" cy="2736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400"/>
              <a:t>-1</a:t>
            </a:r>
          </a:p>
        </p:txBody>
      </p:sp>
      <p:sp>
        <p:nvSpPr>
          <p:cNvPr id="27655" name="Text Box 6"/>
          <p:cNvSpPr txBox="1">
            <a:spLocks noChangeArrowheads="1"/>
          </p:cNvSpPr>
          <p:nvPr/>
        </p:nvSpPr>
        <p:spPr bwMode="auto">
          <a:xfrm>
            <a:off x="3877920" y="1818912"/>
            <a:ext cx="361440" cy="2736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400"/>
              <a:t>-1</a:t>
            </a:r>
          </a:p>
        </p:txBody>
      </p:sp>
      <p:sp>
        <p:nvSpPr>
          <p:cNvPr id="27656" name="Text Box 7"/>
          <p:cNvSpPr txBox="1">
            <a:spLocks noChangeArrowheads="1"/>
          </p:cNvSpPr>
          <p:nvPr/>
        </p:nvSpPr>
        <p:spPr bwMode="auto">
          <a:xfrm>
            <a:off x="3879361" y="937539"/>
            <a:ext cx="361440" cy="2736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400"/>
              <a:t>-1</a:t>
            </a:r>
          </a:p>
        </p:txBody>
      </p:sp>
      <p:sp>
        <p:nvSpPr>
          <p:cNvPr id="27657" name="Text Box 8"/>
          <p:cNvSpPr txBox="1">
            <a:spLocks noChangeArrowheads="1"/>
          </p:cNvSpPr>
          <p:nvPr/>
        </p:nvSpPr>
        <p:spPr bwMode="auto">
          <a:xfrm>
            <a:off x="5414401" y="937539"/>
            <a:ext cx="361440" cy="2736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400"/>
              <a:t>-1</a:t>
            </a:r>
          </a:p>
        </p:txBody>
      </p:sp>
      <p:sp>
        <p:nvSpPr>
          <p:cNvPr id="27658" name="Text Box 9"/>
          <p:cNvSpPr txBox="1">
            <a:spLocks noChangeArrowheads="1"/>
          </p:cNvSpPr>
          <p:nvPr/>
        </p:nvSpPr>
        <p:spPr bwMode="auto">
          <a:xfrm>
            <a:off x="5414401" y="1818912"/>
            <a:ext cx="361440" cy="2736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400"/>
              <a:t>-1</a:t>
            </a:r>
          </a:p>
        </p:txBody>
      </p:sp>
      <p:sp>
        <p:nvSpPr>
          <p:cNvPr id="27659" name="Text Box 10"/>
          <p:cNvSpPr txBox="1">
            <a:spLocks noChangeArrowheads="1"/>
          </p:cNvSpPr>
          <p:nvPr/>
        </p:nvSpPr>
        <p:spPr bwMode="auto">
          <a:xfrm>
            <a:off x="7439041" y="1818912"/>
            <a:ext cx="361440" cy="2736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400"/>
              <a:t>1</a:t>
            </a:r>
          </a:p>
        </p:txBody>
      </p:sp>
      <p:sp>
        <p:nvSpPr>
          <p:cNvPr id="27660" name="Text Box 11"/>
          <p:cNvSpPr txBox="1">
            <a:spLocks noChangeArrowheads="1"/>
          </p:cNvSpPr>
          <p:nvPr/>
        </p:nvSpPr>
        <p:spPr bwMode="auto">
          <a:xfrm>
            <a:off x="7439041" y="937539"/>
            <a:ext cx="361440" cy="2736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400"/>
              <a:t>1</a:t>
            </a:r>
          </a:p>
        </p:txBody>
      </p:sp>
      <p:sp>
        <p:nvSpPr>
          <p:cNvPr id="27661" name="Text Box 12"/>
          <p:cNvSpPr txBox="1">
            <a:spLocks noChangeArrowheads="1"/>
          </p:cNvSpPr>
          <p:nvPr/>
        </p:nvSpPr>
        <p:spPr bwMode="auto">
          <a:xfrm>
            <a:off x="1493280" y="1179485"/>
            <a:ext cx="684000" cy="31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600" b="1">
                <a:solidFill>
                  <a:srgbClr val="FF3333"/>
                </a:solidFill>
              </a:rPr>
              <a:t>D F/F</a:t>
            </a:r>
          </a:p>
        </p:txBody>
      </p:sp>
      <p:sp>
        <p:nvSpPr>
          <p:cNvPr id="27662" name="Text Box 13"/>
          <p:cNvSpPr txBox="1">
            <a:spLocks noChangeArrowheads="1"/>
          </p:cNvSpPr>
          <p:nvPr/>
        </p:nvSpPr>
        <p:spPr bwMode="auto">
          <a:xfrm>
            <a:off x="3126240" y="1180924"/>
            <a:ext cx="684000" cy="31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600" b="1">
                <a:solidFill>
                  <a:srgbClr val="FF3333"/>
                </a:solidFill>
              </a:rPr>
              <a:t>C F/F</a:t>
            </a:r>
          </a:p>
        </p:txBody>
      </p:sp>
      <p:sp>
        <p:nvSpPr>
          <p:cNvPr id="27663" name="Text Box 14"/>
          <p:cNvSpPr txBox="1">
            <a:spLocks noChangeArrowheads="1"/>
          </p:cNvSpPr>
          <p:nvPr/>
        </p:nvSpPr>
        <p:spPr bwMode="auto">
          <a:xfrm>
            <a:off x="4692960" y="1180924"/>
            <a:ext cx="684000" cy="31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600" b="1">
                <a:solidFill>
                  <a:srgbClr val="FF3333"/>
                </a:solidFill>
              </a:rPr>
              <a:t>B F/F</a:t>
            </a:r>
          </a:p>
        </p:txBody>
      </p:sp>
      <p:sp>
        <p:nvSpPr>
          <p:cNvPr id="27664" name="Text Box 15"/>
          <p:cNvSpPr txBox="1">
            <a:spLocks noChangeArrowheads="1"/>
          </p:cNvSpPr>
          <p:nvPr/>
        </p:nvSpPr>
        <p:spPr bwMode="auto">
          <a:xfrm>
            <a:off x="6228000" y="1180924"/>
            <a:ext cx="684000" cy="31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600" b="1">
                <a:solidFill>
                  <a:srgbClr val="FF3333"/>
                </a:solidFill>
              </a:rPr>
              <a:t>A F/F</a:t>
            </a:r>
          </a:p>
        </p:txBody>
      </p:sp>
    </p:spTree>
    <p:extLst>
      <p:ext uri="{BB962C8B-B14F-4D97-AF65-F5344CB8AC3E}">
        <p14:creationId xmlns:p14="http://schemas.microsoft.com/office/powerpoint/2010/main" val="42543928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521280" y="892893"/>
            <a:ext cx="7904160" cy="5410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165100" indent="-165100">
              <a:lnSpc>
                <a:spcPct val="93000"/>
              </a:lnSpc>
              <a:spcAft>
                <a:spcPts val="1425"/>
              </a:spcAft>
              <a:buClr>
                <a:srgbClr val="000000"/>
              </a:buClr>
              <a:buSzPct val="100000"/>
              <a:buFont typeface="Times New Roman" panose="02020603050405020304" pitchFamily="18" charset="0"/>
              <a:tabLst>
                <a:tab pos="165100" algn="l"/>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165100" algn="l"/>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165100" algn="l"/>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165100" algn="l"/>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165100" algn="l"/>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165100" algn="l"/>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165100" algn="l"/>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165100" algn="l"/>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165100" algn="l"/>
                <a:tab pos="622300" algn="l"/>
                <a:tab pos="1079500" algn="l"/>
                <a:tab pos="1536700" algn="l"/>
                <a:tab pos="1993900" algn="l"/>
                <a:tab pos="2451100" algn="l"/>
                <a:tab pos="2908300" algn="l"/>
                <a:tab pos="3365500" algn="l"/>
                <a:tab pos="3822700" algn="l"/>
                <a:tab pos="4279900" algn="l"/>
                <a:tab pos="4737100" algn="l"/>
                <a:tab pos="5194300" algn="l"/>
                <a:tab pos="5651500" algn="l"/>
                <a:tab pos="6108700" algn="l"/>
                <a:tab pos="6565900" algn="l"/>
                <a:tab pos="7023100" algn="l"/>
                <a:tab pos="7480300" algn="l"/>
                <a:tab pos="7937500" algn="l"/>
                <a:tab pos="8394700" algn="l"/>
                <a:tab pos="8851900" algn="l"/>
                <a:tab pos="9309100" algn="l"/>
              </a:tabLst>
              <a:defRPr sz="2000">
                <a:solidFill>
                  <a:srgbClr val="000000"/>
                </a:solidFill>
                <a:latin typeface="Arial" panose="020B0604020202020204" pitchFamily="34" charset="0"/>
                <a:ea typeface="Microsoft YaHei" panose="020B0503020204020204" pitchFamily="34" charset="-122"/>
              </a:defRPr>
            </a:lvl9pPr>
          </a:lstStyle>
          <a:p>
            <a:pPr marL="311045" indent="-311045">
              <a:buFont typeface="Wingdings" panose="05000000000000000000" pitchFamily="2" charset="2"/>
              <a:buChar char="q"/>
              <a:defRPr/>
            </a:pPr>
            <a:r>
              <a:rPr lang="en-US" sz="2200" dirty="0">
                <a:latin typeface="Times New Roman" panose="02020603050405020304" pitchFamily="18" charset="0"/>
                <a:cs typeface="Times New Roman" panose="02020603050405020304" pitchFamily="18" charset="0"/>
              </a:rPr>
              <a:t>Counter shown in the previous slides had three flip flops and could count  from 000 to 111 (0 to 7) i.e. the counter had total 8 distinct states.</a:t>
            </a:r>
          </a:p>
          <a:p>
            <a:pPr marL="311045" indent="-311045">
              <a:buFont typeface="Wingdings" panose="05000000000000000000" pitchFamily="2" charset="2"/>
              <a:buChar char="q"/>
              <a:defRPr/>
            </a:pPr>
            <a:r>
              <a:rPr lang="en-US" sz="2200" dirty="0">
                <a:latin typeface="Times New Roman" panose="02020603050405020304" pitchFamily="18" charset="0"/>
                <a:cs typeface="Times New Roman" panose="02020603050405020304" pitchFamily="18" charset="0"/>
              </a:rPr>
              <a:t>Such a counter, that has total 8-states, is called a </a:t>
            </a:r>
            <a:r>
              <a:rPr lang="en-US" sz="2200" b="1" dirty="0">
                <a:solidFill>
                  <a:srgbClr val="0066FF"/>
                </a:solidFill>
                <a:latin typeface="Times New Roman" panose="02020603050405020304" pitchFamily="18" charset="0"/>
                <a:cs typeface="Times New Roman" panose="02020603050405020304" pitchFamily="18" charset="0"/>
              </a:rPr>
              <a:t>MOD-8 asynchronous counter. </a:t>
            </a:r>
          </a:p>
          <a:p>
            <a:pPr marL="311045" indent="-311045">
              <a:buFont typeface="Wingdings" panose="05000000000000000000" pitchFamily="2" charset="2"/>
              <a:buChar char="q"/>
              <a:defRPr/>
            </a:pPr>
            <a:r>
              <a:rPr lang="en-US" sz="2200" dirty="0">
                <a:latin typeface="Times New Roman" panose="02020603050405020304" pitchFamily="18" charset="0"/>
                <a:cs typeface="Times New Roman" panose="02020603050405020304" pitchFamily="18" charset="0"/>
              </a:rPr>
              <a:t>The Modulus (or MOD-number) of a counter is the total number of unique states it passes through in each of the complete cycles.</a:t>
            </a:r>
          </a:p>
          <a:p>
            <a:pPr marL="0" indent="0">
              <a:defRPr/>
            </a:pPr>
            <a:r>
              <a:rPr lang="en-IN" sz="2200" dirty="0">
                <a:latin typeface="Times New Roman" panose="02020603050405020304" pitchFamily="18" charset="0"/>
                <a:cs typeface="Times New Roman" panose="02020603050405020304" pitchFamily="18" charset="0"/>
              </a:rPr>
              <a:t>                            </a:t>
            </a:r>
            <a:r>
              <a:rPr lang="en-IN" sz="2200" b="1" dirty="0">
                <a:solidFill>
                  <a:srgbClr val="FF0000"/>
                </a:solidFill>
                <a:latin typeface="Times New Roman" panose="02020603050405020304" pitchFamily="18" charset="0"/>
                <a:cs typeface="Times New Roman" panose="02020603050405020304" pitchFamily="18" charset="0"/>
              </a:rPr>
              <a:t>Modulus = 2</a:t>
            </a:r>
            <a:r>
              <a:rPr lang="en-IN" sz="2200" b="1" i="1" baseline="30000" dirty="0">
                <a:solidFill>
                  <a:srgbClr val="FF0000"/>
                </a:solidFill>
                <a:latin typeface="Times New Roman" panose="02020603050405020304" pitchFamily="18" charset="0"/>
                <a:cs typeface="Times New Roman" panose="02020603050405020304" pitchFamily="18" charset="0"/>
              </a:rPr>
              <a:t>n</a:t>
            </a:r>
          </a:p>
          <a:p>
            <a:pPr marL="0" indent="0">
              <a:defRPr/>
            </a:pPr>
            <a:r>
              <a:rPr lang="en-US" sz="2200" dirty="0">
                <a:latin typeface="Times New Roman" panose="02020603050405020304" pitchFamily="18" charset="0"/>
                <a:cs typeface="Times New Roman" panose="02020603050405020304" pitchFamily="18" charset="0"/>
              </a:rPr>
              <a:t>                                    where </a:t>
            </a:r>
            <a:r>
              <a:rPr lang="en-US" sz="2200" i="1" dirty="0">
                <a:latin typeface="Times New Roman" panose="02020603050405020304" pitchFamily="18" charset="0"/>
                <a:cs typeface="Times New Roman" panose="02020603050405020304" pitchFamily="18" charset="0"/>
              </a:rPr>
              <a:t>n </a:t>
            </a:r>
            <a:r>
              <a:rPr lang="en-US" sz="2200" dirty="0">
                <a:latin typeface="Times New Roman" panose="02020603050405020304" pitchFamily="18" charset="0"/>
                <a:cs typeface="Times New Roman" panose="02020603050405020304" pitchFamily="18" charset="0"/>
              </a:rPr>
              <a:t>= Number of flip-flops.</a:t>
            </a:r>
          </a:p>
          <a:p>
            <a:pPr marL="311045" indent="-311045">
              <a:buFont typeface="Wingdings" panose="05000000000000000000" pitchFamily="2" charset="2"/>
              <a:buChar char="q"/>
              <a:defRPr/>
            </a:pPr>
            <a:r>
              <a:rPr lang="en-US" sz="2200" dirty="0">
                <a:latin typeface="Times New Roman" panose="02020603050405020304" pitchFamily="18" charset="0"/>
                <a:cs typeface="Times New Roman" panose="02020603050405020304" pitchFamily="18" charset="0"/>
              </a:rPr>
              <a:t>Biggest binary number that can be counted by the counter is </a:t>
            </a:r>
            <a:r>
              <a:rPr lang="en-US" sz="2200" b="1" dirty="0">
                <a:solidFill>
                  <a:srgbClr val="FF0000"/>
                </a:solidFill>
                <a:latin typeface="Times New Roman" panose="02020603050405020304" pitchFamily="18" charset="0"/>
                <a:cs typeface="Times New Roman" panose="02020603050405020304" pitchFamily="18" charset="0"/>
              </a:rPr>
              <a:t>2</a:t>
            </a:r>
            <a:r>
              <a:rPr lang="en-US" sz="2200" b="1" i="1" baseline="30000" dirty="0">
                <a:solidFill>
                  <a:srgbClr val="FF0000"/>
                </a:solidFill>
                <a:latin typeface="Times New Roman" panose="02020603050405020304" pitchFamily="18" charset="0"/>
                <a:cs typeface="Times New Roman" panose="02020603050405020304" pitchFamily="18" charset="0"/>
              </a:rPr>
              <a:t>n</a:t>
            </a:r>
            <a:r>
              <a:rPr lang="en-US" sz="2200" b="1" i="1" dirty="0">
                <a:solidFill>
                  <a:srgbClr val="FF0000"/>
                </a:solidFill>
                <a:latin typeface="Times New Roman" panose="02020603050405020304" pitchFamily="18" charset="0"/>
                <a:cs typeface="Times New Roman" panose="02020603050405020304" pitchFamily="18" charset="0"/>
              </a:rPr>
              <a:t> </a:t>
            </a:r>
            <a:r>
              <a:rPr lang="en-US" sz="2200" b="1" dirty="0">
                <a:solidFill>
                  <a:srgbClr val="FF0000"/>
                </a:solidFill>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t>
            </a:r>
          </a:p>
          <a:p>
            <a:pPr marL="311045" indent="-311045">
              <a:buFont typeface="Wingdings" panose="05000000000000000000" pitchFamily="2" charset="2"/>
              <a:buChar char="q"/>
              <a:defRPr/>
            </a:pPr>
            <a:r>
              <a:rPr lang="en-US" sz="2200" dirty="0">
                <a:latin typeface="Times New Roman" panose="02020603050405020304" pitchFamily="18" charset="0"/>
                <a:cs typeface="Times New Roman" panose="02020603050405020304" pitchFamily="18" charset="0"/>
              </a:rPr>
              <a:t>Hence, a 3-flip-flop counter can count a maximum of </a:t>
            </a:r>
          </a:p>
          <a:p>
            <a:pPr marL="0" indent="0">
              <a:defRPr/>
            </a:pPr>
            <a:r>
              <a:rPr lang="en-US" sz="2200" dirty="0">
                <a:latin typeface="Times New Roman" panose="02020603050405020304" pitchFamily="18" charset="0"/>
                <a:cs typeface="Times New Roman" panose="02020603050405020304" pitchFamily="18" charset="0"/>
              </a:rPr>
              <a:t>                                    </a:t>
            </a:r>
            <a:r>
              <a:rPr lang="en-US" sz="2200" b="1" dirty="0">
                <a:solidFill>
                  <a:srgbClr val="FF0000"/>
                </a:solidFill>
                <a:latin typeface="Times New Roman" panose="02020603050405020304" pitchFamily="18" charset="0"/>
                <a:cs typeface="Times New Roman" panose="02020603050405020304" pitchFamily="18" charset="0"/>
              </a:rPr>
              <a:t>(111)</a:t>
            </a:r>
            <a:r>
              <a:rPr lang="en-US" sz="2200" b="1" baseline="-25000" dirty="0">
                <a:solidFill>
                  <a:srgbClr val="FF0000"/>
                </a:solidFill>
                <a:latin typeface="Times New Roman" panose="02020603050405020304" pitchFamily="18" charset="0"/>
                <a:cs typeface="Times New Roman" panose="02020603050405020304" pitchFamily="18" charset="0"/>
              </a:rPr>
              <a:t>2</a:t>
            </a:r>
            <a:r>
              <a:rPr lang="en-US" sz="2200" b="1" dirty="0">
                <a:solidFill>
                  <a:srgbClr val="FF0000"/>
                </a:solidFill>
                <a:latin typeface="Times New Roman" panose="02020603050405020304" pitchFamily="18" charset="0"/>
                <a:cs typeface="Times New Roman" panose="02020603050405020304" pitchFamily="18" charset="0"/>
              </a:rPr>
              <a:t> = 2</a:t>
            </a:r>
            <a:r>
              <a:rPr lang="en-US" sz="2200" b="1" baseline="30000" dirty="0">
                <a:solidFill>
                  <a:srgbClr val="FF0000"/>
                </a:solidFill>
                <a:latin typeface="Times New Roman" panose="02020603050405020304" pitchFamily="18" charset="0"/>
                <a:cs typeface="Times New Roman" panose="02020603050405020304" pitchFamily="18" charset="0"/>
              </a:rPr>
              <a:t>3</a:t>
            </a:r>
            <a:r>
              <a:rPr lang="en-US" sz="2200" b="1" dirty="0">
                <a:solidFill>
                  <a:srgbClr val="FF0000"/>
                </a:solidFill>
                <a:latin typeface="Times New Roman" panose="02020603050405020304" pitchFamily="18" charset="0"/>
                <a:cs typeface="Times New Roman" panose="02020603050405020304" pitchFamily="18" charset="0"/>
              </a:rPr>
              <a:t> – 1 = 7</a:t>
            </a:r>
            <a:r>
              <a:rPr lang="en-US" sz="2200" b="1" baseline="-25000" dirty="0">
                <a:solidFill>
                  <a:srgbClr val="FF0000"/>
                </a:solidFill>
                <a:latin typeface="Times New Roman" panose="02020603050405020304" pitchFamily="18" charset="0"/>
                <a:cs typeface="Times New Roman" panose="02020603050405020304" pitchFamily="18" charset="0"/>
              </a:rPr>
              <a:t>10</a:t>
            </a:r>
            <a:endParaRPr lang="en-US" altLang="en-US" sz="2200" dirty="0">
              <a:latin typeface="Times New Roman" panose="02020603050405020304" pitchFamily="18" charset="0"/>
              <a:cs typeface="Times New Roman" panose="02020603050405020304" pitchFamily="18" charset="0"/>
            </a:endParaRPr>
          </a:p>
        </p:txBody>
      </p:sp>
      <p:sp>
        <p:nvSpPr>
          <p:cNvPr id="29699" name="Text Box 2"/>
          <p:cNvSpPr txBox="1">
            <a:spLocks noChangeArrowheads="1"/>
          </p:cNvSpPr>
          <p:nvPr/>
        </p:nvSpPr>
        <p:spPr bwMode="auto">
          <a:xfrm>
            <a:off x="456481" y="77769"/>
            <a:ext cx="8209440" cy="586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gn="ctr" eaLnBrk="1">
              <a:lnSpc>
                <a:spcPct val="93000"/>
              </a:lnSpc>
              <a:buSzPct val="100000"/>
            </a:pPr>
            <a:r>
              <a:rPr lang="en-US" altLang="en-US" sz="3300" b="1">
                <a:solidFill>
                  <a:srgbClr val="0066FF"/>
                </a:solidFill>
              </a:rPr>
              <a:t>Modulus or MOD of a Counter</a:t>
            </a:r>
            <a:endParaRPr lang="en-US" altLang="en-US" b="1">
              <a:solidFill>
                <a:srgbClr val="0066FF"/>
              </a:solidFill>
            </a:endParaRPr>
          </a:p>
        </p:txBody>
      </p:sp>
    </p:spTree>
    <p:extLst>
      <p:ext uri="{BB962C8B-B14F-4D97-AF65-F5344CB8AC3E}">
        <p14:creationId xmlns:p14="http://schemas.microsoft.com/office/powerpoint/2010/main" val="31772699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456480" y="162738"/>
            <a:ext cx="8206560" cy="721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gn="ctr" eaLnBrk="1">
              <a:lnSpc>
                <a:spcPct val="93000"/>
              </a:lnSpc>
              <a:buSzPct val="100000"/>
            </a:pPr>
            <a:r>
              <a:rPr lang="en-US" altLang="en-US" sz="3300">
                <a:solidFill>
                  <a:srgbClr val="0000FF"/>
                </a:solidFill>
              </a:rPr>
              <a:t>Steps to Construct a MOD-N Counter </a:t>
            </a:r>
          </a:p>
        </p:txBody>
      </p:sp>
      <p:sp>
        <p:nvSpPr>
          <p:cNvPr id="60419" name="Text Box 2"/>
          <p:cNvSpPr txBox="1">
            <a:spLocks noChangeArrowheads="1"/>
          </p:cNvSpPr>
          <p:nvPr/>
        </p:nvSpPr>
        <p:spPr bwMode="auto">
          <a:xfrm>
            <a:off x="336960" y="1012427"/>
            <a:ext cx="8326080" cy="51600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509588" indent="-509588">
              <a:lnSpc>
                <a:spcPct val="93000"/>
              </a:lnSpc>
              <a:spcAft>
                <a:spcPts val="1425"/>
              </a:spcAft>
              <a:buClr>
                <a:srgbClr val="000000"/>
              </a:buClr>
              <a:buSzPct val="100000"/>
              <a:buFont typeface="Times New Roman" panose="02020603050405020304" pitchFamily="18" charset="0"/>
              <a:tabLst>
                <a:tab pos="509588" algn="l"/>
                <a:tab pos="966788" algn="l"/>
                <a:tab pos="1423988" algn="l"/>
                <a:tab pos="1881188" algn="l"/>
                <a:tab pos="2338388" algn="l"/>
                <a:tab pos="2795588" algn="l"/>
                <a:tab pos="3252788" algn="l"/>
                <a:tab pos="3709988" algn="l"/>
                <a:tab pos="4167188" algn="l"/>
                <a:tab pos="4624388" algn="l"/>
                <a:tab pos="5081588" algn="l"/>
                <a:tab pos="5538788" algn="l"/>
                <a:tab pos="5995988" algn="l"/>
                <a:tab pos="6453188" algn="l"/>
                <a:tab pos="6910388" algn="l"/>
                <a:tab pos="7367588" algn="l"/>
                <a:tab pos="7824788" algn="l"/>
                <a:tab pos="8281988" algn="l"/>
                <a:tab pos="8739188" algn="l"/>
                <a:tab pos="9196388" algn="l"/>
                <a:tab pos="9653588" algn="l"/>
              </a:tabLst>
              <a:defRPr sz="3200">
                <a:solidFill>
                  <a:srgbClr val="000000"/>
                </a:solidFill>
                <a:latin typeface="Arial" panose="020B0604020202020204" pitchFamily="34" charset="0"/>
                <a:ea typeface="Microsoft YaHei" panose="020B0503020204020204" pitchFamily="34" charset="-122"/>
              </a:defRPr>
            </a:lvl1pPr>
            <a:lvl2pPr marL="728663" indent="-271463">
              <a:lnSpc>
                <a:spcPct val="93000"/>
              </a:lnSpc>
              <a:spcAft>
                <a:spcPts val="1138"/>
              </a:spcAft>
              <a:buClr>
                <a:srgbClr val="000000"/>
              </a:buClr>
              <a:buSzPct val="100000"/>
              <a:buFont typeface="Times New Roman" panose="02020603050405020304" pitchFamily="18" charset="0"/>
              <a:tabLst>
                <a:tab pos="509588" algn="l"/>
                <a:tab pos="966788" algn="l"/>
                <a:tab pos="1423988" algn="l"/>
                <a:tab pos="1881188" algn="l"/>
                <a:tab pos="2338388" algn="l"/>
                <a:tab pos="2795588" algn="l"/>
                <a:tab pos="3252788" algn="l"/>
                <a:tab pos="3709988" algn="l"/>
                <a:tab pos="4167188" algn="l"/>
                <a:tab pos="4624388" algn="l"/>
                <a:tab pos="5081588" algn="l"/>
                <a:tab pos="5538788" algn="l"/>
                <a:tab pos="5995988" algn="l"/>
                <a:tab pos="6453188" algn="l"/>
                <a:tab pos="6910388" algn="l"/>
                <a:tab pos="7367588" algn="l"/>
                <a:tab pos="7824788" algn="l"/>
                <a:tab pos="8281988" algn="l"/>
                <a:tab pos="8739188" algn="l"/>
                <a:tab pos="9196388" algn="l"/>
                <a:tab pos="9653588"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509588" algn="l"/>
                <a:tab pos="966788" algn="l"/>
                <a:tab pos="1423988" algn="l"/>
                <a:tab pos="1881188" algn="l"/>
                <a:tab pos="2338388" algn="l"/>
                <a:tab pos="2795588" algn="l"/>
                <a:tab pos="3252788" algn="l"/>
                <a:tab pos="3709988" algn="l"/>
                <a:tab pos="4167188" algn="l"/>
                <a:tab pos="4624388" algn="l"/>
                <a:tab pos="5081588" algn="l"/>
                <a:tab pos="5538788" algn="l"/>
                <a:tab pos="5995988" algn="l"/>
                <a:tab pos="6453188" algn="l"/>
                <a:tab pos="6910388" algn="l"/>
                <a:tab pos="7367588" algn="l"/>
                <a:tab pos="7824788" algn="l"/>
                <a:tab pos="8281988" algn="l"/>
                <a:tab pos="8739188" algn="l"/>
                <a:tab pos="9196388" algn="l"/>
                <a:tab pos="9653588"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509588" algn="l"/>
                <a:tab pos="966788" algn="l"/>
                <a:tab pos="1423988" algn="l"/>
                <a:tab pos="1881188" algn="l"/>
                <a:tab pos="2338388" algn="l"/>
                <a:tab pos="2795588" algn="l"/>
                <a:tab pos="3252788" algn="l"/>
                <a:tab pos="3709988" algn="l"/>
                <a:tab pos="4167188" algn="l"/>
                <a:tab pos="4624388" algn="l"/>
                <a:tab pos="5081588" algn="l"/>
                <a:tab pos="5538788" algn="l"/>
                <a:tab pos="5995988" algn="l"/>
                <a:tab pos="6453188" algn="l"/>
                <a:tab pos="6910388" algn="l"/>
                <a:tab pos="7367588" algn="l"/>
                <a:tab pos="7824788" algn="l"/>
                <a:tab pos="8281988" algn="l"/>
                <a:tab pos="8739188" algn="l"/>
                <a:tab pos="9196388" algn="l"/>
                <a:tab pos="9653588"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509588" algn="l"/>
                <a:tab pos="966788" algn="l"/>
                <a:tab pos="1423988" algn="l"/>
                <a:tab pos="1881188" algn="l"/>
                <a:tab pos="2338388" algn="l"/>
                <a:tab pos="2795588" algn="l"/>
                <a:tab pos="3252788" algn="l"/>
                <a:tab pos="3709988" algn="l"/>
                <a:tab pos="4167188" algn="l"/>
                <a:tab pos="4624388" algn="l"/>
                <a:tab pos="5081588" algn="l"/>
                <a:tab pos="5538788" algn="l"/>
                <a:tab pos="5995988" algn="l"/>
                <a:tab pos="6453188" algn="l"/>
                <a:tab pos="6910388" algn="l"/>
                <a:tab pos="7367588" algn="l"/>
                <a:tab pos="7824788" algn="l"/>
                <a:tab pos="8281988" algn="l"/>
                <a:tab pos="8739188" algn="l"/>
                <a:tab pos="9196388" algn="l"/>
                <a:tab pos="9653588"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509588" algn="l"/>
                <a:tab pos="966788" algn="l"/>
                <a:tab pos="1423988" algn="l"/>
                <a:tab pos="1881188" algn="l"/>
                <a:tab pos="2338388" algn="l"/>
                <a:tab pos="2795588" algn="l"/>
                <a:tab pos="3252788" algn="l"/>
                <a:tab pos="3709988" algn="l"/>
                <a:tab pos="4167188" algn="l"/>
                <a:tab pos="4624388" algn="l"/>
                <a:tab pos="5081588" algn="l"/>
                <a:tab pos="5538788" algn="l"/>
                <a:tab pos="5995988" algn="l"/>
                <a:tab pos="6453188" algn="l"/>
                <a:tab pos="6910388" algn="l"/>
                <a:tab pos="7367588" algn="l"/>
                <a:tab pos="7824788" algn="l"/>
                <a:tab pos="8281988" algn="l"/>
                <a:tab pos="8739188" algn="l"/>
                <a:tab pos="9196388" algn="l"/>
                <a:tab pos="9653588"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509588" algn="l"/>
                <a:tab pos="966788" algn="l"/>
                <a:tab pos="1423988" algn="l"/>
                <a:tab pos="1881188" algn="l"/>
                <a:tab pos="2338388" algn="l"/>
                <a:tab pos="2795588" algn="l"/>
                <a:tab pos="3252788" algn="l"/>
                <a:tab pos="3709988" algn="l"/>
                <a:tab pos="4167188" algn="l"/>
                <a:tab pos="4624388" algn="l"/>
                <a:tab pos="5081588" algn="l"/>
                <a:tab pos="5538788" algn="l"/>
                <a:tab pos="5995988" algn="l"/>
                <a:tab pos="6453188" algn="l"/>
                <a:tab pos="6910388" algn="l"/>
                <a:tab pos="7367588" algn="l"/>
                <a:tab pos="7824788" algn="l"/>
                <a:tab pos="8281988" algn="l"/>
                <a:tab pos="8739188" algn="l"/>
                <a:tab pos="9196388" algn="l"/>
                <a:tab pos="9653588"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509588" algn="l"/>
                <a:tab pos="966788" algn="l"/>
                <a:tab pos="1423988" algn="l"/>
                <a:tab pos="1881188" algn="l"/>
                <a:tab pos="2338388" algn="l"/>
                <a:tab pos="2795588" algn="l"/>
                <a:tab pos="3252788" algn="l"/>
                <a:tab pos="3709988" algn="l"/>
                <a:tab pos="4167188" algn="l"/>
                <a:tab pos="4624388" algn="l"/>
                <a:tab pos="5081588" algn="l"/>
                <a:tab pos="5538788" algn="l"/>
                <a:tab pos="5995988" algn="l"/>
                <a:tab pos="6453188" algn="l"/>
                <a:tab pos="6910388" algn="l"/>
                <a:tab pos="7367588" algn="l"/>
                <a:tab pos="7824788" algn="l"/>
                <a:tab pos="8281988" algn="l"/>
                <a:tab pos="8739188" algn="l"/>
                <a:tab pos="9196388" algn="l"/>
                <a:tab pos="9653588"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509588" algn="l"/>
                <a:tab pos="966788" algn="l"/>
                <a:tab pos="1423988" algn="l"/>
                <a:tab pos="1881188" algn="l"/>
                <a:tab pos="2338388" algn="l"/>
                <a:tab pos="2795588" algn="l"/>
                <a:tab pos="3252788" algn="l"/>
                <a:tab pos="3709988" algn="l"/>
                <a:tab pos="4167188" algn="l"/>
                <a:tab pos="4624388" algn="l"/>
                <a:tab pos="5081588" algn="l"/>
                <a:tab pos="5538788" algn="l"/>
                <a:tab pos="5995988" algn="l"/>
                <a:tab pos="6453188" algn="l"/>
                <a:tab pos="6910388" algn="l"/>
                <a:tab pos="7367588" algn="l"/>
                <a:tab pos="7824788" algn="l"/>
                <a:tab pos="8281988" algn="l"/>
                <a:tab pos="8739188" algn="l"/>
                <a:tab pos="9196388" algn="l"/>
                <a:tab pos="9653588" algn="l"/>
              </a:tabLst>
              <a:defRPr sz="2000">
                <a:solidFill>
                  <a:srgbClr val="000000"/>
                </a:solidFill>
                <a:latin typeface="Arial" panose="020B0604020202020204" pitchFamily="34" charset="0"/>
                <a:ea typeface="Microsoft YaHei" panose="020B0503020204020204" pitchFamily="34" charset="-122"/>
              </a:defRPr>
            </a:lvl9pPr>
          </a:lstStyle>
          <a:p>
            <a:pPr eaLnBrk="1">
              <a:buSzPct val="45000"/>
              <a:buFont typeface="Wingdings" panose="05000000000000000000" pitchFamily="2" charset="2"/>
              <a:buChar char=""/>
              <a:defRPr/>
            </a:pPr>
            <a:r>
              <a:rPr lang="en-US" altLang="en-US" sz="2000" dirty="0">
                <a:latin typeface="Times New Roman" panose="02020603050405020304" pitchFamily="18" charset="0"/>
                <a:cs typeface="NewCenturySchlbk-Roman" pitchFamily="16" charset="0"/>
              </a:rPr>
              <a:t>Following general steps are to be followed:-</a:t>
            </a:r>
          </a:p>
          <a:p>
            <a:pPr lvl="1" eaLnBrk="1">
              <a:buSzPct val="76000"/>
              <a:buFont typeface="Times New Roman" panose="02020603050405020304" pitchFamily="18" charset="0"/>
              <a:buBlip>
                <a:blip r:embed="rId3"/>
              </a:buBlip>
              <a:defRPr/>
            </a:pPr>
            <a:r>
              <a:rPr lang="en-US" altLang="en-US" sz="2000" i="1" dirty="0">
                <a:solidFill>
                  <a:srgbClr val="0000FF"/>
                </a:solidFill>
                <a:latin typeface="Times New Roman" panose="02020603050405020304" pitchFamily="18" charset="0"/>
                <a:cs typeface="NewCenturySchlbk-Roman" pitchFamily="16" charset="0"/>
              </a:rPr>
              <a:t>Find the number of flip-flops (</a:t>
            </a:r>
            <a:r>
              <a:rPr lang="en-US" altLang="en-US" sz="2000" i="1" dirty="0">
                <a:solidFill>
                  <a:srgbClr val="0000FF"/>
                </a:solidFill>
                <a:latin typeface="Times New Roman" panose="02020603050405020304" pitchFamily="18" charset="0"/>
                <a:cs typeface="NewCenturySchlbk-Italic" pitchFamily="16" charset="0"/>
              </a:rPr>
              <a:t>n</a:t>
            </a:r>
            <a:r>
              <a:rPr lang="en-US" altLang="en-US" sz="2000" i="1" dirty="0">
                <a:solidFill>
                  <a:srgbClr val="0000FF"/>
                </a:solidFill>
                <a:latin typeface="Times New Roman" panose="02020603050405020304" pitchFamily="18" charset="0"/>
                <a:cs typeface="NewCenturySchlbk-Roman" pitchFamily="16" charset="0"/>
              </a:rPr>
              <a:t>)</a:t>
            </a:r>
            <a:r>
              <a:rPr lang="en-US" altLang="en-US" sz="2000" dirty="0">
                <a:latin typeface="Times New Roman" panose="02020603050405020304" pitchFamily="18" charset="0"/>
                <a:cs typeface="NewCenturySchlbk-Roman" pitchFamily="16" charset="0"/>
              </a:rPr>
              <a:t> required for the desired MOD-number using the </a:t>
            </a:r>
            <a:r>
              <a:rPr lang="en-US" altLang="en-US" sz="2000" dirty="0">
                <a:latin typeface="Times New Roman" panose="02020603050405020304" pitchFamily="18" charset="0"/>
              </a:rPr>
              <a:t>equation</a:t>
            </a:r>
          </a:p>
          <a:p>
            <a:pPr marL="414726" lvl="1" indent="0">
              <a:buSzPct val="76000"/>
              <a:defRPr/>
            </a:pPr>
            <a:r>
              <a:rPr lang="en-US" altLang="en-US" sz="2000" dirty="0">
                <a:latin typeface="Times New Roman" panose="02020603050405020304" pitchFamily="18" charset="0"/>
              </a:rPr>
              <a:t>                              </a:t>
            </a:r>
            <a:r>
              <a:rPr lang="en-US" altLang="en-US" sz="2000" i="1" dirty="0">
                <a:solidFill>
                  <a:srgbClr val="FF3333"/>
                </a:solidFill>
                <a:latin typeface="Times New Roman" panose="02020603050405020304" pitchFamily="18" charset="0"/>
                <a:cs typeface="NewCenturySchlbk-Roman" pitchFamily="16" charset="0"/>
              </a:rPr>
              <a:t>2</a:t>
            </a:r>
            <a:r>
              <a:rPr lang="en-US" altLang="en-US" sz="2000" i="1" baseline="33000" dirty="0">
                <a:solidFill>
                  <a:srgbClr val="FF3333"/>
                </a:solidFill>
                <a:latin typeface="Times New Roman" panose="02020603050405020304" pitchFamily="18" charset="0"/>
                <a:cs typeface="NewCenturySchlbk-Italic" pitchFamily="16" charset="0"/>
              </a:rPr>
              <a:t>n</a:t>
            </a:r>
            <a:r>
              <a:rPr lang="en-US" altLang="en-US" sz="2000" i="1" baseline="33000" dirty="0">
                <a:solidFill>
                  <a:srgbClr val="FF3333"/>
                </a:solidFill>
                <a:latin typeface="Times New Roman" panose="02020603050405020304" pitchFamily="18" charset="0"/>
                <a:cs typeface="NewCenturySchlbk-Roman" pitchFamily="16" charset="0"/>
              </a:rPr>
              <a:t>-1</a:t>
            </a:r>
            <a:r>
              <a:rPr lang="en-US" altLang="en-US" sz="2000" i="1" dirty="0">
                <a:solidFill>
                  <a:srgbClr val="FF3333"/>
                </a:solidFill>
                <a:latin typeface="Times New Roman" panose="02020603050405020304" pitchFamily="18" charset="0"/>
                <a:cs typeface="NewCenturySchlbk-Roman" pitchFamily="16" charset="0"/>
              </a:rPr>
              <a:t> &lt; </a:t>
            </a:r>
            <a:r>
              <a:rPr lang="en-US" altLang="en-US" sz="2000" i="1" dirty="0">
                <a:solidFill>
                  <a:srgbClr val="FF3333"/>
                </a:solidFill>
                <a:latin typeface="Times New Roman" panose="02020603050405020304" pitchFamily="18" charset="0"/>
                <a:cs typeface="NewCenturySchlbk-Italic" pitchFamily="16" charset="0"/>
              </a:rPr>
              <a:t>N </a:t>
            </a:r>
            <a:r>
              <a:rPr lang="en-US" altLang="en-US" sz="2000" i="1" dirty="0">
                <a:solidFill>
                  <a:srgbClr val="FF3333"/>
                </a:solidFill>
                <a:latin typeface="Times New Roman" panose="02020603050405020304" pitchFamily="18" charset="0"/>
                <a:cs typeface="NewCenturySchlbk-Roman" pitchFamily="16" charset="0"/>
              </a:rPr>
              <a:t>&lt; 2</a:t>
            </a:r>
            <a:r>
              <a:rPr lang="en-US" altLang="en-US" sz="2000" i="1" baseline="33000" dirty="0">
                <a:solidFill>
                  <a:srgbClr val="FF3333"/>
                </a:solidFill>
                <a:latin typeface="Times New Roman" panose="02020603050405020304" pitchFamily="18" charset="0"/>
                <a:cs typeface="NewCenturySchlbk-Italic" pitchFamily="16" charset="0"/>
              </a:rPr>
              <a:t>n  </a:t>
            </a:r>
            <a:r>
              <a:rPr lang="en-US" altLang="en-US" sz="2000" i="1" dirty="0">
                <a:solidFill>
                  <a:srgbClr val="3333FF"/>
                </a:solidFill>
                <a:latin typeface="Times New Roman" panose="02020603050405020304" pitchFamily="18" charset="0"/>
                <a:cs typeface="NewCenturySchlbk-Italic" pitchFamily="16" charset="0"/>
              </a:rPr>
              <a:t>(or </a:t>
            </a:r>
            <a:r>
              <a:rPr lang="en-US" altLang="en-US" sz="2000" i="1" dirty="0">
                <a:solidFill>
                  <a:srgbClr val="3333FF"/>
                </a:solidFill>
                <a:latin typeface="Times New Roman" panose="02020603050405020304" pitchFamily="18" charset="0"/>
                <a:cs typeface="NewCenturySchlbk-Roman" pitchFamily="16" charset="0"/>
              </a:rPr>
              <a:t>2</a:t>
            </a:r>
            <a:r>
              <a:rPr lang="en-US" altLang="en-US" sz="2000" i="1" baseline="33000" dirty="0">
                <a:solidFill>
                  <a:srgbClr val="3333FF"/>
                </a:solidFill>
                <a:latin typeface="Times New Roman" panose="02020603050405020304" pitchFamily="18" charset="0"/>
                <a:cs typeface="NewCenturySchlbk-Italic" pitchFamily="16" charset="0"/>
              </a:rPr>
              <a:t>n</a:t>
            </a:r>
            <a:r>
              <a:rPr lang="en-US" altLang="en-US" sz="2000" i="1" baseline="33000" dirty="0">
                <a:solidFill>
                  <a:srgbClr val="3333FF"/>
                </a:solidFill>
                <a:latin typeface="Times New Roman" panose="02020603050405020304" pitchFamily="18" charset="0"/>
                <a:cs typeface="NewCenturySchlbk-Roman" pitchFamily="16" charset="0"/>
              </a:rPr>
              <a:t>-1</a:t>
            </a:r>
            <a:r>
              <a:rPr lang="en-US" altLang="en-US" sz="2000" i="1" dirty="0">
                <a:solidFill>
                  <a:srgbClr val="3333FF"/>
                </a:solidFill>
                <a:latin typeface="Times New Roman" panose="02020603050405020304" pitchFamily="18" charset="0"/>
                <a:cs typeface="NewCenturySchlbk-Roman" pitchFamily="16" charset="0"/>
              </a:rPr>
              <a:t> + 1 </a:t>
            </a:r>
            <a:r>
              <a:rPr lang="en-US" altLang="en-US" sz="2000" i="1" dirty="0">
                <a:solidFill>
                  <a:srgbClr val="3333FF"/>
                </a:solidFill>
                <a:latin typeface="Times New Roman" panose="02020603050405020304" pitchFamily="18" charset="0"/>
                <a:cs typeface="Times New Roman" panose="02020603050405020304" pitchFamily="18" charset="0"/>
              </a:rPr>
              <a:t>≤</a:t>
            </a:r>
            <a:r>
              <a:rPr lang="en-US" altLang="en-US" sz="2000" i="1" dirty="0">
                <a:solidFill>
                  <a:srgbClr val="3333FF"/>
                </a:solidFill>
                <a:latin typeface="Times New Roman" panose="02020603050405020304" pitchFamily="18" charset="0"/>
                <a:cs typeface="NewCenturySchlbk-Roman" pitchFamily="16" charset="0"/>
              </a:rPr>
              <a:t>  </a:t>
            </a:r>
            <a:r>
              <a:rPr lang="en-US" altLang="en-US" sz="2000" i="1" dirty="0">
                <a:solidFill>
                  <a:srgbClr val="3333FF"/>
                </a:solidFill>
                <a:latin typeface="Times New Roman" panose="02020603050405020304" pitchFamily="18" charset="0"/>
                <a:cs typeface="NewCenturySchlbk-Italic" pitchFamily="16" charset="0"/>
              </a:rPr>
              <a:t>N </a:t>
            </a:r>
            <a:r>
              <a:rPr lang="en-US" altLang="en-US" sz="2000" i="1" dirty="0">
                <a:solidFill>
                  <a:srgbClr val="3333FF"/>
                </a:solidFill>
                <a:latin typeface="Times New Roman" panose="02020603050405020304" pitchFamily="18" charset="0"/>
                <a:cs typeface="NewCenturySchlbk-Roman" pitchFamily="16" charset="0"/>
              </a:rPr>
              <a:t>&lt; 2</a:t>
            </a:r>
            <a:r>
              <a:rPr lang="en-US" altLang="en-US" sz="2000" i="1" baseline="33000" dirty="0">
                <a:solidFill>
                  <a:srgbClr val="3333FF"/>
                </a:solidFill>
                <a:latin typeface="Times New Roman" panose="02020603050405020304" pitchFamily="18" charset="0"/>
                <a:cs typeface="NewCenturySchlbk-Italic" pitchFamily="16" charset="0"/>
              </a:rPr>
              <a:t>n</a:t>
            </a:r>
            <a:r>
              <a:rPr lang="en-US" altLang="en-US" sz="2000" i="1" dirty="0">
                <a:solidFill>
                  <a:srgbClr val="FF3333"/>
                </a:solidFill>
                <a:latin typeface="Times New Roman" panose="02020603050405020304" pitchFamily="18" charset="0"/>
                <a:cs typeface="NewCenturySchlbk-Italic" pitchFamily="16" charset="0"/>
              </a:rPr>
              <a:t> </a:t>
            </a:r>
            <a:r>
              <a:rPr lang="en-US" altLang="en-US" sz="2000" i="1" dirty="0">
                <a:solidFill>
                  <a:srgbClr val="3333FF"/>
                </a:solidFill>
                <a:latin typeface="Times New Roman" panose="02020603050405020304" pitchFamily="18" charset="0"/>
                <a:cs typeface="NewCenturySchlbk-Italic" pitchFamily="16" charset="0"/>
              </a:rPr>
              <a:t>),</a:t>
            </a:r>
          </a:p>
          <a:p>
            <a:pPr marL="414726" lvl="1" indent="0">
              <a:buSzPct val="76000"/>
              <a:defRPr/>
            </a:pPr>
            <a:r>
              <a:rPr lang="en-US" altLang="en-US" sz="2000" i="1" dirty="0">
                <a:solidFill>
                  <a:srgbClr val="3333FF"/>
                </a:solidFill>
                <a:latin typeface="Times New Roman" panose="02020603050405020304" pitchFamily="18" charset="0"/>
                <a:cs typeface="NewCenturySchlbk-Italic" pitchFamily="16" charset="0"/>
              </a:rPr>
              <a:t>                            </a:t>
            </a:r>
            <a:r>
              <a:rPr lang="en-US" altLang="en-US" sz="2000" i="1" dirty="0">
                <a:solidFill>
                  <a:srgbClr val="FF3333"/>
                </a:solidFill>
                <a:latin typeface="Times New Roman" panose="02020603050405020304" pitchFamily="18" charset="0"/>
                <a:cs typeface="NewCenturySchlbk-Italic" pitchFamily="16" charset="0"/>
              </a:rPr>
              <a:t> </a:t>
            </a:r>
            <a:r>
              <a:rPr lang="en-US" altLang="en-US" sz="2000" i="1" dirty="0">
                <a:latin typeface="Times New Roman" panose="02020603050405020304" pitchFamily="18" charset="0"/>
                <a:cs typeface="NewCenturySchlbk-Italic" pitchFamily="16" charset="0"/>
              </a:rPr>
              <a:t>where </a:t>
            </a:r>
            <a:r>
              <a:rPr lang="en-US" altLang="en-US" sz="2000" b="1" i="1" dirty="0">
                <a:solidFill>
                  <a:srgbClr val="FF0000"/>
                </a:solidFill>
                <a:latin typeface="Times New Roman" panose="02020603050405020304" pitchFamily="18" charset="0"/>
                <a:cs typeface="NewCenturySchlbk-Italic" pitchFamily="16" charset="0"/>
              </a:rPr>
              <a:t>N is the total states </a:t>
            </a:r>
            <a:r>
              <a:rPr lang="en-US" altLang="en-US" sz="2000" i="1" dirty="0">
                <a:latin typeface="Times New Roman" panose="02020603050405020304" pitchFamily="18" charset="0"/>
                <a:cs typeface="NewCenturySchlbk-Italic" pitchFamily="16" charset="0"/>
              </a:rPr>
              <a:t>to be counted</a:t>
            </a:r>
            <a:r>
              <a:rPr lang="en-US" altLang="en-US" sz="2000" dirty="0">
                <a:latin typeface="Times New Roman" panose="02020603050405020304" pitchFamily="18" charset="0"/>
                <a:cs typeface="NewCenturySchlbk-Roman" pitchFamily="16" charset="0"/>
              </a:rPr>
              <a:t>.</a:t>
            </a:r>
          </a:p>
          <a:p>
            <a:pPr marL="414726" lvl="1" indent="0">
              <a:buSzPct val="76000"/>
              <a:defRPr/>
            </a:pPr>
            <a:r>
              <a:rPr lang="en-US" altLang="en-US" sz="2000" dirty="0">
                <a:latin typeface="Times New Roman" panose="02020603050405020304" pitchFamily="18" charset="0"/>
                <a:cs typeface="NewCenturySchlbk-Roman" pitchFamily="16" charset="0"/>
              </a:rPr>
              <a:t>     For n=3 i.e. with 3 flips flops we can count from 5 to 8 states</a:t>
            </a:r>
          </a:p>
          <a:p>
            <a:pPr lvl="1" eaLnBrk="1">
              <a:buSzPct val="76000"/>
              <a:buFont typeface="StarSymbol" charset="0"/>
              <a:buBlip>
                <a:blip r:embed="rId3"/>
              </a:buBlip>
              <a:defRPr/>
            </a:pPr>
            <a:r>
              <a:rPr lang="en-US" altLang="en-US" sz="2000" i="1" dirty="0">
                <a:solidFill>
                  <a:srgbClr val="0000FF"/>
                </a:solidFill>
                <a:latin typeface="Times New Roman" panose="02020603050405020304" pitchFamily="18" charset="0"/>
                <a:cs typeface="NewCenturySchlbk-Roman" pitchFamily="16" charset="0"/>
              </a:rPr>
              <a:t>Connect</a:t>
            </a:r>
            <a:r>
              <a:rPr lang="en-US" altLang="en-US" sz="2000" dirty="0">
                <a:latin typeface="Times New Roman" panose="02020603050405020304" pitchFamily="18" charset="0"/>
                <a:cs typeface="NewCenturySchlbk-Roman" pitchFamily="16" charset="0"/>
              </a:rPr>
              <a:t> all the </a:t>
            </a:r>
            <a:r>
              <a:rPr lang="en-US" altLang="en-US" sz="2000" i="1" dirty="0">
                <a:latin typeface="Times New Roman" panose="02020603050405020304" pitchFamily="18" charset="0"/>
                <a:cs typeface="NewCenturySchlbk-Italic" pitchFamily="16" charset="0"/>
              </a:rPr>
              <a:t>n </a:t>
            </a:r>
            <a:r>
              <a:rPr lang="en-US" altLang="en-US" sz="2000" dirty="0">
                <a:latin typeface="Times New Roman" panose="02020603050405020304" pitchFamily="18" charset="0"/>
                <a:cs typeface="NewCenturySchlbk-Roman" pitchFamily="16" charset="0"/>
              </a:rPr>
              <a:t>flip-flops as a </a:t>
            </a:r>
            <a:r>
              <a:rPr lang="en-US" altLang="en-US" sz="2000" i="1" dirty="0">
                <a:solidFill>
                  <a:srgbClr val="FF3333"/>
                </a:solidFill>
                <a:latin typeface="Times New Roman" panose="02020603050405020304" pitchFamily="18" charset="0"/>
                <a:cs typeface="NewCenturySchlbk-Roman" pitchFamily="16" charset="0"/>
              </a:rPr>
              <a:t>Ripple Counter</a:t>
            </a:r>
            <a:r>
              <a:rPr lang="en-US" altLang="en-US" sz="2000" dirty="0">
                <a:latin typeface="Times New Roman" panose="02020603050405020304" pitchFamily="18" charset="0"/>
                <a:cs typeface="NewCenturySchlbk-Roman" pitchFamily="16" charset="0"/>
              </a:rPr>
              <a:t>.</a:t>
            </a:r>
          </a:p>
          <a:p>
            <a:pPr lvl="1" eaLnBrk="1">
              <a:buSzPct val="76000"/>
              <a:buFont typeface="StarSymbol" charset="0"/>
              <a:buBlip>
                <a:blip r:embed="rId3"/>
              </a:buBlip>
              <a:defRPr/>
            </a:pPr>
            <a:r>
              <a:rPr lang="en-US" altLang="en-US" sz="2000" i="1" dirty="0">
                <a:solidFill>
                  <a:srgbClr val="0000FF"/>
                </a:solidFill>
                <a:latin typeface="Times New Roman" panose="02020603050405020304" pitchFamily="18" charset="0"/>
                <a:cs typeface="NewCenturySchlbk-Roman" pitchFamily="16" charset="0"/>
              </a:rPr>
              <a:t>Find </a:t>
            </a:r>
            <a:r>
              <a:rPr lang="en-US" altLang="en-US" sz="2000" dirty="0">
                <a:latin typeface="Times New Roman" panose="02020603050405020304" pitchFamily="18" charset="0"/>
                <a:cs typeface="NewCenturySchlbk-Roman" pitchFamily="16" charset="0"/>
              </a:rPr>
              <a:t>the binary number for </a:t>
            </a:r>
            <a:r>
              <a:rPr lang="en-US" altLang="en-US" sz="2000" i="1" dirty="0">
                <a:latin typeface="Times New Roman" panose="02020603050405020304" pitchFamily="18" charset="0"/>
                <a:cs typeface="NewCenturySchlbk-Italic" pitchFamily="16" charset="0"/>
              </a:rPr>
              <a:t>N</a:t>
            </a:r>
            <a:r>
              <a:rPr lang="en-US" altLang="en-US" sz="2000" dirty="0">
                <a:latin typeface="Times New Roman" panose="02020603050405020304" pitchFamily="18" charset="0"/>
                <a:cs typeface="NewCenturySchlbk-Roman" pitchFamily="16" charset="0"/>
              </a:rPr>
              <a:t>.</a:t>
            </a:r>
          </a:p>
          <a:p>
            <a:pPr lvl="1" eaLnBrk="1">
              <a:buSzPct val="76000"/>
              <a:buFont typeface="StarSymbol" charset="0"/>
              <a:buBlip>
                <a:blip r:embed="rId3"/>
              </a:buBlip>
              <a:defRPr/>
            </a:pPr>
            <a:r>
              <a:rPr lang="en-US" altLang="en-US" sz="2000" i="1" dirty="0">
                <a:solidFill>
                  <a:srgbClr val="0000FF"/>
                </a:solidFill>
                <a:latin typeface="Times New Roman" panose="02020603050405020304" pitchFamily="18" charset="0"/>
                <a:cs typeface="NewCenturySchlbk-Roman" pitchFamily="16" charset="0"/>
              </a:rPr>
              <a:t>Connect</a:t>
            </a:r>
            <a:r>
              <a:rPr lang="en-US" altLang="en-US" sz="2000" dirty="0">
                <a:latin typeface="Times New Roman" panose="02020603050405020304" pitchFamily="18" charset="0"/>
                <a:cs typeface="NewCenturySchlbk-Roman" pitchFamily="16" charset="0"/>
              </a:rPr>
              <a:t> all the flip-flop outputs, </a:t>
            </a:r>
            <a:r>
              <a:rPr lang="en-US" altLang="en-US" sz="2000" b="1" i="1" dirty="0">
                <a:solidFill>
                  <a:srgbClr val="FF0000"/>
                </a:solidFill>
                <a:latin typeface="Times New Roman" panose="02020603050405020304" pitchFamily="18" charset="0"/>
                <a:cs typeface="NewCenturySchlbk-Roman" pitchFamily="16" charset="0"/>
              </a:rPr>
              <a:t>for which Q = 1 or Q</a:t>
            </a:r>
            <a:r>
              <a:rPr lang="en-US" altLang="en-US" sz="2000" b="1" i="1" dirty="0">
                <a:solidFill>
                  <a:srgbClr val="FF0000"/>
                </a:solidFill>
                <a:latin typeface="Times New Roman" panose="02020603050405020304" pitchFamily="18" charset="0"/>
              </a:rPr>
              <a:t>′ </a:t>
            </a:r>
            <a:r>
              <a:rPr lang="en-US" altLang="en-US" sz="2000" b="1" i="1" dirty="0">
                <a:solidFill>
                  <a:srgbClr val="FF0000"/>
                </a:solidFill>
                <a:latin typeface="Times New Roman" panose="02020603050405020304" pitchFamily="18" charset="0"/>
                <a:cs typeface="NewCenturySchlbk-Roman" pitchFamily="16" charset="0"/>
              </a:rPr>
              <a:t>= 1</a:t>
            </a:r>
            <a:r>
              <a:rPr lang="en-US" altLang="en-US" sz="2000" dirty="0">
                <a:latin typeface="Times New Roman" panose="02020603050405020304" pitchFamily="18" charset="0"/>
                <a:cs typeface="NewCenturySchlbk-Roman" pitchFamily="16" charset="0"/>
              </a:rPr>
              <a:t>, when the count is </a:t>
            </a:r>
            <a:r>
              <a:rPr lang="en-US" altLang="en-US" sz="2000" i="1" dirty="0">
                <a:latin typeface="Times New Roman" panose="02020603050405020304" pitchFamily="18" charset="0"/>
                <a:cs typeface="NewCenturySchlbk-Italic" pitchFamily="16" charset="0"/>
              </a:rPr>
              <a:t>N</a:t>
            </a:r>
            <a:r>
              <a:rPr lang="en-US" altLang="en-US" sz="2000" dirty="0">
                <a:latin typeface="Times New Roman" panose="02020603050405020304" pitchFamily="18" charset="0"/>
                <a:cs typeface="NewCenturySchlbk-Roman" pitchFamily="16" charset="0"/>
              </a:rPr>
              <a:t>, as </a:t>
            </a:r>
            <a:r>
              <a:rPr lang="en-US" altLang="en-US" sz="2000" b="1" i="1" dirty="0">
                <a:solidFill>
                  <a:srgbClr val="FF0000"/>
                </a:solidFill>
                <a:latin typeface="Times New Roman" panose="02020603050405020304" pitchFamily="18" charset="0"/>
                <a:cs typeface="NewCenturySchlbk-Roman" pitchFamily="16" charset="0"/>
              </a:rPr>
              <a:t>inputs to the NAND gate</a:t>
            </a:r>
            <a:r>
              <a:rPr lang="en-US" altLang="en-US" sz="2000" dirty="0">
                <a:latin typeface="Times New Roman" panose="02020603050405020304" pitchFamily="18" charset="0"/>
                <a:cs typeface="NewCenturySchlbk-Roman" pitchFamily="16" charset="0"/>
              </a:rPr>
              <a:t>.</a:t>
            </a:r>
          </a:p>
          <a:p>
            <a:pPr lvl="1" eaLnBrk="1">
              <a:buSzPct val="76000"/>
              <a:buFont typeface="StarSymbol" charset="0"/>
              <a:buBlip>
                <a:blip r:embed="rId3"/>
              </a:buBlip>
              <a:defRPr/>
            </a:pPr>
            <a:r>
              <a:rPr lang="en-US" altLang="en-US" sz="2000" i="1" dirty="0">
                <a:solidFill>
                  <a:srgbClr val="3333FF"/>
                </a:solidFill>
                <a:latin typeface="Times New Roman" panose="02020603050405020304" pitchFamily="18" charset="0"/>
              </a:rPr>
              <a:t>Connect</a:t>
            </a:r>
            <a:r>
              <a:rPr lang="en-US" altLang="en-US" sz="2000" dirty="0">
                <a:latin typeface="Times New Roman" panose="02020603050405020304" pitchFamily="18" charset="0"/>
              </a:rPr>
              <a:t> the </a:t>
            </a:r>
            <a:r>
              <a:rPr lang="en-US" altLang="en-US" sz="2000" b="1" i="1" dirty="0">
                <a:solidFill>
                  <a:srgbClr val="0066FF"/>
                </a:solidFill>
                <a:latin typeface="Times New Roman" panose="02020603050405020304" pitchFamily="18" charset="0"/>
              </a:rPr>
              <a:t>NAND gate output to the clear input </a:t>
            </a:r>
            <a:r>
              <a:rPr lang="en-US" altLang="en-US" sz="2000" dirty="0">
                <a:latin typeface="Times New Roman" panose="02020603050405020304" pitchFamily="18" charset="0"/>
              </a:rPr>
              <a:t>of each flip-flop.</a:t>
            </a:r>
          </a:p>
          <a:p>
            <a:pPr eaLnBrk="1">
              <a:buSzPct val="45000"/>
              <a:buFont typeface="Wingdings" panose="05000000000000000000" pitchFamily="2" charset="2"/>
              <a:buBlip>
                <a:blip r:embed="rId3"/>
              </a:buBlip>
              <a:defRPr/>
            </a:pPr>
            <a:r>
              <a:rPr lang="en-US" altLang="en-US" sz="2000" dirty="0">
                <a:latin typeface="Times New Roman" panose="02020603050405020304" pitchFamily="18" charset="0"/>
                <a:cs typeface="NewCenturySchlbk-Roman" pitchFamily="16" charset="0"/>
              </a:rPr>
              <a:t>When the counter reaches the </a:t>
            </a:r>
            <a:r>
              <a:rPr lang="en-US" altLang="en-US" sz="2000" i="1" dirty="0">
                <a:latin typeface="Times New Roman" panose="02020603050405020304" pitchFamily="18" charset="0"/>
                <a:cs typeface="NewCenturySchlbk-Italic" pitchFamily="16" charset="0"/>
              </a:rPr>
              <a:t>N</a:t>
            </a:r>
            <a:r>
              <a:rPr lang="en-US" altLang="en-US" sz="2000" baseline="33000" dirty="0">
                <a:latin typeface="Times New Roman" panose="02020603050405020304" pitchFamily="18" charset="0"/>
                <a:cs typeface="NewCenturySchlbk-Roman" pitchFamily="16" charset="0"/>
              </a:rPr>
              <a:t>th</a:t>
            </a:r>
            <a:r>
              <a:rPr lang="en-US" altLang="en-US" sz="2000" dirty="0">
                <a:latin typeface="Times New Roman" panose="02020603050405020304" pitchFamily="18" charset="0"/>
                <a:cs typeface="NewCenturySchlbk-Roman" pitchFamily="16" charset="0"/>
              </a:rPr>
              <a:t> state, the output of the NAND gate goes </a:t>
            </a:r>
            <a:r>
              <a:rPr lang="en-US" altLang="en-US" sz="2000" i="1" dirty="0">
                <a:latin typeface="Times New Roman" panose="02020603050405020304" pitchFamily="18" charset="0"/>
                <a:cs typeface="NewCenturySchlbk-Italic" pitchFamily="16" charset="0"/>
              </a:rPr>
              <a:t>low</a:t>
            </a:r>
            <a:r>
              <a:rPr lang="en-US" altLang="en-US" sz="2000" dirty="0">
                <a:latin typeface="Times New Roman" panose="02020603050405020304" pitchFamily="18" charset="0"/>
                <a:cs typeface="NewCenturySchlbk-Roman" pitchFamily="16" charset="0"/>
              </a:rPr>
              <a:t>, resetting all flip-flops to 0. So the counter counts from 0 through N – 1, having N states.</a:t>
            </a:r>
          </a:p>
        </p:txBody>
      </p:sp>
    </p:spTree>
    <p:extLst>
      <p:ext uri="{BB962C8B-B14F-4D97-AF65-F5344CB8AC3E}">
        <p14:creationId xmlns:p14="http://schemas.microsoft.com/office/powerpoint/2010/main" val="19129481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456480" y="31683"/>
            <a:ext cx="8206560" cy="1123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gn="ctr" eaLnBrk="1">
              <a:lnSpc>
                <a:spcPct val="93000"/>
              </a:lnSpc>
              <a:buSzPct val="100000"/>
            </a:pPr>
            <a:r>
              <a:rPr lang="en-US" altLang="en-US" sz="3300">
                <a:solidFill>
                  <a:srgbClr val="3333FF"/>
                </a:solidFill>
                <a:latin typeface="Times New Roman" pitchFamily="16" charset="0"/>
              </a:rPr>
              <a:t>Asynchronous (or Ripple) Counter With Modulus &lt; 2</a:t>
            </a:r>
            <a:r>
              <a:rPr lang="en-US" altLang="en-US" sz="3300" baseline="33000">
                <a:solidFill>
                  <a:srgbClr val="3333FF"/>
                </a:solidFill>
                <a:latin typeface="Times New Roman" pitchFamily="16" charset="0"/>
              </a:rPr>
              <a:t>n</a:t>
            </a:r>
          </a:p>
        </p:txBody>
      </p:sp>
      <p:sp>
        <p:nvSpPr>
          <p:cNvPr id="33795" name="Text Box 2"/>
          <p:cNvSpPr txBox="1">
            <a:spLocks noChangeArrowheads="1"/>
          </p:cNvSpPr>
          <p:nvPr/>
        </p:nvSpPr>
        <p:spPr bwMode="auto">
          <a:xfrm>
            <a:off x="195840" y="1142041"/>
            <a:ext cx="8752320" cy="24496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166688" indent="-166688">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3200">
                <a:solidFill>
                  <a:srgbClr val="000000"/>
                </a:solidFill>
                <a:latin typeface="Arial" charset="0"/>
                <a:ea typeface="Microsoft YaHei" charset="-122"/>
              </a:defRPr>
            </a:lvl1pPr>
            <a:lvl2pPr>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2800">
                <a:solidFill>
                  <a:srgbClr val="000000"/>
                </a:solidFill>
                <a:latin typeface="Arial" charset="0"/>
                <a:ea typeface="Microsoft YaHei" charset="-122"/>
              </a:defRPr>
            </a:lvl2pPr>
            <a:lvl3pPr>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2400">
                <a:solidFill>
                  <a:srgbClr val="000000"/>
                </a:solidFill>
                <a:latin typeface="Arial" charset="0"/>
                <a:ea typeface="Microsoft YaHei" charset="-122"/>
              </a:defRPr>
            </a:lvl3pPr>
            <a:lvl4pPr>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2000">
                <a:solidFill>
                  <a:srgbClr val="000000"/>
                </a:solidFill>
                <a:latin typeface="Arial" charset="0"/>
                <a:ea typeface="Microsoft YaHei" charset="-122"/>
              </a:defRPr>
            </a:lvl4pPr>
            <a:lvl5pPr>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2000">
                <a:solidFill>
                  <a:srgbClr val="000000"/>
                </a:solidFill>
                <a:latin typeface="Arial" charset="0"/>
                <a:ea typeface="Microsoft YaHei" charset="-122"/>
              </a:defRPr>
            </a:lvl9pPr>
          </a:lstStyle>
          <a:p>
            <a:pPr>
              <a:lnSpc>
                <a:spcPct val="93000"/>
              </a:lnSpc>
              <a:spcAft>
                <a:spcPts val="1293"/>
              </a:spcAft>
              <a:buClr>
                <a:srgbClr val="000000"/>
              </a:buClr>
              <a:buSzPct val="45000"/>
              <a:buFont typeface="Wingdings" charset="2"/>
              <a:buChar char=""/>
            </a:pPr>
            <a:r>
              <a:rPr lang="en-US" altLang="en-US" sz="2000" b="1" i="1">
                <a:solidFill>
                  <a:srgbClr val="FF3333"/>
                </a:solidFill>
                <a:latin typeface="Times New Roman" pitchFamily="16" charset="0"/>
                <a:cs typeface="Times New Roman" pitchFamily="16" charset="0"/>
              </a:rPr>
              <a:t>Ripple counter</a:t>
            </a:r>
            <a:r>
              <a:rPr lang="en-US" altLang="en-US" sz="2000">
                <a:latin typeface="Times New Roman" pitchFamily="16" charset="0"/>
                <a:cs typeface="Times New Roman" pitchFamily="16" charset="0"/>
              </a:rPr>
              <a:t> with </a:t>
            </a:r>
            <a:r>
              <a:rPr lang="en-US" altLang="en-US" sz="2000" i="1">
                <a:solidFill>
                  <a:srgbClr val="0000FF"/>
                </a:solidFill>
                <a:latin typeface="Times New Roman" pitchFamily="16" charset="0"/>
                <a:cs typeface="Times New Roman" pitchFamily="16" charset="0"/>
              </a:rPr>
              <a:t>n is the number of flip-flops is a MOD-N or MOD 2</a:t>
            </a:r>
            <a:r>
              <a:rPr lang="en-US" altLang="en-US" sz="2000" i="1" baseline="33000">
                <a:solidFill>
                  <a:srgbClr val="0000FF"/>
                </a:solidFill>
                <a:latin typeface="Times New Roman" pitchFamily="16" charset="0"/>
                <a:cs typeface="Times New Roman" pitchFamily="16" charset="0"/>
              </a:rPr>
              <a:t>n</a:t>
            </a:r>
            <a:r>
              <a:rPr lang="en-US" altLang="en-US" sz="2000" i="1">
                <a:latin typeface="Times New Roman" pitchFamily="16" charset="0"/>
                <a:cs typeface="Times New Roman" pitchFamily="16" charset="0"/>
              </a:rPr>
              <a:t> </a:t>
            </a:r>
            <a:r>
              <a:rPr lang="en-US" altLang="en-US" sz="2000">
                <a:latin typeface="Times New Roman" pitchFamily="16" charset="0"/>
                <a:cs typeface="Times New Roman" pitchFamily="16" charset="0"/>
              </a:rPr>
              <a:t>counter, where and N is the number of count sequences/states. This is the maximum MOD-number that is attainable by using </a:t>
            </a:r>
            <a:r>
              <a:rPr lang="en-US" altLang="en-US" sz="2000" i="1">
                <a:latin typeface="Times New Roman" pitchFamily="16" charset="0"/>
                <a:cs typeface="Times New Roman" pitchFamily="16" charset="0"/>
              </a:rPr>
              <a:t>n </a:t>
            </a:r>
            <a:r>
              <a:rPr lang="en-US" altLang="en-US" sz="2000">
                <a:latin typeface="Times New Roman" pitchFamily="16" charset="0"/>
                <a:cs typeface="Times New Roman" pitchFamily="16" charset="0"/>
              </a:rPr>
              <a:t>flip-flops. </a:t>
            </a:r>
          </a:p>
          <a:p>
            <a:pPr>
              <a:lnSpc>
                <a:spcPct val="93000"/>
              </a:lnSpc>
              <a:spcAft>
                <a:spcPts val="1293"/>
              </a:spcAft>
              <a:buClr>
                <a:srgbClr val="000000"/>
              </a:buClr>
              <a:buSzPct val="45000"/>
              <a:buFont typeface="Wingdings" charset="2"/>
              <a:buChar char=""/>
            </a:pPr>
            <a:r>
              <a:rPr lang="en-US" altLang="en-US" sz="2000">
                <a:latin typeface="Times New Roman" pitchFamily="16" charset="0"/>
                <a:cs typeface="Times New Roman" pitchFamily="16" charset="0"/>
              </a:rPr>
              <a:t>To have a </a:t>
            </a:r>
            <a:r>
              <a:rPr lang="en-US" altLang="en-US" sz="2000" b="1" i="1">
                <a:solidFill>
                  <a:srgbClr val="FF3333"/>
                </a:solidFill>
                <a:latin typeface="Times New Roman" pitchFamily="16" charset="0"/>
                <a:cs typeface="Times New Roman" pitchFamily="16" charset="0"/>
              </a:rPr>
              <a:t>counter with MOD-number &lt; 2</a:t>
            </a:r>
            <a:r>
              <a:rPr lang="en-US" altLang="en-US" sz="2000" b="1" i="1" baseline="33000">
                <a:solidFill>
                  <a:srgbClr val="FF3333"/>
                </a:solidFill>
                <a:latin typeface="Times New Roman" pitchFamily="16" charset="0"/>
                <a:cs typeface="Times New Roman" pitchFamily="16" charset="0"/>
              </a:rPr>
              <a:t>n</a:t>
            </a:r>
            <a:r>
              <a:rPr lang="en-US" altLang="en-US" sz="2000">
                <a:latin typeface="Times New Roman" pitchFamily="16" charset="0"/>
                <a:cs typeface="Times New Roman" pitchFamily="16" charset="0"/>
              </a:rPr>
              <a:t>, it is required to skip states that are normally a part of the counting sequences. </a:t>
            </a:r>
          </a:p>
          <a:p>
            <a:pPr>
              <a:lnSpc>
                <a:spcPct val="93000"/>
              </a:lnSpc>
              <a:spcAft>
                <a:spcPts val="1293"/>
              </a:spcAft>
              <a:buClr>
                <a:srgbClr val="000000"/>
              </a:buClr>
              <a:buSzPct val="45000"/>
              <a:buFont typeface="Wingdings" charset="2"/>
              <a:buChar char=""/>
            </a:pPr>
            <a:r>
              <a:rPr lang="en-US" altLang="en-US" sz="2000">
                <a:latin typeface="Times New Roman" pitchFamily="16" charset="0"/>
                <a:cs typeface="Times New Roman" pitchFamily="16" charset="0"/>
              </a:rPr>
              <a:t>A MOD-6 ripple counter shown below uses 3-flip flops, </a:t>
            </a:r>
            <a:r>
              <a:rPr lang="en-US" altLang="en-US" sz="2000" i="1">
                <a:solidFill>
                  <a:srgbClr val="FF0000"/>
                </a:solidFill>
                <a:latin typeface="Times New Roman" pitchFamily="16" charset="0"/>
                <a:cs typeface="Times New Roman" pitchFamily="16" charset="0"/>
              </a:rPr>
              <a:t>which without the NAND gate would be a MOD-8 binary ripple counter</a:t>
            </a:r>
            <a:r>
              <a:rPr lang="en-US" altLang="en-US" sz="2000">
                <a:latin typeface="Times New Roman" pitchFamily="16" charset="0"/>
                <a:cs typeface="Times New Roman" pitchFamily="16" charset="0"/>
              </a:rPr>
              <a:t>, which can count from 000 to 111. However, with a NAND gate, the  sequence is altered:-</a:t>
            </a:r>
          </a:p>
        </p:txBody>
      </p:sp>
      <p:pic>
        <p:nvPicPr>
          <p:cNvPr id="337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880" y="3898490"/>
            <a:ext cx="5806080" cy="2737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797" name="Oval 4"/>
          <p:cNvSpPr>
            <a:spLocks noChangeArrowheads="1"/>
          </p:cNvSpPr>
          <p:nvPr/>
        </p:nvSpPr>
        <p:spPr bwMode="auto">
          <a:xfrm>
            <a:off x="5290560" y="5780767"/>
            <a:ext cx="835200" cy="809365"/>
          </a:xfrm>
          <a:prstGeom prst="ellipse">
            <a:avLst/>
          </a:prstGeom>
          <a:solidFill>
            <a:srgbClr val="CFE7F5">
              <a:alpha val="20000"/>
            </a:srgbClr>
          </a:solidFill>
          <a:ln w="9360" cap="sq">
            <a:solidFill>
              <a:srgbClr val="FF33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pPr>
              <a:lnSpc>
                <a:spcPct val="93000"/>
              </a:lnSpc>
              <a:buClr>
                <a:srgbClr val="000000"/>
              </a:buClr>
              <a:buSzPct val="100000"/>
              <a:buFont typeface="Times New Roman" pitchFamily="16" charset="0"/>
              <a:buNone/>
            </a:pPr>
            <a:endParaRPr lang="en-IN" altLang="en-US"/>
          </a:p>
        </p:txBody>
      </p:sp>
    </p:spTree>
    <p:extLst>
      <p:ext uri="{BB962C8B-B14F-4D97-AF65-F5344CB8AC3E}">
        <p14:creationId xmlns:p14="http://schemas.microsoft.com/office/powerpoint/2010/main" val="22259581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456480" y="288031"/>
            <a:ext cx="8206560" cy="926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gn="ctr" eaLnBrk="1">
              <a:lnSpc>
                <a:spcPct val="93000"/>
              </a:lnSpc>
              <a:buSzPct val="100000"/>
            </a:pPr>
            <a:r>
              <a:rPr lang="en-US" altLang="en-US" sz="3300">
                <a:solidFill>
                  <a:srgbClr val="3333FF"/>
                </a:solidFill>
                <a:latin typeface="Times New Roman" pitchFamily="16" charset="0"/>
              </a:rPr>
              <a:t>Asynchronous (or Ripple) Counter With Modulus &lt; 2</a:t>
            </a:r>
            <a:r>
              <a:rPr lang="en-US" altLang="en-US" sz="3300" baseline="33000">
                <a:solidFill>
                  <a:srgbClr val="3333FF"/>
                </a:solidFill>
                <a:latin typeface="Times New Roman" pitchFamily="16" charset="0"/>
              </a:rPr>
              <a:t>n</a:t>
            </a:r>
          </a:p>
        </p:txBody>
      </p:sp>
      <p:sp>
        <p:nvSpPr>
          <p:cNvPr id="35843" name="Text Box 2"/>
          <p:cNvSpPr txBox="1">
            <a:spLocks noChangeArrowheads="1"/>
          </p:cNvSpPr>
          <p:nvPr/>
        </p:nvSpPr>
        <p:spPr bwMode="auto">
          <a:xfrm>
            <a:off x="165601" y="1268774"/>
            <a:ext cx="8792640" cy="25476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166688" indent="-166688">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 pos="9410700" algn="l"/>
              </a:tabLst>
              <a:defRPr sz="3200">
                <a:solidFill>
                  <a:srgbClr val="000000"/>
                </a:solidFill>
                <a:latin typeface="Arial" charset="0"/>
                <a:ea typeface="Microsoft YaHei" charset="-122"/>
              </a:defRPr>
            </a:lvl1pPr>
            <a:lvl2pPr>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 pos="9410700" algn="l"/>
              </a:tabLst>
              <a:defRPr sz="2800">
                <a:solidFill>
                  <a:srgbClr val="000000"/>
                </a:solidFill>
                <a:latin typeface="Arial" charset="0"/>
                <a:ea typeface="Microsoft YaHei" charset="-122"/>
              </a:defRPr>
            </a:lvl2pPr>
            <a:lvl3pPr>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 pos="9410700" algn="l"/>
              </a:tabLst>
              <a:defRPr sz="2400">
                <a:solidFill>
                  <a:srgbClr val="000000"/>
                </a:solidFill>
                <a:latin typeface="Arial" charset="0"/>
                <a:ea typeface="Microsoft YaHei" charset="-122"/>
              </a:defRPr>
            </a:lvl3pPr>
            <a:lvl4pPr>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 pos="9410700" algn="l"/>
              </a:tabLst>
              <a:defRPr sz="2000">
                <a:solidFill>
                  <a:srgbClr val="000000"/>
                </a:solidFill>
                <a:latin typeface="Arial" charset="0"/>
                <a:ea typeface="Microsoft YaHei" charset="-122"/>
              </a:defRPr>
            </a:lvl4pPr>
            <a:lvl5pPr>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 pos="94107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 pos="94107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 pos="94107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 pos="94107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 pos="9410700" algn="l"/>
              </a:tabLst>
              <a:defRPr sz="2000">
                <a:solidFill>
                  <a:srgbClr val="000000"/>
                </a:solidFill>
                <a:latin typeface="Arial" charset="0"/>
                <a:ea typeface="Microsoft YaHei" charset="-122"/>
              </a:defRPr>
            </a:lvl9pPr>
          </a:lstStyle>
          <a:p>
            <a:pPr>
              <a:lnSpc>
                <a:spcPct val="93000"/>
              </a:lnSpc>
              <a:spcAft>
                <a:spcPts val="1293"/>
              </a:spcAft>
              <a:buClr>
                <a:srgbClr val="000000"/>
              </a:buClr>
              <a:buSzPct val="45000"/>
              <a:buFont typeface="Wingdings" charset="2"/>
              <a:buChar char=""/>
            </a:pPr>
            <a:r>
              <a:rPr lang="en-US" altLang="en-US" sz="2000">
                <a:latin typeface="Times New Roman" pitchFamily="16" charset="0"/>
              </a:rPr>
              <a:t>NAND gate output is connected to the </a:t>
            </a:r>
            <a:r>
              <a:rPr lang="en-US" altLang="en-US" sz="2000" i="1">
                <a:latin typeface="Times New Roman" pitchFamily="16" charset="0"/>
              </a:rPr>
              <a:t>clear </a:t>
            </a:r>
            <a:r>
              <a:rPr lang="en-US" altLang="en-US" sz="2000">
                <a:latin typeface="Times New Roman" pitchFamily="16" charset="0"/>
              </a:rPr>
              <a:t>inputs of each flip-flop. As along as the NAND gate output remains </a:t>
            </a:r>
            <a:r>
              <a:rPr lang="en-US" altLang="en-US" sz="2000" b="1" i="1">
                <a:solidFill>
                  <a:srgbClr val="FF0000"/>
                </a:solidFill>
                <a:latin typeface="Times New Roman" pitchFamily="16" charset="0"/>
              </a:rPr>
              <a:t>high</a:t>
            </a:r>
            <a:r>
              <a:rPr lang="en-US" altLang="en-US" sz="2000">
                <a:latin typeface="Times New Roman" pitchFamily="16" charset="0"/>
              </a:rPr>
              <a:t>, it will have no effect on the counter. </a:t>
            </a:r>
          </a:p>
          <a:p>
            <a:pPr>
              <a:lnSpc>
                <a:spcPct val="93000"/>
              </a:lnSpc>
              <a:spcAft>
                <a:spcPts val="1293"/>
              </a:spcAft>
              <a:buClr>
                <a:srgbClr val="000000"/>
              </a:buClr>
              <a:buSzPct val="45000"/>
              <a:buFont typeface="Wingdings" charset="2"/>
              <a:buChar char=""/>
            </a:pPr>
            <a:r>
              <a:rPr lang="en-US" altLang="en-US" sz="2000">
                <a:latin typeface="Times New Roman" pitchFamily="16" charset="0"/>
              </a:rPr>
              <a:t>As soon as NAND gate output goes </a:t>
            </a:r>
            <a:r>
              <a:rPr lang="en-US" altLang="en-US" sz="2000" b="1" i="1">
                <a:solidFill>
                  <a:srgbClr val="FF0000"/>
                </a:solidFill>
                <a:latin typeface="Times New Roman" pitchFamily="16" charset="0"/>
              </a:rPr>
              <a:t>low</a:t>
            </a:r>
            <a:r>
              <a:rPr lang="en-US" altLang="en-US" sz="2000">
                <a:latin typeface="Times New Roman" pitchFamily="16" charset="0"/>
              </a:rPr>
              <a:t>, it clears all flip-flops to the 000 state.</a:t>
            </a:r>
          </a:p>
          <a:p>
            <a:pPr>
              <a:lnSpc>
                <a:spcPct val="93000"/>
              </a:lnSpc>
              <a:spcAft>
                <a:spcPts val="1293"/>
              </a:spcAft>
              <a:buClr>
                <a:srgbClr val="000000"/>
              </a:buClr>
              <a:buSzPct val="45000"/>
              <a:buFont typeface="Wingdings" charset="2"/>
              <a:buChar char=""/>
            </a:pPr>
            <a:r>
              <a:rPr lang="en-US" altLang="en-US" sz="2000">
                <a:latin typeface="Times New Roman" pitchFamily="16" charset="0"/>
              </a:rPr>
              <a:t>Outputs </a:t>
            </a:r>
            <a:r>
              <a:rPr lang="en-US" altLang="en-US" sz="2000" b="1" i="1">
                <a:solidFill>
                  <a:srgbClr val="0000FF"/>
                </a:solidFill>
                <a:latin typeface="Times New Roman" pitchFamily="16" charset="0"/>
              </a:rPr>
              <a:t>Q</a:t>
            </a:r>
            <a:r>
              <a:rPr lang="en-US" altLang="en-US" sz="2000" b="1" i="1" baseline="-33000">
                <a:solidFill>
                  <a:srgbClr val="0000FF"/>
                </a:solidFill>
                <a:latin typeface="Times New Roman" pitchFamily="16" charset="0"/>
              </a:rPr>
              <a:t>2 </a:t>
            </a:r>
            <a:r>
              <a:rPr lang="en-US" altLang="en-US" sz="2000" b="1" i="1">
                <a:solidFill>
                  <a:srgbClr val="0000FF"/>
                </a:solidFill>
                <a:latin typeface="Times New Roman" pitchFamily="16" charset="0"/>
              </a:rPr>
              <a:t>, Q</a:t>
            </a:r>
            <a:r>
              <a:rPr lang="en-US" altLang="en-US" sz="2000" b="1" i="1" baseline="-33000">
                <a:solidFill>
                  <a:srgbClr val="0000FF"/>
                </a:solidFill>
                <a:latin typeface="Times New Roman" pitchFamily="16" charset="0"/>
              </a:rPr>
              <a:t>1 </a:t>
            </a:r>
            <a:r>
              <a:rPr lang="en-US" altLang="en-US" sz="2000" b="1" i="1">
                <a:solidFill>
                  <a:srgbClr val="0000FF"/>
                </a:solidFill>
                <a:latin typeface="Times New Roman" pitchFamily="16" charset="0"/>
              </a:rPr>
              <a:t>, and Q′</a:t>
            </a:r>
            <a:r>
              <a:rPr lang="en-US" altLang="en-US" sz="2000" b="1" i="1" baseline="-33000">
                <a:solidFill>
                  <a:srgbClr val="0000FF"/>
                </a:solidFill>
                <a:latin typeface="Times New Roman" pitchFamily="16" charset="0"/>
              </a:rPr>
              <a:t>0</a:t>
            </a:r>
            <a:r>
              <a:rPr lang="en-US" altLang="en-US" sz="2000">
                <a:latin typeface="Times New Roman" pitchFamily="16" charset="0"/>
              </a:rPr>
              <a:t> are given as the inputs to the NAND gate to detect the counter state  </a:t>
            </a:r>
            <a:r>
              <a:rPr lang="en-US" altLang="en-US" sz="2000" i="1">
                <a:solidFill>
                  <a:srgbClr val="3333FF"/>
                </a:solidFill>
                <a:latin typeface="Times New Roman" pitchFamily="16" charset="0"/>
              </a:rPr>
              <a:t>Q</a:t>
            </a:r>
            <a:r>
              <a:rPr lang="en-US" altLang="en-US" sz="2000" i="1" baseline="-33000">
                <a:solidFill>
                  <a:srgbClr val="3333FF"/>
                </a:solidFill>
                <a:latin typeface="Times New Roman" pitchFamily="16" charset="0"/>
              </a:rPr>
              <a:t>2</a:t>
            </a:r>
            <a:r>
              <a:rPr lang="en-US" altLang="en-US" sz="2000" i="1">
                <a:solidFill>
                  <a:srgbClr val="3333FF"/>
                </a:solidFill>
                <a:latin typeface="Times New Roman" pitchFamily="16" charset="0"/>
              </a:rPr>
              <a:t>Q</a:t>
            </a:r>
            <a:r>
              <a:rPr lang="en-US" altLang="en-US" sz="2000" i="1" baseline="-33000">
                <a:solidFill>
                  <a:srgbClr val="3333FF"/>
                </a:solidFill>
                <a:latin typeface="Times New Roman" pitchFamily="16" charset="0"/>
              </a:rPr>
              <a:t>1</a:t>
            </a:r>
            <a:r>
              <a:rPr lang="en-US" altLang="en-US" sz="2000" i="1">
                <a:solidFill>
                  <a:srgbClr val="3333FF"/>
                </a:solidFill>
                <a:latin typeface="Times New Roman" pitchFamily="16" charset="0"/>
              </a:rPr>
              <a:t>Q</a:t>
            </a:r>
            <a:r>
              <a:rPr lang="en-US" altLang="en-US" sz="2000" i="1" baseline="-33000">
                <a:solidFill>
                  <a:srgbClr val="3333FF"/>
                </a:solidFill>
                <a:latin typeface="Times New Roman" pitchFamily="16" charset="0"/>
              </a:rPr>
              <a:t>0</a:t>
            </a:r>
            <a:r>
              <a:rPr lang="en-US" altLang="en-US" sz="2000">
                <a:latin typeface="Times New Roman" pitchFamily="16" charset="0"/>
              </a:rPr>
              <a:t> = 110. This happens at the sixth clock pulse, the</a:t>
            </a:r>
            <a:r>
              <a:rPr lang="en-US" altLang="en-US" sz="2000" i="1">
                <a:solidFill>
                  <a:srgbClr val="FF3333"/>
                </a:solidFill>
                <a:latin typeface="Times New Roman" pitchFamily="16" charset="0"/>
              </a:rPr>
              <a:t> low output of NAND gate </a:t>
            </a:r>
            <a:r>
              <a:rPr lang="en-US" altLang="en-US" sz="2000">
                <a:latin typeface="Times New Roman" pitchFamily="16" charset="0"/>
              </a:rPr>
              <a:t>clears the counter to 000 state and the NAND gate output goes back to 1.</a:t>
            </a:r>
          </a:p>
          <a:p>
            <a:pPr>
              <a:lnSpc>
                <a:spcPct val="93000"/>
              </a:lnSpc>
              <a:spcAft>
                <a:spcPts val="1293"/>
              </a:spcAft>
              <a:buClr>
                <a:srgbClr val="000000"/>
              </a:buClr>
              <a:buSzPct val="45000"/>
              <a:buFont typeface="Wingdings" charset="2"/>
              <a:buChar char=""/>
            </a:pPr>
            <a:r>
              <a:rPr lang="en-US" altLang="en-US" sz="2000">
                <a:latin typeface="Times New Roman" pitchFamily="16" charset="0"/>
              </a:rPr>
              <a:t>The counting cycle of the required counting sequence begins again.</a:t>
            </a:r>
          </a:p>
        </p:txBody>
      </p:sp>
      <p:pic>
        <p:nvPicPr>
          <p:cNvPr id="358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01" y="4064107"/>
            <a:ext cx="4478400" cy="26541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84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521" y="4064107"/>
            <a:ext cx="4160160" cy="26541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46" name="Text Box 5"/>
          <p:cNvSpPr txBox="1">
            <a:spLocks noChangeArrowheads="1"/>
          </p:cNvSpPr>
          <p:nvPr/>
        </p:nvSpPr>
        <p:spPr bwMode="auto">
          <a:xfrm>
            <a:off x="7979041" y="4818746"/>
            <a:ext cx="181440" cy="1428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eaLnBrk="1">
              <a:lnSpc>
                <a:spcPct val="93000"/>
              </a:lnSpc>
              <a:buSzPct val="100000"/>
            </a:pPr>
            <a:r>
              <a:rPr lang="en-US" altLang="en-US" sz="1400" b="1">
                <a:solidFill>
                  <a:srgbClr val="FF3333"/>
                </a:solidFill>
              </a:rPr>
              <a:t>0</a:t>
            </a:r>
          </a:p>
          <a:p>
            <a:pPr eaLnBrk="1">
              <a:lnSpc>
                <a:spcPct val="93000"/>
              </a:lnSpc>
              <a:buSzPct val="100000"/>
            </a:pPr>
            <a:endParaRPr lang="en-US" altLang="en-US" sz="1400" b="1">
              <a:solidFill>
                <a:srgbClr val="FF3333"/>
              </a:solidFill>
            </a:endParaRPr>
          </a:p>
          <a:p>
            <a:pPr eaLnBrk="1">
              <a:lnSpc>
                <a:spcPct val="93000"/>
              </a:lnSpc>
              <a:buSzPct val="100000"/>
            </a:pPr>
            <a:r>
              <a:rPr lang="en-US" altLang="en-US" sz="1400" b="1">
                <a:solidFill>
                  <a:srgbClr val="FF3333"/>
                </a:solidFill>
              </a:rPr>
              <a:t>1</a:t>
            </a:r>
          </a:p>
          <a:p>
            <a:pPr eaLnBrk="1">
              <a:lnSpc>
                <a:spcPct val="93000"/>
              </a:lnSpc>
              <a:buSzPct val="100000"/>
            </a:pPr>
            <a:endParaRPr lang="en-US" altLang="en-US" sz="1400" b="1">
              <a:solidFill>
                <a:srgbClr val="FF3333"/>
              </a:solidFill>
            </a:endParaRPr>
          </a:p>
          <a:p>
            <a:pPr eaLnBrk="1">
              <a:lnSpc>
                <a:spcPct val="93000"/>
              </a:lnSpc>
              <a:buSzPct val="100000"/>
            </a:pPr>
            <a:endParaRPr lang="en-US" altLang="en-US" sz="1400" b="1">
              <a:solidFill>
                <a:srgbClr val="FF3333"/>
              </a:solidFill>
            </a:endParaRPr>
          </a:p>
          <a:p>
            <a:pPr eaLnBrk="1">
              <a:lnSpc>
                <a:spcPct val="93000"/>
              </a:lnSpc>
              <a:buSzPct val="100000"/>
            </a:pPr>
            <a:r>
              <a:rPr lang="en-US" altLang="en-US" sz="1400" b="1">
                <a:solidFill>
                  <a:srgbClr val="FF3333"/>
                </a:solidFill>
              </a:rPr>
              <a:t>1</a:t>
            </a:r>
          </a:p>
        </p:txBody>
      </p:sp>
    </p:spTree>
    <p:extLst>
      <p:ext uri="{BB962C8B-B14F-4D97-AF65-F5344CB8AC3E}">
        <p14:creationId xmlns:p14="http://schemas.microsoft.com/office/powerpoint/2010/main" val="25801564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456480" y="288031"/>
            <a:ext cx="8206560" cy="926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gn="ctr" eaLnBrk="1">
              <a:lnSpc>
                <a:spcPct val="93000"/>
              </a:lnSpc>
              <a:buSzPct val="100000"/>
            </a:pPr>
            <a:r>
              <a:rPr lang="en-US" altLang="en-US" sz="3300">
                <a:solidFill>
                  <a:srgbClr val="3333FF"/>
                </a:solidFill>
                <a:latin typeface="Times New Roman" pitchFamily="16" charset="0"/>
              </a:rPr>
              <a:t>Asynchronous (or Ripple) Counter With Modulus &lt; 2</a:t>
            </a:r>
            <a:r>
              <a:rPr lang="en-US" altLang="en-US" sz="3300" baseline="33000">
                <a:solidFill>
                  <a:srgbClr val="3333FF"/>
                </a:solidFill>
                <a:latin typeface="Times New Roman" pitchFamily="16" charset="0"/>
              </a:rPr>
              <a:t>n</a:t>
            </a:r>
          </a:p>
        </p:txBody>
      </p:sp>
      <p:sp>
        <p:nvSpPr>
          <p:cNvPr id="37891" name="Text Box 2"/>
          <p:cNvSpPr txBox="1">
            <a:spLocks noChangeArrowheads="1"/>
          </p:cNvSpPr>
          <p:nvPr/>
        </p:nvSpPr>
        <p:spPr bwMode="auto">
          <a:xfrm>
            <a:off x="165601" y="1268774"/>
            <a:ext cx="8792640" cy="25476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166688" indent="-166688">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 pos="9410700" algn="l"/>
              </a:tabLst>
              <a:defRPr sz="3200">
                <a:solidFill>
                  <a:srgbClr val="000000"/>
                </a:solidFill>
                <a:latin typeface="Arial" charset="0"/>
                <a:ea typeface="Microsoft YaHei" charset="-122"/>
              </a:defRPr>
            </a:lvl1pPr>
            <a:lvl2pPr>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 pos="9410700" algn="l"/>
              </a:tabLst>
              <a:defRPr sz="2800">
                <a:solidFill>
                  <a:srgbClr val="000000"/>
                </a:solidFill>
                <a:latin typeface="Arial" charset="0"/>
                <a:ea typeface="Microsoft YaHei" charset="-122"/>
              </a:defRPr>
            </a:lvl2pPr>
            <a:lvl3pPr>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 pos="9410700" algn="l"/>
              </a:tabLst>
              <a:defRPr sz="2400">
                <a:solidFill>
                  <a:srgbClr val="000000"/>
                </a:solidFill>
                <a:latin typeface="Arial" charset="0"/>
                <a:ea typeface="Microsoft YaHei" charset="-122"/>
              </a:defRPr>
            </a:lvl3pPr>
            <a:lvl4pPr>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 pos="9410700" algn="l"/>
              </a:tabLst>
              <a:defRPr sz="2000">
                <a:solidFill>
                  <a:srgbClr val="000000"/>
                </a:solidFill>
                <a:latin typeface="Arial" charset="0"/>
                <a:ea typeface="Microsoft YaHei" charset="-122"/>
              </a:defRPr>
            </a:lvl4pPr>
            <a:lvl5pPr>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 pos="94107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 pos="94107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 pos="94107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 pos="94107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166688" algn="l"/>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 pos="9410700" algn="l"/>
              </a:tabLst>
              <a:defRPr sz="2000">
                <a:solidFill>
                  <a:srgbClr val="000000"/>
                </a:solidFill>
                <a:latin typeface="Arial" charset="0"/>
                <a:ea typeface="Microsoft YaHei" charset="-122"/>
              </a:defRPr>
            </a:lvl9pPr>
          </a:lstStyle>
          <a:p>
            <a:pPr>
              <a:lnSpc>
                <a:spcPct val="93000"/>
              </a:lnSpc>
              <a:spcAft>
                <a:spcPts val="1293"/>
              </a:spcAft>
              <a:buClr>
                <a:srgbClr val="000000"/>
              </a:buClr>
              <a:buSzPct val="45000"/>
              <a:buFont typeface="Wingdings" charset="2"/>
              <a:buChar char=""/>
            </a:pPr>
            <a:r>
              <a:rPr lang="en-US" altLang="en-US" sz="2000">
                <a:latin typeface="Times New Roman" pitchFamily="16" charset="0"/>
              </a:rPr>
              <a:t>When the </a:t>
            </a:r>
            <a:r>
              <a:rPr lang="en-US" altLang="en-US" sz="2000">
                <a:solidFill>
                  <a:srgbClr val="FF3333"/>
                </a:solidFill>
                <a:latin typeface="Times New Roman" pitchFamily="16" charset="0"/>
              </a:rPr>
              <a:t>6</a:t>
            </a:r>
            <a:r>
              <a:rPr lang="en-US" altLang="en-US" sz="2000" baseline="33000">
                <a:solidFill>
                  <a:srgbClr val="FF3333"/>
                </a:solidFill>
                <a:latin typeface="Times New Roman" pitchFamily="16" charset="0"/>
              </a:rPr>
              <a:t>th</a:t>
            </a:r>
            <a:r>
              <a:rPr lang="en-US" altLang="en-US" sz="2000">
                <a:solidFill>
                  <a:srgbClr val="FF3333"/>
                </a:solidFill>
                <a:latin typeface="Times New Roman" pitchFamily="16" charset="0"/>
              </a:rPr>
              <a:t> clock pulse occurs</a:t>
            </a:r>
            <a:r>
              <a:rPr lang="en-US" altLang="en-US" sz="2000">
                <a:latin typeface="Times New Roman" pitchFamily="16" charset="0"/>
              </a:rPr>
              <a:t>, counter </a:t>
            </a:r>
            <a:r>
              <a:rPr lang="en-US" altLang="en-US" sz="2000">
                <a:solidFill>
                  <a:srgbClr val="0000FF"/>
                </a:solidFill>
                <a:latin typeface="Times New Roman" pitchFamily="16" charset="0"/>
              </a:rPr>
              <a:t>briefly goes to the 110 state,</a:t>
            </a:r>
            <a:r>
              <a:rPr lang="en-US" altLang="en-US" sz="2000">
                <a:latin typeface="Times New Roman" pitchFamily="16" charset="0"/>
              </a:rPr>
              <a:t> it remains there only for a few nanoseconds, as it is reset to the 000 state by the NAND gate. Thus the counter counts from 000 to 101 and skips the states 110 and 111.</a:t>
            </a:r>
          </a:p>
          <a:p>
            <a:pPr>
              <a:lnSpc>
                <a:spcPct val="93000"/>
              </a:lnSpc>
              <a:spcAft>
                <a:spcPts val="1293"/>
              </a:spcAft>
              <a:buClr>
                <a:srgbClr val="000000"/>
              </a:buClr>
              <a:buSzPct val="45000"/>
              <a:buFont typeface="Wingdings" charset="2"/>
              <a:buChar char=""/>
            </a:pPr>
            <a:r>
              <a:rPr lang="en-US" altLang="en-US" sz="2000">
                <a:latin typeface="Times New Roman" pitchFamily="16" charset="0"/>
              </a:rPr>
              <a:t>From the waveform shown below,  the Q1 output contains a spike or glitch caused by the momentary occurrence of the 110 state before the counter is cleared to 000 state. The glitch is very narrow (owing to the propagation delay of the NAND gate). </a:t>
            </a:r>
          </a:p>
          <a:p>
            <a:pPr>
              <a:lnSpc>
                <a:spcPct val="93000"/>
              </a:lnSpc>
              <a:spcAft>
                <a:spcPts val="1293"/>
              </a:spcAft>
              <a:buClr>
                <a:srgbClr val="000000"/>
              </a:buClr>
              <a:buSzPct val="45000"/>
              <a:buFont typeface="Wingdings" charset="2"/>
              <a:buChar char=""/>
            </a:pPr>
            <a:r>
              <a:rPr lang="en-US" altLang="en-US" sz="2000">
                <a:latin typeface="Times New Roman" pitchFamily="16" charset="0"/>
              </a:rPr>
              <a:t>The </a:t>
            </a:r>
            <a:r>
              <a:rPr lang="en-US" altLang="en-US" sz="2000" i="1">
                <a:solidFill>
                  <a:srgbClr val="0000FF"/>
                </a:solidFill>
                <a:latin typeface="Times New Roman" pitchFamily="16" charset="0"/>
              </a:rPr>
              <a:t>Q2 output has a frequency equal to 1/6 of the input frequency, as this counter counts from 0 to 5 (Total 6 states).</a:t>
            </a:r>
            <a:r>
              <a:rPr lang="en-US" altLang="en-US" sz="2000">
                <a:latin typeface="Times New Roman" pitchFamily="16" charset="0"/>
              </a:rPr>
              <a:t>  </a:t>
            </a:r>
          </a:p>
        </p:txBody>
      </p:sp>
      <p:pic>
        <p:nvPicPr>
          <p:cNvPr id="378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01" y="4064107"/>
            <a:ext cx="4478400" cy="26541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789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521" y="4064107"/>
            <a:ext cx="4160160" cy="26541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894" name="Oval 5"/>
          <p:cNvSpPr>
            <a:spLocks noChangeArrowheads="1"/>
          </p:cNvSpPr>
          <p:nvPr/>
        </p:nvSpPr>
        <p:spPr bwMode="auto">
          <a:xfrm>
            <a:off x="7879681" y="5128380"/>
            <a:ext cx="499680" cy="481010"/>
          </a:xfrm>
          <a:prstGeom prst="ellipse">
            <a:avLst/>
          </a:prstGeom>
          <a:solidFill>
            <a:srgbClr val="CFE7F5">
              <a:alpha val="20000"/>
            </a:srgbClr>
          </a:solidFill>
          <a:ln w="9360" cap="sq">
            <a:solidFill>
              <a:srgbClr val="FF33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pPr>
              <a:lnSpc>
                <a:spcPct val="93000"/>
              </a:lnSpc>
              <a:buClr>
                <a:srgbClr val="000000"/>
              </a:buClr>
              <a:buSzPct val="100000"/>
              <a:buFont typeface="Times New Roman" pitchFamily="16" charset="0"/>
              <a:buNone/>
            </a:pPr>
            <a:endParaRPr lang="en-IN" altLang="en-US"/>
          </a:p>
        </p:txBody>
      </p:sp>
      <p:cxnSp>
        <p:nvCxnSpPr>
          <p:cNvPr id="37895" name="Straight Arrow Connector 2"/>
          <p:cNvCxnSpPr>
            <a:cxnSpLocks noChangeShapeType="1"/>
          </p:cNvCxnSpPr>
          <p:nvPr/>
        </p:nvCxnSpPr>
        <p:spPr bwMode="auto">
          <a:xfrm>
            <a:off x="4727520" y="3560054"/>
            <a:ext cx="823680" cy="2416574"/>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055932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057400" y="1905000"/>
            <a:ext cx="4572000" cy="2676525"/>
          </a:xfrm>
          <a:prstGeom prst="rect">
            <a:avLst/>
          </a:prstGeom>
          <a:noFill/>
          <a:ln w="9525">
            <a:noFill/>
            <a:miter lim="800000"/>
            <a:headEnd/>
            <a:tailEnd/>
          </a:ln>
          <a:effectLst/>
        </p:spPr>
      </p:pic>
      <p:sp>
        <p:nvSpPr>
          <p:cNvPr id="3" name="Rectangle 2"/>
          <p:cNvSpPr/>
          <p:nvPr/>
        </p:nvSpPr>
        <p:spPr>
          <a:xfrm>
            <a:off x="2438400" y="457200"/>
            <a:ext cx="3969228" cy="369332"/>
          </a:xfrm>
          <a:prstGeom prst="rect">
            <a:avLst/>
          </a:prstGeom>
        </p:spPr>
        <p:txBody>
          <a:bodyPr wrap="none">
            <a:spAutoFit/>
          </a:bodyPr>
          <a:lstStyle/>
          <a:p>
            <a:r>
              <a:rPr lang="en-US" b="1" dirty="0" smtClean="0"/>
              <a:t> Synchronous clocked sequential circuit </a:t>
            </a:r>
            <a:endParaRPr 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414720" y="2654200"/>
            <a:ext cx="8226720"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gn="ctr" eaLnBrk="1">
              <a:lnSpc>
                <a:spcPct val="93000"/>
              </a:lnSpc>
              <a:buSzPct val="100000"/>
            </a:pPr>
            <a:r>
              <a:rPr lang="en-US" altLang="en-US" sz="4000">
                <a:solidFill>
                  <a:srgbClr val="3333FF"/>
                </a:solidFill>
              </a:rPr>
              <a:t>Synchronous Counter</a:t>
            </a:r>
          </a:p>
        </p:txBody>
      </p:sp>
    </p:spTree>
    <p:extLst>
      <p:ext uri="{BB962C8B-B14F-4D97-AF65-F5344CB8AC3E}">
        <p14:creationId xmlns:p14="http://schemas.microsoft.com/office/powerpoint/2010/main" val="30607365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456481" y="207382"/>
            <a:ext cx="8226720" cy="639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gn="ctr" eaLnBrk="1">
              <a:lnSpc>
                <a:spcPct val="93000"/>
              </a:lnSpc>
              <a:buSzPct val="100000"/>
            </a:pPr>
            <a:r>
              <a:rPr lang="en-US" altLang="en-US" sz="3300"/>
              <a:t>Synchronous Counter</a:t>
            </a:r>
          </a:p>
        </p:txBody>
      </p:sp>
      <p:sp>
        <p:nvSpPr>
          <p:cNvPr id="37890" name="Text Box 2"/>
          <p:cNvSpPr txBox="1">
            <a:spLocks noChangeArrowheads="1"/>
          </p:cNvSpPr>
          <p:nvPr/>
        </p:nvSpPr>
        <p:spPr bwMode="auto">
          <a:xfrm>
            <a:off x="249120" y="949060"/>
            <a:ext cx="8709120" cy="5023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203200" indent="-195263">
              <a:tabLst>
                <a:tab pos="203200" algn="l"/>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 pos="9410700" algn="l"/>
              </a:tabLst>
              <a:defRPr>
                <a:solidFill>
                  <a:srgbClr val="FFFFFF"/>
                </a:solidFill>
                <a:latin typeface="Arial" panose="020B0604020202020204" pitchFamily="34" charset="0"/>
                <a:ea typeface="Microsoft YaHei" panose="020B0503020204020204" pitchFamily="34" charset="-122"/>
              </a:defRPr>
            </a:lvl1pPr>
            <a:lvl2pPr marL="419100" indent="-209550">
              <a:tabLst>
                <a:tab pos="203200" algn="l"/>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 pos="9410700" algn="l"/>
              </a:tabLst>
              <a:defRPr>
                <a:solidFill>
                  <a:srgbClr val="FFFFFF"/>
                </a:solidFill>
                <a:latin typeface="Arial" panose="020B0604020202020204" pitchFamily="34" charset="0"/>
                <a:ea typeface="Microsoft YaHei" panose="020B0503020204020204" pitchFamily="34" charset="-122"/>
              </a:defRPr>
            </a:lvl2pPr>
            <a:lvl3pPr>
              <a:tabLst>
                <a:tab pos="203200" algn="l"/>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 pos="9410700" algn="l"/>
              </a:tabLst>
              <a:defRPr>
                <a:solidFill>
                  <a:srgbClr val="FFFFFF"/>
                </a:solidFill>
                <a:latin typeface="Arial" panose="020B0604020202020204" pitchFamily="34" charset="0"/>
                <a:ea typeface="Microsoft YaHei" panose="020B0503020204020204" pitchFamily="34" charset="-122"/>
              </a:defRPr>
            </a:lvl3pPr>
            <a:lvl4pPr>
              <a:tabLst>
                <a:tab pos="203200" algn="l"/>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 pos="9410700" algn="l"/>
              </a:tabLst>
              <a:defRPr>
                <a:solidFill>
                  <a:srgbClr val="FFFFFF"/>
                </a:solidFill>
                <a:latin typeface="Arial" panose="020B0604020202020204" pitchFamily="34" charset="0"/>
                <a:ea typeface="Microsoft YaHei" panose="020B0503020204020204" pitchFamily="34" charset="-122"/>
              </a:defRPr>
            </a:lvl4pPr>
            <a:lvl5pPr>
              <a:tabLst>
                <a:tab pos="203200" algn="l"/>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 pos="94107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203200" algn="l"/>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 pos="94107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203200" algn="l"/>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 pos="94107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203200" algn="l"/>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 pos="94107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203200" algn="l"/>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 pos="9410700" algn="l"/>
              </a:tabLst>
              <a:defRPr>
                <a:solidFill>
                  <a:srgbClr val="FFFFFF"/>
                </a:solidFill>
                <a:latin typeface="Arial" panose="020B0604020202020204" pitchFamily="34" charset="0"/>
                <a:ea typeface="Microsoft YaHei" panose="020B0503020204020204" pitchFamily="34" charset="-122"/>
              </a:defRPr>
            </a:lvl9pPr>
          </a:lstStyle>
          <a:p>
            <a:pPr>
              <a:lnSpc>
                <a:spcPct val="93000"/>
              </a:lnSpc>
              <a:spcAft>
                <a:spcPts val="1293"/>
              </a:spcAft>
              <a:buClr>
                <a:srgbClr val="000000"/>
              </a:buClr>
              <a:buSzPct val="45000"/>
              <a:buFont typeface="Wingdings" panose="05000000000000000000" pitchFamily="2" charset="2"/>
              <a:buChar char=""/>
              <a:defRPr/>
            </a:pPr>
            <a:r>
              <a:rPr lang="en-US" altLang="en-US" sz="2000" b="1" i="1" dirty="0">
                <a:solidFill>
                  <a:srgbClr val="3333FF"/>
                </a:solidFill>
                <a:latin typeface="Times New Roman" panose="02020603050405020304" pitchFamily="18" charset="0"/>
                <a:cs typeface="intirr" charset="0"/>
              </a:rPr>
              <a:t>Ripple or Asynchronous counter</a:t>
            </a:r>
            <a:r>
              <a:rPr lang="en-US" altLang="en-US" sz="2000" dirty="0">
                <a:solidFill>
                  <a:srgbClr val="000000"/>
                </a:solidFill>
                <a:latin typeface="Times New Roman" panose="02020603050405020304" pitchFamily="18" charset="0"/>
                <a:cs typeface="intirr" charset="0"/>
              </a:rPr>
              <a:t> is the simplest to build, but it has following limitations </a:t>
            </a:r>
          </a:p>
          <a:p>
            <a:pPr lvl="1">
              <a:lnSpc>
                <a:spcPct val="93000"/>
              </a:lnSpc>
              <a:spcAft>
                <a:spcPts val="658"/>
              </a:spcAft>
              <a:buClr>
                <a:srgbClr val="000000"/>
              </a:buClr>
              <a:buSzPct val="76000"/>
              <a:buBlip>
                <a:blip r:embed="rId3"/>
              </a:buBlip>
              <a:defRPr/>
            </a:pPr>
            <a:r>
              <a:rPr lang="en-US" altLang="en-US" sz="2000" dirty="0">
                <a:solidFill>
                  <a:srgbClr val="000000"/>
                </a:solidFill>
                <a:latin typeface="Times New Roman" panose="02020603050405020304" pitchFamily="18" charset="0"/>
                <a:cs typeface="intirr" charset="0"/>
              </a:rPr>
              <a:t>its </a:t>
            </a:r>
            <a:r>
              <a:rPr lang="en-US" altLang="en-US" sz="2000" i="1" dirty="0">
                <a:solidFill>
                  <a:srgbClr val="FF3333"/>
                </a:solidFill>
                <a:latin typeface="Times New Roman" panose="02020603050405020304" pitchFamily="18" charset="0"/>
                <a:cs typeface="intirr" charset="0"/>
              </a:rPr>
              <a:t>highest operating frequency </a:t>
            </a:r>
            <a:r>
              <a:rPr lang="en-US" altLang="en-US" sz="2000" i="1" dirty="0">
                <a:solidFill>
                  <a:srgbClr val="0000FF"/>
                </a:solidFill>
                <a:latin typeface="Times New Roman" panose="02020603050405020304" pitchFamily="18" charset="0"/>
                <a:cs typeface="intirr" charset="0"/>
              </a:rPr>
              <a:t>is limited because of ripple action</a:t>
            </a:r>
            <a:r>
              <a:rPr lang="en-US" altLang="en-US" sz="2000" i="1" dirty="0">
                <a:solidFill>
                  <a:srgbClr val="FF3333"/>
                </a:solidFill>
                <a:latin typeface="Times New Roman" panose="02020603050405020304" pitchFamily="18" charset="0"/>
                <a:cs typeface="intirr" charset="0"/>
              </a:rPr>
              <a:t>.</a:t>
            </a:r>
            <a:r>
              <a:rPr lang="en-US" altLang="en-US" sz="2000" dirty="0">
                <a:solidFill>
                  <a:srgbClr val="000000"/>
                </a:solidFill>
                <a:latin typeface="Times New Roman" panose="02020603050405020304" pitchFamily="18" charset="0"/>
                <a:cs typeface="intirr" charset="0"/>
              </a:rPr>
              <a:t> Since each flip-flop has a delay time and delay times are additive and the </a:t>
            </a:r>
            <a:r>
              <a:rPr lang="en-US" altLang="en-US" sz="2000" i="1" dirty="0">
                <a:solidFill>
                  <a:srgbClr val="FF3333"/>
                </a:solidFill>
                <a:latin typeface="Times New Roman" panose="02020603050405020304" pitchFamily="18" charset="0"/>
                <a:cs typeface="intirr" charset="0"/>
              </a:rPr>
              <a:t>total “settling” time</a:t>
            </a:r>
            <a:r>
              <a:rPr lang="en-US" altLang="en-US" sz="2000" dirty="0">
                <a:solidFill>
                  <a:srgbClr val="000000"/>
                </a:solidFill>
                <a:latin typeface="Times New Roman" panose="02020603050405020304" pitchFamily="18" charset="0"/>
                <a:cs typeface="intirr" charset="0"/>
              </a:rPr>
              <a:t> for the counter is approximately the </a:t>
            </a:r>
            <a:r>
              <a:rPr lang="en-US" altLang="en-US" sz="2000" i="1" dirty="0">
                <a:solidFill>
                  <a:srgbClr val="3333FF"/>
                </a:solidFill>
                <a:latin typeface="Times New Roman" panose="02020603050405020304" pitchFamily="18" charset="0"/>
                <a:cs typeface="intirr" charset="0"/>
              </a:rPr>
              <a:t>product of the delay time of a single flip-flop and the total number of flip-flops</a:t>
            </a:r>
            <a:r>
              <a:rPr lang="en-US" altLang="en-US" sz="2000" dirty="0">
                <a:solidFill>
                  <a:srgbClr val="000000"/>
                </a:solidFill>
                <a:latin typeface="Times New Roman" panose="02020603050405020304" pitchFamily="18" charset="0"/>
                <a:cs typeface="intirr" charset="0"/>
              </a:rPr>
              <a:t>. </a:t>
            </a:r>
          </a:p>
          <a:p>
            <a:pPr lvl="1">
              <a:lnSpc>
                <a:spcPct val="93000"/>
              </a:lnSpc>
              <a:spcAft>
                <a:spcPts val="658"/>
              </a:spcAft>
              <a:buClr>
                <a:srgbClr val="000000"/>
              </a:buClr>
              <a:buSzPct val="76000"/>
              <a:buBlip>
                <a:blip r:embed="rId3"/>
              </a:buBlip>
              <a:defRPr/>
            </a:pPr>
            <a:r>
              <a:rPr lang="en-US" altLang="en-US" sz="2000" dirty="0">
                <a:solidFill>
                  <a:srgbClr val="000000"/>
                </a:solidFill>
                <a:latin typeface="Times New Roman" panose="02020603050405020304" pitchFamily="18" charset="0"/>
                <a:cs typeface="intirr" charset="0"/>
              </a:rPr>
              <a:t>there is the </a:t>
            </a:r>
            <a:r>
              <a:rPr lang="en-US" altLang="en-US" sz="2000" i="1" dirty="0">
                <a:solidFill>
                  <a:srgbClr val="FF3333"/>
                </a:solidFill>
                <a:latin typeface="Times New Roman" panose="02020603050405020304" pitchFamily="18" charset="0"/>
                <a:cs typeface="intirr" charset="0"/>
              </a:rPr>
              <a:t>possibility of glitches</a:t>
            </a:r>
            <a:r>
              <a:rPr lang="en-US" altLang="en-US" sz="2000" dirty="0">
                <a:solidFill>
                  <a:srgbClr val="000000"/>
                </a:solidFill>
                <a:latin typeface="Times New Roman" panose="02020603050405020304" pitchFamily="18" charset="0"/>
                <a:cs typeface="intirr" charset="0"/>
              </a:rPr>
              <a:t> occurring at the output of decoding gates used with a ripple counter.</a:t>
            </a:r>
          </a:p>
          <a:p>
            <a:pPr>
              <a:lnSpc>
                <a:spcPct val="93000"/>
              </a:lnSpc>
              <a:spcAft>
                <a:spcPts val="1293"/>
              </a:spcAft>
              <a:buClr>
                <a:srgbClr val="000000"/>
              </a:buClr>
              <a:buSzPct val="45000"/>
              <a:buFont typeface="Wingdings" panose="05000000000000000000" pitchFamily="2" charset="2"/>
              <a:buChar char=""/>
              <a:defRPr/>
            </a:pPr>
            <a:r>
              <a:rPr lang="en-US" altLang="en-US" sz="2000" b="1" i="1" dirty="0">
                <a:solidFill>
                  <a:srgbClr val="3333FF"/>
                </a:solidFill>
                <a:latin typeface="Times New Roman" panose="02020603050405020304" pitchFamily="18" charset="0"/>
                <a:cs typeface="intirr" charset="0"/>
              </a:rPr>
              <a:t>Synchronous counters </a:t>
            </a:r>
            <a:r>
              <a:rPr lang="en-US" altLang="en-US" sz="2000" dirty="0">
                <a:solidFill>
                  <a:srgbClr val="000000"/>
                </a:solidFill>
                <a:latin typeface="Times New Roman" panose="02020603050405020304" pitchFamily="18" charset="0"/>
                <a:cs typeface="intirr" charset="0"/>
              </a:rPr>
              <a:t>overcome above mentioned problems, as all flip flops are simultaneously clocked in synchronism with the input clock signal. </a:t>
            </a:r>
          </a:p>
          <a:p>
            <a:pPr marL="416167">
              <a:lnSpc>
                <a:spcPct val="93000"/>
              </a:lnSpc>
              <a:spcAft>
                <a:spcPts val="658"/>
              </a:spcAft>
              <a:buClr>
                <a:srgbClr val="000000"/>
              </a:buClr>
              <a:buSzPct val="76000"/>
              <a:buBlip>
                <a:blip r:embed="rId3"/>
              </a:buBlip>
              <a:defRPr/>
            </a:pPr>
            <a:r>
              <a:rPr lang="en-US" altLang="en-US" sz="2000" dirty="0">
                <a:solidFill>
                  <a:srgbClr val="000000"/>
                </a:solidFill>
                <a:latin typeface="Times New Roman" panose="02020603050405020304" pitchFamily="18" charset="0"/>
                <a:cs typeface="NewCenturySchlbk-Roman" pitchFamily="16" charset="0"/>
              </a:rPr>
              <a:t>Synchronous counters can be designed  </a:t>
            </a:r>
            <a:r>
              <a:rPr lang="en-US" altLang="en-US" sz="2000" i="1" dirty="0">
                <a:solidFill>
                  <a:srgbClr val="3333FF"/>
                </a:solidFill>
                <a:latin typeface="Times New Roman" panose="02020603050405020304" pitchFamily="18" charset="0"/>
                <a:cs typeface="intirr" charset="0"/>
              </a:rPr>
              <a:t>for any count sequence</a:t>
            </a:r>
            <a:r>
              <a:rPr lang="en-US" altLang="en-US" sz="2000" dirty="0">
                <a:solidFill>
                  <a:srgbClr val="000000"/>
                </a:solidFill>
                <a:latin typeface="Times New Roman" panose="02020603050405020304" pitchFamily="18" charset="0"/>
                <a:cs typeface="intirr" charset="0"/>
              </a:rPr>
              <a:t> (need not be straight binary) following a systematic approach. </a:t>
            </a:r>
          </a:p>
          <a:p>
            <a:pPr marL="416167">
              <a:lnSpc>
                <a:spcPct val="93000"/>
              </a:lnSpc>
              <a:spcAft>
                <a:spcPts val="658"/>
              </a:spcAft>
              <a:buClr>
                <a:srgbClr val="000000"/>
              </a:buClr>
              <a:buSzPct val="76000"/>
              <a:buBlip>
                <a:blip r:embed="rId3"/>
              </a:buBlip>
              <a:defRPr/>
            </a:pPr>
            <a:r>
              <a:rPr lang="en-US" altLang="en-US" sz="2000" i="1" dirty="0">
                <a:solidFill>
                  <a:srgbClr val="0000FF"/>
                </a:solidFill>
                <a:latin typeface="Times New Roman" panose="02020603050405020304" pitchFamily="18" charset="0"/>
                <a:cs typeface="intirr" charset="0"/>
              </a:rPr>
              <a:t>Delay</a:t>
            </a:r>
            <a:r>
              <a:rPr lang="en-US" altLang="en-US" sz="2000" dirty="0">
                <a:solidFill>
                  <a:srgbClr val="000000"/>
                </a:solidFill>
                <a:latin typeface="Times New Roman" panose="02020603050405020304" pitchFamily="18" charset="0"/>
                <a:cs typeface="intirr" charset="0"/>
              </a:rPr>
              <a:t> involved is </a:t>
            </a:r>
            <a:r>
              <a:rPr lang="en-US" altLang="en-US" sz="2000" i="1" dirty="0">
                <a:solidFill>
                  <a:srgbClr val="FF3333"/>
                </a:solidFill>
                <a:latin typeface="Times New Roman" panose="02020603050405020304" pitchFamily="18" charset="0"/>
                <a:cs typeface="intirr" charset="0"/>
              </a:rPr>
              <a:t>equal to the propagation delay of one flip-flop only</a:t>
            </a:r>
            <a:r>
              <a:rPr lang="en-US" altLang="en-US" sz="2000" dirty="0">
                <a:solidFill>
                  <a:srgbClr val="000000"/>
                </a:solidFill>
                <a:latin typeface="Times New Roman" panose="02020603050405020304" pitchFamily="18" charset="0"/>
                <a:cs typeface="intirr" charset="0"/>
              </a:rPr>
              <a:t>, </a:t>
            </a:r>
            <a:r>
              <a:rPr lang="en-US" altLang="en-US" sz="2000" i="1" dirty="0">
                <a:solidFill>
                  <a:srgbClr val="0000FF"/>
                </a:solidFill>
                <a:latin typeface="Times New Roman" panose="02020603050405020304" pitchFamily="18" charset="0"/>
                <a:cs typeface="intirr" charset="0"/>
              </a:rPr>
              <a:t>irrespective of the number of flip-flops</a:t>
            </a:r>
            <a:r>
              <a:rPr lang="en-US" altLang="en-US" sz="2000" dirty="0">
                <a:solidFill>
                  <a:srgbClr val="000000"/>
                </a:solidFill>
                <a:latin typeface="Times New Roman" panose="02020603050405020304" pitchFamily="18" charset="0"/>
                <a:cs typeface="intirr" charset="0"/>
              </a:rPr>
              <a:t> used to construct the counter. </a:t>
            </a:r>
          </a:p>
          <a:p>
            <a:pPr marL="416167">
              <a:lnSpc>
                <a:spcPct val="93000"/>
              </a:lnSpc>
              <a:spcAft>
                <a:spcPts val="658"/>
              </a:spcAft>
              <a:buClr>
                <a:srgbClr val="000000"/>
              </a:buClr>
              <a:buSzPct val="76000"/>
              <a:buBlip>
                <a:blip r:embed="rId3"/>
              </a:buBlip>
              <a:defRPr/>
            </a:pPr>
            <a:r>
              <a:rPr lang="en-US" altLang="en-US" sz="2000" i="1" dirty="0">
                <a:solidFill>
                  <a:srgbClr val="0000FF"/>
                </a:solidFill>
                <a:latin typeface="Times New Roman" panose="02020603050405020304" pitchFamily="18" charset="0"/>
                <a:cs typeface="intirr" charset="0"/>
              </a:rPr>
              <a:t>Delay is independent of the size of the counter.</a:t>
            </a:r>
          </a:p>
        </p:txBody>
      </p:sp>
      <p:cxnSp>
        <p:nvCxnSpPr>
          <p:cNvPr id="41988" name="Straight Connector 2"/>
          <p:cNvCxnSpPr>
            <a:cxnSpLocks noChangeShapeType="1"/>
          </p:cNvCxnSpPr>
          <p:nvPr/>
        </p:nvCxnSpPr>
        <p:spPr bwMode="auto">
          <a:xfrm>
            <a:off x="249120" y="3513969"/>
            <a:ext cx="8709120"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536898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1" y="59047"/>
            <a:ext cx="9012960" cy="737357"/>
          </a:xfrm>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sz="3300">
                <a:solidFill>
                  <a:srgbClr val="3333FF"/>
                </a:solidFill>
              </a:rPr>
              <a:t>Design Procedure of a Synchronous Counter</a:t>
            </a:r>
          </a:p>
        </p:txBody>
      </p:sp>
      <p:sp>
        <p:nvSpPr>
          <p:cNvPr id="49154" name="Rectangle 2"/>
          <p:cNvSpPr>
            <a:spLocks noGrp="1" noChangeArrowheads="1"/>
          </p:cNvSpPr>
          <p:nvPr>
            <p:ph type="body" idx="1"/>
          </p:nvPr>
        </p:nvSpPr>
        <p:spPr>
          <a:xfrm>
            <a:off x="249121" y="881373"/>
            <a:ext cx="8625600" cy="4843229"/>
          </a:xfrm>
        </p:spPr>
        <p:txBody>
          <a:bodyPr>
            <a:normAutofit lnSpcReduction="10000"/>
          </a:bodyPr>
          <a:lstStyle/>
          <a:p>
            <a:pPr marL="10081" indent="-5760">
              <a:buNone/>
              <a:tabLst>
                <a:tab pos="10081" algn="l"/>
                <a:tab pos="112322" algn="l"/>
                <a:tab pos="527048" algn="l"/>
                <a:tab pos="941774" algn="l"/>
                <a:tab pos="1356500" algn="l"/>
                <a:tab pos="1771226" algn="l"/>
                <a:tab pos="2185952" algn="l"/>
                <a:tab pos="2600678" algn="l"/>
                <a:tab pos="3015404" algn="l"/>
                <a:tab pos="3430131" algn="l"/>
                <a:tab pos="3844857" algn="l"/>
                <a:tab pos="4259583" algn="l"/>
                <a:tab pos="4674309" algn="l"/>
                <a:tab pos="5089035" algn="l"/>
                <a:tab pos="5503761" algn="l"/>
                <a:tab pos="5918487" algn="l"/>
                <a:tab pos="6333213" algn="l"/>
                <a:tab pos="6747940" algn="l"/>
                <a:tab pos="7162666" algn="l"/>
                <a:tab pos="7577392" algn="l"/>
                <a:tab pos="7992118" algn="l"/>
                <a:tab pos="8536446" algn="l"/>
              </a:tabLst>
              <a:defRPr/>
            </a:pPr>
            <a:r>
              <a:rPr lang="en-US" altLang="en-US" sz="2000" dirty="0">
                <a:latin typeface="Times New Roman" panose="02020603050405020304" pitchFamily="18" charset="0"/>
                <a:cs typeface="Times New Roman" panose="02020603050405020304" pitchFamily="18" charset="0"/>
              </a:rPr>
              <a:t>Following steps are to be followed for designing a Synchronous Counter of any given count sequence and modulus: </a:t>
            </a:r>
          </a:p>
          <a:p>
            <a:pPr marL="433447" indent="-203043">
              <a:buSzPct val="45000"/>
              <a:buFont typeface="Wingdings" panose="05000000000000000000" pitchFamily="2" charset="2"/>
              <a:buChar char=""/>
              <a:tabLst>
                <a:tab pos="10081" algn="l"/>
                <a:tab pos="112322" algn="l"/>
                <a:tab pos="527048" algn="l"/>
                <a:tab pos="941774" algn="l"/>
                <a:tab pos="1356500" algn="l"/>
                <a:tab pos="1771226" algn="l"/>
                <a:tab pos="2185952" algn="l"/>
                <a:tab pos="2600678" algn="l"/>
                <a:tab pos="3015404" algn="l"/>
                <a:tab pos="3430131" algn="l"/>
                <a:tab pos="3844857" algn="l"/>
                <a:tab pos="4259583" algn="l"/>
                <a:tab pos="4674309" algn="l"/>
                <a:tab pos="5089035" algn="l"/>
                <a:tab pos="5503761" algn="l"/>
                <a:tab pos="5918487" algn="l"/>
                <a:tab pos="6333213" algn="l"/>
                <a:tab pos="6747940" algn="l"/>
                <a:tab pos="7162666" algn="l"/>
                <a:tab pos="7577392" algn="l"/>
                <a:tab pos="7992118" algn="l"/>
                <a:tab pos="8536446" algn="l"/>
              </a:tabLst>
              <a:defRPr/>
            </a:pPr>
            <a:r>
              <a:rPr lang="en-US" altLang="en-US" sz="2000" b="1" dirty="0">
                <a:solidFill>
                  <a:srgbClr val="3333FF"/>
                </a:solidFill>
                <a:latin typeface="Times New Roman" panose="02020603050405020304" pitchFamily="18" charset="0"/>
                <a:cs typeface="Times New Roman" panose="02020603050405020304" pitchFamily="18" charset="0"/>
              </a:rPr>
              <a:t>Step 1</a:t>
            </a: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From the given word description of the problem, </a:t>
            </a:r>
            <a:r>
              <a:rPr lang="en-US" altLang="en-US" sz="2000" b="1" i="1" dirty="0">
                <a:solidFill>
                  <a:srgbClr val="FF0000"/>
                </a:solidFill>
                <a:latin typeface="Times New Roman" panose="02020603050405020304" pitchFamily="18" charset="0"/>
                <a:cs typeface="Times New Roman" panose="02020603050405020304" pitchFamily="18" charset="0"/>
              </a:rPr>
              <a:t>draw a state diagram</a:t>
            </a:r>
            <a:r>
              <a:rPr lang="en-US" altLang="en-US" sz="2000" dirty="0">
                <a:latin typeface="Times New Roman" panose="02020603050405020304" pitchFamily="18" charset="0"/>
                <a:cs typeface="Times New Roman" panose="02020603050405020304" pitchFamily="18" charset="0"/>
              </a:rPr>
              <a:t> that describes the operation of the counter.</a:t>
            </a:r>
          </a:p>
          <a:p>
            <a:pPr marL="433447" indent="-203043">
              <a:buSzPct val="45000"/>
              <a:buFont typeface="Wingdings" panose="05000000000000000000" pitchFamily="2" charset="2"/>
              <a:buChar char=""/>
              <a:tabLst>
                <a:tab pos="10081" algn="l"/>
                <a:tab pos="112322" algn="l"/>
                <a:tab pos="527048" algn="l"/>
                <a:tab pos="941774" algn="l"/>
                <a:tab pos="1356500" algn="l"/>
                <a:tab pos="1771226" algn="l"/>
                <a:tab pos="2185952" algn="l"/>
                <a:tab pos="2600678" algn="l"/>
                <a:tab pos="3015404" algn="l"/>
                <a:tab pos="3430131" algn="l"/>
                <a:tab pos="3844857" algn="l"/>
                <a:tab pos="4259583" algn="l"/>
                <a:tab pos="4674309" algn="l"/>
                <a:tab pos="5089035" algn="l"/>
                <a:tab pos="5503761" algn="l"/>
                <a:tab pos="5918487" algn="l"/>
                <a:tab pos="6333213" algn="l"/>
                <a:tab pos="6747940" algn="l"/>
                <a:tab pos="7162666" algn="l"/>
                <a:tab pos="7577392" algn="l"/>
                <a:tab pos="7992118" algn="l"/>
                <a:tab pos="8536446" algn="l"/>
              </a:tabLst>
              <a:defRPr/>
            </a:pPr>
            <a:r>
              <a:rPr lang="en-US" altLang="en-US" sz="2000" b="1" dirty="0">
                <a:solidFill>
                  <a:srgbClr val="FF3333"/>
                </a:solidFill>
                <a:latin typeface="Times New Roman" panose="02020603050405020304" pitchFamily="18" charset="0"/>
                <a:cs typeface="Times New Roman" panose="02020603050405020304" pitchFamily="18" charset="0"/>
              </a:rPr>
              <a:t>Step 2</a:t>
            </a: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From the state diagram, write the count sequences in the form of a table. This table is called </a:t>
            </a:r>
            <a:r>
              <a:rPr lang="en-US" altLang="en-US" sz="2000" b="1" dirty="0">
                <a:solidFill>
                  <a:srgbClr val="FF0000"/>
                </a:solidFill>
                <a:latin typeface="Times New Roman" panose="02020603050405020304" pitchFamily="18" charset="0"/>
                <a:cs typeface="Times New Roman" panose="02020603050405020304" pitchFamily="18" charset="0"/>
              </a:rPr>
              <a:t>State Table</a:t>
            </a:r>
            <a:r>
              <a:rPr lang="en-US" altLang="en-US" sz="2000" dirty="0">
                <a:latin typeface="Times New Roman" panose="02020603050405020304" pitchFamily="18" charset="0"/>
                <a:cs typeface="Times New Roman" panose="02020603050405020304" pitchFamily="18" charset="0"/>
              </a:rPr>
              <a:t>.</a:t>
            </a:r>
          </a:p>
          <a:p>
            <a:pPr marL="433447" indent="-203043">
              <a:buSzPct val="45000"/>
              <a:buFont typeface="Wingdings" panose="05000000000000000000" pitchFamily="2" charset="2"/>
              <a:buChar char=""/>
              <a:tabLst>
                <a:tab pos="10081" algn="l"/>
                <a:tab pos="112322" algn="l"/>
                <a:tab pos="527048" algn="l"/>
                <a:tab pos="941774" algn="l"/>
                <a:tab pos="1356500" algn="l"/>
                <a:tab pos="1771226" algn="l"/>
                <a:tab pos="2185952" algn="l"/>
                <a:tab pos="2600678" algn="l"/>
                <a:tab pos="3015404" algn="l"/>
                <a:tab pos="3430131" algn="l"/>
                <a:tab pos="3844857" algn="l"/>
                <a:tab pos="4259583" algn="l"/>
                <a:tab pos="4674309" algn="l"/>
                <a:tab pos="5089035" algn="l"/>
                <a:tab pos="5503761" algn="l"/>
                <a:tab pos="5918487" algn="l"/>
                <a:tab pos="6333213" algn="l"/>
                <a:tab pos="6747940" algn="l"/>
                <a:tab pos="7162666" algn="l"/>
                <a:tab pos="7577392" algn="l"/>
                <a:tab pos="7992118" algn="l"/>
                <a:tab pos="8536446" algn="l"/>
              </a:tabLst>
              <a:defRPr/>
            </a:pPr>
            <a:r>
              <a:rPr lang="en-US" altLang="en-US" sz="2000" b="1" dirty="0">
                <a:solidFill>
                  <a:srgbClr val="0000FF"/>
                </a:solidFill>
                <a:latin typeface="Times New Roman" panose="02020603050405020304" pitchFamily="18" charset="0"/>
                <a:cs typeface="Times New Roman" panose="02020603050405020304" pitchFamily="18" charset="0"/>
              </a:rPr>
              <a:t>Step 3</a:t>
            </a: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Find the </a:t>
            </a:r>
            <a:r>
              <a:rPr lang="en-US" altLang="en-US" sz="2000" b="1" i="1" dirty="0">
                <a:solidFill>
                  <a:srgbClr val="FF0000"/>
                </a:solidFill>
                <a:latin typeface="Times New Roman" panose="02020603050405020304" pitchFamily="18" charset="0"/>
                <a:cs typeface="Times New Roman" panose="02020603050405020304" pitchFamily="18" charset="0"/>
              </a:rPr>
              <a:t>number of flip-flops </a:t>
            </a:r>
            <a:r>
              <a:rPr lang="en-US" altLang="en-US" sz="2000" dirty="0">
                <a:latin typeface="Times New Roman" panose="02020603050405020304" pitchFamily="18" charset="0"/>
                <a:cs typeface="Times New Roman" panose="02020603050405020304" pitchFamily="18" charset="0"/>
              </a:rPr>
              <a:t>required for achieving the desired states.</a:t>
            </a:r>
          </a:p>
          <a:p>
            <a:pPr marL="433447" indent="-203043">
              <a:buSzPct val="45000"/>
              <a:buFont typeface="Wingdings" panose="05000000000000000000" pitchFamily="2" charset="2"/>
              <a:buChar char=""/>
              <a:tabLst>
                <a:tab pos="10081" algn="l"/>
                <a:tab pos="112322" algn="l"/>
                <a:tab pos="527048" algn="l"/>
                <a:tab pos="941774" algn="l"/>
                <a:tab pos="1356500" algn="l"/>
                <a:tab pos="1771226" algn="l"/>
                <a:tab pos="2185952" algn="l"/>
                <a:tab pos="2600678" algn="l"/>
                <a:tab pos="3015404" algn="l"/>
                <a:tab pos="3430131" algn="l"/>
                <a:tab pos="3844857" algn="l"/>
                <a:tab pos="4259583" algn="l"/>
                <a:tab pos="4674309" algn="l"/>
                <a:tab pos="5089035" algn="l"/>
                <a:tab pos="5503761" algn="l"/>
                <a:tab pos="5918487" algn="l"/>
                <a:tab pos="6333213" algn="l"/>
                <a:tab pos="6747940" algn="l"/>
                <a:tab pos="7162666" algn="l"/>
                <a:tab pos="7577392" algn="l"/>
                <a:tab pos="7992118" algn="l"/>
                <a:tab pos="8536446" algn="l"/>
              </a:tabLst>
              <a:defRPr/>
            </a:pPr>
            <a:r>
              <a:rPr lang="en-US" altLang="en-US" sz="2000" b="1" dirty="0">
                <a:solidFill>
                  <a:srgbClr val="FF3333"/>
                </a:solidFill>
                <a:latin typeface="Times New Roman" panose="02020603050405020304" pitchFamily="18" charset="0"/>
                <a:cs typeface="Times New Roman" panose="02020603050405020304" pitchFamily="18" charset="0"/>
              </a:rPr>
              <a:t>Step 4</a:t>
            </a:r>
            <a:r>
              <a:rPr lang="en-US" altLang="en-US" sz="2000" b="1" dirty="0">
                <a:latin typeface="Times New Roman" panose="02020603050405020304" pitchFamily="18" charset="0"/>
                <a:cs typeface="Times New Roman" panose="02020603050405020304" pitchFamily="18" charset="0"/>
              </a:rPr>
              <a:t>. </a:t>
            </a:r>
            <a:r>
              <a:rPr lang="en-US" altLang="en-US" sz="2000" b="1" i="1" dirty="0">
                <a:solidFill>
                  <a:srgbClr val="0066FF"/>
                </a:solidFill>
                <a:latin typeface="Times New Roman" panose="02020603050405020304" pitchFamily="18" charset="0"/>
                <a:cs typeface="Times New Roman" panose="02020603050405020304" pitchFamily="18" charset="0"/>
              </a:rPr>
              <a:t>Decide the type of flip-flop </a:t>
            </a:r>
            <a:r>
              <a:rPr lang="en-US" altLang="en-US" sz="2000" dirty="0">
                <a:latin typeface="Times New Roman" panose="02020603050405020304" pitchFamily="18" charset="0"/>
                <a:cs typeface="Times New Roman" panose="02020603050405020304" pitchFamily="18" charset="0"/>
              </a:rPr>
              <a:t>to be used for the design of the counter. Then determine the flip-flop inputs that must be present for the desired next state from the present state using the excitation table of the flip-flops.</a:t>
            </a:r>
          </a:p>
          <a:p>
            <a:pPr marL="433447" indent="-203043">
              <a:buSzPct val="45000"/>
              <a:buFont typeface="Wingdings" panose="05000000000000000000" pitchFamily="2" charset="2"/>
              <a:buChar char=""/>
              <a:tabLst>
                <a:tab pos="10081" algn="l"/>
                <a:tab pos="112322" algn="l"/>
                <a:tab pos="527048" algn="l"/>
                <a:tab pos="941774" algn="l"/>
                <a:tab pos="1356500" algn="l"/>
                <a:tab pos="1771226" algn="l"/>
                <a:tab pos="2185952" algn="l"/>
                <a:tab pos="2600678" algn="l"/>
                <a:tab pos="3015404" algn="l"/>
                <a:tab pos="3430131" algn="l"/>
                <a:tab pos="3844857" algn="l"/>
                <a:tab pos="4259583" algn="l"/>
                <a:tab pos="4674309" algn="l"/>
                <a:tab pos="5089035" algn="l"/>
                <a:tab pos="5503761" algn="l"/>
                <a:tab pos="5918487" algn="l"/>
                <a:tab pos="6333213" algn="l"/>
                <a:tab pos="6747940" algn="l"/>
                <a:tab pos="7162666" algn="l"/>
                <a:tab pos="7577392" algn="l"/>
                <a:tab pos="7992118" algn="l"/>
                <a:tab pos="8536446" algn="l"/>
              </a:tabLst>
              <a:defRPr/>
            </a:pPr>
            <a:r>
              <a:rPr lang="en-US" altLang="en-US" sz="2000" b="1" dirty="0">
                <a:solidFill>
                  <a:srgbClr val="0000FF"/>
                </a:solidFill>
                <a:latin typeface="Times New Roman" panose="02020603050405020304" pitchFamily="18" charset="0"/>
                <a:cs typeface="Times New Roman" panose="02020603050405020304" pitchFamily="18" charset="0"/>
              </a:rPr>
              <a:t>Step 5</a:t>
            </a: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Prepare K-maps for each input of all the flip-flops in terms of flip-flop outputs as the input variables. Simplify the K-maps and obtain the minimized expressions.</a:t>
            </a:r>
          </a:p>
          <a:p>
            <a:pPr marL="433447" indent="-203043">
              <a:buSzPct val="45000"/>
              <a:buFont typeface="Wingdings" panose="05000000000000000000" pitchFamily="2" charset="2"/>
              <a:buChar char=""/>
              <a:tabLst>
                <a:tab pos="10081" algn="l"/>
                <a:tab pos="112322" algn="l"/>
                <a:tab pos="527048" algn="l"/>
                <a:tab pos="941774" algn="l"/>
                <a:tab pos="1356500" algn="l"/>
                <a:tab pos="1771226" algn="l"/>
                <a:tab pos="2185952" algn="l"/>
                <a:tab pos="2600678" algn="l"/>
                <a:tab pos="3015404" algn="l"/>
                <a:tab pos="3430131" algn="l"/>
                <a:tab pos="3844857" algn="l"/>
                <a:tab pos="4259583" algn="l"/>
                <a:tab pos="4674309" algn="l"/>
                <a:tab pos="5089035" algn="l"/>
                <a:tab pos="5503761" algn="l"/>
                <a:tab pos="5918487" algn="l"/>
                <a:tab pos="6333213" algn="l"/>
                <a:tab pos="6747940" algn="l"/>
                <a:tab pos="7162666" algn="l"/>
                <a:tab pos="7577392" algn="l"/>
                <a:tab pos="7992118" algn="l"/>
                <a:tab pos="8536446" algn="l"/>
              </a:tabLst>
              <a:defRPr/>
            </a:pPr>
            <a:r>
              <a:rPr lang="en-US" altLang="en-US" sz="2000" b="1" dirty="0">
                <a:solidFill>
                  <a:srgbClr val="FF3333"/>
                </a:solidFill>
                <a:latin typeface="Times New Roman" panose="02020603050405020304" pitchFamily="18" charset="0"/>
                <a:cs typeface="Times New Roman" panose="02020603050405020304" pitchFamily="18" charset="0"/>
              </a:rPr>
              <a:t>Step 6</a:t>
            </a: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Draw the logic circuit using flip-flops and other gates corresponding to the minimized expressions.</a:t>
            </a:r>
          </a:p>
        </p:txBody>
      </p:sp>
    </p:spTree>
    <p:extLst>
      <p:ext uri="{BB962C8B-B14F-4D97-AF65-F5344CB8AC3E}">
        <p14:creationId xmlns:p14="http://schemas.microsoft.com/office/powerpoint/2010/main" val="9984213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a:xfrm>
            <a:off x="456481" y="273629"/>
            <a:ext cx="8164800" cy="472370"/>
          </a:xfrm>
        </p:spPr>
        <p:txBody>
          <a:bodyPr>
            <a:normAutofit fontScale="90000"/>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sz="3300">
                <a:solidFill>
                  <a:srgbClr val="3333FF"/>
                </a:solidFill>
              </a:rPr>
              <a:t>Design of a MOD-3 Counter</a:t>
            </a:r>
          </a:p>
        </p:txBody>
      </p:sp>
      <p:sp>
        <p:nvSpPr>
          <p:cNvPr id="46083" name="Rectangle 2"/>
          <p:cNvSpPr>
            <a:spLocks noGrp="1" noChangeArrowheads="1"/>
          </p:cNvSpPr>
          <p:nvPr>
            <p:ph type="body" idx="1"/>
          </p:nvPr>
        </p:nvSpPr>
        <p:spPr>
          <a:xfrm>
            <a:off x="165600" y="913056"/>
            <a:ext cx="8709120" cy="2654199"/>
          </a:xfrm>
        </p:spPr>
        <p:txBody>
          <a:bodyPr/>
          <a:lstStyle/>
          <a:p>
            <a:pPr marL="192963" indent="-185763">
              <a:buSzPct val="45000"/>
              <a:buFont typeface="Wingdings" charset="2"/>
              <a:buChar char=""/>
              <a:tabLst>
                <a:tab pos="192963" algn="l"/>
                <a:tab pos="295205" algn="l"/>
                <a:tab pos="709931" algn="l"/>
                <a:tab pos="1124657" algn="l"/>
                <a:tab pos="1539383" algn="l"/>
                <a:tab pos="1954109" algn="l"/>
                <a:tab pos="2368835" algn="l"/>
                <a:tab pos="2783562" algn="l"/>
                <a:tab pos="3198288" algn="l"/>
                <a:tab pos="3613014" algn="l"/>
                <a:tab pos="4027740" algn="l"/>
                <a:tab pos="4442466" algn="l"/>
                <a:tab pos="4857192" algn="l"/>
                <a:tab pos="5271918" algn="l"/>
                <a:tab pos="5686644" algn="l"/>
                <a:tab pos="6101370" algn="l"/>
                <a:tab pos="6516097" algn="l"/>
                <a:tab pos="6930823" algn="l"/>
                <a:tab pos="7345549" algn="l"/>
                <a:tab pos="7760275" algn="l"/>
                <a:tab pos="8175001" algn="l"/>
                <a:tab pos="8536446" algn="l"/>
              </a:tabLst>
            </a:pPr>
            <a:r>
              <a:rPr lang="en-US" altLang="en-US" sz="2000">
                <a:latin typeface="Times New Roman" pitchFamily="16" charset="0"/>
              </a:rPr>
              <a:t>A MOD-3 counter has only three distinct states. Number of flip flops required to design a counter with 3 states is found from the equation </a:t>
            </a:r>
            <a:r>
              <a:rPr lang="en-US" altLang="en-US" sz="2000" i="1">
                <a:solidFill>
                  <a:srgbClr val="3333FF"/>
                </a:solidFill>
                <a:latin typeface="Times New Roman" pitchFamily="16" charset="0"/>
              </a:rPr>
              <a:t> 2</a:t>
            </a:r>
            <a:r>
              <a:rPr lang="en-US" altLang="en-US" sz="2000" i="1" baseline="33000">
                <a:solidFill>
                  <a:srgbClr val="3333FF"/>
                </a:solidFill>
                <a:latin typeface="Times New Roman" pitchFamily="16" charset="0"/>
              </a:rPr>
              <a:t>n-1</a:t>
            </a:r>
            <a:r>
              <a:rPr lang="en-US" altLang="en-US" sz="2000" i="1">
                <a:solidFill>
                  <a:srgbClr val="3333FF"/>
                </a:solidFill>
                <a:latin typeface="Times New Roman" pitchFamily="16" charset="0"/>
              </a:rPr>
              <a:t> + 1 </a:t>
            </a:r>
            <a:r>
              <a:rPr lang="en-US" altLang="en-US" sz="2000" i="1">
                <a:solidFill>
                  <a:srgbClr val="3333FF"/>
                </a:solidFill>
                <a:latin typeface="Times New Roman" pitchFamily="16" charset="0"/>
                <a:cs typeface="Times New Roman" pitchFamily="16" charset="0"/>
              </a:rPr>
              <a:t>≤</a:t>
            </a:r>
            <a:r>
              <a:rPr lang="en-US" altLang="en-US" sz="2000" i="1">
                <a:solidFill>
                  <a:srgbClr val="3333FF"/>
                </a:solidFill>
                <a:latin typeface="Times New Roman" pitchFamily="16" charset="0"/>
              </a:rPr>
              <a:t>  N &lt; 2</a:t>
            </a:r>
            <a:r>
              <a:rPr lang="en-US" altLang="en-US" sz="2000" i="1" baseline="33000">
                <a:solidFill>
                  <a:srgbClr val="3333FF"/>
                </a:solidFill>
                <a:latin typeface="Times New Roman" pitchFamily="16" charset="0"/>
              </a:rPr>
              <a:t>n</a:t>
            </a:r>
            <a:r>
              <a:rPr lang="en-US" altLang="en-US" sz="2000" i="1">
                <a:solidFill>
                  <a:srgbClr val="FF3333"/>
                </a:solidFill>
                <a:latin typeface="Times New Roman" pitchFamily="16" charset="0"/>
              </a:rPr>
              <a:t> </a:t>
            </a:r>
            <a:r>
              <a:rPr lang="en-US" altLang="en-US" sz="2000">
                <a:latin typeface="Times New Roman" pitchFamily="16" charset="0"/>
              </a:rPr>
              <a:t>, where </a:t>
            </a:r>
            <a:r>
              <a:rPr lang="en-US" altLang="en-US" sz="2000" i="1">
                <a:solidFill>
                  <a:srgbClr val="0000FF"/>
                </a:solidFill>
                <a:latin typeface="Times New Roman" pitchFamily="16" charset="0"/>
              </a:rPr>
              <a:t>n is the number of flip-flops</a:t>
            </a:r>
            <a:r>
              <a:rPr lang="en-US" altLang="en-US" sz="2000">
                <a:latin typeface="Times New Roman" pitchFamily="16" charset="0"/>
              </a:rPr>
              <a:t> required and </a:t>
            </a:r>
            <a:r>
              <a:rPr lang="en-US" altLang="en-US" sz="2000" i="1">
                <a:solidFill>
                  <a:srgbClr val="FF3333"/>
                </a:solidFill>
                <a:latin typeface="Times New Roman" pitchFamily="16" charset="0"/>
              </a:rPr>
              <a:t>N is the number of states</a:t>
            </a:r>
            <a:r>
              <a:rPr lang="en-US" altLang="en-US" sz="2000">
                <a:latin typeface="Times New Roman" pitchFamily="16" charset="0"/>
              </a:rPr>
              <a:t> present in the counter. </a:t>
            </a:r>
          </a:p>
          <a:p>
            <a:pPr marL="192963" indent="-185763">
              <a:buSzPct val="45000"/>
              <a:buFont typeface="Wingdings" charset="2"/>
              <a:buChar char=""/>
              <a:tabLst>
                <a:tab pos="192963" algn="l"/>
                <a:tab pos="295205" algn="l"/>
                <a:tab pos="709931" algn="l"/>
                <a:tab pos="1124657" algn="l"/>
                <a:tab pos="1539383" algn="l"/>
                <a:tab pos="1954109" algn="l"/>
                <a:tab pos="2368835" algn="l"/>
                <a:tab pos="2783562" algn="l"/>
                <a:tab pos="3198288" algn="l"/>
                <a:tab pos="3613014" algn="l"/>
                <a:tab pos="4027740" algn="l"/>
                <a:tab pos="4442466" algn="l"/>
                <a:tab pos="4857192" algn="l"/>
                <a:tab pos="5271918" algn="l"/>
                <a:tab pos="5686644" algn="l"/>
                <a:tab pos="6101370" algn="l"/>
                <a:tab pos="6516097" algn="l"/>
                <a:tab pos="6930823" algn="l"/>
                <a:tab pos="7345549" algn="l"/>
                <a:tab pos="7760275" algn="l"/>
                <a:tab pos="8175001" algn="l"/>
                <a:tab pos="8536446" algn="l"/>
              </a:tabLst>
            </a:pPr>
            <a:r>
              <a:rPr lang="en-US" altLang="en-US" sz="2000">
                <a:latin typeface="Times New Roman" pitchFamily="16" charset="0"/>
              </a:rPr>
              <a:t>For N = 3, Number if flip flops  </a:t>
            </a:r>
            <a:r>
              <a:rPr lang="en-US" altLang="en-US" sz="2000" i="1">
                <a:latin typeface="Times New Roman" pitchFamily="16" charset="0"/>
              </a:rPr>
              <a:t>n </a:t>
            </a:r>
            <a:r>
              <a:rPr lang="en-US" altLang="en-US" sz="2000">
                <a:latin typeface="Times New Roman" pitchFamily="16" charset="0"/>
              </a:rPr>
              <a:t>= 2, </a:t>
            </a:r>
            <a:r>
              <a:rPr lang="en-US" altLang="en-US" sz="2000" i="1">
                <a:latin typeface="Times New Roman" pitchFamily="16" charset="0"/>
              </a:rPr>
              <a:t>i.e.</a:t>
            </a:r>
            <a:r>
              <a:rPr lang="en-US" altLang="en-US" sz="2000">
                <a:latin typeface="Times New Roman" pitchFamily="16" charset="0"/>
              </a:rPr>
              <a:t>, two flip-flops are required. </a:t>
            </a:r>
          </a:p>
          <a:p>
            <a:pPr marL="192963" indent="-185763">
              <a:buSzPct val="45000"/>
              <a:buFont typeface="Wingdings" charset="2"/>
              <a:buChar char=""/>
              <a:tabLst>
                <a:tab pos="192963" algn="l"/>
                <a:tab pos="295205" algn="l"/>
                <a:tab pos="709931" algn="l"/>
                <a:tab pos="1124657" algn="l"/>
                <a:tab pos="1539383" algn="l"/>
                <a:tab pos="1954109" algn="l"/>
                <a:tab pos="2368835" algn="l"/>
                <a:tab pos="2783562" algn="l"/>
                <a:tab pos="3198288" algn="l"/>
                <a:tab pos="3613014" algn="l"/>
                <a:tab pos="4027740" algn="l"/>
                <a:tab pos="4442466" algn="l"/>
                <a:tab pos="4857192" algn="l"/>
                <a:tab pos="5271918" algn="l"/>
                <a:tab pos="5686644" algn="l"/>
                <a:tab pos="6101370" algn="l"/>
                <a:tab pos="6516097" algn="l"/>
                <a:tab pos="6930823" algn="l"/>
                <a:tab pos="7345549" algn="l"/>
                <a:tab pos="7760275" algn="l"/>
                <a:tab pos="8175001" algn="l"/>
                <a:tab pos="8536446" algn="l"/>
              </a:tabLst>
            </a:pPr>
            <a:r>
              <a:rPr lang="en-US" altLang="en-US" sz="2000">
                <a:latin typeface="Times New Roman" pitchFamily="16" charset="0"/>
              </a:rPr>
              <a:t>Draw the </a:t>
            </a:r>
            <a:r>
              <a:rPr lang="en-US" altLang="en-US" sz="2000" b="1" i="1">
                <a:solidFill>
                  <a:srgbClr val="FF3333"/>
                </a:solidFill>
                <a:latin typeface="Times New Roman" pitchFamily="16" charset="0"/>
              </a:rPr>
              <a:t>State Diagram</a:t>
            </a:r>
            <a:r>
              <a:rPr lang="en-US" altLang="en-US" sz="2000">
                <a:latin typeface="Times New Roman" pitchFamily="16" charset="0"/>
              </a:rPr>
              <a:t> shown below. State transition from one state to another takes place only when a clock transition takes place. From the state diagram, form the </a:t>
            </a:r>
            <a:r>
              <a:rPr lang="en-US" altLang="en-US" sz="2000" b="1" i="1">
                <a:solidFill>
                  <a:srgbClr val="3333FF"/>
                </a:solidFill>
                <a:latin typeface="Times New Roman" pitchFamily="16" charset="0"/>
              </a:rPr>
              <a:t>State Table</a:t>
            </a:r>
            <a:r>
              <a:rPr lang="en-US" altLang="en-US" sz="2000">
                <a:latin typeface="Times New Roman" pitchFamily="16" charset="0"/>
              </a:rPr>
              <a:t> for the counter as shown.  </a:t>
            </a:r>
          </a:p>
        </p:txBody>
      </p:sp>
      <p:pic>
        <p:nvPicPr>
          <p:cNvPr id="4608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2240" y="3898490"/>
            <a:ext cx="3248640" cy="23229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608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920" y="3816401"/>
            <a:ext cx="2986560" cy="25721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6086" name="AutoShape 5"/>
          <p:cNvSpPr>
            <a:spLocks noChangeArrowheads="1"/>
          </p:cNvSpPr>
          <p:nvPr/>
        </p:nvSpPr>
        <p:spPr bwMode="auto">
          <a:xfrm>
            <a:off x="3981600" y="4728017"/>
            <a:ext cx="995040" cy="249146"/>
          </a:xfrm>
          <a:prstGeom prst="rightArrow">
            <a:avLst>
              <a:gd name="adj1" fmla="val 50000"/>
              <a:gd name="adj2" fmla="val 99856"/>
            </a:avLst>
          </a:prstGeom>
          <a:solidFill>
            <a:srgbClr val="CFE7F5">
              <a:alpha val="20000"/>
            </a:srgbClr>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pPr>
              <a:lnSpc>
                <a:spcPct val="93000"/>
              </a:lnSpc>
              <a:buClr>
                <a:srgbClr val="000000"/>
              </a:buClr>
              <a:buSzPct val="100000"/>
              <a:buFont typeface="Times New Roman" pitchFamily="16" charset="0"/>
              <a:buNone/>
            </a:pPr>
            <a:endParaRPr lang="en-IN" altLang="en-US"/>
          </a:p>
        </p:txBody>
      </p:sp>
      <p:sp>
        <p:nvSpPr>
          <p:cNvPr id="46087" name="Text Box 6"/>
          <p:cNvSpPr txBox="1">
            <a:spLocks noChangeArrowheads="1"/>
          </p:cNvSpPr>
          <p:nvPr/>
        </p:nvSpPr>
        <p:spPr bwMode="auto">
          <a:xfrm>
            <a:off x="1409761" y="6271859"/>
            <a:ext cx="1677600" cy="364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nSpc>
                <a:spcPct val="93000"/>
              </a:lnSpc>
              <a:buSzPct val="100000"/>
            </a:pPr>
            <a:r>
              <a:rPr lang="en-US" altLang="en-US" sz="2000" b="1" i="1">
                <a:solidFill>
                  <a:srgbClr val="FF3333"/>
                </a:solidFill>
                <a:latin typeface="Times New Roman" pitchFamily="16" charset="0"/>
              </a:rPr>
              <a:t>State Diagram</a:t>
            </a:r>
          </a:p>
        </p:txBody>
      </p:sp>
      <p:sp>
        <p:nvSpPr>
          <p:cNvPr id="46088" name="Text Box 7"/>
          <p:cNvSpPr txBox="1">
            <a:spLocks noChangeArrowheads="1"/>
          </p:cNvSpPr>
          <p:nvPr/>
        </p:nvSpPr>
        <p:spPr bwMode="auto">
          <a:xfrm>
            <a:off x="6220801" y="6221453"/>
            <a:ext cx="1340640" cy="364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5pPr>
            <a:lvl6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6pPr>
            <a:lvl7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7pPr>
            <a:lvl8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8pPr>
            <a:lvl9pPr defTabSz="457200" eaLnBrk="0" fontAlgn="base" hangingPunct="0">
              <a:lnSpc>
                <a:spcPct val="93000"/>
              </a:lnSpc>
              <a:spcBef>
                <a:spcPct val="0"/>
              </a:spcBef>
              <a:spcAft>
                <a:spcPts val="288"/>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Microsoft YaHei" charset="-122"/>
              </a:defRPr>
            </a:lvl9pPr>
          </a:lstStyle>
          <a:p>
            <a:pPr>
              <a:lnSpc>
                <a:spcPct val="93000"/>
              </a:lnSpc>
              <a:buSzPct val="100000"/>
            </a:pPr>
            <a:r>
              <a:rPr lang="en-US" altLang="en-US" sz="2000" b="1" i="1">
                <a:solidFill>
                  <a:srgbClr val="3333FF"/>
                </a:solidFill>
                <a:latin typeface="Times New Roman" pitchFamily="16" charset="0"/>
              </a:rPr>
              <a:t>State Table</a:t>
            </a:r>
          </a:p>
        </p:txBody>
      </p:sp>
    </p:spTree>
    <p:extLst>
      <p:ext uri="{BB962C8B-B14F-4D97-AF65-F5344CB8AC3E}">
        <p14:creationId xmlns:p14="http://schemas.microsoft.com/office/powerpoint/2010/main" val="18066806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a:xfrm>
            <a:off x="456481" y="97930"/>
            <a:ext cx="8164800" cy="472370"/>
          </a:xfrm>
        </p:spPr>
        <p:txBody>
          <a:bodyPr>
            <a:normAutofit fontScale="90000"/>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sz="3300">
                <a:solidFill>
                  <a:srgbClr val="3333FF"/>
                </a:solidFill>
              </a:rPr>
              <a:t>Design of a MOD-3 Counter</a:t>
            </a:r>
          </a:p>
        </p:txBody>
      </p:sp>
      <p:sp>
        <p:nvSpPr>
          <p:cNvPr id="48131" name="Rectangle 2"/>
          <p:cNvSpPr>
            <a:spLocks noGrp="1" noChangeArrowheads="1"/>
          </p:cNvSpPr>
          <p:nvPr>
            <p:ph type="body" idx="1"/>
          </p:nvPr>
        </p:nvSpPr>
        <p:spPr>
          <a:xfrm>
            <a:off x="165600" y="597663"/>
            <a:ext cx="8709120" cy="2459778"/>
          </a:xfrm>
        </p:spPr>
        <p:txBody>
          <a:bodyPr>
            <a:normAutofit fontScale="92500" lnSpcReduction="20000"/>
          </a:bodyPr>
          <a:lstStyle/>
          <a:p>
            <a:pPr marL="203043" indent="-203043">
              <a:spcBef>
                <a:spcPts val="544"/>
              </a:spcBef>
              <a:spcAft>
                <a:spcPts val="544"/>
              </a:spcAft>
              <a:buSzPct val="45000"/>
              <a:buFont typeface="Wingdings" charset="2"/>
              <a:buChar char=""/>
              <a:tabLst>
                <a:tab pos="203043" algn="l"/>
                <a:tab pos="305285" algn="l"/>
                <a:tab pos="720011" algn="l"/>
                <a:tab pos="1134737" algn="l"/>
                <a:tab pos="1549463" algn="l"/>
                <a:tab pos="1964189" algn="l"/>
                <a:tab pos="2378915" algn="l"/>
                <a:tab pos="2793641" algn="l"/>
                <a:tab pos="3208367" algn="l"/>
                <a:tab pos="3623093" algn="l"/>
                <a:tab pos="4037820" algn="l"/>
                <a:tab pos="4452546" algn="l"/>
                <a:tab pos="4867272" algn="l"/>
                <a:tab pos="5281998" algn="l"/>
                <a:tab pos="5696724" algn="l"/>
                <a:tab pos="6111450" algn="l"/>
                <a:tab pos="6526176" algn="l"/>
                <a:tab pos="6940902" algn="l"/>
                <a:tab pos="7355629" algn="l"/>
                <a:tab pos="7770355" algn="l"/>
                <a:tab pos="8185081" algn="l"/>
                <a:tab pos="8536446" algn="l"/>
              </a:tabLst>
            </a:pPr>
            <a:r>
              <a:rPr lang="en-US" altLang="en-US" sz="1800">
                <a:latin typeface="Times New Roman" pitchFamily="16" charset="0"/>
              </a:rPr>
              <a:t> </a:t>
            </a:r>
            <a:r>
              <a:rPr lang="en-US" altLang="en-US" sz="2000">
                <a:latin typeface="Times New Roman" pitchFamily="16" charset="0"/>
              </a:rPr>
              <a:t>Using the </a:t>
            </a:r>
            <a:r>
              <a:rPr lang="en-US" altLang="en-US" sz="2000" b="1" i="1">
                <a:solidFill>
                  <a:srgbClr val="3333FF"/>
                </a:solidFill>
                <a:latin typeface="Times New Roman" pitchFamily="16" charset="0"/>
              </a:rPr>
              <a:t>State Table </a:t>
            </a:r>
            <a:r>
              <a:rPr lang="en-US" altLang="en-US" sz="2000">
                <a:latin typeface="Times New Roman" pitchFamily="16" charset="0"/>
              </a:rPr>
              <a:t>and the </a:t>
            </a:r>
            <a:r>
              <a:rPr lang="en-US" altLang="en-US" sz="2000" b="1" i="1">
                <a:solidFill>
                  <a:srgbClr val="FF3333"/>
                </a:solidFill>
                <a:latin typeface="Times New Roman" pitchFamily="16" charset="0"/>
              </a:rPr>
              <a:t>Excitation table</a:t>
            </a:r>
            <a:r>
              <a:rPr lang="en-US" altLang="en-US" sz="2000">
                <a:latin typeface="Times New Roman" pitchFamily="16" charset="0"/>
              </a:rPr>
              <a:t> of the flip-flops, prepare the </a:t>
            </a:r>
            <a:r>
              <a:rPr lang="en-US" altLang="en-US" sz="2000" i="1">
                <a:solidFill>
                  <a:srgbClr val="3333FF"/>
                </a:solidFill>
                <a:latin typeface="Times New Roman" pitchFamily="16" charset="0"/>
              </a:rPr>
              <a:t>Excitation Table for the MOD-3 counter</a:t>
            </a:r>
            <a:r>
              <a:rPr lang="en-US" altLang="en-US" sz="2000">
                <a:latin typeface="Times New Roman" pitchFamily="16" charset="0"/>
              </a:rPr>
              <a:t> as shown below. Any one of the four flip-flops types (S-R, J-K, T, and D) can be used. For simplicity, T flip-flop is used here. Since MOD-3 counter requires two FFs, two in number T Flip flops with present states as A</a:t>
            </a:r>
            <a:r>
              <a:rPr lang="en-US" altLang="en-US" sz="2000" baseline="-33000">
                <a:latin typeface="Times New Roman" pitchFamily="16" charset="0"/>
              </a:rPr>
              <a:t>1</a:t>
            </a:r>
            <a:r>
              <a:rPr lang="en-US" altLang="en-US" sz="2000">
                <a:latin typeface="Times New Roman" pitchFamily="16" charset="0"/>
              </a:rPr>
              <a:t> &amp; A</a:t>
            </a:r>
            <a:r>
              <a:rPr lang="en-US" altLang="en-US" sz="2000" baseline="-33000">
                <a:latin typeface="Times New Roman" pitchFamily="16" charset="0"/>
              </a:rPr>
              <a:t>0</a:t>
            </a:r>
            <a:r>
              <a:rPr lang="en-US" altLang="en-US" sz="2000">
                <a:latin typeface="Times New Roman" pitchFamily="16" charset="0"/>
              </a:rPr>
              <a:t>  are used. The next states of theses flip flops are designated as </a:t>
            </a:r>
            <a:r>
              <a:rPr lang="en-US" altLang="en-US" sz="2000" b="1">
                <a:latin typeface="Times New Roman" pitchFamily="16" charset="0"/>
              </a:rPr>
              <a:t>A</a:t>
            </a:r>
            <a:r>
              <a:rPr lang="en-US" altLang="en-US" sz="2000" b="1" baseline="-33000">
                <a:latin typeface="Times New Roman" pitchFamily="16" charset="0"/>
              </a:rPr>
              <a:t>1</a:t>
            </a:r>
            <a:r>
              <a:rPr lang="en-US" altLang="en-US" sz="2000" b="1" baseline="30000">
                <a:latin typeface="Times New Roman" pitchFamily="16" charset="0"/>
              </a:rPr>
              <a:t>+</a:t>
            </a:r>
            <a:r>
              <a:rPr lang="en-US" altLang="en-US" sz="2000" b="1">
                <a:latin typeface="Times New Roman" pitchFamily="16" charset="0"/>
              </a:rPr>
              <a:t> </a:t>
            </a:r>
            <a:r>
              <a:rPr lang="en-US" altLang="en-US" sz="2000">
                <a:latin typeface="Times New Roman" pitchFamily="16" charset="0"/>
              </a:rPr>
              <a:t>&amp; </a:t>
            </a:r>
            <a:r>
              <a:rPr lang="en-US" altLang="en-US" sz="2000" b="1">
                <a:latin typeface="Times New Roman" pitchFamily="16" charset="0"/>
              </a:rPr>
              <a:t>A</a:t>
            </a:r>
            <a:r>
              <a:rPr lang="en-US" altLang="en-US" sz="2000" b="1" baseline="-33000">
                <a:latin typeface="Times New Roman" pitchFamily="16" charset="0"/>
              </a:rPr>
              <a:t>0</a:t>
            </a:r>
            <a:r>
              <a:rPr lang="en-US" altLang="en-US" sz="2000" b="1" baseline="30000">
                <a:latin typeface="Times New Roman" pitchFamily="16" charset="0"/>
              </a:rPr>
              <a:t>+</a:t>
            </a:r>
            <a:r>
              <a:rPr lang="en-US" altLang="en-US" sz="2000" b="1">
                <a:latin typeface="Times New Roman" pitchFamily="16" charset="0"/>
              </a:rPr>
              <a:t> </a:t>
            </a:r>
            <a:r>
              <a:rPr lang="en-US" altLang="en-US" sz="2000">
                <a:latin typeface="Times New Roman" pitchFamily="16" charset="0"/>
              </a:rPr>
              <a:t>. </a:t>
            </a:r>
          </a:p>
          <a:p>
            <a:pPr marL="203043" indent="-203043">
              <a:spcBef>
                <a:spcPts val="544"/>
              </a:spcBef>
              <a:spcAft>
                <a:spcPts val="544"/>
              </a:spcAft>
              <a:buSzPct val="45000"/>
              <a:buFont typeface="Wingdings" charset="2"/>
              <a:buChar char=""/>
              <a:tabLst>
                <a:tab pos="203043" algn="l"/>
                <a:tab pos="305285" algn="l"/>
                <a:tab pos="720011" algn="l"/>
                <a:tab pos="1134737" algn="l"/>
                <a:tab pos="1549463" algn="l"/>
                <a:tab pos="1964189" algn="l"/>
                <a:tab pos="2378915" algn="l"/>
                <a:tab pos="2793641" algn="l"/>
                <a:tab pos="3208367" algn="l"/>
                <a:tab pos="3623093" algn="l"/>
                <a:tab pos="4037820" algn="l"/>
                <a:tab pos="4452546" algn="l"/>
                <a:tab pos="4867272" algn="l"/>
                <a:tab pos="5281998" algn="l"/>
                <a:tab pos="5696724" algn="l"/>
                <a:tab pos="6111450" algn="l"/>
                <a:tab pos="6526176" algn="l"/>
                <a:tab pos="6940902" algn="l"/>
                <a:tab pos="7355629" algn="l"/>
                <a:tab pos="7770355" algn="l"/>
                <a:tab pos="8185081" algn="l"/>
                <a:tab pos="8536446" algn="l"/>
              </a:tabLst>
            </a:pPr>
            <a:r>
              <a:rPr lang="en-US" altLang="en-US" sz="2000">
                <a:latin typeface="Times New Roman" pitchFamily="16" charset="0"/>
              </a:rPr>
              <a:t>Flip-flop input  functions T1 &amp; T2 are derived from the counter excitation table using K-maps as shown below. Boolean functions specify the combinational circuit part of the counter. The required logic diagram of the counter is as shown:-</a:t>
            </a:r>
          </a:p>
        </p:txBody>
      </p:sp>
      <p:pic>
        <p:nvPicPr>
          <p:cNvPr id="481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00" y="3421799"/>
            <a:ext cx="3296160" cy="14934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813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921" y="3429001"/>
            <a:ext cx="4036320" cy="270892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813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480" y="4977163"/>
            <a:ext cx="1873440" cy="18246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813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120" y="4977162"/>
            <a:ext cx="2239200" cy="179730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8136" name="TextBox 1"/>
          <p:cNvSpPr txBox="1">
            <a:spLocks noChangeArrowheads="1"/>
          </p:cNvSpPr>
          <p:nvPr/>
        </p:nvSpPr>
        <p:spPr bwMode="auto">
          <a:xfrm>
            <a:off x="1800000" y="3613340"/>
            <a:ext cx="298956"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p>
            <a:r>
              <a:rPr lang="en-IN" altLang="en-US" b="1">
                <a:solidFill>
                  <a:schemeClr val="tx1"/>
                </a:solidFill>
                <a:latin typeface="Times New Roman" pitchFamily="16" charset="0"/>
                <a:cs typeface="Times New Roman" pitchFamily="16" charset="0"/>
              </a:rPr>
              <a:t>+</a:t>
            </a:r>
          </a:p>
        </p:txBody>
      </p:sp>
      <p:sp>
        <p:nvSpPr>
          <p:cNvPr id="48137" name="TextBox 8"/>
          <p:cNvSpPr txBox="1">
            <a:spLocks noChangeArrowheads="1"/>
          </p:cNvSpPr>
          <p:nvPr/>
        </p:nvSpPr>
        <p:spPr bwMode="auto">
          <a:xfrm>
            <a:off x="2257920" y="3620540"/>
            <a:ext cx="298956"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p>
            <a:r>
              <a:rPr lang="en-IN" altLang="en-US" b="1">
                <a:solidFill>
                  <a:schemeClr val="tx1"/>
                </a:solidFill>
                <a:latin typeface="Times New Roman" pitchFamily="16" charset="0"/>
                <a:cs typeface="Times New Roman" pitchFamily="16" charset="0"/>
              </a:rPr>
              <a:t>+</a:t>
            </a:r>
          </a:p>
        </p:txBody>
      </p:sp>
    </p:spTree>
    <p:extLst>
      <p:ext uri="{BB962C8B-B14F-4D97-AF65-F5344CB8AC3E}">
        <p14:creationId xmlns:p14="http://schemas.microsoft.com/office/powerpoint/2010/main" val="41541838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a:xfrm>
            <a:off x="456480" y="273629"/>
            <a:ext cx="8166240" cy="1082994"/>
          </a:xfrm>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smtClean="0"/>
              <a:t>Lock Out</a:t>
            </a:r>
          </a:p>
        </p:txBody>
      </p:sp>
      <p:sp>
        <p:nvSpPr>
          <p:cNvPr id="50179" name="Rectangle 2"/>
          <p:cNvSpPr>
            <a:spLocks noGrp="1" noChangeArrowheads="1"/>
          </p:cNvSpPr>
          <p:nvPr>
            <p:ph type="subTitle" idx="4294967295"/>
          </p:nvPr>
        </p:nvSpPr>
        <p:spPr>
          <a:xfrm>
            <a:off x="381000" y="1524000"/>
            <a:ext cx="8166240" cy="4464469"/>
          </a:xfrm>
        </p:spPr>
        <p:txBody>
          <a:bodyPr tIns="0">
            <a:normAutofit fontScale="92500" lnSpcReduction="10000"/>
          </a:bodyPr>
          <a:lstStyle/>
          <a:p>
            <a:pPr marL="191523" indent="-184323">
              <a:buSzPct val="45000"/>
              <a:buFont typeface="Wingdings" charset="2"/>
              <a:buChar char=""/>
              <a:tabLst>
                <a:tab pos="191523" algn="l"/>
                <a:tab pos="293764" algn="l"/>
                <a:tab pos="708490" algn="l"/>
                <a:tab pos="1123217" algn="l"/>
                <a:tab pos="1537943" algn="l"/>
                <a:tab pos="1952669" algn="l"/>
                <a:tab pos="2367395" algn="l"/>
                <a:tab pos="2782121" algn="l"/>
                <a:tab pos="3196847" algn="l"/>
                <a:tab pos="3611573" algn="l"/>
                <a:tab pos="4026299" algn="l"/>
                <a:tab pos="4441026" algn="l"/>
                <a:tab pos="4855752" algn="l"/>
                <a:tab pos="5270478" algn="l"/>
                <a:tab pos="5685204" algn="l"/>
                <a:tab pos="6099930" algn="l"/>
                <a:tab pos="6514656" algn="l"/>
                <a:tab pos="6929382" algn="l"/>
                <a:tab pos="7344108" algn="l"/>
                <a:tab pos="7758834" algn="l"/>
                <a:tab pos="8173561" algn="l"/>
              </a:tabLst>
            </a:pPr>
            <a:r>
              <a:rPr lang="en-US" altLang="en-US" sz="2000" dirty="0">
                <a:latin typeface="NewCenturySchlbk-Roman" pitchFamily="16" charset="0"/>
              </a:rPr>
              <a:t>In the </a:t>
            </a:r>
            <a:r>
              <a:rPr lang="en-US" altLang="en-US" sz="2000" i="1" dirty="0">
                <a:solidFill>
                  <a:srgbClr val="FF3333"/>
                </a:solidFill>
                <a:latin typeface="NewCenturySchlbk-Roman" pitchFamily="16" charset="0"/>
              </a:rPr>
              <a:t>counters with modulus less than 2</a:t>
            </a:r>
            <a:r>
              <a:rPr lang="en-US" altLang="en-US" sz="2000" i="1" baseline="33000" dirty="0">
                <a:solidFill>
                  <a:srgbClr val="FF3333"/>
                </a:solidFill>
                <a:latin typeface="NewCenturySchlbk-Italic" pitchFamily="16" charset="0"/>
              </a:rPr>
              <a:t>n</a:t>
            </a:r>
            <a:r>
              <a:rPr lang="en-US" altLang="en-US" sz="2000" dirty="0">
                <a:latin typeface="NewCenturySchlbk-Roman" pitchFamily="16" charset="0"/>
              </a:rPr>
              <a:t>, counter by chance may find itself in any one of the</a:t>
            </a:r>
            <a:r>
              <a:rPr lang="en-US" altLang="en-US" sz="2000" i="1" dirty="0">
                <a:solidFill>
                  <a:srgbClr val="3333FF"/>
                </a:solidFill>
                <a:latin typeface="NewCenturySchlbk-Roman" pitchFamily="16" charset="0"/>
              </a:rPr>
              <a:t> unused states</a:t>
            </a:r>
            <a:r>
              <a:rPr lang="en-US" altLang="en-US" sz="2000" dirty="0">
                <a:latin typeface="NewCenturySchlbk-Roman" pitchFamily="16" charset="0"/>
              </a:rPr>
              <a:t>. For example, in the MOD-10 counter, logic states, A</a:t>
            </a:r>
            <a:r>
              <a:rPr lang="en-US" altLang="en-US" sz="2000" baseline="-33000" dirty="0">
                <a:latin typeface="NewCenturySchlbk-Roman" pitchFamily="16" charset="0"/>
              </a:rPr>
              <a:t>3</a:t>
            </a:r>
            <a:r>
              <a:rPr lang="en-US" altLang="en-US" sz="2000" dirty="0">
                <a:latin typeface="NewCenturySchlbk-Roman" pitchFamily="16" charset="0"/>
              </a:rPr>
              <a:t>A</a:t>
            </a:r>
            <a:r>
              <a:rPr lang="en-US" altLang="en-US" sz="2000" baseline="-33000" dirty="0">
                <a:latin typeface="NewCenturySchlbk-Roman" pitchFamily="16" charset="0"/>
              </a:rPr>
              <a:t>2</a:t>
            </a:r>
            <a:r>
              <a:rPr lang="en-US" altLang="en-US" sz="2000" dirty="0">
                <a:latin typeface="NewCenturySchlbk-Roman" pitchFamily="16" charset="0"/>
              </a:rPr>
              <a:t>A</a:t>
            </a:r>
            <a:r>
              <a:rPr lang="en-US" altLang="en-US" sz="2000" baseline="-33000" dirty="0">
                <a:latin typeface="NewCenturySchlbk-Roman" pitchFamily="16" charset="0"/>
              </a:rPr>
              <a:t>1</a:t>
            </a:r>
            <a:r>
              <a:rPr lang="en-US" altLang="en-US" sz="2000" dirty="0">
                <a:latin typeface="NewCenturySchlbk-Roman" pitchFamily="16" charset="0"/>
              </a:rPr>
              <a:t>A</a:t>
            </a:r>
            <a:r>
              <a:rPr lang="en-US" altLang="en-US" sz="2000" baseline="-33000" dirty="0">
                <a:latin typeface="NewCenturySchlbk-Roman" pitchFamily="16" charset="0"/>
              </a:rPr>
              <a:t>0</a:t>
            </a:r>
            <a:r>
              <a:rPr lang="en-US" altLang="en-US" sz="2000" dirty="0">
                <a:latin typeface="NewCenturySchlbk-Roman" pitchFamily="16" charset="0"/>
              </a:rPr>
              <a:t> = 1010, 1011, 1100, 1101, 1110, and 1111 are not used.</a:t>
            </a:r>
          </a:p>
          <a:p>
            <a:pPr marL="191523" indent="-184323">
              <a:buSzPct val="45000"/>
              <a:buFont typeface="Wingdings" charset="2"/>
              <a:buChar char=""/>
              <a:tabLst>
                <a:tab pos="191523" algn="l"/>
                <a:tab pos="293764" algn="l"/>
                <a:tab pos="708490" algn="l"/>
                <a:tab pos="1123217" algn="l"/>
                <a:tab pos="1537943" algn="l"/>
                <a:tab pos="1952669" algn="l"/>
                <a:tab pos="2367395" algn="l"/>
                <a:tab pos="2782121" algn="l"/>
                <a:tab pos="3196847" algn="l"/>
                <a:tab pos="3611573" algn="l"/>
                <a:tab pos="4026299" algn="l"/>
                <a:tab pos="4441026" algn="l"/>
                <a:tab pos="4855752" algn="l"/>
                <a:tab pos="5270478" algn="l"/>
                <a:tab pos="5685204" algn="l"/>
                <a:tab pos="6099930" algn="l"/>
                <a:tab pos="6514656" algn="l"/>
                <a:tab pos="6929382" algn="l"/>
                <a:tab pos="7344108" algn="l"/>
                <a:tab pos="7758834" algn="l"/>
                <a:tab pos="8173561" algn="l"/>
              </a:tabLst>
            </a:pPr>
            <a:r>
              <a:rPr lang="en-US" altLang="en-US" sz="2000" dirty="0">
                <a:latin typeface="NewCenturySchlbk-Roman" pitchFamily="16" charset="0"/>
              </a:rPr>
              <a:t>Now, if by chance the counter enters into any one of these unused states and its next state is not known, then it may be possible that the </a:t>
            </a:r>
            <a:r>
              <a:rPr lang="en-US" altLang="en-US" sz="2000" i="1" dirty="0">
                <a:solidFill>
                  <a:srgbClr val="3333FF"/>
                </a:solidFill>
                <a:latin typeface="NewCenturySchlbk-Roman" pitchFamily="16" charset="0"/>
              </a:rPr>
              <a:t>counter might go from one unused state to another and never return back to used state</a:t>
            </a:r>
            <a:r>
              <a:rPr lang="en-US" altLang="en-US" sz="2000" dirty="0">
                <a:latin typeface="NewCenturySchlbk-Roman" pitchFamily="16" charset="0"/>
              </a:rPr>
              <a:t>. In such a situation the counter becomes useless for its intended purpose. </a:t>
            </a:r>
          </a:p>
          <a:p>
            <a:pPr marL="191523" indent="-184323">
              <a:buSzPct val="45000"/>
              <a:buFont typeface="Wingdings" charset="2"/>
              <a:buChar char=""/>
              <a:tabLst>
                <a:tab pos="191523" algn="l"/>
                <a:tab pos="293764" algn="l"/>
                <a:tab pos="708490" algn="l"/>
                <a:tab pos="1123217" algn="l"/>
                <a:tab pos="1537943" algn="l"/>
                <a:tab pos="1952669" algn="l"/>
                <a:tab pos="2367395" algn="l"/>
                <a:tab pos="2782121" algn="l"/>
                <a:tab pos="3196847" algn="l"/>
                <a:tab pos="3611573" algn="l"/>
                <a:tab pos="4026299" algn="l"/>
                <a:tab pos="4441026" algn="l"/>
                <a:tab pos="4855752" algn="l"/>
                <a:tab pos="5270478" algn="l"/>
                <a:tab pos="5685204" algn="l"/>
                <a:tab pos="6099930" algn="l"/>
                <a:tab pos="6514656" algn="l"/>
                <a:tab pos="6929382" algn="l"/>
                <a:tab pos="7344108" algn="l"/>
                <a:tab pos="7758834" algn="l"/>
                <a:tab pos="8173561" algn="l"/>
              </a:tabLst>
            </a:pPr>
            <a:r>
              <a:rPr lang="en-US" altLang="en-US" sz="2000" dirty="0">
                <a:latin typeface="NewCenturySchlbk-Roman" pitchFamily="16" charset="0"/>
              </a:rPr>
              <a:t>A counter whose unused states have this feature is said to suffer from </a:t>
            </a:r>
            <a:r>
              <a:rPr lang="en-US" altLang="en-US" sz="2000" b="1" i="1" dirty="0">
                <a:solidFill>
                  <a:srgbClr val="FF3333"/>
                </a:solidFill>
                <a:latin typeface="NewCenturySchlbk-Italic" pitchFamily="16" charset="0"/>
              </a:rPr>
              <a:t>lock out</a:t>
            </a:r>
            <a:r>
              <a:rPr lang="en-US" altLang="en-US" sz="2000" dirty="0">
                <a:latin typeface="NewCenturySchlbk-Roman" pitchFamily="16" charset="0"/>
              </a:rPr>
              <a:t>. </a:t>
            </a:r>
          </a:p>
          <a:p>
            <a:pPr marL="191523" indent="-184323">
              <a:buSzPct val="45000"/>
              <a:buFont typeface="Wingdings" charset="2"/>
              <a:buChar char=""/>
              <a:tabLst>
                <a:tab pos="191523" algn="l"/>
                <a:tab pos="293764" algn="l"/>
                <a:tab pos="708490" algn="l"/>
                <a:tab pos="1123217" algn="l"/>
                <a:tab pos="1537943" algn="l"/>
                <a:tab pos="1952669" algn="l"/>
                <a:tab pos="2367395" algn="l"/>
                <a:tab pos="2782121" algn="l"/>
                <a:tab pos="3196847" algn="l"/>
                <a:tab pos="3611573" algn="l"/>
                <a:tab pos="4026299" algn="l"/>
                <a:tab pos="4441026" algn="l"/>
                <a:tab pos="4855752" algn="l"/>
                <a:tab pos="5270478" algn="l"/>
                <a:tab pos="5685204" algn="l"/>
                <a:tab pos="6099930" algn="l"/>
                <a:tab pos="6514656" algn="l"/>
                <a:tab pos="6929382" algn="l"/>
                <a:tab pos="7344108" algn="l"/>
                <a:tab pos="7758834" algn="l"/>
                <a:tab pos="8173561" algn="l"/>
              </a:tabLst>
            </a:pPr>
            <a:r>
              <a:rPr lang="en-US" altLang="en-US" sz="2000" dirty="0">
                <a:latin typeface="NewCenturySchlbk-Roman" pitchFamily="16" charset="0"/>
              </a:rPr>
              <a:t>To make sure that at the starting point, the counter is in its initial state or it comes to its initial state within a few clock cycles (count error due to noise), external logic circuitry is provided. </a:t>
            </a:r>
            <a:r>
              <a:rPr lang="en-US" altLang="en-US" sz="2000" i="1" dirty="0">
                <a:solidFill>
                  <a:srgbClr val="FF3333"/>
                </a:solidFill>
                <a:latin typeface="NewCenturySchlbk-Roman" pitchFamily="16" charset="0"/>
              </a:rPr>
              <a:t>To ensure that lock out does not occur,</a:t>
            </a:r>
            <a:r>
              <a:rPr lang="en-US" altLang="en-US" sz="2000" dirty="0">
                <a:latin typeface="NewCenturySchlbk-Roman" pitchFamily="16" charset="0"/>
              </a:rPr>
              <a:t> counter is designed </a:t>
            </a:r>
            <a:r>
              <a:rPr lang="en-US" altLang="en-US" sz="2000" i="1" dirty="0">
                <a:solidFill>
                  <a:srgbClr val="0000FF"/>
                </a:solidFill>
                <a:latin typeface="NewCenturySchlbk-Roman" pitchFamily="16" charset="0"/>
              </a:rPr>
              <a:t>assuming the next state to be the initial state or any known valid state</a:t>
            </a:r>
            <a:r>
              <a:rPr lang="en-US" altLang="en-US" sz="2000" dirty="0">
                <a:latin typeface="NewCenturySchlbk-Roman" pitchFamily="16" charset="0"/>
              </a:rPr>
              <a:t>, from each of the unused states.  </a:t>
            </a:r>
          </a:p>
        </p:txBody>
      </p:sp>
    </p:spTree>
    <p:extLst>
      <p:ext uri="{BB962C8B-B14F-4D97-AF65-F5344CB8AC3E}">
        <p14:creationId xmlns:p14="http://schemas.microsoft.com/office/powerpoint/2010/main" val="23388032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304800"/>
            <a:ext cx="7772400" cy="609600"/>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002060"/>
                </a:solidFill>
                <a:effectLst/>
                <a:uLnTx/>
                <a:uFillTx/>
                <a:latin typeface="Monotype Corsiva" pitchFamily="66" charset="0"/>
                <a:ea typeface="+mj-ea"/>
                <a:cs typeface="+mj-cs"/>
              </a:rPr>
              <a:t>SR </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Latch</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3074" name="Picture 2"/>
          <p:cNvPicPr>
            <a:picLocks noChangeAspect="1" noChangeArrowheads="1"/>
          </p:cNvPicPr>
          <p:nvPr/>
        </p:nvPicPr>
        <p:blipFill>
          <a:blip r:embed="rId2"/>
          <a:srcRect/>
          <a:stretch>
            <a:fillRect/>
          </a:stretch>
        </p:blipFill>
        <p:spPr bwMode="auto">
          <a:xfrm>
            <a:off x="914400" y="1295400"/>
            <a:ext cx="6957104" cy="2057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295399" y="3962400"/>
            <a:ext cx="6174889" cy="1828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57200" y="762000"/>
            <a:ext cx="6324600" cy="23241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219200" y="3962400"/>
            <a:ext cx="6667500" cy="2009775"/>
          </a:xfrm>
          <a:prstGeom prst="rect">
            <a:avLst/>
          </a:prstGeom>
          <a:noFill/>
          <a:ln w="9525">
            <a:noFill/>
            <a:miter lim="800000"/>
            <a:headEnd/>
            <a:tailEnd/>
          </a:ln>
          <a:effectLst/>
        </p:spPr>
      </p:pic>
      <p:sp>
        <p:nvSpPr>
          <p:cNvPr id="4" name="Rectangle 3"/>
          <p:cNvSpPr/>
          <p:nvPr/>
        </p:nvSpPr>
        <p:spPr>
          <a:xfrm>
            <a:off x="3657600" y="6172200"/>
            <a:ext cx="2850076" cy="369332"/>
          </a:xfrm>
          <a:prstGeom prst="rect">
            <a:avLst/>
          </a:prstGeom>
        </p:spPr>
        <p:txBody>
          <a:bodyPr wrap="none">
            <a:spAutoFit/>
          </a:bodyPr>
          <a:lstStyle/>
          <a:p>
            <a:r>
              <a:rPr lang="en-US" dirty="0" smtClean="0"/>
              <a:t> D  Latch (Transparent Latch)</a:t>
            </a:r>
            <a:endParaRPr lang="en-US" dirty="0"/>
          </a:p>
        </p:txBody>
      </p:sp>
      <p:sp>
        <p:nvSpPr>
          <p:cNvPr id="5" name="Rectangle 4"/>
          <p:cNvSpPr/>
          <p:nvPr/>
        </p:nvSpPr>
        <p:spPr>
          <a:xfrm>
            <a:off x="6096000" y="2667000"/>
            <a:ext cx="2818528" cy="369332"/>
          </a:xfrm>
          <a:prstGeom prst="rect">
            <a:avLst/>
          </a:prstGeom>
        </p:spPr>
        <p:txBody>
          <a:bodyPr wrap="none">
            <a:spAutoFit/>
          </a:bodyPr>
          <a:lstStyle/>
          <a:p>
            <a:r>
              <a:rPr lang="en-US" dirty="0" smtClean="0"/>
              <a:t> SR  latch with control input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371600" y="762000"/>
            <a:ext cx="5715000" cy="1476375"/>
          </a:xfrm>
          <a:prstGeom prst="rect">
            <a:avLst/>
          </a:prstGeom>
          <a:noFill/>
          <a:ln w="9525">
            <a:noFill/>
            <a:miter lim="800000"/>
            <a:headEnd/>
            <a:tailEnd/>
          </a:ln>
          <a:effectLst/>
        </p:spPr>
      </p:pic>
      <p:sp>
        <p:nvSpPr>
          <p:cNvPr id="3" name="Rectangle 2"/>
          <p:cNvSpPr/>
          <p:nvPr/>
        </p:nvSpPr>
        <p:spPr>
          <a:xfrm>
            <a:off x="381000" y="381000"/>
            <a:ext cx="2863797" cy="369332"/>
          </a:xfrm>
          <a:prstGeom prst="rect">
            <a:avLst/>
          </a:prstGeom>
        </p:spPr>
        <p:txBody>
          <a:bodyPr wrap="none">
            <a:spAutoFit/>
          </a:bodyPr>
          <a:lstStyle/>
          <a:p>
            <a:r>
              <a:rPr lang="en-US" dirty="0" smtClean="0"/>
              <a:t> Graphic symbols for latches </a:t>
            </a:r>
            <a:endParaRPr lang="en-US" dirty="0"/>
          </a:p>
        </p:txBody>
      </p:sp>
      <p:sp>
        <p:nvSpPr>
          <p:cNvPr id="4" name="Rectangle 3"/>
          <p:cNvSpPr/>
          <p:nvPr/>
        </p:nvSpPr>
        <p:spPr>
          <a:xfrm>
            <a:off x="609600" y="2667000"/>
            <a:ext cx="3252814" cy="369332"/>
          </a:xfrm>
          <a:prstGeom prst="rect">
            <a:avLst/>
          </a:prstGeom>
        </p:spPr>
        <p:txBody>
          <a:bodyPr wrap="none">
            <a:spAutoFit/>
          </a:bodyPr>
          <a:lstStyle/>
          <a:p>
            <a:r>
              <a:rPr lang="en-US" dirty="0" smtClean="0"/>
              <a:t>STORAGE ELEMENTS: FLIP-FLOPS</a:t>
            </a:r>
            <a:endParaRPr lang="en-US" dirty="0"/>
          </a:p>
        </p:txBody>
      </p:sp>
      <p:pic>
        <p:nvPicPr>
          <p:cNvPr id="5123" name="Picture 3"/>
          <p:cNvPicPr>
            <a:picLocks noChangeAspect="1" noChangeArrowheads="1"/>
          </p:cNvPicPr>
          <p:nvPr/>
        </p:nvPicPr>
        <p:blipFill>
          <a:blip r:embed="rId3"/>
          <a:srcRect/>
          <a:stretch>
            <a:fillRect/>
          </a:stretch>
        </p:blipFill>
        <p:spPr bwMode="auto">
          <a:xfrm>
            <a:off x="4343400" y="3352800"/>
            <a:ext cx="4048125" cy="2381250"/>
          </a:xfrm>
          <a:prstGeom prst="rect">
            <a:avLst/>
          </a:prstGeom>
          <a:noFill/>
          <a:ln w="9525">
            <a:noFill/>
            <a:miter lim="800000"/>
            <a:headEnd/>
            <a:tailEnd/>
          </a:ln>
          <a:effectLst/>
        </p:spPr>
      </p:pic>
      <p:sp>
        <p:nvSpPr>
          <p:cNvPr id="6" name="Rectangle 5"/>
          <p:cNvSpPr/>
          <p:nvPr/>
        </p:nvSpPr>
        <p:spPr>
          <a:xfrm>
            <a:off x="5029200" y="6019800"/>
            <a:ext cx="3575081" cy="369332"/>
          </a:xfrm>
          <a:prstGeom prst="rect">
            <a:avLst/>
          </a:prstGeom>
        </p:spPr>
        <p:txBody>
          <a:bodyPr wrap="none">
            <a:spAutoFit/>
          </a:bodyPr>
          <a:lstStyle/>
          <a:p>
            <a:r>
              <a:rPr lang="en-US" dirty="0" smtClean="0"/>
              <a:t>Clock response in latch and flip-flop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533400"/>
            <a:ext cx="2853666" cy="369332"/>
          </a:xfrm>
          <a:prstGeom prst="rect">
            <a:avLst/>
          </a:prstGeom>
        </p:spPr>
        <p:txBody>
          <a:bodyPr wrap="none">
            <a:spAutoFit/>
          </a:bodyPr>
          <a:lstStyle/>
          <a:p>
            <a:r>
              <a:rPr lang="en-US" dirty="0" smtClean="0"/>
              <a:t> Edge-Triggered  D  Flip-Flop </a:t>
            </a:r>
            <a:endParaRPr lang="en-US" dirty="0"/>
          </a:p>
        </p:txBody>
      </p:sp>
      <p:pic>
        <p:nvPicPr>
          <p:cNvPr id="6146" name="Picture 2"/>
          <p:cNvPicPr>
            <a:picLocks noChangeAspect="1" noChangeArrowheads="1"/>
          </p:cNvPicPr>
          <p:nvPr/>
        </p:nvPicPr>
        <p:blipFill>
          <a:blip r:embed="rId2"/>
          <a:srcRect/>
          <a:stretch>
            <a:fillRect/>
          </a:stretch>
        </p:blipFill>
        <p:spPr bwMode="auto">
          <a:xfrm>
            <a:off x="3505200" y="838200"/>
            <a:ext cx="4648200" cy="151447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105400" y="2895600"/>
            <a:ext cx="3857625" cy="1466850"/>
          </a:xfrm>
          <a:prstGeom prst="rect">
            <a:avLst/>
          </a:prstGeom>
          <a:noFill/>
          <a:ln w="9525">
            <a:noFill/>
            <a:miter lim="800000"/>
            <a:headEnd/>
            <a:tailEnd/>
          </a:ln>
          <a:effectLst/>
        </p:spPr>
      </p:pic>
      <p:sp>
        <p:nvSpPr>
          <p:cNvPr id="5" name="Rectangle 4"/>
          <p:cNvSpPr/>
          <p:nvPr/>
        </p:nvSpPr>
        <p:spPr>
          <a:xfrm>
            <a:off x="685800" y="2819400"/>
            <a:ext cx="4592026" cy="369332"/>
          </a:xfrm>
          <a:prstGeom prst="rect">
            <a:avLst/>
          </a:prstGeom>
        </p:spPr>
        <p:txBody>
          <a:bodyPr wrap="none">
            <a:spAutoFit/>
          </a:bodyPr>
          <a:lstStyle/>
          <a:p>
            <a:r>
              <a:rPr lang="en-US" dirty="0" smtClean="0"/>
              <a:t> Graphic symbol for edge-triggered  D  flip-flop </a:t>
            </a:r>
            <a:endParaRPr lang="en-US" dirty="0"/>
          </a:p>
        </p:txBody>
      </p:sp>
      <p:pic>
        <p:nvPicPr>
          <p:cNvPr id="6" name="Picture 5"/>
          <p:cNvPicPr>
            <a:picLocks noChangeAspect="1" noChangeArrowheads="1"/>
          </p:cNvPicPr>
          <p:nvPr/>
        </p:nvPicPr>
        <p:blipFill>
          <a:blip r:embed="rId4"/>
          <a:srcRect/>
          <a:stretch>
            <a:fillRect/>
          </a:stretch>
        </p:blipFill>
        <p:spPr bwMode="auto">
          <a:xfrm>
            <a:off x="3505200" y="4572000"/>
            <a:ext cx="1676400" cy="1085850"/>
          </a:xfrm>
          <a:prstGeom prst="rect">
            <a:avLst/>
          </a:prstGeom>
          <a:noFill/>
          <a:ln w="9525">
            <a:noFill/>
            <a:miter lim="800000"/>
            <a:headEnd/>
            <a:tailEnd/>
          </a:ln>
          <a:effectLst/>
        </p:spPr>
      </p:pic>
      <p:sp>
        <p:nvSpPr>
          <p:cNvPr id="7" name="Rectangle 6"/>
          <p:cNvSpPr/>
          <p:nvPr/>
        </p:nvSpPr>
        <p:spPr>
          <a:xfrm>
            <a:off x="6096000" y="5181600"/>
            <a:ext cx="1313180" cy="369332"/>
          </a:xfrm>
          <a:prstGeom prst="rect">
            <a:avLst/>
          </a:prstGeom>
        </p:spPr>
        <p:txBody>
          <a:bodyPr wrap="none">
            <a:spAutoFit/>
          </a:bodyPr>
          <a:lstStyle/>
          <a:p>
            <a:r>
              <a:rPr lang="en-US" dirty="0" smtClean="0"/>
              <a:t>Q(t + 1) = D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514600" y="152400"/>
            <a:ext cx="6305550" cy="24384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286000" y="4572000"/>
            <a:ext cx="6677025" cy="1962150"/>
          </a:xfrm>
          <a:prstGeom prst="rect">
            <a:avLst/>
          </a:prstGeom>
          <a:noFill/>
          <a:ln w="9525">
            <a:noFill/>
            <a:miter lim="800000"/>
            <a:headEnd/>
            <a:tailEnd/>
          </a:ln>
          <a:effectLst/>
        </p:spPr>
      </p:pic>
      <p:sp>
        <p:nvSpPr>
          <p:cNvPr id="4" name="Rectangle 3"/>
          <p:cNvSpPr/>
          <p:nvPr/>
        </p:nvSpPr>
        <p:spPr>
          <a:xfrm>
            <a:off x="914400" y="5867400"/>
            <a:ext cx="1191352" cy="369332"/>
          </a:xfrm>
          <a:prstGeom prst="rect">
            <a:avLst/>
          </a:prstGeom>
        </p:spPr>
        <p:txBody>
          <a:bodyPr wrap="none">
            <a:spAutoFit/>
          </a:bodyPr>
          <a:lstStyle/>
          <a:p>
            <a:r>
              <a:rPr lang="en-US" dirty="0" smtClean="0"/>
              <a:t>T  flip-flop </a:t>
            </a:r>
            <a:endParaRPr lang="en-US" dirty="0"/>
          </a:p>
        </p:txBody>
      </p:sp>
      <p:sp>
        <p:nvSpPr>
          <p:cNvPr id="5" name="Rectangle 4"/>
          <p:cNvSpPr/>
          <p:nvPr/>
        </p:nvSpPr>
        <p:spPr>
          <a:xfrm>
            <a:off x="6172200" y="2895600"/>
            <a:ext cx="1220206" cy="369332"/>
          </a:xfrm>
          <a:prstGeom prst="rect">
            <a:avLst/>
          </a:prstGeom>
        </p:spPr>
        <p:txBody>
          <a:bodyPr wrap="none">
            <a:spAutoFit/>
          </a:bodyPr>
          <a:lstStyle/>
          <a:p>
            <a:r>
              <a:rPr lang="en-US" dirty="0" smtClean="0"/>
              <a:t>JK flip-flop </a:t>
            </a:r>
            <a:endParaRPr lang="en-US" dirty="0"/>
          </a:p>
        </p:txBody>
      </p:sp>
      <p:pic>
        <p:nvPicPr>
          <p:cNvPr id="7172" name="Picture 4"/>
          <p:cNvPicPr>
            <a:picLocks noChangeAspect="1" noChangeArrowheads="1"/>
          </p:cNvPicPr>
          <p:nvPr/>
        </p:nvPicPr>
        <p:blipFill>
          <a:blip r:embed="rId4"/>
          <a:srcRect/>
          <a:stretch>
            <a:fillRect/>
          </a:stretch>
        </p:blipFill>
        <p:spPr bwMode="auto">
          <a:xfrm>
            <a:off x="457200" y="1752600"/>
            <a:ext cx="2552700" cy="1485900"/>
          </a:xfrm>
          <a:prstGeom prst="rect">
            <a:avLst/>
          </a:prstGeom>
          <a:noFill/>
          <a:ln w="9525">
            <a:noFill/>
            <a:miter lim="800000"/>
            <a:headEnd/>
            <a:tailEnd/>
          </a:ln>
          <a:effectLst/>
        </p:spPr>
      </p:pic>
      <p:pic>
        <p:nvPicPr>
          <p:cNvPr id="7174" name="Picture 6"/>
          <p:cNvPicPr>
            <a:picLocks noChangeAspect="1" noChangeArrowheads="1"/>
          </p:cNvPicPr>
          <p:nvPr/>
        </p:nvPicPr>
        <p:blipFill>
          <a:blip r:embed="rId5"/>
          <a:srcRect/>
          <a:stretch>
            <a:fillRect/>
          </a:stretch>
        </p:blipFill>
        <p:spPr bwMode="auto">
          <a:xfrm>
            <a:off x="228600" y="4343400"/>
            <a:ext cx="2266950" cy="819150"/>
          </a:xfrm>
          <a:prstGeom prst="rect">
            <a:avLst/>
          </a:prstGeom>
          <a:noFill/>
          <a:ln w="9525">
            <a:noFill/>
            <a:miter lim="800000"/>
            <a:headEnd/>
            <a:tailEnd/>
          </a:ln>
          <a:effectLst/>
        </p:spPr>
      </p:pic>
      <p:pic>
        <p:nvPicPr>
          <p:cNvPr id="7175" name="Picture 7"/>
          <p:cNvPicPr>
            <a:picLocks noChangeAspect="1" noChangeArrowheads="1"/>
          </p:cNvPicPr>
          <p:nvPr/>
        </p:nvPicPr>
        <p:blipFill>
          <a:blip r:embed="rId6"/>
          <a:srcRect/>
          <a:stretch>
            <a:fillRect/>
          </a:stretch>
        </p:blipFill>
        <p:spPr bwMode="auto">
          <a:xfrm>
            <a:off x="3657600" y="2971800"/>
            <a:ext cx="1771650" cy="295275"/>
          </a:xfrm>
          <a:prstGeom prst="rect">
            <a:avLst/>
          </a:prstGeom>
          <a:noFill/>
          <a:ln w="9525">
            <a:noFill/>
            <a:miter lim="800000"/>
            <a:headEnd/>
            <a:tailEnd/>
          </a:ln>
          <a:effectLst/>
        </p:spPr>
      </p:pic>
      <p:pic>
        <p:nvPicPr>
          <p:cNvPr id="7176" name="Picture 8"/>
          <p:cNvPicPr>
            <a:picLocks noChangeAspect="1" noChangeArrowheads="1"/>
          </p:cNvPicPr>
          <p:nvPr/>
        </p:nvPicPr>
        <p:blipFill>
          <a:blip r:embed="rId7"/>
          <a:srcRect/>
          <a:stretch>
            <a:fillRect/>
          </a:stretch>
        </p:blipFill>
        <p:spPr bwMode="auto">
          <a:xfrm>
            <a:off x="5562600" y="4267200"/>
            <a:ext cx="2486025" cy="304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0" y="468868"/>
            <a:ext cx="1201098" cy="369332"/>
          </a:xfrm>
          <a:prstGeom prst="rect">
            <a:avLst/>
          </a:prstGeom>
        </p:spPr>
        <p:txBody>
          <a:bodyPr wrap="none">
            <a:spAutoFit/>
          </a:bodyPr>
          <a:lstStyle/>
          <a:p>
            <a:r>
              <a:rPr lang="en-US" b="1" dirty="0">
                <a:solidFill>
                  <a:srgbClr val="FF0000"/>
                </a:solidFill>
              </a:rPr>
              <a:t>REGISTERS</a:t>
            </a:r>
            <a:endParaRPr lang="en-US" dirty="0">
              <a:solidFill>
                <a:srgbClr val="FF0000"/>
              </a:solidFill>
            </a:endParaRPr>
          </a:p>
        </p:txBody>
      </p:sp>
      <p:sp>
        <p:nvSpPr>
          <p:cNvPr id="3" name="Rectangle 2"/>
          <p:cNvSpPr/>
          <p:nvPr/>
        </p:nvSpPr>
        <p:spPr>
          <a:xfrm>
            <a:off x="76200" y="1371600"/>
            <a:ext cx="4191000" cy="2031325"/>
          </a:xfrm>
          <a:prstGeom prst="rect">
            <a:avLst/>
          </a:prstGeom>
        </p:spPr>
        <p:txBody>
          <a:bodyPr wrap="square">
            <a:spAutoFit/>
          </a:bodyPr>
          <a:lstStyle/>
          <a:p>
            <a:r>
              <a:rPr lang="en-US" dirty="0"/>
              <a:t>A </a:t>
            </a:r>
            <a:r>
              <a:rPr lang="en-US" i="1" dirty="0"/>
              <a:t>register </a:t>
            </a:r>
            <a:r>
              <a:rPr lang="en-US" dirty="0"/>
              <a:t>is a group of flip‐flops, each one of which shares a common clock and is</a:t>
            </a:r>
          </a:p>
          <a:p>
            <a:r>
              <a:rPr lang="en-US" dirty="0"/>
              <a:t>capable of storing one bit of information. </a:t>
            </a:r>
            <a:endParaRPr lang="en-US" dirty="0" smtClean="0"/>
          </a:p>
          <a:p>
            <a:endParaRPr lang="en-US" dirty="0"/>
          </a:p>
          <a:p>
            <a:r>
              <a:rPr lang="en-US" dirty="0" smtClean="0"/>
              <a:t>An </a:t>
            </a:r>
            <a:r>
              <a:rPr lang="en-US" i="1" dirty="0"/>
              <a:t>n </a:t>
            </a:r>
            <a:r>
              <a:rPr lang="en-US" dirty="0"/>
              <a:t>‐bit register consists of a group of </a:t>
            </a:r>
            <a:r>
              <a:rPr lang="en-US" i="1" dirty="0" smtClean="0"/>
              <a:t>n </a:t>
            </a:r>
            <a:r>
              <a:rPr lang="en-US" dirty="0" smtClean="0"/>
              <a:t>flip‐flops </a:t>
            </a:r>
            <a:r>
              <a:rPr lang="en-US" dirty="0"/>
              <a:t>capable of storing </a:t>
            </a:r>
            <a:r>
              <a:rPr lang="en-US" i="1" dirty="0"/>
              <a:t>n </a:t>
            </a:r>
            <a:r>
              <a:rPr lang="en-US" dirty="0"/>
              <a:t>bits of binary information.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022866"/>
            <a:ext cx="2286000" cy="559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9051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3297</Words>
  <Application>Microsoft Office PowerPoint</Application>
  <PresentationFormat>On-screen Show (4:3)</PresentationFormat>
  <Paragraphs>289</Paragraphs>
  <Slides>35</Slides>
  <Notes>24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Sequential  Circuits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Procedure of a Synchronous Counter</vt:lpstr>
      <vt:lpstr>Design of a MOD-3 Counter</vt:lpstr>
      <vt:lpstr>Design of a MOD-3 Counter</vt:lpstr>
      <vt:lpstr>Lock Out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 BIT BINARY TO GRAY CODE CONVERTER –DESIGN (1)…</dc:title>
  <dc:creator>kakkar</dc:creator>
  <cp:lastModifiedBy>dc</cp:lastModifiedBy>
  <cp:revision>74</cp:revision>
  <dcterms:created xsi:type="dcterms:W3CDTF">2017-09-26T15:41:32Z</dcterms:created>
  <dcterms:modified xsi:type="dcterms:W3CDTF">2022-05-13T16:00:55Z</dcterms:modified>
</cp:coreProperties>
</file>