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57" r:id="rId4"/>
    <p:sldId id="258" r:id="rId5"/>
    <p:sldId id="260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6" r:id="rId33"/>
    <p:sldId id="370" r:id="rId34"/>
    <p:sldId id="371" r:id="rId35"/>
    <p:sldId id="372" r:id="rId36"/>
    <p:sldId id="373" r:id="rId37"/>
    <p:sldId id="362" r:id="rId38"/>
    <p:sldId id="366" r:id="rId39"/>
    <p:sldId id="367" r:id="rId40"/>
    <p:sldId id="368" r:id="rId41"/>
    <p:sldId id="369" r:id="rId4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084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xmlns="" id="{1D870547-6D52-4F7A-B169-3B4BF3B1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xmlns="" id="{D55C91E7-B048-413B-90A6-00018B3A9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AutoShape 3">
            <a:extLst>
              <a:ext uri="{FF2B5EF4-FFF2-40B4-BE49-F238E27FC236}">
                <a16:creationId xmlns:a16="http://schemas.microsoft.com/office/drawing/2014/main" xmlns="" id="{3CDAF05E-9A8F-4DBC-A277-72C55CD8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5" name="AutoShape 4">
            <a:extLst>
              <a:ext uri="{FF2B5EF4-FFF2-40B4-BE49-F238E27FC236}">
                <a16:creationId xmlns:a16="http://schemas.microsoft.com/office/drawing/2014/main" xmlns="" id="{D808A7C0-FCB9-486A-8D69-8E4B38EA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6" name="AutoShape 5">
            <a:extLst>
              <a:ext uri="{FF2B5EF4-FFF2-40B4-BE49-F238E27FC236}">
                <a16:creationId xmlns:a16="http://schemas.microsoft.com/office/drawing/2014/main" xmlns="" id="{7C968E08-1D4B-433E-896D-D9B10CB9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7" name="AutoShape 6">
            <a:extLst>
              <a:ext uri="{FF2B5EF4-FFF2-40B4-BE49-F238E27FC236}">
                <a16:creationId xmlns:a16="http://schemas.microsoft.com/office/drawing/2014/main" xmlns="" id="{3A87D8F7-B893-4733-84CA-6572F69B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8" name="AutoShape 7">
            <a:extLst>
              <a:ext uri="{FF2B5EF4-FFF2-40B4-BE49-F238E27FC236}">
                <a16:creationId xmlns:a16="http://schemas.microsoft.com/office/drawing/2014/main" xmlns="" id="{F64FD2AD-D2C5-4063-A886-7A681CE8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9" name="AutoShape 8">
            <a:extLst>
              <a:ext uri="{FF2B5EF4-FFF2-40B4-BE49-F238E27FC236}">
                <a16:creationId xmlns:a16="http://schemas.microsoft.com/office/drawing/2014/main" xmlns="" id="{37BCA44C-DC9C-463F-A185-04A5235D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0" name="AutoShape 9">
            <a:extLst>
              <a:ext uri="{FF2B5EF4-FFF2-40B4-BE49-F238E27FC236}">
                <a16:creationId xmlns:a16="http://schemas.microsoft.com/office/drawing/2014/main" xmlns="" id="{C8767D62-E1F0-49CC-8056-7A7D8D80F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1" name="AutoShape 10">
            <a:extLst>
              <a:ext uri="{FF2B5EF4-FFF2-40B4-BE49-F238E27FC236}">
                <a16:creationId xmlns:a16="http://schemas.microsoft.com/office/drawing/2014/main" xmlns="" id="{0B7950A5-9A30-489C-8D1E-94563113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2" name="AutoShape 11">
            <a:extLst>
              <a:ext uri="{FF2B5EF4-FFF2-40B4-BE49-F238E27FC236}">
                <a16:creationId xmlns:a16="http://schemas.microsoft.com/office/drawing/2014/main" xmlns="" id="{6D70850F-2A69-4B01-B94E-299306A4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3" name="AutoShape 12">
            <a:extLst>
              <a:ext uri="{FF2B5EF4-FFF2-40B4-BE49-F238E27FC236}">
                <a16:creationId xmlns:a16="http://schemas.microsoft.com/office/drawing/2014/main" xmlns="" id="{C1A2B06A-87FC-4483-9A95-1247D190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4" name="AutoShape 13">
            <a:extLst>
              <a:ext uri="{FF2B5EF4-FFF2-40B4-BE49-F238E27FC236}">
                <a16:creationId xmlns:a16="http://schemas.microsoft.com/office/drawing/2014/main" xmlns="" id="{FA4228C0-4F43-4679-9378-7E7EE79A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5" name="AutoShape 14">
            <a:extLst>
              <a:ext uri="{FF2B5EF4-FFF2-40B4-BE49-F238E27FC236}">
                <a16:creationId xmlns:a16="http://schemas.microsoft.com/office/drawing/2014/main" xmlns="" id="{BCC1BE8A-078C-4851-B1F7-74102E2F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6" name="AutoShape 15">
            <a:extLst>
              <a:ext uri="{FF2B5EF4-FFF2-40B4-BE49-F238E27FC236}">
                <a16:creationId xmlns:a16="http://schemas.microsoft.com/office/drawing/2014/main" xmlns="" id="{68735EA1-6261-42DE-A206-CEC5B691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7" name="AutoShape 16">
            <a:extLst>
              <a:ext uri="{FF2B5EF4-FFF2-40B4-BE49-F238E27FC236}">
                <a16:creationId xmlns:a16="http://schemas.microsoft.com/office/drawing/2014/main" xmlns="" id="{BD174108-6593-457A-92EE-5F6561E1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8" name="AutoShape 17">
            <a:extLst>
              <a:ext uri="{FF2B5EF4-FFF2-40B4-BE49-F238E27FC236}">
                <a16:creationId xmlns:a16="http://schemas.microsoft.com/office/drawing/2014/main" xmlns="" id="{D8E8DD00-9B5A-442D-A89A-3D5347869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39" name="AutoShape 18">
            <a:extLst>
              <a:ext uri="{FF2B5EF4-FFF2-40B4-BE49-F238E27FC236}">
                <a16:creationId xmlns:a16="http://schemas.microsoft.com/office/drawing/2014/main" xmlns="" id="{580BB051-0C7A-4BAD-B68F-D5098579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0" name="AutoShape 19">
            <a:extLst>
              <a:ext uri="{FF2B5EF4-FFF2-40B4-BE49-F238E27FC236}">
                <a16:creationId xmlns:a16="http://schemas.microsoft.com/office/drawing/2014/main" xmlns="" id="{CA49DE92-FF83-4AF8-BC9C-F3133101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1" name="AutoShape 20">
            <a:extLst>
              <a:ext uri="{FF2B5EF4-FFF2-40B4-BE49-F238E27FC236}">
                <a16:creationId xmlns:a16="http://schemas.microsoft.com/office/drawing/2014/main" xmlns="" id="{3DDFD457-9355-454B-9518-D8D5C6F0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2" name="AutoShape 21">
            <a:extLst>
              <a:ext uri="{FF2B5EF4-FFF2-40B4-BE49-F238E27FC236}">
                <a16:creationId xmlns:a16="http://schemas.microsoft.com/office/drawing/2014/main" xmlns="" id="{1EF0BCFA-E06F-4D31-8174-0A8FA073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3" name="AutoShape 22">
            <a:extLst>
              <a:ext uri="{FF2B5EF4-FFF2-40B4-BE49-F238E27FC236}">
                <a16:creationId xmlns:a16="http://schemas.microsoft.com/office/drawing/2014/main" xmlns="" id="{6418139B-CE28-4A97-8BEF-7F5CC81D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4" name="AutoShape 23">
            <a:extLst>
              <a:ext uri="{FF2B5EF4-FFF2-40B4-BE49-F238E27FC236}">
                <a16:creationId xmlns:a16="http://schemas.microsoft.com/office/drawing/2014/main" xmlns="" id="{B09BA21F-D8BE-4704-BD56-233CE695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5" name="AutoShape 24">
            <a:extLst>
              <a:ext uri="{FF2B5EF4-FFF2-40B4-BE49-F238E27FC236}">
                <a16:creationId xmlns:a16="http://schemas.microsoft.com/office/drawing/2014/main" xmlns="" id="{049A151C-751D-4ED4-A9CF-0B2BBC1ED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6" name="AutoShape 25">
            <a:extLst>
              <a:ext uri="{FF2B5EF4-FFF2-40B4-BE49-F238E27FC236}">
                <a16:creationId xmlns:a16="http://schemas.microsoft.com/office/drawing/2014/main" xmlns="" id="{3D82960E-D3AB-4CBF-BFD1-80D0FF8D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7" name="AutoShape 26">
            <a:extLst>
              <a:ext uri="{FF2B5EF4-FFF2-40B4-BE49-F238E27FC236}">
                <a16:creationId xmlns:a16="http://schemas.microsoft.com/office/drawing/2014/main" xmlns="" id="{E3D508F1-7A44-408A-86B5-50BD937F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8" name="AutoShape 27">
            <a:extLst>
              <a:ext uri="{FF2B5EF4-FFF2-40B4-BE49-F238E27FC236}">
                <a16:creationId xmlns:a16="http://schemas.microsoft.com/office/drawing/2014/main" xmlns="" id="{CB6438E5-35CA-4C78-A863-9F024AD6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49" name="AutoShape 28">
            <a:extLst>
              <a:ext uri="{FF2B5EF4-FFF2-40B4-BE49-F238E27FC236}">
                <a16:creationId xmlns:a16="http://schemas.microsoft.com/office/drawing/2014/main" xmlns="" id="{BFC3E207-C36D-4D16-A1A8-5702B801B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0" name="AutoShape 29">
            <a:extLst>
              <a:ext uri="{FF2B5EF4-FFF2-40B4-BE49-F238E27FC236}">
                <a16:creationId xmlns:a16="http://schemas.microsoft.com/office/drawing/2014/main" xmlns="" id="{5948610D-0C20-4ACE-80D9-5DA61F15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1" name="AutoShape 30">
            <a:extLst>
              <a:ext uri="{FF2B5EF4-FFF2-40B4-BE49-F238E27FC236}">
                <a16:creationId xmlns:a16="http://schemas.microsoft.com/office/drawing/2014/main" xmlns="" id="{136505E5-4F55-4005-8233-F8C961D0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2" name="AutoShape 31">
            <a:extLst>
              <a:ext uri="{FF2B5EF4-FFF2-40B4-BE49-F238E27FC236}">
                <a16:creationId xmlns:a16="http://schemas.microsoft.com/office/drawing/2014/main" xmlns="" id="{E8EC8F5F-FC98-480F-882C-A670D2D0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3" name="AutoShape 32">
            <a:extLst>
              <a:ext uri="{FF2B5EF4-FFF2-40B4-BE49-F238E27FC236}">
                <a16:creationId xmlns:a16="http://schemas.microsoft.com/office/drawing/2014/main" xmlns="" id="{2E92F92F-8CE6-46EB-A304-F75CBDE5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4" name="AutoShape 33">
            <a:extLst>
              <a:ext uri="{FF2B5EF4-FFF2-40B4-BE49-F238E27FC236}">
                <a16:creationId xmlns:a16="http://schemas.microsoft.com/office/drawing/2014/main" xmlns="" id="{D3420D29-AB84-4D47-91E0-255C554F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5" name="AutoShape 34">
            <a:extLst>
              <a:ext uri="{FF2B5EF4-FFF2-40B4-BE49-F238E27FC236}">
                <a16:creationId xmlns:a16="http://schemas.microsoft.com/office/drawing/2014/main" xmlns="" id="{3F7EEF17-00F4-4C00-8FB5-FCBA9EEC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6" name="AutoShape 35">
            <a:extLst>
              <a:ext uri="{FF2B5EF4-FFF2-40B4-BE49-F238E27FC236}">
                <a16:creationId xmlns:a16="http://schemas.microsoft.com/office/drawing/2014/main" xmlns="" id="{37654DC1-9935-4377-B70F-0FE9C37F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7" name="AutoShape 36">
            <a:extLst>
              <a:ext uri="{FF2B5EF4-FFF2-40B4-BE49-F238E27FC236}">
                <a16:creationId xmlns:a16="http://schemas.microsoft.com/office/drawing/2014/main" xmlns="" id="{4B1E1634-10C7-4AEC-AA4C-1A2741A0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8" name="AutoShape 37">
            <a:extLst>
              <a:ext uri="{FF2B5EF4-FFF2-40B4-BE49-F238E27FC236}">
                <a16:creationId xmlns:a16="http://schemas.microsoft.com/office/drawing/2014/main" xmlns="" id="{2890E57A-B776-48A2-AAF1-53D47170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59" name="AutoShape 38">
            <a:extLst>
              <a:ext uri="{FF2B5EF4-FFF2-40B4-BE49-F238E27FC236}">
                <a16:creationId xmlns:a16="http://schemas.microsoft.com/office/drawing/2014/main" xmlns="" id="{7F216B18-44EC-4218-A617-47BFB581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0" name="AutoShape 39">
            <a:extLst>
              <a:ext uri="{FF2B5EF4-FFF2-40B4-BE49-F238E27FC236}">
                <a16:creationId xmlns:a16="http://schemas.microsoft.com/office/drawing/2014/main" xmlns="" id="{AFC83E37-5141-46F5-BD8E-A9850BD4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1" name="AutoShape 40">
            <a:extLst>
              <a:ext uri="{FF2B5EF4-FFF2-40B4-BE49-F238E27FC236}">
                <a16:creationId xmlns:a16="http://schemas.microsoft.com/office/drawing/2014/main" xmlns="" id="{B327C1E8-C808-4602-BAFB-58D192F4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2" name="AutoShape 41">
            <a:extLst>
              <a:ext uri="{FF2B5EF4-FFF2-40B4-BE49-F238E27FC236}">
                <a16:creationId xmlns:a16="http://schemas.microsoft.com/office/drawing/2014/main" xmlns="" id="{91D93C63-D91E-4999-8113-91BC24E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3" name="AutoShape 42">
            <a:extLst>
              <a:ext uri="{FF2B5EF4-FFF2-40B4-BE49-F238E27FC236}">
                <a16:creationId xmlns:a16="http://schemas.microsoft.com/office/drawing/2014/main" xmlns="" id="{3CF7BC3E-E2DA-45C3-8BB5-9C412D39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4" name="AutoShape 43">
            <a:extLst>
              <a:ext uri="{FF2B5EF4-FFF2-40B4-BE49-F238E27FC236}">
                <a16:creationId xmlns:a16="http://schemas.microsoft.com/office/drawing/2014/main" xmlns="" id="{CD1C5D7A-A5B5-4249-A874-A2B57BCA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5" name="AutoShape 44">
            <a:extLst>
              <a:ext uri="{FF2B5EF4-FFF2-40B4-BE49-F238E27FC236}">
                <a16:creationId xmlns:a16="http://schemas.microsoft.com/office/drawing/2014/main" xmlns="" id="{CB249131-2913-4862-A34C-545EF8D3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6" name="AutoShape 45">
            <a:extLst>
              <a:ext uri="{FF2B5EF4-FFF2-40B4-BE49-F238E27FC236}">
                <a16:creationId xmlns:a16="http://schemas.microsoft.com/office/drawing/2014/main" xmlns="" id="{C896E793-369B-4B8C-B344-51B45E3E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7" name="AutoShape 46">
            <a:extLst>
              <a:ext uri="{FF2B5EF4-FFF2-40B4-BE49-F238E27FC236}">
                <a16:creationId xmlns:a16="http://schemas.microsoft.com/office/drawing/2014/main" xmlns="" id="{284E8E56-A364-45AC-A581-F0757827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8" name="AutoShape 47">
            <a:extLst>
              <a:ext uri="{FF2B5EF4-FFF2-40B4-BE49-F238E27FC236}">
                <a16:creationId xmlns:a16="http://schemas.microsoft.com/office/drawing/2014/main" xmlns="" id="{E812B490-022F-4D1C-B2DF-87B8DD97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69" name="AutoShape 48">
            <a:extLst>
              <a:ext uri="{FF2B5EF4-FFF2-40B4-BE49-F238E27FC236}">
                <a16:creationId xmlns:a16="http://schemas.microsoft.com/office/drawing/2014/main" xmlns="" id="{99F75B54-0EB1-4F15-BF94-C47921DEE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0" name="AutoShape 49">
            <a:extLst>
              <a:ext uri="{FF2B5EF4-FFF2-40B4-BE49-F238E27FC236}">
                <a16:creationId xmlns:a16="http://schemas.microsoft.com/office/drawing/2014/main" xmlns="" id="{F65A5FC5-B83E-44BD-863D-B826A17B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1" name="AutoShape 50">
            <a:extLst>
              <a:ext uri="{FF2B5EF4-FFF2-40B4-BE49-F238E27FC236}">
                <a16:creationId xmlns:a16="http://schemas.microsoft.com/office/drawing/2014/main" xmlns="" id="{C04877C8-73F2-47EE-A502-8D6232C0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2" name="AutoShape 51">
            <a:extLst>
              <a:ext uri="{FF2B5EF4-FFF2-40B4-BE49-F238E27FC236}">
                <a16:creationId xmlns:a16="http://schemas.microsoft.com/office/drawing/2014/main" xmlns="" id="{CFBE654F-7307-474C-8808-61B88C3C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3" name="AutoShape 52">
            <a:extLst>
              <a:ext uri="{FF2B5EF4-FFF2-40B4-BE49-F238E27FC236}">
                <a16:creationId xmlns:a16="http://schemas.microsoft.com/office/drawing/2014/main" xmlns="" id="{B254C47D-A501-4CDE-9B05-5CE428F3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4" name="AutoShape 53">
            <a:extLst>
              <a:ext uri="{FF2B5EF4-FFF2-40B4-BE49-F238E27FC236}">
                <a16:creationId xmlns:a16="http://schemas.microsoft.com/office/drawing/2014/main" xmlns="" id="{F5F3DCC8-F914-47CB-9EDA-46E7BA4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5" name="AutoShape 54">
            <a:extLst>
              <a:ext uri="{FF2B5EF4-FFF2-40B4-BE49-F238E27FC236}">
                <a16:creationId xmlns:a16="http://schemas.microsoft.com/office/drawing/2014/main" xmlns="" id="{74439F8F-3D29-4D0E-8AAE-AC1468E5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6" name="AutoShape 55">
            <a:extLst>
              <a:ext uri="{FF2B5EF4-FFF2-40B4-BE49-F238E27FC236}">
                <a16:creationId xmlns:a16="http://schemas.microsoft.com/office/drawing/2014/main" xmlns="" id="{462E4001-71E0-4BCB-84E9-950AB8E0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7" name="AutoShape 56">
            <a:extLst>
              <a:ext uri="{FF2B5EF4-FFF2-40B4-BE49-F238E27FC236}">
                <a16:creationId xmlns:a16="http://schemas.microsoft.com/office/drawing/2014/main" xmlns="" id="{D0F500A4-BBC6-4186-A837-F53D3F2F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8" name="AutoShape 57">
            <a:extLst>
              <a:ext uri="{FF2B5EF4-FFF2-40B4-BE49-F238E27FC236}">
                <a16:creationId xmlns:a16="http://schemas.microsoft.com/office/drawing/2014/main" xmlns="" id="{21310536-6ED0-4E8F-B9F5-CB930E9A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79" name="AutoShape 58">
            <a:extLst>
              <a:ext uri="{FF2B5EF4-FFF2-40B4-BE49-F238E27FC236}">
                <a16:creationId xmlns:a16="http://schemas.microsoft.com/office/drawing/2014/main" xmlns="" id="{FFEA24E1-1023-413C-A581-C2345C2A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80" name="AutoShape 59">
            <a:extLst>
              <a:ext uri="{FF2B5EF4-FFF2-40B4-BE49-F238E27FC236}">
                <a16:creationId xmlns:a16="http://schemas.microsoft.com/office/drawing/2014/main" xmlns="" id="{69C5B650-9859-4F32-9E27-84F85423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81" name="AutoShape 60">
            <a:extLst>
              <a:ext uri="{FF2B5EF4-FFF2-40B4-BE49-F238E27FC236}">
                <a16:creationId xmlns:a16="http://schemas.microsoft.com/office/drawing/2014/main" xmlns="" id="{3318B34A-B4D4-47FB-92EC-E9A0E39A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82" name="AutoShape 61">
            <a:extLst>
              <a:ext uri="{FF2B5EF4-FFF2-40B4-BE49-F238E27FC236}">
                <a16:creationId xmlns:a16="http://schemas.microsoft.com/office/drawing/2014/main" xmlns="" id="{EF969926-3046-4B16-8CB5-3B1114B9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83" name="AutoShape 62">
            <a:extLst>
              <a:ext uri="{FF2B5EF4-FFF2-40B4-BE49-F238E27FC236}">
                <a16:creationId xmlns:a16="http://schemas.microsoft.com/office/drawing/2014/main" xmlns="" id="{99D468B3-5AFB-428E-A96C-BDB518AD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84" name="Rectangle 63">
            <a:extLst>
              <a:ext uri="{FF2B5EF4-FFF2-40B4-BE49-F238E27FC236}">
                <a16:creationId xmlns:a16="http://schemas.microsoft.com/office/drawing/2014/main" xmlns="" id="{B1D98877-FF28-4774-A10F-20ACC6B510C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2918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4">
            <a:extLst>
              <a:ext uri="{FF2B5EF4-FFF2-40B4-BE49-F238E27FC236}">
                <a16:creationId xmlns:a16="http://schemas.microsoft.com/office/drawing/2014/main" xmlns="" id="{6F5A2946-E026-46C7-AD0E-6887DE09B1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182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186" name="Text Box 65">
            <a:extLst>
              <a:ext uri="{FF2B5EF4-FFF2-40B4-BE49-F238E27FC236}">
                <a16:creationId xmlns:a16="http://schemas.microsoft.com/office/drawing/2014/main" xmlns="" id="{5C170CA8-E5A7-47C7-B075-748C11248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0676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87" name="Text Box 66">
            <a:extLst>
              <a:ext uri="{FF2B5EF4-FFF2-40B4-BE49-F238E27FC236}">
                <a16:creationId xmlns:a16="http://schemas.microsoft.com/office/drawing/2014/main" xmlns="" id="{0AF5275E-2D73-4EFB-B8FD-F81598FD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0"/>
            <a:ext cx="3306762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88" name="Text Box 67">
            <a:extLst>
              <a:ext uri="{FF2B5EF4-FFF2-40B4-BE49-F238E27FC236}">
                <a16:creationId xmlns:a16="http://schemas.microsoft.com/office/drawing/2014/main" xmlns="" id="{8215F98E-8816-4716-9FAE-DC59CEF8B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06763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xmlns="" id="{9B1914A8-4B20-4B07-BCC4-8000709051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2734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8469A8B4-A7E3-41FB-8530-4BCF3B2197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8">
            <a:extLst>
              <a:ext uri="{FF2B5EF4-FFF2-40B4-BE49-F238E27FC236}">
                <a16:creationId xmlns:a16="http://schemas.microsoft.com/office/drawing/2014/main" xmlns="" id="{FB122DE3-99D2-4CC7-B129-FA03E9FE7E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D56DDF-DB83-4689-8D9D-01596A3EB6F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xmlns="" id="{558EB4B7-79C5-4633-A33D-B520D7E78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8D1F853-DB96-43A8-8877-220C326EAEE3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xmlns="" id="{C271E2AF-11FE-4F0C-9D08-8364885BD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D77FD8A-A6A7-45B4-AF52-E0B842D3A807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xmlns="" id="{C7179037-0D21-4124-B500-5801996F3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00625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xmlns="" id="{23361938-A364-4A76-B34D-EADF623C0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96013" cy="45037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61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8">
            <a:extLst>
              <a:ext uri="{FF2B5EF4-FFF2-40B4-BE49-F238E27FC236}">
                <a16:creationId xmlns:a16="http://schemas.microsoft.com/office/drawing/2014/main" xmlns="" id="{84C99557-F377-4C23-AF34-2D702A3427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0F6769-C591-454A-A879-E96EC0A5FC2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xmlns="" id="{B1E173A2-199D-476E-89A4-C7C77F9C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BD63466-4EA4-4236-B84B-C0535064BF03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xmlns="" id="{8B7C7EE7-5A8E-4C6F-9BBD-DA8A8E517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F04285F-277B-4D90-B18D-15E43545A0D5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xmlns="" id="{B9446854-0F1D-451F-AE03-CFA49678A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00625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xmlns="" id="{95BD4F2D-B39C-47F2-A5C7-C98E214DF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96013" cy="45037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11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8">
            <a:extLst>
              <a:ext uri="{FF2B5EF4-FFF2-40B4-BE49-F238E27FC236}">
                <a16:creationId xmlns:a16="http://schemas.microsoft.com/office/drawing/2014/main" xmlns="" id="{9216DEE3-5F3D-413B-9CEE-C9D86D0F44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5C8886-CD03-4662-8B6B-B9C7CDB21E6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xmlns="" id="{DA86C2C1-E565-46D2-BFB3-5095C9CC4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55265EE-750E-4EB5-9128-8E9338F07FDD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xmlns="" id="{5F091AE8-5036-407A-875E-8EA589D75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C0ABA5D-5EDF-4DEB-9340-866263317FD3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xmlns="" id="{194CA51D-D903-4156-81F5-C2A7700DC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05388" cy="37544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xmlns="" id="{7320BC06-9ECB-488C-AFBA-F1A2060DF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0775" cy="450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8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8">
            <a:extLst>
              <a:ext uri="{FF2B5EF4-FFF2-40B4-BE49-F238E27FC236}">
                <a16:creationId xmlns:a16="http://schemas.microsoft.com/office/drawing/2014/main" xmlns="" id="{B48849EF-476F-4F31-A8B7-FA74B671D8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77348D-05F5-42AC-BF88-9F4FBC700F7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xmlns="" id="{E3921CE3-99C5-4DF9-9BF8-77692AE6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B0EFBD0-B396-46B5-A61A-C63CF92C2E05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xmlns="" id="{BAAA2843-C08E-4A8A-9506-445E8FE2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E4C9B4-9868-461C-8E48-8361AEB7626B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xmlns="" id="{F50CA586-C8D8-41F7-8E1D-2D1D87ACB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763588"/>
            <a:ext cx="4943475" cy="3708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xmlns="" id="{44EFC434-EDDA-40CD-8516-033859610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54738" cy="44624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47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8">
            <a:extLst>
              <a:ext uri="{FF2B5EF4-FFF2-40B4-BE49-F238E27FC236}">
                <a16:creationId xmlns:a16="http://schemas.microsoft.com/office/drawing/2014/main" xmlns="" id="{AFEB841E-5C35-404C-BC46-BC668038D2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77EE5E-7E72-4C62-A08C-188F0322837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xmlns="" id="{EAB26EB6-10E1-4818-8CA3-FFA53D94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3B9425E-02A7-4BC5-8048-B088102F66D3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xmlns="" id="{F07B7966-3B88-4A6C-B006-AFD07C3C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2024FCC-FE91-4959-B7B8-F8886A4F6BCF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xmlns="" id="{3C958905-5793-4ED6-AC9A-51D0C8CEF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xmlns="" id="{1D4B1C3A-240C-46CA-85C1-C837C8268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87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8">
            <a:extLst>
              <a:ext uri="{FF2B5EF4-FFF2-40B4-BE49-F238E27FC236}">
                <a16:creationId xmlns:a16="http://schemas.microsoft.com/office/drawing/2014/main" xmlns="" id="{9A581202-A2D7-4335-BE61-F8CB6FD5AE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A439A1-66F5-4733-952C-52C55B7F01C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xmlns="" id="{A277F682-3CB6-4B37-8FE3-D5EE9A9EC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1A38085-07FC-4A32-A271-038417AB3741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xmlns="" id="{931E458C-0B26-464D-8FB8-A8468BED6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0D06A06-72C0-4F19-AD3D-7EDA04C0BE3C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xmlns="" id="{878175EF-5A55-462F-8B48-3ADCD8BA5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xmlns="" id="{1E9A105C-70A0-4513-BB54-D2047317B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781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8">
            <a:extLst>
              <a:ext uri="{FF2B5EF4-FFF2-40B4-BE49-F238E27FC236}">
                <a16:creationId xmlns:a16="http://schemas.microsoft.com/office/drawing/2014/main" xmlns="" id="{E8B8E7BD-5817-461D-90C5-D47D97BEAE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708F4B-4523-4FB4-8B85-2362D65EEEE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xmlns="" id="{8C063708-497D-408E-A260-3F08DB3A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75F7B85-D4EA-497C-988F-55EFEEB5135E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xmlns="" id="{1E48F60D-40B2-4F93-9B99-492280E70A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4300" y="763588"/>
            <a:ext cx="4929188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xmlns="" id="{48DE7402-CAC2-4A4E-84BB-416E33ACA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43625" cy="44513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8">
            <a:extLst>
              <a:ext uri="{FF2B5EF4-FFF2-40B4-BE49-F238E27FC236}">
                <a16:creationId xmlns:a16="http://schemas.microsoft.com/office/drawing/2014/main" xmlns="" id="{EAAACEB9-14E2-43B3-A523-A6A3097F5D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D05728-82AF-48FA-BE1B-54B5591EDA2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xmlns="" id="{BD15030A-717B-4EB4-92F9-A275DDE5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F5195E1-88C3-46BA-9C01-2861D7F01F1F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xmlns="" id="{FA3EFEDE-A497-45BE-B884-E617633C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CC9EE08-FD66-430F-8DA5-5B1F7FD46C04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xmlns="" id="{9273CABE-58E2-4AA4-AE71-CA2A27C2B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xmlns="" id="{1D0233E9-F491-4F21-AAD2-CA5788819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971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8">
            <a:extLst>
              <a:ext uri="{FF2B5EF4-FFF2-40B4-BE49-F238E27FC236}">
                <a16:creationId xmlns:a16="http://schemas.microsoft.com/office/drawing/2014/main" xmlns="" id="{F4C5D08E-B4D7-4827-8ACF-61CCE36788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FEBAE8-5545-498C-A950-D2F08C7D0B3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xmlns="" id="{3914887B-C4CB-44A5-BC53-4AF401D4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1354625-2EFC-4D3B-A6C5-264AD2B543C4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xmlns="" id="{A81488EB-C0AA-4E36-B5E0-6119544A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D981921-37AE-43A7-8863-966763B15C30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xmlns="" id="{88C0577A-1D5D-436F-9E51-79F70E926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xmlns="" id="{84492C39-A98F-4C3A-847B-592DF90A6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8">
            <a:extLst>
              <a:ext uri="{FF2B5EF4-FFF2-40B4-BE49-F238E27FC236}">
                <a16:creationId xmlns:a16="http://schemas.microsoft.com/office/drawing/2014/main" xmlns="" id="{898683CF-3A4C-44CC-89A9-9E49B31FB9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71E8A2-1691-41D2-BB4D-B5A202E1670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xmlns="" id="{32D56EA5-6FAE-46CA-8F38-64A976EE0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6046E77-EE16-4122-A7CD-BD35093EA84A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xmlns="" id="{ACF12580-05FF-43FC-8CA1-13742FC3F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DA63108-668D-4C20-9F30-EA6EE5074E72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xmlns="" id="{A67253CE-699E-4948-9C14-D5D851DDF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xmlns="" id="{E8D0C0BC-8AC2-49A3-A378-7A1B0E781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74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8">
            <a:extLst>
              <a:ext uri="{FF2B5EF4-FFF2-40B4-BE49-F238E27FC236}">
                <a16:creationId xmlns:a16="http://schemas.microsoft.com/office/drawing/2014/main" xmlns="" id="{947D91A6-5423-469B-B6EC-07C4FA9A1F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93F7B1-12C3-4C3A-B971-E5AAFB90B3F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xmlns="" id="{49F099B5-A61F-4EA7-943C-CE3046AE0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9E478F7-88FA-45C9-834D-81238CDA92EF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xmlns="" id="{555400F1-2E1F-45B4-9AE3-223301F57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3EBC531-5D28-4070-8688-1078331F665F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xmlns="" id="{63071E61-BA28-45E0-99B2-A23682B38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8" name="Rectangle 4">
            <a:extLst>
              <a:ext uri="{FF2B5EF4-FFF2-40B4-BE49-F238E27FC236}">
                <a16:creationId xmlns:a16="http://schemas.microsoft.com/office/drawing/2014/main" xmlns="" id="{DBA0754B-EFEB-4993-A7BB-C7AFDFCB2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3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8">
            <a:extLst>
              <a:ext uri="{FF2B5EF4-FFF2-40B4-BE49-F238E27FC236}">
                <a16:creationId xmlns:a16="http://schemas.microsoft.com/office/drawing/2014/main" xmlns="" id="{5EE83E9D-8421-4724-B903-0B4C5816DA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D53364-6EF3-47B6-9B80-AC5117657DF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xmlns="" id="{1A7489D0-9C0D-450B-A52E-5D7C4CF6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48F10D5-CFA0-4F63-AFE8-E74692CE3C66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xmlns="" id="{2A97CB22-6554-4192-BF80-32238921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D408168-7FE1-46C3-9D7E-21D5384373B6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xmlns="" id="{9F9D7FC8-B54B-4971-9DBA-867F116E1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xmlns="" id="{324F9A71-5456-477F-AD68-5CA5F43F0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76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8">
            <a:extLst>
              <a:ext uri="{FF2B5EF4-FFF2-40B4-BE49-F238E27FC236}">
                <a16:creationId xmlns:a16="http://schemas.microsoft.com/office/drawing/2014/main" xmlns="" id="{3F714707-93D2-4AC2-89EA-D71ACCE6ED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78BF54-9B09-445A-A0CE-FA556901F45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xmlns="" id="{BD666542-FAE4-49EB-9BA9-FBD95A55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0358D3B-812B-4E33-80ED-C3CD1C64ECB7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xmlns="" id="{177F2B97-A02B-4307-90DB-1AB634C7A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0C9416B-D396-4546-82C7-585924EC9F97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xmlns="" id="{F315385A-1EED-4655-89EF-45EFFDFCB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6" name="Rectangle 4">
            <a:extLst>
              <a:ext uri="{FF2B5EF4-FFF2-40B4-BE49-F238E27FC236}">
                <a16:creationId xmlns:a16="http://schemas.microsoft.com/office/drawing/2014/main" xmlns="" id="{0ACDB8E3-CC1E-43FB-8CDF-A60151710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7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8">
            <a:extLst>
              <a:ext uri="{FF2B5EF4-FFF2-40B4-BE49-F238E27FC236}">
                <a16:creationId xmlns:a16="http://schemas.microsoft.com/office/drawing/2014/main" xmlns="" id="{55ED77D8-FAD3-445B-A073-784432A85D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59B258-8F11-4AF0-BA41-AEA30346A5F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xmlns="" id="{0360D8BC-A73E-43BC-BFFE-B7D3F6A9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C39702F-155F-4A8E-8F3B-6F1275D121C3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xmlns="" id="{CD041BDD-D777-4F36-8BFC-32E3E592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4E34676-7205-46E6-A1E1-073A4BF05BDE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xmlns="" id="{0A19EEC1-F316-4915-8DCC-39DBC8041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4" name="Rectangle 4">
            <a:extLst>
              <a:ext uri="{FF2B5EF4-FFF2-40B4-BE49-F238E27FC236}">
                <a16:creationId xmlns:a16="http://schemas.microsoft.com/office/drawing/2014/main" xmlns="" id="{5F60C04F-D162-4BB0-B65B-A2BAD87C4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73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8">
            <a:extLst>
              <a:ext uri="{FF2B5EF4-FFF2-40B4-BE49-F238E27FC236}">
                <a16:creationId xmlns:a16="http://schemas.microsoft.com/office/drawing/2014/main" xmlns="" id="{F1029728-5AD5-446D-8A7B-EE1BE9AAD9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033B61-969D-40BC-A130-5DF85E51A4D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xmlns="" id="{915963D3-EA0C-47DB-A2D8-067F28D0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273767F-0613-43D5-B582-4106F70CC37B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xmlns="" id="{F93CABCD-15B3-40B4-93ED-31072516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84BD8AA-9754-4353-B630-EE3D58D93208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xmlns="" id="{D194122B-A3FE-4753-8365-5636129D53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2" name="Rectangle 4">
            <a:extLst>
              <a:ext uri="{FF2B5EF4-FFF2-40B4-BE49-F238E27FC236}">
                <a16:creationId xmlns:a16="http://schemas.microsoft.com/office/drawing/2014/main" xmlns="" id="{56495645-C2CE-4DEA-A831-3F6BFE0CB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3475" cy="452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15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8">
            <a:extLst>
              <a:ext uri="{FF2B5EF4-FFF2-40B4-BE49-F238E27FC236}">
                <a16:creationId xmlns:a16="http://schemas.microsoft.com/office/drawing/2014/main" xmlns="" id="{818C2679-61E4-4CBE-91E6-566F7CB119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9BBAC3-0B44-4E21-AF66-9CE922372AE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xmlns="" id="{C14E42E0-C24D-47D4-BBBF-F21CDD1C9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2A7A71D-A2F4-4407-9661-5283D02F890F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xmlns="" id="{B5C91613-49B6-438B-BF03-FE3CCEE18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1FE17E9-B424-4E12-A7C8-834A8F8320DC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xmlns="" id="{D8F695AF-AB2D-40AE-972D-B819A6D18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30" name="Rectangle 4">
            <a:extLst>
              <a:ext uri="{FF2B5EF4-FFF2-40B4-BE49-F238E27FC236}">
                <a16:creationId xmlns:a16="http://schemas.microsoft.com/office/drawing/2014/main" xmlns="" id="{870A3D08-D537-462F-B8FE-C281BA925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40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8">
            <a:extLst>
              <a:ext uri="{FF2B5EF4-FFF2-40B4-BE49-F238E27FC236}">
                <a16:creationId xmlns:a16="http://schemas.microsoft.com/office/drawing/2014/main" xmlns="" id="{5C854CE7-7B0A-4325-BBFA-D260BC5558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35936C-49B6-4CA8-8601-D856A0E70CB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xmlns="" id="{AAB21789-1951-41DA-B9A3-B0064CB3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DDC6950-60B1-4E2B-BFDA-D7FDDD7CCF55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xmlns="" id="{07367DBB-CCC9-450A-A610-AE278EEA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CA68B02-3807-403F-A245-E6428F23306D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xmlns="" id="{6FDD2EA7-D553-4752-8F37-C2365BBE3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00625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8" name="Rectangle 4">
            <a:extLst>
              <a:ext uri="{FF2B5EF4-FFF2-40B4-BE49-F238E27FC236}">
                <a16:creationId xmlns:a16="http://schemas.microsoft.com/office/drawing/2014/main" xmlns="" id="{5940AF9F-E0AA-465C-8B65-6EBCBA010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96013" cy="45037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15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8">
            <a:extLst>
              <a:ext uri="{FF2B5EF4-FFF2-40B4-BE49-F238E27FC236}">
                <a16:creationId xmlns:a16="http://schemas.microsoft.com/office/drawing/2014/main" xmlns="" id="{8248A5B0-D3BC-44EC-9A80-02E20F1980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F21333-359C-47D4-BB25-E83E91AE735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xmlns="" id="{6313F5AD-742C-474F-B9DF-F588F829C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E568AE6-DD65-43CF-BE4A-6C7B64C9FA19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xmlns="" id="{D62D3A6F-C286-4D7A-81E7-FECC07A2B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34F772D-CA13-42F9-B39C-82EC9EA59406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xmlns="" id="{615733F2-CA4B-41B6-BD94-97E35D721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6" name="Rectangle 4">
            <a:extLst>
              <a:ext uri="{FF2B5EF4-FFF2-40B4-BE49-F238E27FC236}">
                <a16:creationId xmlns:a16="http://schemas.microsoft.com/office/drawing/2014/main" xmlns="" id="{12800E92-0B88-4CD3-9D35-1A627923A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3475" cy="452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409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8">
            <a:extLst>
              <a:ext uri="{FF2B5EF4-FFF2-40B4-BE49-F238E27FC236}">
                <a16:creationId xmlns:a16="http://schemas.microsoft.com/office/drawing/2014/main" xmlns="" id="{66844CAD-5758-4274-8B5F-E1FA6E9AE9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84DBBB-518E-4AD9-88D1-05302CCB217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xmlns="" id="{0BCCD93A-46FD-4E50-BCB1-37CDF917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1C4ED5F-B176-4AA5-B8A5-7A034DB22FAD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xmlns="" id="{A8AE9314-45BA-46C1-A037-69B45ED97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A719C87-336A-478D-899B-C748DBCFD28D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xmlns="" id="{9CE109C9-4C24-4A19-BDB5-41FBFF99A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4" name="Rectangle 4">
            <a:extLst>
              <a:ext uri="{FF2B5EF4-FFF2-40B4-BE49-F238E27FC236}">
                <a16:creationId xmlns:a16="http://schemas.microsoft.com/office/drawing/2014/main" xmlns="" id="{446F65FB-6985-46D9-862C-24965303E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3475" cy="452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466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8">
            <a:extLst>
              <a:ext uri="{FF2B5EF4-FFF2-40B4-BE49-F238E27FC236}">
                <a16:creationId xmlns:a16="http://schemas.microsoft.com/office/drawing/2014/main" xmlns="" id="{B66BD603-40A8-4D93-ACB8-CC197D9828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D268D4-BB01-4A2C-8C07-3277FBB87C8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0419" name="Text Box 1">
            <a:extLst>
              <a:ext uri="{FF2B5EF4-FFF2-40B4-BE49-F238E27FC236}">
                <a16:creationId xmlns:a16="http://schemas.microsoft.com/office/drawing/2014/main" xmlns="" id="{5F839133-D2AA-46D2-9CE9-2ED17364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80084EE-C78F-4B0B-988D-FF0CC5AD8AF2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xmlns="" id="{D0D40C8C-DB95-4327-B2C9-EE08F792B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531F34B5-75BE-48B9-81DB-F2841AED8434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xmlns="" id="{77642515-0A36-4A6A-A8EA-6DEB52720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2" name="Rectangle 4">
            <a:extLst>
              <a:ext uri="{FF2B5EF4-FFF2-40B4-BE49-F238E27FC236}">
                <a16:creationId xmlns:a16="http://schemas.microsoft.com/office/drawing/2014/main" xmlns="" id="{058820C0-82CF-4AC9-B570-24CC1FA94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3475" cy="452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522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8">
            <a:extLst>
              <a:ext uri="{FF2B5EF4-FFF2-40B4-BE49-F238E27FC236}">
                <a16:creationId xmlns:a16="http://schemas.microsoft.com/office/drawing/2014/main" xmlns="" id="{63F1B333-5028-4E26-BA3B-2D6A8F6121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8EBC8F-8A5F-47A2-B44C-F01A17B8CCA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2467" name="Text Box 1">
            <a:extLst>
              <a:ext uri="{FF2B5EF4-FFF2-40B4-BE49-F238E27FC236}">
                <a16:creationId xmlns:a16="http://schemas.microsoft.com/office/drawing/2014/main" xmlns="" id="{523F324D-0A70-4EB3-B676-63B0D200E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048F768-A951-4BA8-9ECC-32624F57D314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xmlns="" id="{9D703A55-8618-48FF-A7F2-844A40678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CE5F392-BFC2-40C2-83DF-E6A4AB11CB99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xmlns="" id="{2CD89664-C18E-48FC-BCA1-4103D1801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70" name="Rectangle 4">
            <a:extLst>
              <a:ext uri="{FF2B5EF4-FFF2-40B4-BE49-F238E27FC236}">
                <a16:creationId xmlns:a16="http://schemas.microsoft.com/office/drawing/2014/main" xmlns="" id="{A83DAA58-3E5B-4A99-A36B-4CFE0666C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431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8">
            <a:extLst>
              <a:ext uri="{FF2B5EF4-FFF2-40B4-BE49-F238E27FC236}">
                <a16:creationId xmlns:a16="http://schemas.microsoft.com/office/drawing/2014/main" xmlns="" id="{C056E1D4-9A87-4A19-8941-673E9C8221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51A9D-A6B1-43E6-ACA7-F1E2FD129AC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4515" name="Text Box 1">
            <a:extLst>
              <a:ext uri="{FF2B5EF4-FFF2-40B4-BE49-F238E27FC236}">
                <a16:creationId xmlns:a16="http://schemas.microsoft.com/office/drawing/2014/main" xmlns="" id="{84594E4C-A580-4463-AEA8-1C9A80F5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5B9113D-21C1-46C0-9198-A76064D56D3B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xmlns="" id="{8EA5F814-EB24-4256-85B1-99FA2B64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129EAD9-A685-4E74-AC1C-7E2F5FB2BE5E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xmlns="" id="{B5E20160-6645-4BE9-B415-F6C40255D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xmlns="" id="{71F01036-F390-4F27-8512-DDCD52066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4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8">
            <a:extLst>
              <a:ext uri="{FF2B5EF4-FFF2-40B4-BE49-F238E27FC236}">
                <a16:creationId xmlns:a16="http://schemas.microsoft.com/office/drawing/2014/main" xmlns="" id="{222C64E0-B630-45C4-BCDB-CE5CF02F9D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200AD6-7FC3-431C-B06C-F552D302992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xmlns="" id="{1CEA5B87-C333-4205-A2E8-03968F235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A1C8B9A-448E-4457-AF00-22AA5AABA7ED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11268" name="Text Box 2">
            <a:extLst>
              <a:ext uri="{FF2B5EF4-FFF2-40B4-BE49-F238E27FC236}">
                <a16:creationId xmlns:a16="http://schemas.microsoft.com/office/drawing/2014/main" xmlns="" id="{644101D2-D5F1-4F93-8068-7076E5CF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23B7EDB-8FEA-435E-9EE9-0EE4C6596615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xmlns="" id="{36B7C2A5-43E6-42C6-8AA3-0105E8D46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xmlns="" id="{4B0FBD5A-F8CF-43E6-839A-3C0B8BAC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686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8">
            <a:extLst>
              <a:ext uri="{FF2B5EF4-FFF2-40B4-BE49-F238E27FC236}">
                <a16:creationId xmlns:a16="http://schemas.microsoft.com/office/drawing/2014/main" xmlns="" id="{FE06D859-987F-4691-A0B2-728559714E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76DDE1-295F-4FC6-9808-8788DBC09BA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6563" name="Text Box 1">
            <a:extLst>
              <a:ext uri="{FF2B5EF4-FFF2-40B4-BE49-F238E27FC236}">
                <a16:creationId xmlns:a16="http://schemas.microsoft.com/office/drawing/2014/main" xmlns="" id="{39E02A0B-B301-42E7-A033-B5F4A5DC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E960CF-51ED-4B6D-8EE2-A25DA250FA78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66564" name="Text Box 2">
            <a:extLst>
              <a:ext uri="{FF2B5EF4-FFF2-40B4-BE49-F238E27FC236}">
                <a16:creationId xmlns:a16="http://schemas.microsoft.com/office/drawing/2014/main" xmlns="" id="{8712F438-9533-4ADE-94B8-287096F4C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BE88FE3-69A5-4C0D-A2EA-0F5C5B7DED5F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xmlns="" id="{D304E7A2-1F70-4833-A818-086A7EE7D5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6" name="Rectangle 4">
            <a:extLst>
              <a:ext uri="{FF2B5EF4-FFF2-40B4-BE49-F238E27FC236}">
                <a16:creationId xmlns:a16="http://schemas.microsoft.com/office/drawing/2014/main" xmlns="" id="{ABA0E7DC-D977-40BF-BB7C-917634FAC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83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8">
            <a:extLst>
              <a:ext uri="{FF2B5EF4-FFF2-40B4-BE49-F238E27FC236}">
                <a16:creationId xmlns:a16="http://schemas.microsoft.com/office/drawing/2014/main" xmlns="" id="{5A0236C5-6C44-498C-B1A6-18B8B45C4B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9A164C-2C2D-47A8-9A62-1F646CDEFA2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8611" name="Text Box 1">
            <a:extLst>
              <a:ext uri="{FF2B5EF4-FFF2-40B4-BE49-F238E27FC236}">
                <a16:creationId xmlns:a16="http://schemas.microsoft.com/office/drawing/2014/main" xmlns="" id="{D6DC6E06-655F-4783-AE5D-C0D2EA8E8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DEE8C80-A022-44D1-A64E-119C4DB8A1FE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68612" name="Text Box 2">
            <a:extLst>
              <a:ext uri="{FF2B5EF4-FFF2-40B4-BE49-F238E27FC236}">
                <a16:creationId xmlns:a16="http://schemas.microsoft.com/office/drawing/2014/main" xmlns="" id="{BD8CEF8D-4367-46B1-97BD-5E93C961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03B57B0-EC94-4400-82E4-07622EA9A950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xmlns="" id="{57CD603A-FBB3-47AD-A43A-F960C847E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4" name="Rectangle 4">
            <a:extLst>
              <a:ext uri="{FF2B5EF4-FFF2-40B4-BE49-F238E27FC236}">
                <a16:creationId xmlns:a16="http://schemas.microsoft.com/office/drawing/2014/main" xmlns="" id="{D7C86840-D93A-4FAE-94A8-BE7BB9911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483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8">
            <a:extLst>
              <a:ext uri="{FF2B5EF4-FFF2-40B4-BE49-F238E27FC236}">
                <a16:creationId xmlns:a16="http://schemas.microsoft.com/office/drawing/2014/main" xmlns="" id="{6E2D6BE0-1404-4EAF-A0D7-861B3E82E9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B9CED97-2AF7-4737-9B55-9F3DD640B261}" type="slidenum">
              <a:rPr lang="en-US" altLang="en-US" sz="1400"/>
              <a:pPr defTabSz="91440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xmlns="" id="{D1DC74C2-5FEF-45FA-A70E-009DD22F8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5565500-D062-4767-8392-CB9800A63BAB}" type="slidenum">
              <a:rPr lang="en-US" altLang="en-US" sz="1400"/>
              <a:pPr algn="r" defTabSz="914400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xmlns="" id="{C0314677-C69D-4F13-969C-A686975AE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25" y="763588"/>
            <a:ext cx="4954588" cy="37163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xmlns="" id="{AB5894A4-FD55-4606-A3B1-9069A5168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62675" cy="4470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631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8">
            <a:extLst>
              <a:ext uri="{FF2B5EF4-FFF2-40B4-BE49-F238E27FC236}">
                <a16:creationId xmlns:a16="http://schemas.microsoft.com/office/drawing/2014/main" xmlns="" id="{3F92A974-3B38-488C-89D0-69217C2EB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F6F9258-E56A-4885-B2B2-C494E3B54317}" type="slidenum">
              <a:rPr lang="en-US" altLang="en-US" sz="1400"/>
              <a:pPr defTabSz="91440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xmlns="" id="{E86F8936-5C5E-4E88-9407-CA0A29ED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DBD4F51-FD6F-460F-94D1-0172CD771E09}" type="slidenum">
              <a:rPr lang="en-US" altLang="en-US" sz="1400"/>
              <a:pPr algn="r" defTabSz="914400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xmlns="" id="{2A484485-83A6-4116-85A8-4AA4B46AF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9538" y="763588"/>
            <a:ext cx="4968875" cy="3727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xmlns="" id="{46608762-A57B-42FB-8E64-B667B55E9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73788" cy="44815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685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8">
            <a:extLst>
              <a:ext uri="{FF2B5EF4-FFF2-40B4-BE49-F238E27FC236}">
                <a16:creationId xmlns:a16="http://schemas.microsoft.com/office/drawing/2014/main" xmlns="" id="{4F5A7EA7-0A90-46C3-B94C-DB23CD9765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54936CD-A820-4AF3-B396-5CC2B4761DFE}" type="slidenum">
              <a:rPr lang="en-US" altLang="en-US" sz="1400"/>
              <a:pPr defTabSz="91440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xmlns="" id="{04CA9750-DF02-4C77-9F96-E0A06227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285A04F-182F-416E-9E06-CCE514DEB244}" type="slidenum">
              <a:rPr lang="en-US" altLang="en-US" sz="1400"/>
              <a:pPr algn="r" defTabSz="914400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xmlns="" id="{669293F0-E9BC-4073-AE06-EAAB74606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9538" y="763588"/>
            <a:ext cx="4968875" cy="3727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xmlns="" id="{D6789161-182E-4164-9CD4-F0B5741CC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73788" cy="44815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5737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8">
            <a:extLst>
              <a:ext uri="{FF2B5EF4-FFF2-40B4-BE49-F238E27FC236}">
                <a16:creationId xmlns:a16="http://schemas.microsoft.com/office/drawing/2014/main" xmlns="" id="{734ECBB4-8A00-49F3-846D-C0B2A6DED1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59B8039-AC8E-433A-8AE0-0EC210CF6F43}" type="slidenum">
              <a:rPr lang="en-US" altLang="en-US" sz="1400"/>
              <a:pPr defTabSz="914400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xmlns="" id="{F23E8F7A-7B0C-47E9-98C2-585AA75AE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A568193-A3E9-405B-B867-733AB9E5DB72}" type="slidenum">
              <a:rPr lang="en-US" altLang="en-US" sz="1400"/>
              <a:pPr algn="r" defTabSz="914400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xmlns="" id="{8A59E33A-3289-4F64-A92F-B8E3898B2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9538" y="763588"/>
            <a:ext cx="4968875" cy="3727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xmlns="" id="{512B82C7-4345-4D51-8B51-C2FB48E43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73788" cy="44815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63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8">
            <a:extLst>
              <a:ext uri="{FF2B5EF4-FFF2-40B4-BE49-F238E27FC236}">
                <a16:creationId xmlns:a16="http://schemas.microsoft.com/office/drawing/2014/main" xmlns="" id="{6686F106-E618-4555-9158-E67CA2D4A2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0D7435-1DC8-4EAF-B9BB-ADC0D8539A4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xmlns="" id="{6191315C-2C3A-43B6-9D1A-12835CBCA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9AACDBC-9C48-4A6D-9483-49DBC00B959E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xmlns="" id="{DE23A1A6-DB91-40E6-9BE1-2444CE89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A52B0C5-9DE5-4547-A296-1AB92D9FE67C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xmlns="" id="{38414A2C-B9C5-42EA-9AC0-77F35B1A6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4">
            <a:extLst>
              <a:ext uri="{FF2B5EF4-FFF2-40B4-BE49-F238E27FC236}">
                <a16:creationId xmlns:a16="http://schemas.microsoft.com/office/drawing/2014/main" xmlns="" id="{F325179A-DE62-49FD-8173-87F134534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29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8">
            <a:extLst>
              <a:ext uri="{FF2B5EF4-FFF2-40B4-BE49-F238E27FC236}">
                <a16:creationId xmlns:a16="http://schemas.microsoft.com/office/drawing/2014/main" xmlns="" id="{78B126C3-45C9-4D19-BD6D-2181FABA44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B59D07-A7F5-46C4-93D4-2869783B012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xmlns="" id="{F33512A8-601D-4B89-91FB-1547C5FB7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E82D15F-8259-4343-941B-5C38683D848B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xmlns="" id="{3C74FEE1-3D20-46A1-8491-5ECC27D21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6B12A57-FB62-451B-A499-F03E41039EC7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xmlns="" id="{D570473E-9267-4CBC-95F1-C557CE2B3C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6" name="Rectangle 4">
            <a:extLst>
              <a:ext uri="{FF2B5EF4-FFF2-40B4-BE49-F238E27FC236}">
                <a16:creationId xmlns:a16="http://schemas.microsoft.com/office/drawing/2014/main" xmlns="" id="{5EF5406D-EB36-4C10-AD39-6D9ECAACB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8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8">
            <a:extLst>
              <a:ext uri="{FF2B5EF4-FFF2-40B4-BE49-F238E27FC236}">
                <a16:creationId xmlns:a16="http://schemas.microsoft.com/office/drawing/2014/main" xmlns="" id="{BB4F692F-15EB-4684-9959-177E5F2021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6DE30-1FC6-4A2C-BBC0-0F02A2529F4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xmlns="" id="{914C9B9A-77E6-4AAC-B11B-73FE02D6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B000025-FA8D-424D-9F8E-ABF27BE080EE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xmlns="" id="{23627505-8C8C-42C5-A372-4CDE63D81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D6B5459-59A9-491F-B7FD-A8CD905B3383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xmlns="" id="{22B49E20-BE2C-437B-80F7-F7018E75D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xmlns="" id="{8E7C6820-73DF-4A74-A0EE-847E318E9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61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8">
            <a:extLst>
              <a:ext uri="{FF2B5EF4-FFF2-40B4-BE49-F238E27FC236}">
                <a16:creationId xmlns:a16="http://schemas.microsoft.com/office/drawing/2014/main" xmlns="" id="{81EE27F5-30F5-4620-94B8-14430782C4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14F928-97F4-4C0A-A9D0-D03ED1E6A2C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xmlns="" id="{442A0CE1-5060-44EB-BDC5-2337CC3C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10FDD6D-492D-4D0F-9576-CD25E81E74C5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xmlns="" id="{5612AB30-772C-4086-852A-8A5B04AE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260E028-406E-42B3-8CBC-EE85CDDA7403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xmlns="" id="{C7C723DD-67E7-427A-9573-3D02E184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xmlns="" id="{A3B616C6-26EA-44E9-9D47-434B8896E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70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8">
            <a:extLst>
              <a:ext uri="{FF2B5EF4-FFF2-40B4-BE49-F238E27FC236}">
                <a16:creationId xmlns:a16="http://schemas.microsoft.com/office/drawing/2014/main" xmlns="" id="{B3F618F6-8B70-4CE5-8846-4F2111E0F3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3360B2-C989-473C-B051-3BF954024E9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xmlns="" id="{92831F72-9BF0-429F-9127-3C81DB4C2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7475" y="763588"/>
            <a:ext cx="4902200" cy="3676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B5C7AA07-0B5B-47A3-A21E-51D7C9C63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22988" cy="4430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9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8">
            <a:extLst>
              <a:ext uri="{FF2B5EF4-FFF2-40B4-BE49-F238E27FC236}">
                <a16:creationId xmlns:a16="http://schemas.microsoft.com/office/drawing/2014/main" xmlns="" id="{BDD80D25-F3D1-4165-8FB1-40F7516D74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D579D1-0447-4227-AAE5-1D40A49745D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xmlns="" id="{15067C70-288B-4E1B-8B11-A0845D263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2781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6C21974-EE8F-4C77-88BA-45A18FF4B7EB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xmlns="" id="{07A86C5E-E712-40F2-BB8B-22A88CCA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067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27FA05C-1E86-4171-B860-0C244FB07A07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xmlns="" id="{2AEA4BA5-51DB-4615-A951-086840C73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6500" cy="3762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xmlns="" id="{DCFA7D3F-7BD2-4874-BF26-94181F037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8713" cy="45164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97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CAEDADD0-0568-4B4E-BFFA-9D6787553E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D1D4E-6BD6-43A5-B2F4-AA4AF8C9BB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9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F905C00-1CB0-4EED-B00E-70B094A1E37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C5203-07C9-4489-9F82-A2386134C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4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2650" y="301625"/>
            <a:ext cx="2241550" cy="6356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577012" cy="63563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AD45C2E-5448-4DC5-B9A1-0A586C7AE13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C562-ABF9-4816-AA28-0BE35F131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0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39E3D3-8EB2-467D-A49A-6CDA8CDE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92256-C953-488C-A2FC-1296DB1DDFBC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9662AC-AB74-4E89-AC60-E005DC30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56F95C-C03D-4723-A3DD-F6DA0DD5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A9CFA-A807-4C97-9AE8-9B05B4EC18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1333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7CD861-953F-4B42-9621-36976CD5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DDE6-CEA3-4254-83D8-F7184C3706DC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D99708-7C70-440B-860E-45BD0B95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EBEF1B-72F7-4B01-9CAC-305DEB41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5F226-AD6A-43FD-AB24-22363068CCF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6236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7DF146-10C6-4456-BC35-4028E339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E841-F9E3-4C91-95DE-CEA0FEEAC217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AA1EA-2E3A-42F6-93DD-DF25B357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48577F-18DB-4A75-A91E-45DB0214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9DBF1-2F64-4F0D-8C24-AF246738C6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602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7E6AA828-4AC1-4F87-92DB-E7E945A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6BD7-F5C3-4E5C-8502-933907F0CE3C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4B89749-DC85-4A1A-B899-B87C1ACF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4DBC36-5396-4A45-B91C-ACE427FB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48322-50A8-42C6-92CE-74B49405F5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6070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792FE337-905F-493C-BCCC-8554AB86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0D3B7-0A65-43AD-AD77-9046CE1059B4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066C78C-1DFF-4789-9B2F-2679D9D8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61099E0-815C-416D-94F5-47693F7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28CCB-FD15-4AD3-8AC0-9E2DE3862EC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5044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AF7C7FD5-52F8-4B7A-951D-4039B1FD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A695A-09AD-434C-B273-4C95D68CA541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2DB5802-7DD4-4D8B-90ED-7D22ABC3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1D3041A-91C6-4664-AA17-54BB21CA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396D9-3295-41BD-8CC7-E6C02383BB2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2084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F4AB2167-F484-4AF0-AF76-7F9514C6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BAED-3948-4A9B-A530-DA17EA96D97C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2159E53D-F679-4640-9C6B-A7A74516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37D0EBD-534C-42E1-BA16-4B5C6827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7E7EA-2788-4EC9-B651-58CB515356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02937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D515942-2E81-4136-B244-D93B2740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8F198-8C52-4FCA-A354-369EF2C04864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5065494-A666-45C2-90DF-9561F3B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F6D5EB0-7210-4403-A0B4-BAFA4FA4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C2176-5006-424A-87F7-3AE69B972F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6045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6C40074-FF6A-482A-B165-3E7F90DC07E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790FE-FE8F-4AF2-BE7F-01A22F185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93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6CC47D1-BFCC-4C12-A03B-B71E55E6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451C-28A9-48C9-B42A-692E6E932AC6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1803FD0-A1E8-41F8-BAAC-0A9E2A38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821885D-BF10-4D56-AED6-30C47E11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40C09-DD46-465E-A803-907B9C3ED24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33853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EB11DE-C332-46D4-8C3E-FF83EECD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64F10-4300-4AE3-B425-CE74A071B221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5F732B-140D-4C70-87C6-47EAB54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42FC0A-7F1B-4FFB-BF54-459656E7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1E8-7ED0-4BB6-96A5-2059C0F7DF6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24242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A74DC8-CD24-443F-868A-A1B6F9BF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7CEA8-BB42-4A6C-B74A-04AB9CADC4E1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18286-E24F-461D-8986-11F40235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BDF162-C03D-4B37-873F-C23F0ED0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596AE-0526-4474-AF37-DBA5CB19CB7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194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DDB1301-A944-4D4C-89CE-424F8D537C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96F8D-30CE-43F4-8370-ECA81A1FFA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08487" cy="488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4125" y="1768475"/>
            <a:ext cx="4410075" cy="488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57DE236-B011-40F7-9D5F-C20A99E282E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A949A-B33C-4C5A-9790-98978B2B81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4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4E99A42A-688C-4A5F-802D-020B85D6070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6E15A-2126-4718-873B-7A91045F4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63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A31928FB-5B48-452C-B838-1E926ABFC91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0B717-91ED-452E-9327-84017F5EC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46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8AD43AD0-1623-4EB7-A0A3-43B28EEF746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63856-F482-4C28-AF95-9EBDF65E62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14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6E0DD39-F662-4185-B9C2-33CAE7E340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AED25-7ABD-4939-AD16-9C79D015ED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7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2BCFD43-5E04-4D70-83E0-2196A0684F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95237-C53E-4A23-9B14-78A32E091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D816C670-2B70-4373-BB5B-66C0010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8970962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655D5D7-7413-4610-BD45-24173721A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970962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xmlns="" id="{D4C857C7-9839-4467-8765-A9CD3F4E2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886575"/>
            <a:ext cx="2281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xmlns="" id="{608F85D3-CC77-4DAB-ABB4-EB133169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6886575"/>
            <a:ext cx="31289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2A5F46AB-9FAE-448C-A4C2-8D5A2EBAA9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2479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966E42B8-584F-4475-BF2E-40C37904CC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3AE47C5-CAA1-4655-939D-FDFB9E15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811BBE-9CCC-4E2E-8045-024A67CB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7263D-8D8B-4745-9F14-30BBE5049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756026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fld id="{6A218BAF-B68C-436F-B9CA-D593D5BE9CE6}" type="datetimeFigureOut">
              <a:rPr lang="en-IN"/>
              <a:pPr>
                <a:defRPr/>
              </a:pPr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D627AF-DC7C-4747-A093-441839883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756026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6826E-017A-4178-9F93-C58331F16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FAF7804-3F68-4E1A-8059-CCE05185104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88913" indent="-188913" algn="l" defTabSz="755650" rtl="0" fontAlgn="base">
        <a:lnSpc>
          <a:spcPct val="90000"/>
        </a:lnSpc>
        <a:spcBef>
          <a:spcPts val="82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8913" algn="l" defTabSz="755650" rtl="0" fontAlgn="base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4563" indent="-188913" algn="l" defTabSz="755650" rtl="0" fontAlgn="base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388" indent="-188913" algn="l" defTabSz="755650" rtl="0" fontAlgn="base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188913" algn="l" defTabSz="755650" rtl="0" fontAlgn="base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jpe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xmlns="" id="{ABB9BE49-DA54-45FD-82CC-1CB56697A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651125"/>
            <a:ext cx="90487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6670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4000" b="1">
                <a:solidFill>
                  <a:srgbClr val="3333FF"/>
                </a:solidFill>
              </a:rPr>
              <a:t>Bipolar Junction Transistor (BJT)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xmlns="" id="{07B79911-EC5A-46B3-8DE9-C6F82EC3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6492875"/>
            <a:ext cx="9048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6670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1500" b="1">
                <a:solidFill>
                  <a:srgbClr val="3333FF"/>
                </a:solidFill>
              </a:rPr>
              <a:t>Ref. Book: Electronic Devices and Circuit Theory - </a:t>
            </a:r>
            <a:r>
              <a:rPr lang="en-US" altLang="en-US" sz="1500" b="1">
                <a:solidFill>
                  <a:srgbClr val="FF3333"/>
                </a:solidFill>
              </a:rPr>
              <a:t>Robert L. Boylestad and Louis Nashelsky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xmlns="" id="{414F5F53-69A1-43A8-A74D-5C1F08938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651125"/>
            <a:ext cx="90487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6511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3600" b="1">
                <a:solidFill>
                  <a:srgbClr val="FF3333"/>
                </a:solidFill>
              </a:rPr>
              <a:t>Transistor Configurations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xmlns="" id="{4A096024-73E1-45BD-A050-DBAF13A5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0"/>
            <a:ext cx="90535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 Configurations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xmlns="" id="{68E21945-9BB2-4AD1-9FDF-77E9E2F7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1047750"/>
            <a:ext cx="6737350" cy="197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534988" indent="-484188"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b="1" i="1" dirty="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basic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configurations:</a:t>
            </a:r>
          </a:p>
          <a:p>
            <a:pPr lvl="1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4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 (CB) Configuration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terminal is common in input and output circuits.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signal is fed between emitter and base. 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is taken between collector and base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786ED640-4350-4D5D-9D4E-74DF6E408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3287713"/>
            <a:ext cx="6124575" cy="102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534988" indent="-484188"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4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 (CE) Configuration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is common between input and output circuits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acts as an amplifier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0821F2EB-0FB3-4029-B05E-BB623BF67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463" y="5408613"/>
            <a:ext cx="7988301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534988" indent="-484188"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  <a:tab pos="9678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4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 (CC) Configuration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is common between input and output circuits. 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referred as Emitter follower configuration. </a:t>
            </a:r>
          </a:p>
          <a:p>
            <a:pPr lvl="2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provides high input resistance and low output resistance feature.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D926A6A-E52E-4A78-AEE0-B1BA90072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539750"/>
            <a:ext cx="24320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8702C8-7892-45AA-A074-97B621BBA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2627313"/>
            <a:ext cx="20193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05F7B0-5483-4A54-B050-DA0242C3D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241925"/>
            <a:ext cx="2095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xmlns="" id="{36A34DF7-9529-4B04-AAE5-4506B339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808288"/>
            <a:ext cx="9067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4000" b="1">
                <a:solidFill>
                  <a:srgbClr val="FF3333"/>
                </a:solidFill>
              </a:rPr>
              <a:t>Common Base Configuration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xmlns="" id="{8AE7A1FE-5002-40A7-A04C-23156B95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2075"/>
            <a:ext cx="9067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Base Configuration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xmlns="" id="{1BE61BFB-64ED-4EB1-9FD2-97B3C9B3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82650"/>
            <a:ext cx="5219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 Configuration for  “pnp”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transistor is shown here.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9DDC539A-8DBE-45BE-9190-364EA98BF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811338"/>
            <a:ext cx="5219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directions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as defined by the choice of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flow i.e.</a:t>
            </a: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current directions refer to conventional (hole) flow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F444F5DF-C58C-4CB2-86EA-02B4B184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5421313"/>
            <a:ext cx="52197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88913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polarity of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>
              <a:lnSpc>
                <a:spcPct val="93000"/>
              </a:lnSpc>
              <a:spcAft>
                <a:spcPts val="1438"/>
              </a:spcAft>
              <a:buSzPct val="45000"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BEEAAB2D-3966-432A-AC66-C603470BD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2627313"/>
            <a:ext cx="24352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9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4A58291D-CD55-4B31-9D4C-9D179FDC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614738"/>
            <a:ext cx="5219700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biasing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pnp transistor establishes current in the direction as indicated for each branch. This is confirmed by following: -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25EA12A3-1B17-4E04-98FA-1D53836B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4643438"/>
            <a:ext cx="5219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altLang="en-US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espect </a:t>
            </a:r>
            <a:r>
              <a:rPr lang="en-US" altLang="en-US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(</a:t>
            </a:r>
            <a:r>
              <a:rPr lang="en-US" altLang="en-US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polarity of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8B7B113-73A0-4CB6-AE28-614E8972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131888"/>
            <a:ext cx="29051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3BAAF7-BB5B-4FDB-80EA-49297F9B1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4111625"/>
            <a:ext cx="3009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xmlns="" id="{DB29B780-C6A8-473C-A640-479B3F5A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2075"/>
            <a:ext cx="9067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Base Configuration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xmlns="" id="{B43946F6-64B0-4BCD-B252-BF0DEBB9A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900113"/>
            <a:ext cx="5616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 Configuration for  “npn” 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is shown here.</a:t>
            </a:r>
            <a:endParaRPr lang="en-US" altLang="en-US" sz="2000" b="1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xmlns="" id="{F4DF21D5-C506-48D3-9229-33171F84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8" y="1295400"/>
            <a:ext cx="3649662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7701C440-2926-4036-9BF1-0F1B4233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763713"/>
            <a:ext cx="56165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directions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as defined by the choice of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flow i.e.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current directions refer to conventional (hole) flow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indent="-188913" eaLnBrk="1">
              <a:lnSpc>
                <a:spcPct val="93000"/>
              </a:lnSpc>
              <a:spcAft>
                <a:spcPts val="1438"/>
              </a:spcAft>
              <a:buSzPct val="100000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Thus, 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sz="2000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en-US" sz="2000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98EFDB36-17A0-4227-961D-8940CDA98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790950"/>
            <a:ext cx="5616575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3333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biasing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pnp transistor establishes current in the direction as indicated for each branch. This is confirmed by following</a:t>
            </a:r>
          </a:p>
          <a:p>
            <a:pPr lvl="1"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altLang="en-US" sz="20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espect </a:t>
            </a:r>
            <a:r>
              <a:rPr lang="en-US" altLang="en-US" sz="20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(</a:t>
            </a:r>
            <a:r>
              <a:rPr lang="en-US" altLang="en-US" sz="20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polarity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 eaLnBrk="1">
              <a:lnSpc>
                <a:spcPct val="93000"/>
              </a:lnSpc>
              <a:spcBef>
                <a:spcPts val="650"/>
              </a:spcBef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polarity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xmlns="" id="{E7C6BCBF-9DD4-4A32-B263-FB1416BE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07950"/>
            <a:ext cx="89963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I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Performance Characteristics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xmlns="" id="{A5F22BD7-9054-4199-A24E-2F856F28A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8200"/>
            <a:ext cx="55864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two sets of characteristics define the behavior of a transistor : -</a:t>
            </a: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42CCC86-46B1-4712-920F-FB066C29F49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900113"/>
            <a:ext cx="3455988" cy="2320925"/>
            <a:chOff x="3024188" y="4032250"/>
            <a:chExt cx="3455987" cy="2808288"/>
          </a:xfrm>
        </p:grpSpPr>
        <p:pic>
          <p:nvPicPr>
            <p:cNvPr id="34833" name="Picture 3">
              <a:extLst>
                <a:ext uri="{FF2B5EF4-FFF2-40B4-BE49-F238E27FC236}">
                  <a16:creationId xmlns:a16="http://schemas.microsoft.com/office/drawing/2014/main" xmlns="" id="{C81E0A47-D890-4A73-995A-69A3EA8B4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188" y="4032250"/>
              <a:ext cx="3455987" cy="280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834" name="Text Box 4">
              <a:extLst>
                <a:ext uri="{FF2B5EF4-FFF2-40B4-BE49-F238E27FC236}">
                  <a16:creationId xmlns:a16="http://schemas.microsoft.com/office/drawing/2014/main" xmlns="" id="{04BB2412-5534-467F-ABE2-F4C7FDF4A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113" y="4341813"/>
              <a:ext cx="557212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2200" b="1" i="1">
                  <a:solidFill>
                    <a:srgbClr val="3333FF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en-US" sz="2200" b="1" i="1" baseline="-33000">
                  <a:solidFill>
                    <a:srgbClr val="3333FF"/>
                  </a:solidFill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4835" name="Text Box 5">
              <a:extLst>
                <a:ext uri="{FF2B5EF4-FFF2-40B4-BE49-F238E27FC236}">
                  <a16:creationId xmlns:a16="http://schemas.microsoft.com/office/drawing/2014/main" xmlns="" id="{28125098-8C9F-48FC-BD75-D1DD18BC0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4824413"/>
              <a:ext cx="631825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2200" b="1" i="1">
                  <a:solidFill>
                    <a:srgbClr val="3333FF"/>
                  </a:solidFill>
                  <a:cs typeface="Times New Roman" panose="02020603050405020304" pitchFamily="18" charset="0"/>
                </a:rPr>
                <a:t>V</a:t>
              </a:r>
              <a:r>
                <a:rPr lang="en-US" altLang="en-US" sz="2200" b="1" i="1" baseline="-33000">
                  <a:solidFill>
                    <a:srgbClr val="3333FF"/>
                  </a:solidFill>
                  <a:cs typeface="Times New Roman" panose="02020603050405020304" pitchFamily="18" charset="0"/>
                </a:rPr>
                <a:t>BE</a:t>
              </a:r>
            </a:p>
          </p:txBody>
        </p:sp>
      </p:grpSp>
      <p:cxnSp>
        <p:nvCxnSpPr>
          <p:cNvPr id="39943" name="AutoShape 6">
            <a:extLst>
              <a:ext uri="{FF2B5EF4-FFF2-40B4-BE49-F238E27FC236}">
                <a16:creationId xmlns:a16="http://schemas.microsoft.com/office/drawing/2014/main" xmlns="" id="{46C4AEBD-0595-4033-B01F-8CDB89F4712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69125" y="1241425"/>
            <a:ext cx="304800" cy="1588"/>
          </a:xfrm>
          <a:prstGeom prst="straightConnector1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2CF1853A-58DA-4DE2-9BCB-FDEBB762C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051050"/>
            <a:ext cx="527526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Characteristics or Collector Characteristics -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the parameters of the output side of the circuit.  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endParaRPr lang="en-US" altLang="en-US" sz="20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46848A71-F1F0-4A60-87E1-7A71A753C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420813"/>
            <a:ext cx="46164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or Driving point Characteristics:</a:t>
            </a:r>
            <a:r>
              <a:rPr lang="en-US" alt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V</a:t>
            </a:r>
            <a:r>
              <a:rPr lang="en-US" altLang="en-US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en-US" altLang="en-US" sz="2000" i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E1FD51-B8BF-4B3E-81A2-BDDF84F6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25" y="1204913"/>
            <a:ext cx="4175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rgbClr val="0000FF"/>
                </a:solidFill>
              </a:rPr>
              <a:t>I</a:t>
            </a:r>
            <a:r>
              <a:rPr lang="en-US" altLang="en-US" sz="2400" b="1" i="1" baseline="-25000">
                <a:solidFill>
                  <a:srgbClr val="0000FF"/>
                </a:solidFill>
              </a:rPr>
              <a:t>C</a:t>
            </a:r>
            <a:endParaRPr lang="en-IN" altLang="en-US" sz="2400" b="1" i="1" baseline="-2500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929BFA-BE7A-488B-AF36-B8541348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650" y="1555750"/>
            <a:ext cx="603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1">
                <a:solidFill>
                  <a:srgbClr val="0000FF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FF"/>
                </a:solidFill>
              </a:rPr>
              <a:t>CB</a:t>
            </a:r>
            <a:endParaRPr lang="en-IN" altLang="en-US" sz="2000" b="1" i="1" baseline="-25000">
              <a:solidFill>
                <a:srgbClr val="0000FF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5DAB08E1-63ED-49C5-9161-0FBAF85A2413}"/>
              </a:ext>
            </a:extLst>
          </p:cNvPr>
          <p:cNvSpPr>
            <a:spLocks noChangeArrowheads="1"/>
          </p:cNvSpPr>
          <p:nvPr/>
        </p:nvSpPr>
        <p:spPr bwMode="auto">
          <a:xfrm rot="-2462992">
            <a:off x="8626475" y="1392238"/>
            <a:ext cx="919163" cy="45878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0E204ED-B565-44AB-B5F7-8E6899333E70}"/>
              </a:ext>
            </a:extLst>
          </p:cNvPr>
          <p:cNvSpPr>
            <a:spLocks noChangeArrowheads="1"/>
          </p:cNvSpPr>
          <p:nvPr/>
        </p:nvSpPr>
        <p:spPr bwMode="auto">
          <a:xfrm rot="1226116">
            <a:off x="6464300" y="1360488"/>
            <a:ext cx="1655763" cy="5032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xmlns="" id="{FCFF2426-C370-4A97-A1B0-06972690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787775"/>
            <a:ext cx="4618038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characteristics for the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 relates an input current (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an input voltage (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different levels of output voltage (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xmlns="" id="{A2D0C499-E906-4CAF-BCB1-685FE235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6443663"/>
            <a:ext cx="4618037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levels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have very small effect on the characteristics that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ignored.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xmlns="" id="{8EB2E478-BA3A-4A82-B6A9-063E960DD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148263"/>
            <a:ext cx="4618037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fixed values of collector voltage (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current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as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base-to-emitter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increased, in a similar manner to that of diode characteristics. 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xmlns="" id="{16ADD821-E5EA-46A9-B397-EA441B7B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3222625"/>
            <a:ext cx="46529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Input/Driving Point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E3EC77-9C3B-425B-A09E-AE71CA64B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3390900"/>
            <a:ext cx="38481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8" grpId="0"/>
      <p:bldP spid="9" grpId="0"/>
      <p:bldP spid="3" grpId="0"/>
      <p:bldP spid="12" grpId="0"/>
      <p:bldP spid="4" grpId="0" animBg="1"/>
      <p:bldP spid="14" grpId="0" animBg="1"/>
      <p:bldP spid="14" grpId="1" animBg="1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xmlns="" id="{FFA3DFFB-01BE-4B19-89BC-325616AD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107950"/>
            <a:ext cx="997585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b="1" i="1">
                <a:latin typeface="Times-Italic" pitchFamily="64" charset="0"/>
                <a:cs typeface="Times-Italic" pitchFamily="64" charset="0"/>
              </a:rPr>
              <a:t>Equivalent Model for B-to-E Region in  dc Mode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xmlns="" id="{C895148A-4E74-48BE-9D10-9BF1D6EA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755650"/>
            <a:ext cx="95091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value of collector voltage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000" i="1" baseline="-3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input characteristics graph of a transistor resembles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characteristics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Since, </a:t>
            </a:r>
            <a:r>
              <a:rPr lang="en-US" altLang="en-US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change in V</a:t>
            </a:r>
            <a:r>
              <a:rPr lang="en-US" altLang="en-US" sz="2000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very small effect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 the emitter current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, it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ignored to depict the input characteristic graph at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en-US" sz="2000" b="1">
              <a:solidFill>
                <a:srgbClr val="FF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xmlns="" id="{916BB92D-F63F-4156-9DEB-5403BA85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4516438"/>
            <a:ext cx="8869362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Text Box 4">
            <a:extLst>
              <a:ext uri="{FF2B5EF4-FFF2-40B4-BE49-F238E27FC236}">
                <a16:creationId xmlns:a16="http://schemas.microsoft.com/office/drawing/2014/main" xmlns="" id="{E92C7C9F-348A-4303-AC00-BAB1D130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49371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5558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600" b="1">
                <a:solidFill>
                  <a:srgbClr val="FF3333"/>
                </a:solidFill>
              </a:rPr>
              <a:t>A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xmlns="" id="{27D1553C-DF6D-4A61-B180-26DB1A99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371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5558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600" b="1">
                <a:solidFill>
                  <a:srgbClr val="FF3333"/>
                </a:solidFill>
              </a:rPr>
              <a:t>B</a:t>
            </a:r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xmlns="" id="{F1C72DFC-0763-4060-9F3B-B42807BA0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38" y="5029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5558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600" b="1">
                <a:solidFill>
                  <a:srgbClr val="FF3333"/>
                </a:solidFill>
              </a:rPr>
              <a:t>C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xmlns="" id="{3F444AAC-36A4-40FA-8F1D-F701A2AF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6767513"/>
            <a:ext cx="11541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150"/>
              </a:spcAft>
              <a:buClrTx/>
              <a:buFontTx/>
              <a:buNone/>
            </a:pPr>
            <a:r>
              <a:rPr lang="en-US" altLang="en-US" sz="1500" b="1" i="1">
                <a:solidFill>
                  <a:srgbClr val="FF3333"/>
                </a:solidFill>
                <a:cs typeface="Times-Italic" pitchFamily="64" charset="0"/>
              </a:rPr>
              <a:t>V</a:t>
            </a:r>
            <a:r>
              <a:rPr lang="en-US" altLang="en-US" sz="1500" b="1" i="1" baseline="-33000">
                <a:solidFill>
                  <a:srgbClr val="FF3333"/>
                </a:solidFill>
                <a:cs typeface="Times-Italic" pitchFamily="64" charset="0"/>
              </a:rPr>
              <a:t>BE </a:t>
            </a:r>
            <a:r>
              <a:rPr lang="en-US" altLang="en-US" sz="1500" b="1">
                <a:solidFill>
                  <a:srgbClr val="FF3333"/>
                </a:solidFill>
                <a:cs typeface="MathematicalPi-Three" charset="0"/>
              </a:rPr>
              <a:t> = </a:t>
            </a:r>
            <a:r>
              <a:rPr lang="en-US" altLang="en-US" sz="1500" b="1">
                <a:solidFill>
                  <a:srgbClr val="FF3333"/>
                </a:solidFill>
                <a:cs typeface="Times New Roman" panose="02020603050405020304" pitchFamily="18" charset="0"/>
              </a:rPr>
              <a:t>0.7 V</a:t>
            </a:r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xmlns="" id="{F4A9DC4A-22FE-4533-BC2E-1AB8E9150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6983413"/>
            <a:ext cx="241300" cy="215900"/>
          </a:xfrm>
          <a:prstGeom prst="line">
            <a:avLst/>
          </a:prstGeom>
          <a:noFill/>
          <a:ln w="9360" cap="sq">
            <a:solidFill>
              <a:srgbClr val="FF33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203D3867-47B9-4FA9-9F64-4BC4DAAD0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39975"/>
            <a:ext cx="9509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Approximation is to ignore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of the curve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i.e. ignore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of the forward-biased junction.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characteristics graph reduces to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b="1">
              <a:solidFill>
                <a:srgbClr val="FF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xmlns="" id="{789658E5-EBBB-43D4-A762-8C27E526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835150"/>
            <a:ext cx="9509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Piece-wise linear approach results in graph at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first approximation.</a:t>
            </a:r>
            <a:endParaRPr lang="en-US" altLang="en-US" sz="2000" b="1">
              <a:solidFill>
                <a:srgbClr val="FF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223FCB-FD02-47FA-8AD4-DE3A9A45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549775"/>
            <a:ext cx="2305050" cy="2951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2E0781-C534-4C83-9560-E1C417DE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5724525"/>
            <a:ext cx="808037" cy="48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2D74DD0-1585-4625-8DEC-F7E1B8221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792788"/>
            <a:ext cx="666750" cy="363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1EE60C6-E19D-4905-8826-96386530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7089775"/>
            <a:ext cx="668337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29BA9F3-FD04-4FEC-B160-1E1D2281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4560888"/>
            <a:ext cx="2789238" cy="2951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24C6162-6647-48A5-8DB1-4DB52CF8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4503738"/>
            <a:ext cx="2303462" cy="2951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2C9C753-269C-4222-986F-EF4B6A73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7092950"/>
            <a:ext cx="66675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xmlns="" id="{DE43ED4A-768E-4145-997E-85E2EAA1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203575"/>
            <a:ext cx="9509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for all dc analysis of transistor networks. This implies that  once a transistor is in the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“ON” 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base-to-emitter voltage will be assumed to be 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0.7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10" grpId="0"/>
      <p:bldP spid="11" grpId="0"/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0F6D3276-C07F-43B4-9838-D1D3F7FD5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22238"/>
            <a:ext cx="90678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Base Output/Collector Characteristics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xmlns="" id="{82FEB89F-BBC6-46BD-B4F9-F4341746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403350"/>
            <a:ext cx="4572000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143000" indent="-48418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cs typeface="Times New Roman" panose="02020603050405020304" pitchFamily="18" charset="0"/>
              </a:rPr>
              <a:t>The output characteristics relate </a:t>
            </a:r>
            <a:r>
              <a:rPr lang="en-US" altLang="en-US" sz="2200" b="1" i="1">
                <a:solidFill>
                  <a:srgbClr val="3333FF"/>
                </a:solidFill>
                <a:cs typeface="Times New Roman" panose="02020603050405020304" pitchFamily="18" charset="0"/>
              </a:rPr>
              <a:t>output current </a:t>
            </a:r>
            <a:r>
              <a:rPr lang="en-US" altLang="en-US" sz="2200" b="1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cs typeface="Times-Italic" pitchFamily="64" charset="0"/>
              </a:rPr>
              <a:t>C</a:t>
            </a:r>
            <a:r>
              <a:rPr lang="en-US" altLang="en-US" sz="2200" b="1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200">
                <a:cs typeface="Times New Roman" panose="02020603050405020304" pitchFamily="18" charset="0"/>
              </a:rPr>
              <a:t> to </a:t>
            </a:r>
            <a:r>
              <a:rPr lang="en-US" altLang="en-US" sz="2200" b="1" i="1">
                <a:solidFill>
                  <a:srgbClr val="3333FF"/>
                </a:solidFill>
                <a:cs typeface="Times New Roman" panose="02020603050405020304" pitchFamily="18" charset="0"/>
              </a:rPr>
              <a:t>output voltage (</a:t>
            </a: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sz="2200" b="1" baseline="-33000">
                <a:solidFill>
                  <a:srgbClr val="3333FF"/>
                </a:solidFill>
                <a:cs typeface="Times-Italic" pitchFamily="64" charset="0"/>
              </a:rPr>
              <a:t>CB </a:t>
            </a:r>
            <a:r>
              <a:rPr lang="en-US" altLang="en-US" sz="2200" b="1" i="1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200">
                <a:cs typeface="Times New Roman" panose="02020603050405020304" pitchFamily="18" charset="0"/>
              </a:rPr>
              <a:t> for different levels of </a:t>
            </a:r>
            <a:r>
              <a:rPr lang="en-US" altLang="en-US" sz="2200" b="1" i="1">
                <a:solidFill>
                  <a:srgbClr val="3333FF"/>
                </a:solidFill>
                <a:cs typeface="Times New Roman" panose="02020603050405020304" pitchFamily="18" charset="0"/>
              </a:rPr>
              <a:t>input current (</a:t>
            </a: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cs typeface="Times-Italic" pitchFamily="64" charset="0"/>
              </a:rPr>
              <a:t>E </a:t>
            </a:r>
            <a:r>
              <a:rPr lang="en-US" altLang="en-US" sz="2200" b="1" i="1">
                <a:solidFill>
                  <a:srgbClr val="3333FF"/>
                </a:solidFill>
                <a:cs typeface="Times New Roman" panose="02020603050405020304" pitchFamily="18" charset="0"/>
              </a:rPr>
              <a:t>).</a:t>
            </a:r>
            <a:endParaRPr lang="en-US" altLang="en-US" sz="2200" b="1">
              <a:cs typeface="Times-Italic" pitchFamily="64" charset="0"/>
            </a:endParaRP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xmlns="" id="{96B846AE-78F8-4172-8FFD-B4262999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371600"/>
            <a:ext cx="5394325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5" name="AutoShape 4">
            <a:extLst>
              <a:ext uri="{FF2B5EF4-FFF2-40B4-BE49-F238E27FC236}">
                <a16:creationId xmlns:a16="http://schemas.microsoft.com/office/drawing/2014/main" xmlns="" id="{2313E828-B8DF-469C-AAFC-64E0A6F6D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2087563"/>
            <a:ext cx="3887788" cy="3959225"/>
          </a:xfrm>
          <a:prstGeom prst="roundRect">
            <a:avLst>
              <a:gd name="adj" fmla="val 37"/>
            </a:avLst>
          </a:prstGeom>
          <a:solidFill>
            <a:srgbClr val="CFE7F5">
              <a:alpha val="14902"/>
            </a:srgbClr>
          </a:solidFill>
          <a:ln w="2540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6086" name="Line 5">
            <a:extLst>
              <a:ext uri="{FF2B5EF4-FFF2-40B4-BE49-F238E27FC236}">
                <a16:creationId xmlns:a16="http://schemas.microsoft.com/office/drawing/2014/main" xmlns="" id="{EFF9F8EE-173F-4615-B81F-0F7DB0640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5175250"/>
            <a:ext cx="4533900" cy="1304925"/>
          </a:xfrm>
          <a:prstGeom prst="line">
            <a:avLst/>
          </a:prstGeom>
          <a:noFill/>
          <a:ln w="9360" cap="sq">
            <a:solidFill>
              <a:srgbClr val="FF33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6">
            <a:extLst>
              <a:ext uri="{FF2B5EF4-FFF2-40B4-BE49-F238E27FC236}">
                <a16:creationId xmlns:a16="http://schemas.microsoft.com/office/drawing/2014/main" xmlns="" id="{B9675BC5-D328-42C1-959F-3F54EF7D4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5263" y="4732338"/>
            <a:ext cx="2233612" cy="14287"/>
          </a:xfrm>
          <a:prstGeom prst="line">
            <a:avLst/>
          </a:prstGeom>
          <a:noFill/>
          <a:ln w="9360" cap="sq">
            <a:solidFill>
              <a:srgbClr val="00CC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7">
            <a:extLst>
              <a:ext uri="{FF2B5EF4-FFF2-40B4-BE49-F238E27FC236}">
                <a16:creationId xmlns:a16="http://schemas.microsoft.com/office/drawing/2014/main" xmlns="" id="{8FF89B94-89B7-4846-8295-5F5553850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0588" y="3797300"/>
            <a:ext cx="4751387" cy="511175"/>
          </a:xfrm>
          <a:prstGeom prst="line">
            <a:avLst/>
          </a:prstGeom>
          <a:noFill/>
          <a:ln w="9360" cap="sq">
            <a:solidFill>
              <a:srgbClr val="3333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8">
            <a:extLst>
              <a:ext uri="{FF2B5EF4-FFF2-40B4-BE49-F238E27FC236}">
                <a16:creationId xmlns:a16="http://schemas.microsoft.com/office/drawing/2014/main" xmlns="" id="{79F1A8CD-89CE-4828-AF29-F3EA6FE9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4363" y="6264275"/>
            <a:ext cx="60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800" b="1" i="1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sz="1800" b="1" baseline="-33000">
                <a:solidFill>
                  <a:srgbClr val="3333FF"/>
                </a:solidFill>
                <a:cs typeface="Times-Italic" pitchFamily="64" charset="0"/>
              </a:rPr>
              <a:t>CB</a:t>
            </a:r>
          </a:p>
        </p:txBody>
      </p:sp>
      <p:sp>
        <p:nvSpPr>
          <p:cNvPr id="46090" name="Text Box 9">
            <a:extLst>
              <a:ext uri="{FF2B5EF4-FFF2-40B4-BE49-F238E27FC236}">
                <a16:creationId xmlns:a16="http://schemas.microsoft.com/office/drawing/2014/main" xmlns="" id="{D6B3A034-3773-4E80-B121-34917152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295400"/>
            <a:ext cx="3762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cs typeface="Times-Italic" pitchFamily="64" charset="0"/>
              </a:rPr>
              <a:t>C</a:t>
            </a:r>
          </a:p>
        </p:txBody>
      </p:sp>
      <p:sp>
        <p:nvSpPr>
          <p:cNvPr id="46091" name="Text Box 10">
            <a:extLst>
              <a:ext uri="{FF2B5EF4-FFF2-40B4-BE49-F238E27FC236}">
                <a16:creationId xmlns:a16="http://schemas.microsoft.com/office/drawing/2014/main" xmlns="" id="{C07FD398-3FB5-4A81-A145-4599F927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6775" y="3455988"/>
            <a:ext cx="3667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cs typeface="Times-Italic" pitchFamily="64" charset="0"/>
              </a:rPr>
              <a:t>E</a:t>
            </a:r>
          </a:p>
        </p:txBody>
      </p:sp>
      <p:sp>
        <p:nvSpPr>
          <p:cNvPr id="46092" name="AutoShape 11">
            <a:extLst>
              <a:ext uri="{FF2B5EF4-FFF2-40B4-BE49-F238E27FC236}">
                <a16:creationId xmlns:a16="http://schemas.microsoft.com/office/drawing/2014/main" xmlns="" id="{53CCE876-742E-43FB-85D0-CF8E5F53E0BE}"/>
              </a:ext>
            </a:extLst>
          </p:cNvPr>
          <p:cNvSpPr>
            <a:spLocks/>
          </p:cNvSpPr>
          <p:nvPr/>
        </p:nvSpPr>
        <p:spPr bwMode="auto">
          <a:xfrm>
            <a:off x="9504363" y="1800225"/>
            <a:ext cx="287337" cy="3743325"/>
          </a:xfrm>
          <a:prstGeom prst="rightBrace">
            <a:avLst>
              <a:gd name="adj1" fmla="val 108564"/>
              <a:gd name="adj2" fmla="val 50000"/>
            </a:avLst>
          </a:prstGeom>
          <a:noFill/>
          <a:ln w="936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xmlns="" id="{0F19B50B-49A0-4853-BD51-C6650294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108450"/>
            <a:ext cx="234473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143000" indent="-48418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buSzPct val="45000"/>
              <a:buFont typeface="Wingdings" panose="05000000000000000000" pitchFamily="2" charset="2"/>
              <a:buChar char=""/>
            </a:pP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Active</a:t>
            </a:r>
            <a:endParaRPr lang="en-US" altLang="en-US" sz="2200" b="1">
              <a:cs typeface="Times-Italic" pitchFamily="64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xmlns="" id="{57BDE618-69BE-46D5-ABE2-6517A593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2921000"/>
            <a:ext cx="45720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143000" indent="-48418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cs typeface="Times New Roman" panose="02020603050405020304" pitchFamily="18" charset="0"/>
              </a:rPr>
              <a:t>The output or </a:t>
            </a:r>
            <a:r>
              <a:rPr lang="en-US" altLang="en-US" sz="2200" i="1">
                <a:cs typeface="Times-Italic" pitchFamily="64" charset="0"/>
              </a:rPr>
              <a:t>collector</a:t>
            </a:r>
            <a:r>
              <a:rPr lang="en-US" altLang="en-US" sz="2200">
                <a:cs typeface="Times New Roman" panose="02020603050405020304" pitchFamily="18" charset="0"/>
              </a:rPr>
              <a:t> characteristics has three basic regions of interest:</a:t>
            </a:r>
            <a:endParaRPr lang="en-US" altLang="en-US" sz="2200" b="1">
              <a:cs typeface="Times-Italic" pitchFamily="64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xmlns="" id="{175E0809-1363-488E-B890-85B324377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651500"/>
            <a:ext cx="4572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143000" indent="-48418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cs typeface="Times-Italic" pitchFamily="64" charset="0"/>
              </a:rPr>
              <a:t>The </a:t>
            </a:r>
            <a:r>
              <a:rPr lang="en-US" altLang="en-US" sz="2200" b="1">
                <a:solidFill>
                  <a:srgbClr val="3333FF"/>
                </a:solidFill>
                <a:cs typeface="Times-Italic" pitchFamily="64" charset="0"/>
              </a:rPr>
              <a:t>active region</a:t>
            </a:r>
            <a:r>
              <a:rPr lang="en-US" altLang="en-US" sz="2200">
                <a:cs typeface="Times-Italic" pitchFamily="64" charset="0"/>
              </a:rPr>
              <a:t> is normally employed for linear (undistorted) amplifiers.</a:t>
            </a:r>
            <a:r>
              <a:rPr lang="en-US" altLang="en-US" sz="2200" b="1">
                <a:cs typeface="Times-Italic" pitchFamily="64" charset="0"/>
              </a:rPr>
              <a:t> 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xmlns="" id="{5DD507A6-BAD0-4E65-B2A7-395828DCB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529138"/>
            <a:ext cx="257968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143000" indent="-48418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buSzPct val="45000"/>
              <a:buFont typeface="Wingdings" panose="05000000000000000000" pitchFamily="2" charset="2"/>
              <a:buChar char=""/>
            </a:pP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Saturation</a:t>
            </a:r>
            <a:endParaRPr lang="en-US" altLang="en-US" sz="2200" b="1">
              <a:cs typeface="Times-Italic" pitchFamily="6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xmlns="" id="{70939A26-6732-460D-ABA9-5C855536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4976813"/>
            <a:ext cx="257968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143000" indent="-48418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buSzPct val="45000"/>
              <a:buFont typeface="Wingdings" panose="05000000000000000000" pitchFamily="2" charset="2"/>
              <a:buChar char=""/>
            </a:pP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Cut Off</a:t>
            </a:r>
            <a:endParaRPr lang="en-US" altLang="en-US" sz="2200" b="1">
              <a:cs typeface="Times-Italic" pitchFamily="64" charset="0"/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xmlns="" id="{5E37B24E-3E21-4704-A0D1-4BEAD44C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2124075"/>
            <a:ext cx="433387" cy="3959225"/>
          </a:xfrm>
          <a:prstGeom prst="roundRect">
            <a:avLst>
              <a:gd name="adj" fmla="val 37"/>
            </a:avLst>
          </a:prstGeom>
          <a:solidFill>
            <a:srgbClr val="CFE7F5">
              <a:alpha val="14902"/>
            </a:srgbClr>
          </a:solidFill>
          <a:ln w="2540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xmlns="" id="{1D8E496B-9A2D-42F2-A0F1-C47ECC775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6083300"/>
            <a:ext cx="4705350" cy="536575"/>
          </a:xfrm>
          <a:prstGeom prst="roundRect">
            <a:avLst>
              <a:gd name="adj" fmla="val 37"/>
            </a:avLst>
          </a:prstGeom>
          <a:solidFill>
            <a:srgbClr val="CFE7F5">
              <a:alpha val="14902"/>
            </a:srgbClr>
          </a:solidFill>
          <a:ln w="2540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xmlns="" id="{160B09B7-EC30-4011-861F-D19F22FA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2051050"/>
            <a:ext cx="3887787" cy="3959225"/>
          </a:xfrm>
          <a:prstGeom prst="roundRect">
            <a:avLst>
              <a:gd name="adj" fmla="val 37"/>
            </a:avLst>
          </a:prstGeom>
          <a:solidFill>
            <a:srgbClr val="CFE7F5">
              <a:alpha val="14902"/>
            </a:srgbClr>
          </a:solidFill>
          <a:ln w="254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5" grpId="0" animBg="1"/>
      <p:bldP spid="46085" grpId="1" animBg="1"/>
      <p:bldP spid="46089" grpId="0"/>
      <p:bldP spid="46090" grpId="0"/>
      <p:bldP spid="46091" grpId="0"/>
      <p:bldP spid="46092" grpId="0" animBg="1"/>
      <p:bldP spid="13" grpId="0"/>
      <p:bldP spid="14" grpId="0"/>
      <p:bldP spid="15" grpId="0"/>
      <p:bldP spid="16" grpId="0"/>
      <p:bldP spid="17" grpId="0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2" name="Picture 11">
            <a:extLst>
              <a:ext uri="{FF2B5EF4-FFF2-40B4-BE49-F238E27FC236}">
                <a16:creationId xmlns:a16="http://schemas.microsoft.com/office/drawing/2014/main" xmlns="" id="{413603AE-B083-447C-91F9-3A9EF24B3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5940425"/>
            <a:ext cx="4083050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Text Box 1">
            <a:extLst>
              <a:ext uri="{FF2B5EF4-FFF2-40B4-BE49-F238E27FC236}">
                <a16:creationId xmlns:a16="http://schemas.microsoft.com/office/drawing/2014/main" xmlns="" id="{F76F13C8-7D04-44C3-A16C-8BC3A007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7013"/>
            <a:ext cx="996632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Base </a:t>
            </a:r>
            <a:r>
              <a:rPr lang="en-US" altLang="en-US" sz="3300" b="1"/>
              <a:t>Output/Collector Characteristics   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n-US" altLang="en-US" sz="3300" b="1"/>
              <a:t>  – </a:t>
            </a:r>
            <a:r>
              <a:rPr lang="en-US" altLang="en-US" sz="3300" b="1">
                <a:solidFill>
                  <a:srgbClr val="FF3333"/>
                </a:solidFill>
              </a:rPr>
              <a:t>Active Region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E678EE17-64BB-4544-98F8-F9AE973B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1042988"/>
            <a:ext cx="4664075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Active Region</a:t>
            </a:r>
            <a:r>
              <a:rPr lang="en-US" altLang="en-US" sz="2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base–emitter junction is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forward-biased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and collector–base junction is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reverse-biased.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266A67-BE61-4B6E-A6EF-E0E63A463930}"/>
              </a:ext>
            </a:extLst>
          </p:cNvPr>
          <p:cNvGrpSpPr>
            <a:grpSpLocks/>
          </p:cNvGrpSpPr>
          <p:nvPr/>
        </p:nvGrpSpPr>
        <p:grpSpPr bwMode="auto">
          <a:xfrm>
            <a:off x="4592638" y="466725"/>
            <a:ext cx="5513387" cy="5467350"/>
            <a:chOff x="4592067" y="467469"/>
            <a:chExt cx="5513958" cy="5466333"/>
          </a:xfrm>
        </p:grpSpPr>
        <p:pic>
          <p:nvPicPr>
            <p:cNvPr id="40974" name="Picture 3">
              <a:extLst>
                <a:ext uri="{FF2B5EF4-FFF2-40B4-BE49-F238E27FC236}">
                  <a16:creationId xmlns:a16="http://schemas.microsoft.com/office/drawing/2014/main" xmlns="" id="{C85B9CE6-56E2-4E61-8591-038AF8D34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63" y="539477"/>
              <a:ext cx="5303837" cy="539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0975" name="Text Box 4">
              <a:extLst>
                <a:ext uri="{FF2B5EF4-FFF2-40B4-BE49-F238E27FC236}">
                  <a16:creationId xmlns:a16="http://schemas.microsoft.com/office/drawing/2014/main" xmlns="" id="{896AE19C-6B65-4952-82EA-3209BAB53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4363" y="4922838"/>
              <a:ext cx="6016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1800" b="1" i="1">
                  <a:solidFill>
                    <a:srgbClr val="FF0000"/>
                  </a:solidFill>
                  <a:cs typeface="Times-Italic" pitchFamily="64" charset="0"/>
                </a:rPr>
                <a:t>V</a:t>
              </a:r>
              <a:r>
                <a:rPr lang="en-US" altLang="en-US" sz="1800" b="1" baseline="-33000">
                  <a:solidFill>
                    <a:srgbClr val="FF0000"/>
                  </a:solidFill>
                  <a:cs typeface="Times-Italic" pitchFamily="64" charset="0"/>
                </a:rPr>
                <a:t>CB</a:t>
              </a:r>
            </a:p>
          </p:txBody>
        </p:sp>
        <p:sp>
          <p:nvSpPr>
            <p:cNvPr id="40976" name="Text Box 5">
              <a:extLst>
                <a:ext uri="{FF2B5EF4-FFF2-40B4-BE49-F238E27FC236}">
                  <a16:creationId xmlns:a16="http://schemas.microsoft.com/office/drawing/2014/main" xmlns="" id="{982B6016-1E63-403D-8921-549B5A3D4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067" y="467469"/>
              <a:ext cx="376237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2200" b="1" i="1">
                  <a:solidFill>
                    <a:srgbClr val="FF0000"/>
                  </a:solidFill>
                  <a:cs typeface="Times-Italic" pitchFamily="64" charset="0"/>
                </a:rPr>
                <a:t>I</a:t>
              </a:r>
              <a:r>
                <a:rPr lang="en-US" altLang="en-US" sz="2200" b="1" i="1" baseline="-33000">
                  <a:solidFill>
                    <a:srgbClr val="FF0000"/>
                  </a:solidFill>
                  <a:cs typeface="Times-Italic" pitchFamily="64" charset="0"/>
                </a:rPr>
                <a:t>C</a:t>
              </a:r>
            </a:p>
          </p:txBody>
        </p:sp>
      </p:grpSp>
      <p:cxnSp>
        <p:nvCxnSpPr>
          <p:cNvPr id="46087" name="AutoShape 6">
            <a:extLst>
              <a:ext uri="{FF2B5EF4-FFF2-40B4-BE49-F238E27FC236}">
                <a16:creationId xmlns:a16="http://schemas.microsoft.com/office/drawing/2014/main" xmlns="" id="{191FBDDC-5E9B-420A-8427-A032F43089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8288" y="3373438"/>
            <a:ext cx="5051425" cy="1778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88" name="AutoShape 7">
            <a:extLst>
              <a:ext uri="{FF2B5EF4-FFF2-40B4-BE49-F238E27FC236}">
                <a16:creationId xmlns:a16="http://schemas.microsoft.com/office/drawing/2014/main" xmlns="" id="{3378536D-25C0-478E-BE72-6055B03D7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2250" y="4044950"/>
            <a:ext cx="1728788" cy="8001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89" name="AutoShape 8">
            <a:extLst>
              <a:ext uri="{FF2B5EF4-FFF2-40B4-BE49-F238E27FC236}">
                <a16:creationId xmlns:a16="http://schemas.microsoft.com/office/drawing/2014/main" xmlns="" id="{6C302316-D3FA-4E32-B833-E869798E77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8438" y="5994400"/>
            <a:ext cx="3851275" cy="5984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3" name="AutoShape 12">
            <a:extLst>
              <a:ext uri="{FF2B5EF4-FFF2-40B4-BE49-F238E27FC236}">
                <a16:creationId xmlns:a16="http://schemas.microsoft.com/office/drawing/2014/main" xmlns="" id="{6E59CB8D-2897-498F-832E-36DBA68DB5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2250" y="4922838"/>
            <a:ext cx="1944688" cy="2286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2">
            <a:extLst>
              <a:ext uri="{FF2B5EF4-FFF2-40B4-BE49-F238E27FC236}">
                <a16:creationId xmlns:a16="http://schemas.microsoft.com/office/drawing/2014/main" xmlns="" id="{016B0221-F2EA-42CA-8E6F-6E03ABD7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2339975"/>
            <a:ext cx="466407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lower end of</a:t>
            </a:r>
            <a:r>
              <a:rPr lang="en-US" altLang="en-US" sz="220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active region: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xmlns="" id="{4D63115F-CC06-4E94-A61D-64AADC0A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5480050"/>
            <a:ext cx="4664075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Reverse Saturation current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also referred as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C-to B current with the emitter leg open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very low, it can be ignored.  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xmlns="" id="{A0228EC5-03D1-4D73-BA3E-00322DC6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059113"/>
            <a:ext cx="424021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63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438"/>
              </a:spcAft>
              <a:buSzPct val="45000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(a) Emitter current (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 zero, and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xmlns="" id="{2427150D-D5F5-4CE5-8AF9-884E40EC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563938"/>
            <a:ext cx="4240213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63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438"/>
              </a:spcAft>
              <a:buSzPct val="45000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(b) Collector current, which is due to the reverse saturation current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sz="2000" baseline="-3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,is of the order of 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compared to the vertical scale of the graph for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so it appears on horizontal axis as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>
            <a:extLst>
              <a:ext uri="{FF2B5EF4-FFF2-40B4-BE49-F238E27FC236}">
                <a16:creationId xmlns:a16="http://schemas.microsoft.com/office/drawing/2014/main" xmlns="" id="{E33496EA-B26E-4EF1-8942-418F06B0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5475288"/>
            <a:ext cx="45720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42875" indent="-1428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Collector to Base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has a negligible effect on the collector current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the active region leading to a conclusion that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I</a:t>
            </a:r>
            <a:r>
              <a:rPr lang="en-US" altLang="en-US" sz="22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in the active region. </a:t>
            </a:r>
          </a:p>
        </p:txBody>
      </p:sp>
      <p:sp>
        <p:nvSpPr>
          <p:cNvPr id="48130" name="Text Box 1">
            <a:extLst>
              <a:ext uri="{FF2B5EF4-FFF2-40B4-BE49-F238E27FC236}">
                <a16:creationId xmlns:a16="http://schemas.microsoft.com/office/drawing/2014/main" xmlns="" id="{96F56663-4BA7-45A3-B5C1-B83156F8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187450"/>
            <a:ext cx="444341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42875" indent="-1428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, like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for the diode (</a:t>
            </a:r>
            <a:r>
              <a:rPr lang="en-US" altLang="en-US" sz="22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are reverse leakage currents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), is temperature sensitive.</a:t>
            </a:r>
          </a:p>
        </p:txBody>
      </p:sp>
      <p:sp>
        <p:nvSpPr>
          <p:cNvPr id="48131" name="AutoShape 2">
            <a:extLst>
              <a:ext uri="{FF2B5EF4-FFF2-40B4-BE49-F238E27FC236}">
                <a16:creationId xmlns:a16="http://schemas.microsoft.com/office/drawing/2014/main" xmlns="" id="{A6EF1588-FA6F-47C3-AFF7-4838362D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6438900"/>
            <a:ext cx="830262" cy="342900"/>
          </a:xfrm>
          <a:prstGeom prst="roundRect">
            <a:avLst>
              <a:gd name="adj" fmla="val 34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xmlns="" id="{28775377-6F54-4B7A-BC88-28250E7B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950"/>
            <a:ext cx="996632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 Base Output/Collector Characteristics – </a:t>
            </a:r>
            <a:r>
              <a:rPr lang="en-US" altLang="en-US" sz="28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57438B5-DD08-48A8-B8A2-691FB614EFBA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658813"/>
            <a:ext cx="5461000" cy="5235575"/>
            <a:chOff x="4535488" y="579438"/>
            <a:chExt cx="5570537" cy="5394325"/>
          </a:xfrm>
        </p:grpSpPr>
        <p:pic>
          <p:nvPicPr>
            <p:cNvPr id="43019" name="Picture 3">
              <a:extLst>
                <a:ext uri="{FF2B5EF4-FFF2-40B4-BE49-F238E27FC236}">
                  <a16:creationId xmlns:a16="http://schemas.microsoft.com/office/drawing/2014/main" xmlns="" id="{8F0C9721-AEEC-418B-9758-A637CC3D9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075" y="579438"/>
              <a:ext cx="5394325" cy="539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020" name="Text Box 5">
              <a:extLst>
                <a:ext uri="{FF2B5EF4-FFF2-40B4-BE49-F238E27FC236}">
                  <a16:creationId xmlns:a16="http://schemas.microsoft.com/office/drawing/2014/main" xmlns="" id="{86CC9F15-939A-47F4-BA06-E4F1F1B6A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4363" y="4922838"/>
              <a:ext cx="6016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1800" b="1" i="1">
                  <a:solidFill>
                    <a:srgbClr val="3333FF"/>
                  </a:solidFill>
                  <a:cs typeface="Times-Italic" pitchFamily="64" charset="0"/>
                </a:rPr>
                <a:t>V</a:t>
              </a:r>
              <a:r>
                <a:rPr lang="en-US" altLang="en-US" sz="1800" b="1" baseline="-33000">
                  <a:solidFill>
                    <a:srgbClr val="3333FF"/>
                  </a:solidFill>
                  <a:cs typeface="Times-Italic" pitchFamily="64" charset="0"/>
                </a:rPr>
                <a:t>CB</a:t>
              </a:r>
            </a:p>
          </p:txBody>
        </p:sp>
        <p:sp>
          <p:nvSpPr>
            <p:cNvPr id="43021" name="Text Box 6">
              <a:extLst>
                <a:ext uri="{FF2B5EF4-FFF2-40B4-BE49-F238E27FC236}">
                  <a16:creationId xmlns:a16="http://schemas.microsoft.com/office/drawing/2014/main" xmlns="" id="{85EC055B-6A67-475D-A537-9DC49592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488" y="1295400"/>
              <a:ext cx="376237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2200" b="1" i="1">
                  <a:solidFill>
                    <a:srgbClr val="3333FF"/>
                  </a:solidFill>
                  <a:cs typeface="Times-Italic" pitchFamily="64" charset="0"/>
                </a:rPr>
                <a:t>I</a:t>
              </a:r>
              <a:r>
                <a:rPr lang="en-US" altLang="en-US" sz="2200" b="1" i="1" baseline="-33000">
                  <a:solidFill>
                    <a:srgbClr val="3333FF"/>
                  </a:solidFill>
                  <a:cs typeface="Times-Italic" pitchFamily="64" charset="0"/>
                </a:rPr>
                <a:t>C</a:t>
              </a:r>
            </a:p>
          </p:txBody>
        </p:sp>
      </p:grpSp>
      <p:cxnSp>
        <p:nvCxnSpPr>
          <p:cNvPr id="48137" name="AutoShape 8">
            <a:extLst>
              <a:ext uri="{FF2B5EF4-FFF2-40B4-BE49-F238E27FC236}">
                <a16:creationId xmlns:a16="http://schemas.microsoft.com/office/drawing/2014/main" xmlns="" id="{C311AC5F-3C79-48F1-B290-202A1C2925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3600" y="1528763"/>
            <a:ext cx="4897438" cy="33940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48138" name="Picture 9">
            <a:extLst>
              <a:ext uri="{FF2B5EF4-FFF2-40B4-BE49-F238E27FC236}">
                <a16:creationId xmlns:a16="http://schemas.microsoft.com/office/drawing/2014/main" xmlns="" id="{9BB0187C-1B11-41CE-804F-50929105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5886450"/>
            <a:ext cx="4083050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xmlns="" id="{314E174D-5489-4844-9861-1AFA6EE8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3748088"/>
            <a:ext cx="44418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42875" indent="-1428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current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above zero, the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current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and is generally equal to that of the emitter current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xmlns="" id="{37F36B47-0A4D-43BF-B42C-96E49D3E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2287588"/>
            <a:ext cx="4443413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42875" indent="-1428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2875" algn="l"/>
                <a:tab pos="600075" algn="l"/>
                <a:tab pos="1057275" algn="l"/>
                <a:tab pos="1514475" algn="l"/>
                <a:tab pos="1971675" algn="l"/>
                <a:tab pos="2428875" algn="l"/>
                <a:tab pos="2886075" algn="l"/>
                <a:tab pos="3343275" algn="l"/>
                <a:tab pos="3800475" algn="l"/>
                <a:tab pos="4257675" algn="l"/>
                <a:tab pos="4714875" algn="l"/>
                <a:tab pos="5172075" algn="l"/>
                <a:tab pos="5629275" algn="l"/>
                <a:tab pos="6086475" algn="l"/>
                <a:tab pos="6543675" algn="l"/>
                <a:tab pos="7000875" algn="l"/>
                <a:tab pos="7458075" algn="l"/>
                <a:tab pos="7915275" algn="l"/>
                <a:tab pos="8372475" algn="l"/>
                <a:tab pos="8829675" algn="l"/>
                <a:tab pos="9286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At higher temperatures, the effect of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may become an important factor as it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rapidly with temperature.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8130" grpId="0"/>
      <p:bldP spid="48131" grpId="0" animBg="1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xmlns="" id="{FE4B0898-0652-4EAA-803B-4F177138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9550"/>
            <a:ext cx="9070975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Transistors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xmlns="" id="{E44E6252-E723-48ED-9A94-30C8343C6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042988"/>
            <a:ext cx="9070975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Invented in 1948 by </a:t>
            </a:r>
            <a:r>
              <a:rPr lang="en-US" altLang="en-US" sz="2400">
                <a:solidFill>
                  <a:srgbClr val="3333FF"/>
                </a:solidFill>
                <a:latin typeface="Times New Roman" panose="02020603050405020304" pitchFamily="18" charset="0"/>
              </a:rPr>
              <a:t>John Bardeen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Walter Brattain and </a:t>
            </a:r>
            <a:r>
              <a:rPr lang="en-US" altLang="en-US" sz="2400">
                <a:solidFill>
                  <a:srgbClr val="3333FF"/>
                </a:solidFill>
                <a:latin typeface="Times New Roman" panose="02020603050405020304" pitchFamily="18" charset="0"/>
              </a:rPr>
              <a:t>William Shockley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at </a:t>
            </a:r>
            <a:r>
              <a:rPr lang="en-US" altLang="en-US" sz="2400">
                <a:solidFill>
                  <a:srgbClr val="3333FF"/>
                </a:solidFill>
                <a:latin typeface="Times New Roman" panose="02020603050405020304" pitchFamily="18" charset="0"/>
              </a:rPr>
              <a:t>Bell Lab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4D7EA21F-86AB-4CED-AFC2-E6C8D098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3713"/>
            <a:ext cx="90709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Transistors have </a:t>
            </a:r>
            <a:r>
              <a:rPr lang="en-US" altLang="en-US" sz="2400">
                <a:solidFill>
                  <a:srgbClr val="3333FF"/>
                </a:solidFill>
                <a:latin typeface="Times New Roman" panose="02020603050405020304" pitchFamily="18" charset="0"/>
              </a:rPr>
              <a:t>replaced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Vacuum tubes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5F54A54B-A675-41B6-93F3-9DDDA558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195513"/>
            <a:ext cx="9070975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Transistors offer several 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advantages</a:t>
            </a:r>
          </a:p>
          <a:p>
            <a:pPr lvl="1"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No heating is required, hence no delays and need less power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485FB971-4620-4541-AAA4-45A789CA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343525"/>
            <a:ext cx="90709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Shock resistant</a:t>
            </a:r>
          </a:p>
          <a:p>
            <a:pPr marL="725488" lvl="1" eaLnBrk="1">
              <a:lnSpc>
                <a:spcPct val="93000"/>
              </a:lnSpc>
              <a:spcAft>
                <a:spcPts val="575"/>
              </a:spcAft>
              <a:buSzPct val="100000"/>
              <a:defRPr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EDB060AD-C2CF-4275-87AF-14DA68BBE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3297238"/>
            <a:ext cx="90709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Small in size and light in weight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1E3E9694-1997-4344-A947-107E1379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3832225"/>
            <a:ext cx="90709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Require very low operating voltages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5F50D66D-0D07-4620-A21B-27379F46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341813"/>
            <a:ext cx="9070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Consume less power and are operationally efficient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76E1F631-C40C-4371-B985-5A13E833D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846638"/>
            <a:ext cx="9070975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93000"/>
              </a:lnSpc>
              <a:spcAft>
                <a:spcPts val="17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Long life and essentially no aging effect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B11F67C-7F93-4CB4-838D-673360E38652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042988"/>
            <a:ext cx="4957762" cy="5357812"/>
            <a:chOff x="5148263" y="1042988"/>
            <a:chExt cx="4957762" cy="5357812"/>
          </a:xfrm>
        </p:grpSpPr>
        <p:pic>
          <p:nvPicPr>
            <p:cNvPr id="45066" name="Picture 3">
              <a:extLst>
                <a:ext uri="{FF2B5EF4-FFF2-40B4-BE49-F238E27FC236}">
                  <a16:creationId xmlns:a16="http://schemas.microsoft.com/office/drawing/2014/main" xmlns="" id="{2836678C-2506-4682-9D8C-43CD4C57C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350" y="1371600"/>
              <a:ext cx="4845050" cy="502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5067" name="Text Box 5">
              <a:extLst>
                <a:ext uri="{FF2B5EF4-FFF2-40B4-BE49-F238E27FC236}">
                  <a16:creationId xmlns:a16="http://schemas.microsoft.com/office/drawing/2014/main" xmlns="" id="{92FD6BE2-6CBB-4657-9C9A-7768230F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4363" y="5976938"/>
              <a:ext cx="6016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1800" b="1" i="1">
                  <a:solidFill>
                    <a:srgbClr val="3333FF"/>
                  </a:solidFill>
                  <a:cs typeface="Times-Italic" pitchFamily="64" charset="0"/>
                </a:rPr>
                <a:t>V</a:t>
              </a:r>
              <a:r>
                <a:rPr lang="en-US" altLang="en-US" sz="1800" b="1" baseline="-33000">
                  <a:solidFill>
                    <a:srgbClr val="3333FF"/>
                  </a:solidFill>
                  <a:cs typeface="Times-Italic" pitchFamily="64" charset="0"/>
                </a:rPr>
                <a:t>CB</a:t>
              </a:r>
            </a:p>
          </p:txBody>
        </p:sp>
        <p:sp>
          <p:nvSpPr>
            <p:cNvPr id="45068" name="Text Box 6">
              <a:extLst>
                <a:ext uri="{FF2B5EF4-FFF2-40B4-BE49-F238E27FC236}">
                  <a16:creationId xmlns:a16="http://schemas.microsoft.com/office/drawing/2014/main" xmlns="" id="{97D7D608-1658-4CE2-9CF3-B5B057A3E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63" y="1042988"/>
              <a:ext cx="376237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altLang="en-US" sz="2200" b="1" i="1">
                  <a:solidFill>
                    <a:srgbClr val="3333FF"/>
                  </a:solidFill>
                  <a:cs typeface="Times-Italic" pitchFamily="64" charset="0"/>
                </a:rPr>
                <a:t>I</a:t>
              </a:r>
              <a:r>
                <a:rPr lang="en-US" altLang="en-US" sz="2200" b="1" i="1" baseline="-33000">
                  <a:solidFill>
                    <a:srgbClr val="3333FF"/>
                  </a:solidFill>
                  <a:cs typeface="Times-Italic" pitchFamily="64" charset="0"/>
                </a:rPr>
                <a:t>C</a:t>
              </a:r>
            </a:p>
          </p:txBody>
        </p:sp>
      </p:grpSp>
      <p:sp>
        <p:nvSpPr>
          <p:cNvPr id="45059" name="Text Box 1">
            <a:extLst>
              <a:ext uri="{FF2B5EF4-FFF2-40B4-BE49-F238E27FC236}">
                <a16:creationId xmlns:a16="http://schemas.microsoft.com/office/drawing/2014/main" xmlns="" id="{1204F72E-E301-452E-B7DD-91A22EDA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09550"/>
            <a:ext cx="87122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Base Output/Collector Characteristics –</a:t>
            </a:r>
            <a:r>
              <a:rPr lang="en-US" altLang="en-US" sz="3600" b="1">
                <a:solidFill>
                  <a:srgbClr val="FF3333"/>
                </a:solidFill>
              </a:rPr>
              <a:t>Saturation Region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xmlns="" id="{4E68C83E-D45B-44EA-BDA2-FA6DBA44A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436688"/>
            <a:ext cx="485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44463" indent="-144463"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the left of</a:t>
            </a:r>
            <a:r>
              <a:rPr lang="en-US" alt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V, </a:t>
            </a:r>
            <a:r>
              <a:rPr lang="en-US" alt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base–emitter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collector–base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junctions are forward biased.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686CC11D-1129-4D47-A69C-9B09D0313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013075"/>
            <a:ext cx="4851400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44463" indent="-144463"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that collector (for pnp transistor) region is made positive with respect to base (n-type). This causes hole current to flow from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p-side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the collector junction to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n-side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(base). 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2D025FA8-065C-4C9C-A93A-77563EBB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100638"/>
            <a:ext cx="4851400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44463" indent="-144463"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4463" algn="l"/>
                <a:tab pos="601663" algn="l"/>
                <a:tab pos="1058863" algn="l"/>
                <a:tab pos="1516063" algn="l"/>
                <a:tab pos="1973263" algn="l"/>
                <a:tab pos="2430463" algn="l"/>
                <a:tab pos="2887663" algn="l"/>
                <a:tab pos="3344863" algn="l"/>
                <a:tab pos="3802063" algn="l"/>
                <a:tab pos="4259263" algn="l"/>
                <a:tab pos="4716463" algn="l"/>
                <a:tab pos="5173663" algn="l"/>
                <a:tab pos="5630863" algn="l"/>
                <a:tab pos="6088063" algn="l"/>
                <a:tab pos="6545263" algn="l"/>
                <a:tab pos="7002463" algn="l"/>
                <a:tab pos="7459663" algn="l"/>
                <a:tab pos="7916863" algn="l"/>
                <a:tab pos="8374063" algn="l"/>
                <a:tab pos="8831263" algn="l"/>
                <a:tab pos="92884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Collector current </a:t>
            </a:r>
            <a:r>
              <a:rPr lang="en-US" altLang="en-US" sz="2200" b="1" i="1" dirty="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 dirty="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increases rapidly with slight increase in collector-base Voltage </a:t>
            </a:r>
            <a:r>
              <a:rPr lang="en-US" altLang="en-US" sz="2200" b="1" i="1" dirty="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 dirty="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transistor). The collector current may  </a:t>
            </a:r>
            <a:r>
              <a:rPr lang="en-US" altLang="en-US" sz="22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to become positive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 </a:t>
            </a:r>
            <a:r>
              <a:rPr lang="en-US" altLang="en-US" sz="22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is sufficiently large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9225" eaLnBrk="1">
              <a:lnSpc>
                <a:spcPct val="93000"/>
              </a:lnSpc>
              <a:spcBef>
                <a:spcPts val="75"/>
              </a:spcBef>
              <a:spcAft>
                <a:spcPts val="1438"/>
              </a:spcAft>
              <a:buSzPct val="100000"/>
              <a:defRPr/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69E454B-4F9D-4775-8AA5-BBFF70C68B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9588" y="1619250"/>
            <a:ext cx="1204912" cy="72072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F8E1C6-98E5-4DB4-8BF2-D9E680F7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6973888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i="1">
                <a:solidFill>
                  <a:srgbClr val="3333FF"/>
                </a:solidFill>
                <a:cs typeface="Lucida Sans Unicode" panose="020B0602030504020204" pitchFamily="34" charset="0"/>
              </a:rPr>
              <a:t>V</a:t>
            </a:r>
            <a:r>
              <a:rPr lang="en-US" altLang="en-US" b="1" i="1" baseline="-33000">
                <a:solidFill>
                  <a:srgbClr val="3333FF"/>
                </a:solidFill>
                <a:cs typeface="Lucida Sans Unicode" panose="020B0602030504020204" pitchFamily="34" charset="0"/>
              </a:rPr>
              <a:t>CB</a:t>
            </a:r>
            <a:r>
              <a:rPr lang="en-US" altLang="en-US" b="1" i="1">
                <a:solidFill>
                  <a:srgbClr val="3333FF"/>
                </a:solidFill>
                <a:cs typeface="Lucida Sans Unicode" panose="020B0602030504020204" pitchFamily="34" charset="0"/>
              </a:rPr>
              <a:t> = 0 V,</a:t>
            </a:r>
            <a:endParaRPr lang="en-I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1A8EC84-524B-412D-A4CE-329F0473920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03913" y="6011863"/>
            <a:ext cx="649287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9" grpId="0"/>
      <p:bldP spid="10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xmlns="" id="{9DB75122-408E-4D3D-AA2C-553AE4166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9550"/>
            <a:ext cx="9067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Base Output/Collector Characteristics – </a:t>
            </a:r>
            <a:r>
              <a:rPr lang="en-US" altLang="en-US" sz="3600" b="1">
                <a:solidFill>
                  <a:srgbClr val="FF3333"/>
                </a:solidFill>
              </a:rPr>
              <a:t>Cut-Off Region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xmlns="" id="{63AC9E7A-11CF-46E3-A0AF-C41B6DDAD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4875213"/>
            <a:ext cx="4160838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460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38138" indent="-250825"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76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In the Cut-off region</a:t>
            </a:r>
            <a:r>
              <a:rPr lang="en-US" altLang="en-US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collector current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is 0 A. </a:t>
            </a:r>
          </a:p>
          <a:p>
            <a:pPr eaLnBrk="1">
              <a:lnSpc>
                <a:spcPct val="93000"/>
              </a:lnSpc>
              <a:spcAft>
                <a:spcPts val="1413"/>
              </a:spcAft>
              <a:buSzPct val="100000"/>
              <a:defRPr/>
            </a:pPr>
            <a:endParaRPr lang="en-US" alt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xmlns="" id="{67EF22F6-1456-49A1-BA3F-D4934B3A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589088"/>
            <a:ext cx="5099050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1" name="Text Box 5">
            <a:extLst>
              <a:ext uri="{FF2B5EF4-FFF2-40B4-BE49-F238E27FC236}">
                <a16:creationId xmlns:a16="http://schemas.microsoft.com/office/drawing/2014/main" xmlns="" id="{2A6450D1-1E28-48D4-9C70-005AA84E0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4363" y="6408738"/>
            <a:ext cx="60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800" b="1" i="1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sz="1800" b="1" baseline="-33000">
                <a:solidFill>
                  <a:srgbClr val="3333FF"/>
                </a:solidFill>
                <a:cs typeface="Times-Italic" pitchFamily="64" charset="0"/>
              </a:rPr>
              <a:t>CB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xmlns="" id="{27713910-6461-440C-AB6F-16D8ED7FE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1295400"/>
            <a:ext cx="3762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cs typeface="Times-Italic" pitchFamily="64" charset="0"/>
              </a:rPr>
              <a:t>C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C62705E3-2365-476C-9A92-D667F866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379663"/>
            <a:ext cx="415925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2460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SzPct val="100000"/>
              <a:defRPr/>
            </a:pPr>
            <a:r>
              <a:rPr lang="en-US" altLang="en-US" sz="2200" b="1" i="1" dirty="0">
                <a:solidFill>
                  <a:srgbClr val="3333FF"/>
                </a:solidFill>
                <a:cs typeface="Times-BoldItalic" charset="0"/>
              </a:rPr>
              <a:t>Cut-off Region:  </a:t>
            </a:r>
          </a:p>
          <a:p>
            <a:pPr marL="338138" indent="-250825"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76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en-US" altLang="en-US" sz="2200" dirty="0">
                <a:solidFill>
                  <a:srgbClr val="000000"/>
                </a:solidFill>
                <a:cs typeface="Times-BoldItalic" charset="0"/>
              </a:rPr>
              <a:t>It is region of operation where </a:t>
            </a:r>
            <a:r>
              <a:rPr lang="en-US" altLang="en-US" sz="2200" b="1" dirty="0">
                <a:solidFill>
                  <a:srgbClr val="3333FF"/>
                </a:solidFill>
                <a:cs typeface="Times-BoldItalic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cs typeface="Times-BoldItalic" charset="0"/>
              </a:rPr>
              <a:t>the </a:t>
            </a:r>
            <a:r>
              <a:rPr lang="en-US" altLang="en-US" sz="2200" b="1" dirty="0">
                <a:solidFill>
                  <a:srgbClr val="3333FF"/>
                </a:solidFill>
                <a:cs typeface="Times-BoldItalic" charset="0"/>
              </a:rPr>
              <a:t>base–emitter</a:t>
            </a:r>
            <a:r>
              <a:rPr lang="en-US" altLang="en-US" sz="2200" dirty="0">
                <a:solidFill>
                  <a:srgbClr val="000000"/>
                </a:solidFill>
                <a:cs typeface="Times-BoldItalic" charset="0"/>
              </a:rPr>
              <a:t> and </a:t>
            </a:r>
            <a:r>
              <a:rPr lang="en-US" altLang="en-US" sz="2200" b="1" dirty="0">
                <a:solidFill>
                  <a:srgbClr val="3333FF"/>
                </a:solidFill>
                <a:cs typeface="Times-BoldItalic" charset="0"/>
              </a:rPr>
              <a:t>collector–base junctions</a:t>
            </a:r>
            <a:r>
              <a:rPr lang="en-US" altLang="en-US" sz="2200" dirty="0">
                <a:solidFill>
                  <a:srgbClr val="000000"/>
                </a:solidFill>
                <a:cs typeface="Times-BoldItalic" charset="0"/>
              </a:rPr>
              <a:t> of a transistor are both </a:t>
            </a:r>
            <a:r>
              <a:rPr lang="en-US" altLang="en-US" sz="2200" b="1" dirty="0">
                <a:solidFill>
                  <a:srgbClr val="3333FF"/>
                </a:solidFill>
                <a:cs typeface="Times-BoldItalic" charset="0"/>
              </a:rPr>
              <a:t>reverse-biased</a:t>
            </a:r>
            <a:r>
              <a:rPr lang="en-US" altLang="en-US" sz="2200" dirty="0">
                <a:solidFill>
                  <a:srgbClr val="000000"/>
                </a:solidFill>
                <a:cs typeface="Times-BoldItalic" charset="0"/>
              </a:rPr>
              <a:t>.</a:t>
            </a:r>
            <a:endParaRPr lang="en-US" alt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B3950F19-36AD-4995-9BA1-4C30B67A14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7563" y="2700338"/>
            <a:ext cx="4752975" cy="3959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50181" grpId="0"/>
      <p:bldP spid="5018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xmlns="" id="{A7644162-296A-4E23-ADF7-3E8C1181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17475"/>
            <a:ext cx="906621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Base Output Characteristics - </a:t>
            </a:r>
            <a:r>
              <a:rPr lang="en-US" altLang="en-US" sz="3600" b="1">
                <a:solidFill>
                  <a:srgbClr val="FF3333"/>
                </a:solidFill>
              </a:rPr>
              <a:t>Breakdown Region</a:t>
            </a: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xmlns="" id="{B8CF38EB-6C54-41CD-987B-BEEE994B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971550"/>
            <a:ext cx="47545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5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voltage 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increases, there is a point where the curves take a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upswing, which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 due to an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avalanche effect.  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xmlns="" id="{56BE07F5-4154-48BE-9854-9BE452C5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1279525"/>
            <a:ext cx="5233987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7" name="Oval 4">
            <a:extLst>
              <a:ext uri="{FF2B5EF4-FFF2-40B4-BE49-F238E27FC236}">
                <a16:creationId xmlns:a16="http://schemas.microsoft.com/office/drawing/2014/main" xmlns="" id="{AB599BAA-6451-46E9-BF3D-BEDA7B754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463" y="1584325"/>
            <a:ext cx="576262" cy="4392613"/>
          </a:xfrm>
          <a:prstGeom prst="ellipse">
            <a:avLst/>
          </a:prstGeom>
          <a:solidFill>
            <a:srgbClr val="CFE7F5">
              <a:alpha val="5098"/>
            </a:srgbClr>
          </a:solidFill>
          <a:ln w="2540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xmlns="" id="{AC786F2A-2E0C-4298-A4D5-3FCFC9466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1893888"/>
            <a:ext cx="6048375" cy="1089025"/>
          </a:xfrm>
          <a:prstGeom prst="line">
            <a:avLst/>
          </a:prstGeom>
          <a:noFill/>
          <a:ln w="25400" cap="sq">
            <a:solidFill>
              <a:srgbClr val="FF33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xmlns="" id="{B231A16B-AE3D-4BFD-BA55-421DF8BF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4363" y="6264275"/>
            <a:ext cx="60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800" b="1" i="1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sz="1800" b="1" baseline="-33000">
                <a:solidFill>
                  <a:srgbClr val="3333FF"/>
                </a:solidFill>
                <a:cs typeface="Times-Italic" pitchFamily="64" charset="0"/>
              </a:rPr>
              <a:t>CB</a:t>
            </a:r>
          </a:p>
        </p:txBody>
      </p:sp>
      <p:sp>
        <p:nvSpPr>
          <p:cNvPr id="54280" name="Text Box 7">
            <a:extLst>
              <a:ext uri="{FF2B5EF4-FFF2-40B4-BE49-F238E27FC236}">
                <a16:creationId xmlns:a16="http://schemas.microsoft.com/office/drawing/2014/main" xmlns="" id="{BBA0B286-2FE9-4750-8DE6-904563029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971550"/>
            <a:ext cx="3762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cs typeface="Times-Italic" pitchFamily="64" charset="0"/>
              </a:rPr>
              <a:t>C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9D266989-134D-413E-A972-3BF6D5F6E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5537200"/>
            <a:ext cx="47545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5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permissible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base-to-collector voltage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labeled as </a:t>
            </a:r>
            <a:r>
              <a:rPr lang="en-US" altLang="en-US" sz="2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</a:t>
            </a:r>
            <a:r>
              <a:rPr lang="en-US" altLang="en-US" sz="2200" b="1" i="1" baseline="-33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(BR)CBO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Letter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“O”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that the emitter leg is in the open state.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8F56690F-A931-46BB-B5C6-1B66EEF5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657475"/>
            <a:ext cx="47545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5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Base-to-collector junction is reversed biased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 the active region, there is a point where too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a reverse-bias voltage will lead to the avalanche effect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xmlns="" id="{E75E2F45-8A48-4278-9D08-F4CE22B3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398963"/>
            <a:ext cx="47545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06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5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a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increase in current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increase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base-to-collector voltage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7" grpId="0" animBg="1"/>
      <p:bldP spid="54279" grpId="0"/>
      <p:bldP spid="54280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xmlns="" id="{2047B17C-E733-43C5-A585-3C8D134D5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827088"/>
            <a:ext cx="8002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Mode,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levels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majority carriers, and are related by a quantity called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α), the Common-Base Current Gain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AutoShape 2">
            <a:extLst>
              <a:ext uri="{FF2B5EF4-FFF2-40B4-BE49-F238E27FC236}">
                <a16:creationId xmlns:a16="http://schemas.microsoft.com/office/drawing/2014/main" xmlns="" id="{558FBCCD-B057-433D-8F39-A53068D59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851275"/>
            <a:ext cx="2605088" cy="395288"/>
          </a:xfrm>
          <a:prstGeom prst="roundRect">
            <a:avLst>
              <a:gd name="adj" fmla="val 34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xmlns="" id="{6C68F9D7-484B-40BC-8B21-07176BC81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44475"/>
            <a:ext cx="8243887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Common Base Current Gain α</a:t>
            </a:r>
            <a:r>
              <a:rPr lang="en-US" altLang="en-US" sz="3600" b="1" baseline="-25000">
                <a:cs typeface="Arial" panose="020B0604020202020204" pitchFamily="34" charset="0"/>
              </a:rPr>
              <a:t>dc</a:t>
            </a:r>
            <a:r>
              <a:rPr lang="en-US" altLang="en-US" sz="3600" b="1">
                <a:cs typeface="Arial" panose="020B0604020202020204" pitchFamily="34" charset="0"/>
              </a:rPr>
              <a:t> </a:t>
            </a:r>
            <a:r>
              <a:rPr lang="en-US" altLang="en-US" sz="2600" i="1">
                <a:cs typeface="Arial" panose="020B0604020202020204" pitchFamily="34" charset="0"/>
              </a:rPr>
              <a:t>(Alpha)</a:t>
            </a: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xmlns="" id="{7CC0F05D-B90B-438F-9A08-2A1D4F58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782638"/>
            <a:ext cx="119380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5589429E-9BA4-47BD-BF30-B3BAC63CC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547813"/>
            <a:ext cx="659765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all practical devices typically extends from 0.90 to 0.998. It is also referred as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b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dc.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xmlns="" id="{6E1A4B59-F7F9-41C9-A5A2-0DAC4BC3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987675"/>
            <a:ext cx="74183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 α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defined solely for the majority carriers, equation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xmlns="" id="{92BBB215-13A8-41DE-82EF-7FA32C42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266950"/>
            <a:ext cx="674528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thinner and more lightly doped is the base , greater is the value of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b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dc. </a:t>
            </a:r>
            <a:r>
              <a:rPr lang="en-US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cannot exceed unity.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xmlns="" id="{6A643DE3-BC13-4E17-A916-C9CF224DD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716463"/>
            <a:ext cx="897731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9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for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mA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to be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mA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different values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xmlns="" id="{4AB6F36A-6778-4882-AB6F-6C56C80F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3348038"/>
            <a:ext cx="314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9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</a:t>
            </a:r>
            <a:r>
              <a:rPr lang="en-US" altLang="en-US" sz="2000" b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xmlns="" id="{C3EF2F8D-4E62-4645-BB12-0B3D50CB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851275"/>
            <a:ext cx="41894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9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       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α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xmlns="" id="{EA47C536-7521-4C0B-9ECD-9E5993815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4356100"/>
            <a:ext cx="95551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9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mA, 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level of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so small that it is virtually undetectable on the graph.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E561FE7-9D00-4A39-81F5-8F2781531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8" y="1684338"/>
            <a:ext cx="26416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xmlns="" id="{E01F072A-E3AB-4527-AF31-5123CF51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508625"/>
            <a:ext cx="90646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55575" indent="-122238"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SzPct val="100000"/>
            </a:pP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r>
              <a:rPr lang="en-US" altLang="en-US" sz="2000" b="1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 situations where the point of operation moves on the characteristic curve, an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alpha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defined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small change in collector current divided by the corresponding change in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collector-to-base voltage held constant.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87" name="Text Box 3">
            <a:extLst>
              <a:ext uri="{FF2B5EF4-FFF2-40B4-BE49-F238E27FC236}">
                <a16:creationId xmlns:a16="http://schemas.microsoft.com/office/drawing/2014/main" xmlns="" id="{8C3C6446-061E-45DB-9CA9-6C7C6467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35600"/>
            <a:ext cx="51181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Gain α</a:t>
            </a:r>
            <a:r>
              <a:rPr lang="en-US" altLang="en-US" sz="28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AC Mode:</a:t>
            </a:r>
          </a:p>
        </p:txBody>
      </p:sp>
      <p:sp>
        <p:nvSpPr>
          <p:cNvPr id="17" name="AutoShape 1">
            <a:extLst>
              <a:ext uri="{FF2B5EF4-FFF2-40B4-BE49-F238E27FC236}">
                <a16:creationId xmlns:a16="http://schemas.microsoft.com/office/drawing/2014/main" xmlns="" id="{C30821A5-90B8-4862-9A10-558C1940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6443663"/>
            <a:ext cx="1662112" cy="454025"/>
          </a:xfrm>
          <a:prstGeom prst="roundRect">
            <a:avLst>
              <a:gd name="adj" fmla="val 28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xmlns="" id="{B211EDBE-F8D2-4F61-B41B-561435CF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6516688"/>
            <a:ext cx="46450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55575" indent="-122238"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SzPct val="100000"/>
            </a:pP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b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ΔI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000" i="1" baseline="-3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V</a:t>
            </a:r>
            <a:r>
              <a:rPr lang="en-US" altLang="en-US" sz="2000" i="1" baseline="-3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xmlns="" id="{60819090-ACC4-4CA1-85CB-04654C8A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7007225"/>
            <a:ext cx="90519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55575" indent="-122238"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5575" algn="l"/>
                <a:tab pos="612775" algn="l"/>
                <a:tab pos="1069975" algn="l"/>
                <a:tab pos="1527175" algn="l"/>
                <a:tab pos="1984375" algn="l"/>
                <a:tab pos="2441575" algn="l"/>
                <a:tab pos="2898775" algn="l"/>
                <a:tab pos="3355975" algn="l"/>
                <a:tab pos="3813175" algn="l"/>
                <a:tab pos="4270375" algn="l"/>
                <a:tab pos="4727575" algn="l"/>
                <a:tab pos="5184775" algn="l"/>
                <a:tab pos="5641975" algn="l"/>
                <a:tab pos="6099175" algn="l"/>
                <a:tab pos="6556375" algn="l"/>
                <a:tab pos="7013575" algn="l"/>
                <a:tab pos="7470775" algn="l"/>
                <a:tab pos="7927975" algn="l"/>
                <a:tab pos="8385175" algn="l"/>
                <a:tab pos="8842375" algn="l"/>
                <a:tab pos="92995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50813" indent="-127000"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situations the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quite close.</a:t>
            </a:r>
          </a:p>
          <a:p>
            <a:pPr eaLnBrk="1">
              <a:lnSpc>
                <a:spcPct val="93000"/>
              </a:lnSpc>
              <a:spcAft>
                <a:spcPts val="1413"/>
              </a:spcAft>
              <a:buSzPct val="100000"/>
              <a:defRPr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/>
      <p:bldP spid="56323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54287" grpId="0"/>
      <p:bldP spid="17" grpId="0" animBg="1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>
            <a:extLst>
              <a:ext uri="{FF2B5EF4-FFF2-40B4-BE49-F238E27FC236}">
                <a16:creationId xmlns:a16="http://schemas.microsoft.com/office/drawing/2014/main" xmlns="" id="{DA0B2A2A-9145-4E87-B443-134103E7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154363"/>
            <a:ext cx="904398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4400" b="1">
                <a:solidFill>
                  <a:srgbClr val="3333FF"/>
                </a:solidFill>
              </a:rPr>
              <a:t>Common Emitter Configuration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1" name="Picture 6">
            <a:extLst>
              <a:ext uri="{FF2B5EF4-FFF2-40B4-BE49-F238E27FC236}">
                <a16:creationId xmlns:a16="http://schemas.microsoft.com/office/drawing/2014/main" xmlns="" id="{818EAD97-C522-4793-AA8F-CDA2F64AB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189038"/>
            <a:ext cx="3200400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DDC0617C-8FFD-4BEC-822A-B391B55AC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4716463"/>
            <a:ext cx="4425950" cy="22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193675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emitter, collector, and base currents are shown in their actual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current direction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Though the transistor is in CE configuration , the currents described for the CB configuration are still applicable.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i="1" baseline="-3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2466" name="AutoShape 1">
            <a:extLst>
              <a:ext uri="{FF2B5EF4-FFF2-40B4-BE49-F238E27FC236}">
                <a16:creationId xmlns:a16="http://schemas.microsoft.com/office/drawing/2014/main" xmlns="" id="{AC8BE2B9-50B0-42F9-9EE8-FAD432BCD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6578600"/>
            <a:ext cx="936625" cy="441325"/>
          </a:xfrm>
          <a:prstGeom prst="roundRect">
            <a:avLst>
              <a:gd name="adj" fmla="val 34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62467" name="AutoShape 2">
            <a:extLst>
              <a:ext uri="{FF2B5EF4-FFF2-40B4-BE49-F238E27FC236}">
                <a16:creationId xmlns:a16="http://schemas.microsoft.com/office/drawing/2014/main" xmlns="" id="{501516EC-8DDF-4DA7-8549-DA172346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6588125"/>
            <a:ext cx="1328738" cy="457200"/>
          </a:xfrm>
          <a:prstGeom prst="roundRect">
            <a:avLst>
              <a:gd name="adj" fmla="val 34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xmlns="" id="{D6146F7A-0A88-4C58-BBD7-09D92DFBA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900113"/>
            <a:ext cx="44259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193675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common-emitter configuration has the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common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both the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terminals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3" name="Text Box 4">
            <a:extLst>
              <a:ext uri="{FF2B5EF4-FFF2-40B4-BE49-F238E27FC236}">
                <a16:creationId xmlns:a16="http://schemas.microsoft.com/office/drawing/2014/main" xmlns="" id="{239B5D34-E71A-4CEE-81EA-76F32D52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92075"/>
            <a:ext cx="906621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Common Emitter (CE) Configuration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xmlns="" id="{7A740137-BC1C-4888-8982-1A2ADD1A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1189038"/>
            <a:ext cx="2947987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321F5A7A-1121-408C-B52F-AFCD258FC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976438"/>
            <a:ext cx="44259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193675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sets of characteristics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necessary to describe the behavior of the common-emitter configuration are :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DC8DE591-6066-463E-8BCB-15F1320ED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25" y="3059113"/>
            <a:ext cx="40227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193675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spcAft>
                <a:spcPts val="725"/>
              </a:spcAft>
              <a:buSzPct val="83000"/>
              <a:buFont typeface="StarSymbol" charset="0"/>
              <a:buBlip>
                <a:blip r:embed="rId5"/>
              </a:buBlip>
            </a:pP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base–emitter circuit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50BEE542-32DD-475E-B533-5CB4D2EE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25" y="3779838"/>
            <a:ext cx="40227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193675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spcAft>
                <a:spcPts val="725"/>
              </a:spcAft>
              <a:buSzPct val="83000"/>
              <a:buFont typeface="StarSymbol" charset="0"/>
              <a:buBlip>
                <a:blip r:embed="rId5"/>
              </a:buBlip>
            </a:pP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collector–emitter circuit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2466" grpId="0" animBg="1"/>
      <p:bldP spid="62467" grpId="0" animBg="1"/>
      <p:bldP spid="62468" grpId="0"/>
      <p:bldP spid="8" grpId="0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xmlns="" id="{64CF2E6B-A1DC-4F24-A861-A05E0B409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92075"/>
            <a:ext cx="9601200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CE Input Characteristics</a:t>
            </a: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xmlns="" id="{1CEC9025-2450-471E-8C73-1ECFBC25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995738"/>
            <a:ext cx="45720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685800" indent="-68580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characteristics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are a plot of the input current (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vs the input voltage (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for a range of values of output voltage (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64516" name="Picture 3">
            <a:extLst>
              <a:ext uri="{FF2B5EF4-FFF2-40B4-BE49-F238E27FC236}">
                <a16:creationId xmlns:a16="http://schemas.microsoft.com/office/drawing/2014/main" xmlns="" id="{6CA86A01-7477-4624-B8B6-FC2B09F5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3657600"/>
            <a:ext cx="4297362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17" name="Text Box 4">
            <a:extLst>
              <a:ext uri="{FF2B5EF4-FFF2-40B4-BE49-F238E27FC236}">
                <a16:creationId xmlns:a16="http://schemas.microsoft.com/office/drawing/2014/main" xmlns="" id="{12151CB2-E124-4463-8B7E-114A6C4EB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900113"/>
            <a:ext cx="9509125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66725" indent="-46672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Common-Emitter amplifier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base–emitter junction is </a:t>
            </a:r>
            <a:r>
              <a:rPr lang="en-US" altLang="en-US" sz="22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forward-biased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</a:t>
            </a:r>
            <a:r>
              <a:rPr lang="en-US" altLang="en-US" sz="2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collector–base junction is reverse-biased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A31992EE-ED3D-4B67-B386-E91791929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865438"/>
            <a:ext cx="95091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66725" indent="-46672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common-emitter configuration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current, or power amplification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E5F9271-EAC6-4B40-97BA-8E1368D3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2051050"/>
            <a:ext cx="95091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66725" indent="-46672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 conditions exist in the </a:t>
            </a:r>
            <a:r>
              <a:rPr lang="en-US" altLang="en-US" sz="2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common-base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7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xmlns="" id="{063A18D7-B325-46EC-BCDD-5245EA28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6988"/>
            <a:ext cx="906621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CE Output Characteristics</a:t>
            </a: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xmlns="" id="{B7153C4F-D3D2-41F0-8DBF-C6F3CCFB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3524250"/>
            <a:ext cx="50292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8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Curves of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are not as horizontal as those obtained for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Common-Base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configuration, indicating that the </a:t>
            </a:r>
            <a:r>
              <a:rPr lang="en-US" altLang="en-US" sz="22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collector-to emitter voltage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influences the magnitude of the collector current.</a:t>
            </a:r>
          </a:p>
        </p:txBody>
      </p:sp>
      <p:pic>
        <p:nvPicPr>
          <p:cNvPr id="66564" name="Picture 3">
            <a:extLst>
              <a:ext uri="{FF2B5EF4-FFF2-40B4-BE49-F238E27FC236}">
                <a16:creationId xmlns:a16="http://schemas.microsoft.com/office/drawing/2014/main" xmlns="" id="{40F8B4BD-0983-4199-B545-4157AB30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639763"/>
            <a:ext cx="5164137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65" name="Text Box 4">
            <a:extLst>
              <a:ext uri="{FF2B5EF4-FFF2-40B4-BE49-F238E27FC236}">
                <a16:creationId xmlns:a16="http://schemas.microsoft.com/office/drawing/2014/main" xmlns="" id="{5156116F-A0E1-4F8D-9A78-77913F67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2113"/>
            <a:ext cx="10080625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for the CE configuration has the curves for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straight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spaced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This region exists to the right of vertical dashed line at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altLang="en-US" sz="2200" b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 above the curve for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equal to zero. This region is used for for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current, or power amplification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2470" name="Line 5">
            <a:extLst>
              <a:ext uri="{FF2B5EF4-FFF2-40B4-BE49-F238E27FC236}">
                <a16:creationId xmlns:a16="http://schemas.microsoft.com/office/drawing/2014/main" xmlns="" id="{256B6EA2-8147-455E-AE5A-93E9D79CA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0175" y="971550"/>
            <a:ext cx="1588" cy="3959225"/>
          </a:xfrm>
          <a:prstGeom prst="line">
            <a:avLst/>
          </a:prstGeom>
          <a:noFill/>
          <a:ln w="28575" cap="sq">
            <a:solidFill>
              <a:srgbClr val="FF3333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83856858-C032-4CD2-8D44-60F5C4CF7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60425"/>
            <a:ext cx="50292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8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the common-emitter configuration the </a:t>
            </a:r>
            <a:r>
              <a:rPr lang="en-US" altLang="en-US" sz="22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characteristics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are a plot of the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(I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vs output voltage (V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for a range of values of input current (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65AF1A9B-D5C5-43E0-9D55-740FE001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657475"/>
            <a:ext cx="45720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8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μAs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as compared to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E3B1AEB2-E236-4322-80FF-87DC0BBD6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826250"/>
            <a:ext cx="8331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region to the left of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2200" b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5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xmlns="" id="{63BC333E-7018-4A74-857F-F4EA9873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82563"/>
            <a:ext cx="9064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Cutoff Region for CE &amp; CB Configuration</a:t>
            </a: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xmlns="" id="{F4F46F9B-2735-45D7-94CD-267E46A6B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006475"/>
            <a:ext cx="4479925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solidFill>
                  <a:srgbClr val="3333FF"/>
                </a:solidFill>
                <a:cs typeface="Times New Roman" panose="02020603050405020304" pitchFamily="18" charset="0"/>
              </a:rPr>
              <a:t>cutoff region</a:t>
            </a:r>
            <a:r>
              <a:rPr lang="en-US" altLang="en-US" sz="2200">
                <a:cs typeface="Times New Roman" panose="02020603050405020304" pitchFamily="18" charset="0"/>
              </a:rPr>
              <a:t> for the </a:t>
            </a:r>
            <a:r>
              <a:rPr lang="en-US" altLang="en-US" sz="2200">
                <a:solidFill>
                  <a:srgbClr val="3333FF"/>
                </a:solidFill>
                <a:cs typeface="Times New Roman" panose="02020603050405020304" pitchFamily="18" charset="0"/>
              </a:rPr>
              <a:t>CE configuration</a:t>
            </a:r>
            <a:r>
              <a:rPr lang="en-US" altLang="en-US" sz="2200"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solidFill>
                  <a:srgbClr val="3333FF"/>
                </a:solidFill>
                <a:cs typeface="Times New Roman" panose="02020603050405020304" pitchFamily="18" charset="0"/>
              </a:rPr>
              <a:t>not as well defined</a:t>
            </a:r>
            <a:r>
              <a:rPr lang="en-US" altLang="en-US" sz="2200">
                <a:cs typeface="Times New Roman" panose="02020603050405020304" pitchFamily="18" charset="0"/>
              </a:rPr>
              <a:t> as for CB configuration. The Figure shows  that </a:t>
            </a:r>
            <a:r>
              <a:rPr lang="en-US" altLang="en-US" sz="2200" b="1" i="1">
                <a:solidFill>
                  <a:srgbClr val="FF3399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FF3399"/>
                </a:solidFill>
                <a:cs typeface="Times-Italic" pitchFamily="64" charset="0"/>
              </a:rPr>
              <a:t>C</a:t>
            </a:r>
            <a:r>
              <a:rPr lang="en-US" altLang="en-US" sz="2200" b="1" i="1">
                <a:solidFill>
                  <a:srgbClr val="FF3399"/>
                </a:solidFill>
                <a:cs typeface="Times-Italic" pitchFamily="64" charset="0"/>
              </a:rPr>
              <a:t> </a:t>
            </a:r>
            <a:r>
              <a:rPr lang="en-US" altLang="en-US" sz="2200" b="1" i="1">
                <a:solidFill>
                  <a:srgbClr val="FF3399"/>
                </a:solidFill>
                <a:cs typeface="Arial" panose="020B0604020202020204" pitchFamily="34" charset="0"/>
              </a:rPr>
              <a:t>≠ 0</a:t>
            </a:r>
            <a:r>
              <a:rPr lang="en-US" altLang="en-US" sz="2200">
                <a:cs typeface="Times New Roman" panose="02020603050405020304" pitchFamily="18" charset="0"/>
              </a:rPr>
              <a:t> when </a:t>
            </a:r>
            <a:r>
              <a:rPr lang="en-US" altLang="en-US" sz="2200" b="1" i="1">
                <a:solidFill>
                  <a:srgbClr val="FF3399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FF3399"/>
                </a:solidFill>
                <a:cs typeface="Times-Italic" pitchFamily="64" charset="0"/>
              </a:rPr>
              <a:t>B</a:t>
            </a:r>
            <a:r>
              <a:rPr lang="en-US" altLang="en-US" sz="2200" b="1" i="1">
                <a:solidFill>
                  <a:srgbClr val="FF3399"/>
                </a:solidFill>
                <a:cs typeface="Times-Italic" pitchFamily="64" charset="0"/>
              </a:rPr>
              <a:t> = 0</a:t>
            </a:r>
            <a:r>
              <a:rPr lang="en-US" altLang="en-US" sz="2200"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8612" name="Picture 3">
            <a:extLst>
              <a:ext uri="{FF2B5EF4-FFF2-40B4-BE49-F238E27FC236}">
                <a16:creationId xmlns:a16="http://schemas.microsoft.com/office/drawing/2014/main" xmlns="" id="{6B48D036-E118-45A5-BFAC-21DD53B1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2475"/>
            <a:ext cx="5394325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5" name="Text Box 4">
            <a:extLst>
              <a:ext uri="{FF2B5EF4-FFF2-40B4-BE49-F238E27FC236}">
                <a16:creationId xmlns:a16="http://schemas.microsoft.com/office/drawing/2014/main" xmlns="" id="{2ACFB836-75D1-480C-9DAE-C3850FCD7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7839075"/>
            <a:ext cx="10080625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pic>
        <p:nvPicPr>
          <p:cNvPr id="68614" name="Picture 5">
            <a:extLst>
              <a:ext uri="{FF2B5EF4-FFF2-40B4-BE49-F238E27FC236}">
                <a16:creationId xmlns:a16="http://schemas.microsoft.com/office/drawing/2014/main" xmlns="" id="{05EBB935-0098-4FC1-965C-036D2FD1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76588"/>
            <a:ext cx="44799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5" name="Text Box 6">
            <a:extLst>
              <a:ext uri="{FF2B5EF4-FFF2-40B4-BE49-F238E27FC236}">
                <a16:creationId xmlns:a16="http://schemas.microsoft.com/office/drawing/2014/main" xmlns="" id="{8A071C06-CAE8-48A8-B288-793DCF1D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976313"/>
            <a:ext cx="475456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193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3333FF"/>
                </a:solidFill>
                <a:cs typeface="Times New Roman" panose="02020603050405020304" pitchFamily="18" charset="0"/>
              </a:rPr>
              <a:t>For the</a:t>
            </a:r>
            <a:r>
              <a:rPr lang="en-US" altLang="en-US" sz="2200" b="1">
                <a:solidFill>
                  <a:srgbClr val="3333FF"/>
                </a:solidFill>
                <a:cs typeface="Times New Roman" panose="02020603050405020304" pitchFamily="18" charset="0"/>
              </a:rPr>
              <a:t> CB configuration</a:t>
            </a:r>
            <a:r>
              <a:rPr lang="en-US" altLang="en-US" sz="2200">
                <a:cs typeface="Times New Roman" panose="02020603050405020304" pitchFamily="18" charset="0"/>
              </a:rPr>
              <a:t>, when the input current </a:t>
            </a:r>
            <a:r>
              <a:rPr lang="en-US" altLang="en-US" sz="2200" b="1" i="1">
                <a:solidFill>
                  <a:srgbClr val="FF3333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FF3333"/>
                </a:solidFill>
                <a:cs typeface="Times-Italic" pitchFamily="64" charset="0"/>
              </a:rPr>
              <a:t>E</a:t>
            </a:r>
            <a:r>
              <a:rPr lang="en-US" altLang="en-US" sz="2200" b="1" i="1">
                <a:solidFill>
                  <a:srgbClr val="FF3333"/>
                </a:solidFill>
                <a:cs typeface="Times-Italic" pitchFamily="64" charset="0"/>
              </a:rPr>
              <a:t> = 0</a:t>
            </a:r>
            <a:r>
              <a:rPr lang="en-US" altLang="en-US" sz="2200">
                <a:cs typeface="Times New Roman" panose="02020603050405020304" pitchFamily="18" charset="0"/>
              </a:rPr>
              <a:t>, the collector current is equal only to the reverse saturation current </a:t>
            </a:r>
            <a:r>
              <a:rPr lang="en-US" altLang="en-US" sz="2200" b="1" i="1">
                <a:solidFill>
                  <a:srgbClr val="FF3333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FF3333"/>
                </a:solidFill>
                <a:cs typeface="Times-Italic" pitchFamily="64" charset="0"/>
              </a:rPr>
              <a:t>CO</a:t>
            </a:r>
            <a:r>
              <a:rPr lang="en-US" altLang="en-US" sz="2200" i="1">
                <a:cs typeface="Times-Italic" pitchFamily="64" charset="0"/>
              </a:rPr>
              <a:t>. So</a:t>
            </a:r>
            <a:r>
              <a:rPr lang="en-US" altLang="en-US" sz="2200">
                <a:cs typeface="Times New Roman" panose="02020603050405020304" pitchFamily="18" charset="0"/>
              </a:rPr>
              <a:t> the curve </a:t>
            </a:r>
            <a:r>
              <a:rPr lang="en-US" altLang="en-US" sz="2200" b="1" i="1">
                <a:solidFill>
                  <a:srgbClr val="FF3333"/>
                </a:solidFill>
                <a:cs typeface="Times-Italic" pitchFamily="64" charset="0"/>
              </a:rPr>
              <a:t>I</a:t>
            </a:r>
            <a:r>
              <a:rPr lang="en-US" altLang="en-US" sz="2200" b="1" i="1" baseline="-33000">
                <a:solidFill>
                  <a:srgbClr val="FF3333"/>
                </a:solidFill>
                <a:cs typeface="Times-Italic" pitchFamily="64" charset="0"/>
              </a:rPr>
              <a:t>E</a:t>
            </a:r>
            <a:r>
              <a:rPr lang="en-US" altLang="en-US" sz="2200" b="1" i="1">
                <a:solidFill>
                  <a:srgbClr val="FF3333"/>
                </a:solidFill>
                <a:cs typeface="Times-Italic" pitchFamily="64" charset="0"/>
              </a:rPr>
              <a:t> </a:t>
            </a:r>
            <a:r>
              <a:rPr lang="en-US" altLang="en-US" sz="2200" b="1">
                <a:solidFill>
                  <a:srgbClr val="FF3333"/>
                </a:solidFill>
                <a:cs typeface="MathematicalPi-One" charset="0"/>
              </a:rPr>
              <a:t>= </a:t>
            </a:r>
            <a:r>
              <a:rPr lang="en-US" altLang="en-US" sz="2200" b="1">
                <a:solidFill>
                  <a:srgbClr val="FF3333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200">
                <a:cs typeface="Times New Roman" panose="02020603050405020304" pitchFamily="18" charset="0"/>
              </a:rPr>
              <a:t> falls on the voltage axis itself.</a:t>
            </a:r>
          </a:p>
        </p:txBody>
      </p:sp>
      <p:sp>
        <p:nvSpPr>
          <p:cNvPr id="68616" name="Oval 7">
            <a:extLst>
              <a:ext uri="{FF2B5EF4-FFF2-40B4-BE49-F238E27FC236}">
                <a16:creationId xmlns:a16="http://schemas.microsoft.com/office/drawing/2014/main" xmlns="" id="{D88183EF-C92A-4848-8882-305E3AC4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6767513"/>
            <a:ext cx="3600450" cy="523875"/>
          </a:xfrm>
          <a:prstGeom prst="ellipse">
            <a:avLst/>
          </a:prstGeom>
          <a:solidFill>
            <a:srgbClr val="CFE7F5">
              <a:alpha val="14902"/>
            </a:srgbClr>
          </a:solidFill>
          <a:ln w="936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68617" name="Oval 8">
            <a:extLst>
              <a:ext uri="{FF2B5EF4-FFF2-40B4-BE49-F238E27FC236}">
                <a16:creationId xmlns:a16="http://schemas.microsoft.com/office/drawing/2014/main" xmlns="" id="{16B7F856-EC43-4D3E-BCD6-EEFAA5F8E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6480175"/>
            <a:ext cx="3600450" cy="774700"/>
          </a:xfrm>
          <a:prstGeom prst="ellipse">
            <a:avLst/>
          </a:prstGeom>
          <a:solidFill>
            <a:srgbClr val="CFE7F5">
              <a:alpha val="14902"/>
            </a:srgbClr>
          </a:solidFill>
          <a:ln w="936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68615" grpId="0"/>
      <p:bldP spid="68616" grpId="0" animBg="1"/>
      <p:bldP spid="686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D68A82-643A-42C5-B617-BA7CBBA5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5426075"/>
            <a:ext cx="1562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1">
            <a:extLst>
              <a:ext uri="{FF2B5EF4-FFF2-40B4-BE49-F238E27FC236}">
                <a16:creationId xmlns:a16="http://schemas.microsoft.com/office/drawing/2014/main" xmlns="" id="{ECA0837A-BA5D-4C10-9A4F-C730D6C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25" y="82550"/>
            <a:ext cx="100806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2800" b="1">
                <a:solidFill>
                  <a:srgbClr val="0000FF"/>
                </a:solidFill>
              </a:rPr>
              <a:t>Difference in Characteristics of CB and CE Configuration</a:t>
            </a:r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xmlns="" id="{74553074-9FD5-4C17-ABD8-E0ED8C29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1258888"/>
            <a:ext cx="3382963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39" name="Text Box 3">
            <a:extLst>
              <a:ext uri="{FF2B5EF4-FFF2-40B4-BE49-F238E27FC236}">
                <a16:creationId xmlns:a16="http://schemas.microsoft.com/office/drawing/2014/main" xmlns="" id="{52073EA1-E295-4F52-AF7C-FCB70BA15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744538"/>
            <a:ext cx="104568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3825" indent="-123825"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0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  <a:cs typeface="Arial" panose="020B0604020202020204" pitchFamily="34" charset="0"/>
              </a:rPr>
              <a:t>Reason</a:t>
            </a:r>
            <a:r>
              <a:rPr lang="en-US" altLang="en-US" sz="2200" b="1" i="1">
                <a:solidFill>
                  <a:srgbClr val="3333FF"/>
                </a:solidFill>
                <a:cs typeface="Times New Roman" panose="02020603050405020304" pitchFamily="18" charset="0"/>
              </a:rPr>
              <a:t> for difference</a:t>
            </a: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 in collector characteristics of CB &amp; CE configurations is derived here:</a:t>
            </a:r>
            <a:endParaRPr lang="en-US" altLang="en-US" sz="2000" b="1" i="1" baseline="-33000">
              <a:solidFill>
                <a:srgbClr val="3333FF"/>
              </a:solidFill>
              <a:cs typeface="Times-Italic" pitchFamily="64" charset="0"/>
            </a:endParaRPr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xmlns="" id="{C45F620D-53A7-4747-97D1-B8CECD85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3708400"/>
            <a:ext cx="3281363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1600" b="1"/>
              <a:t>Circuit Condition related to </a:t>
            </a:r>
            <a:r>
              <a:rPr lang="en-US" altLang="en-US" sz="1600" b="1">
                <a:solidFill>
                  <a:srgbClr val="FF3333"/>
                </a:solidFill>
              </a:rPr>
              <a:t>I</a:t>
            </a:r>
            <a:r>
              <a:rPr lang="en-US" altLang="en-US" sz="1600" b="1" baseline="-33000">
                <a:solidFill>
                  <a:srgbClr val="FF3333"/>
                </a:solidFill>
              </a:rPr>
              <a:t>CEO</a:t>
            </a:r>
            <a:r>
              <a:rPr lang="en-US" altLang="en-US" sz="1600" b="1" baseline="-33000"/>
              <a:t> </a:t>
            </a:r>
            <a:r>
              <a:rPr lang="en-US" altLang="en-US" sz="1600" b="1"/>
              <a:t>- </a:t>
            </a:r>
            <a:r>
              <a:rPr lang="en-US" altLang="en-US" sz="1600" b="1">
                <a:solidFill>
                  <a:srgbClr val="3333FF"/>
                </a:solidFill>
              </a:rPr>
              <a:t>Collector to Emitter Current with base open</a:t>
            </a:r>
          </a:p>
        </p:txBody>
      </p:sp>
      <p:pic>
        <p:nvPicPr>
          <p:cNvPr id="70664" name="Picture 7">
            <a:extLst>
              <a:ext uri="{FF2B5EF4-FFF2-40B4-BE49-F238E27FC236}">
                <a16:creationId xmlns:a16="http://schemas.microsoft.com/office/drawing/2014/main" xmlns="" id="{9A86DAEE-8C51-4FE2-AF1B-228F9818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275013"/>
            <a:ext cx="33337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5" name="Text Box 8">
            <a:extLst>
              <a:ext uri="{FF2B5EF4-FFF2-40B4-BE49-F238E27FC236}">
                <a16:creationId xmlns:a16="http://schemas.microsoft.com/office/drawing/2014/main" xmlns="" id="{CA18B190-9945-41CE-A76D-FD4856AA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262563"/>
            <a:ext cx="94869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363"/>
              </a:spcAft>
              <a:buClrTx/>
              <a:buFontTx/>
              <a:buNone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Hence, Collector current defined for the condition</a:t>
            </a:r>
          </a:p>
          <a:p>
            <a:pPr eaLnBrk="1">
              <a:spcAft>
                <a:spcPts val="363"/>
              </a:spcAft>
              <a:buClrTx/>
              <a:buFontTx/>
              <a:buNone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1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1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mA 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is denoted as  </a:t>
            </a:r>
            <a:r>
              <a:rPr lang="en-US" altLang="en-US" sz="21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1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altLang="en-US" sz="16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i="1" baseline="-3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μA</a:t>
            </a:r>
            <a:endParaRPr lang="en-US" altLang="en-US" sz="2000" b="1" i="1" baseline="-33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7" name="AutoShape 10">
            <a:extLst>
              <a:ext uri="{FF2B5EF4-FFF2-40B4-BE49-F238E27FC236}">
                <a16:creationId xmlns:a16="http://schemas.microsoft.com/office/drawing/2014/main" xmlns="" id="{0BC23C35-39A5-4E34-B5A3-5A479EC1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5364163"/>
            <a:ext cx="1651000" cy="711200"/>
          </a:xfrm>
          <a:prstGeom prst="roundRect">
            <a:avLst>
              <a:gd name="adj" fmla="val 28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FF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980A33D7-29D7-4DD5-9CC3-ABB13DC5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916238"/>
            <a:ext cx="6494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3825" indent="-123825"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3825" algn="l"/>
                <a:tab pos="581025" algn="l"/>
                <a:tab pos="1038225" algn="l"/>
                <a:tab pos="1495425" algn="l"/>
                <a:tab pos="1952625" algn="l"/>
                <a:tab pos="2409825" algn="l"/>
                <a:tab pos="2867025" algn="l"/>
                <a:tab pos="3324225" algn="l"/>
                <a:tab pos="3781425" algn="l"/>
                <a:tab pos="4238625" algn="l"/>
                <a:tab pos="4695825" algn="l"/>
                <a:tab pos="5153025" algn="l"/>
                <a:tab pos="5610225" algn="l"/>
                <a:tab pos="6067425" algn="l"/>
                <a:tab pos="6524625" algn="l"/>
                <a:tab pos="6981825" algn="l"/>
                <a:tab pos="7439025" algn="l"/>
                <a:tab pos="7896225" algn="l"/>
                <a:tab pos="8353425" algn="l"/>
                <a:tab pos="8810625" algn="l"/>
                <a:tab pos="9267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0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 i="1">
                <a:solidFill>
                  <a:srgbClr val="000000"/>
                </a:solidFill>
                <a:cs typeface="Arial" panose="020B0604020202020204" pitchFamily="34" charset="0"/>
              </a:rPr>
              <a:t>If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Base Current is  taken as</a:t>
            </a:r>
            <a:r>
              <a:rPr lang="en-US" altLang="en-US" sz="2000" i="1">
                <a:solidFill>
                  <a:srgbClr val="3333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cs typeface="Times-Italic" pitchFamily="64" charset="0"/>
              </a:rPr>
              <a:t>B </a:t>
            </a:r>
            <a:r>
              <a:rPr lang="en-US" altLang="en-US" sz="2000" b="1" i="1">
                <a:solidFill>
                  <a:srgbClr val="3333FF"/>
                </a:solidFill>
                <a:cs typeface="Times-Italic" pitchFamily="64" charset="0"/>
              </a:rPr>
              <a:t>= 0 and </a:t>
            </a:r>
            <a:r>
              <a:rPr lang="en-US" altLang="en-US" sz="2000" i="1">
                <a:solidFill>
                  <a:srgbClr val="3333FF"/>
                </a:solidFill>
                <a:cs typeface="Arial" panose="020B0604020202020204" pitchFamily="34" charset="0"/>
              </a:rPr>
              <a:t>α = 0.996,</a:t>
            </a:r>
            <a:endParaRPr lang="en-US" altLang="en-US" sz="2000" b="1" i="1" baseline="-33000">
              <a:solidFill>
                <a:srgbClr val="3333FF"/>
              </a:solidFill>
              <a:cs typeface="Times-Italic" pitchFamily="64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B62FC85D-EAC7-4614-857D-833F357E5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6421438"/>
            <a:ext cx="9720262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363"/>
              </a:spcAft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linear amplification purposes in CE configuration, region below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avoided if an undistorted output signal is required and cut-off for CE configuration is the region defined by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B665CA-3AA5-4209-98E4-7F7BEBB07ED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52750" y="1466850"/>
            <a:ext cx="1420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b="1" i="1">
                <a:solidFill>
                  <a:srgbClr val="0000FF"/>
                </a:solidFill>
              </a:rPr>
              <a:t>I</a:t>
            </a:r>
            <a:r>
              <a:rPr lang="en-US" altLang="en-US" b="1" i="1" baseline="-25000">
                <a:solidFill>
                  <a:srgbClr val="0000FF"/>
                </a:solidFill>
              </a:rPr>
              <a:t>E</a:t>
            </a:r>
            <a:r>
              <a:rPr lang="en-US" altLang="en-US" b="1" i="1">
                <a:solidFill>
                  <a:srgbClr val="0000FF"/>
                </a:solidFill>
              </a:rPr>
              <a:t> = I</a:t>
            </a:r>
            <a:r>
              <a:rPr lang="en-US" altLang="en-US" b="1" i="1" baseline="-25000">
                <a:solidFill>
                  <a:srgbClr val="0000FF"/>
                </a:solidFill>
              </a:rPr>
              <a:t>C</a:t>
            </a:r>
            <a:r>
              <a:rPr lang="en-US" altLang="en-US" b="1" i="1">
                <a:solidFill>
                  <a:srgbClr val="0000FF"/>
                </a:solidFill>
              </a:rPr>
              <a:t> + I</a:t>
            </a:r>
            <a:r>
              <a:rPr lang="en-US" altLang="en-US" b="1" i="1" baseline="-25000">
                <a:solidFill>
                  <a:srgbClr val="0000FF"/>
                </a:solidFill>
              </a:rPr>
              <a:t>B</a:t>
            </a:r>
            <a:r>
              <a:rPr lang="en-US" altLang="en-US">
                <a:solidFill>
                  <a:schemeClr val="tx1"/>
                </a:solidFill>
              </a:rPr>
              <a:t>)</a:t>
            </a:r>
            <a:endParaRPr lang="en-IN" altLang="en-US" baseline="-250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ECD516-3203-47BD-B9AC-AFFBD1D2B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187450"/>
            <a:ext cx="18891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7046D6-2D9F-4AFD-9945-837E6F416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835150"/>
            <a:ext cx="2540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6B3E09-9B36-4163-9E8C-BDDE1B8F6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195513"/>
            <a:ext cx="23542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A0CBBB-A58C-4C46-AAFC-E8406B30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1131888"/>
            <a:ext cx="2281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 Collector Current</a:t>
            </a:r>
            <a:endParaRPr lang="en-IN" altLang="en-US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0D122B6-BC9A-4042-8C60-BD61F181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485900"/>
            <a:ext cx="27590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Since, Emitter Current is</a:t>
            </a:r>
            <a:endParaRPr lang="en-IN" altLang="en-US">
              <a:solidFill>
                <a:srgbClr val="0000FF"/>
              </a:solidFill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xmlns="" id="{0C2AC510-2174-4E65-82D8-DBAC511E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4819650"/>
            <a:ext cx="88376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363"/>
              </a:spcAft>
              <a:buClr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 </a:t>
            </a:r>
            <a:r>
              <a:rPr lang="en-US" altLang="en-US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μA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, 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this will yield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 X 1 μA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0.25 mA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7B2FB6-EE70-4AB7-B477-CDD968B6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1474788"/>
            <a:ext cx="2759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 i="1" baseline="-25000">
                <a:solidFill>
                  <a:srgbClr val="FF0000"/>
                </a:solidFill>
              </a:rPr>
              <a:t>C</a:t>
            </a:r>
            <a:r>
              <a:rPr lang="en-US" altLang="en-US" i="1">
                <a:solidFill>
                  <a:srgbClr val="FF0000"/>
                </a:solidFill>
              </a:rPr>
              <a:t> can be rewritten as:-</a:t>
            </a:r>
            <a:endParaRPr lang="en-I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0661" grpId="0"/>
      <p:bldP spid="70665" grpId="0"/>
      <p:bldP spid="70667" grpId="0" animBg="1"/>
      <p:bldP spid="13" grpId="0"/>
      <p:bldP spid="14" grpId="0"/>
      <p:bldP spid="2" grpId="0"/>
      <p:bldP spid="6" grpId="0"/>
      <p:bldP spid="20" grpId="0"/>
      <p:bldP spid="2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xmlns="" id="{9DF59190-6190-4049-B6AD-1935E51F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19063"/>
            <a:ext cx="619601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 Construction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xmlns="" id="{FCB29902-91B3-4FED-A3A9-DBC5FF15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900113"/>
            <a:ext cx="54514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1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ipolar Junction Transistor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3-layer semiconductor device consisting of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xmlns="" id="{3452400C-9949-4CB9-8CDF-B27E4B3B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74637"/>
            <a:ext cx="2767013" cy="290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5A620CF6-20AF-42BF-9362-47E438017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547813"/>
            <a:ext cx="495617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two “n”  and one “p”  type layers of material – npn Transistor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2238CA16-E014-433A-A987-34F23E104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195513"/>
            <a:ext cx="49561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two “p”  and one “n” type layers of material - pnp Transistor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F9EA4771-4AB9-4911-A03E-89F3E3AD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4327525"/>
            <a:ext cx="9656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Junction is called </a:t>
            </a:r>
            <a:r>
              <a:rPr lang="en-US" altLang="en-US" sz="2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Emitter-Base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Junction and 2</a:t>
            </a:r>
            <a:r>
              <a:rPr lang="en-US" altLang="en-US" sz="2000" baseline="3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junction is called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Collector-Base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Junction.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B61EF261-DB6A-40B3-9B6F-DF86AD28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627438"/>
            <a:ext cx="79819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passes most of these charge carriers (electrons/holes) to collector.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xmlns="" id="{833CD28A-F991-468B-B2E0-D046E38C1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3967163"/>
            <a:ext cx="545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gathers charge carriers from the base.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366334-D34A-4E5F-B987-97EBA5D8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1692275"/>
            <a:ext cx="246062" cy="523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altLang="en-US" sz="28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1E3B981-3958-4304-A5AC-F3DE5E4FD451}"/>
              </a:ext>
            </a:extLst>
          </p:cNvPr>
          <p:cNvSpPr txBox="1"/>
          <p:nvPr/>
        </p:nvSpPr>
        <p:spPr>
          <a:xfrm>
            <a:off x="7251700" y="1711325"/>
            <a:ext cx="360363" cy="523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E6BC42-C6D3-4B05-9285-F3260D05C4B6}"/>
              </a:ext>
            </a:extLst>
          </p:cNvPr>
          <p:cNvSpPr txBox="1"/>
          <p:nvPr/>
        </p:nvSpPr>
        <p:spPr>
          <a:xfrm>
            <a:off x="8280400" y="1703388"/>
            <a:ext cx="360363" cy="5222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9958FA7F-436F-4D00-9F88-FD49AD64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843213"/>
            <a:ext cx="7980363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has 3 regions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(B)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(E)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(C)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DB47F808-5A2A-470D-A59B-A52351B0B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248025"/>
            <a:ext cx="79819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76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emits or injects electrons (for npn) or holes (for pnp) into base. 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xmlns="" id="{B5C4DF74-4235-4DC9-9401-364821D5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4932363"/>
            <a:ext cx="987583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Width of Emitter &amp; Collector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regions is much greater than the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region. </a:t>
            </a:r>
          </a:p>
          <a:p>
            <a:pPr eaLnBrk="1">
              <a:lnSpc>
                <a:spcPct val="93000"/>
              </a:lnSpc>
              <a:spcAft>
                <a:spcPts val="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of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width</a:t>
            </a:r>
            <a:r>
              <a:rPr lang="en-US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of the center layer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150:1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en-US" altLang="en-US" sz="2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physically larger</a:t>
            </a:r>
            <a:r>
              <a:rPr lang="en-US" altLang="en-US" sz="2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emitter region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too heat dissipation requirements.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xmlns="" id="{0037775F-3C98-4D4C-A294-49B1FC456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5867400"/>
            <a:ext cx="1774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Doping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xmlns="" id="{0D965CE7-7772-4479-ACE7-2F295962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6443663"/>
            <a:ext cx="418782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heavily doped. 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xmlns="" id="{BAD519DB-A06A-485A-AB17-7CFE0B070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5867400"/>
            <a:ext cx="8977312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lightly doped as compared to outer layers (1:10 or less) resulting in less conductivity (more resistance). 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xmlns="" id="{A60C26FF-9AEF-4AD9-B742-BD2AE4EFC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6732588"/>
            <a:ext cx="81613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4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Doping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between the heavy doping of emitter and light doping of 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" grpId="0"/>
      <p:bldP spid="7" grpId="0"/>
      <p:bldP spid="9" grpId="0"/>
      <p:bldP spid="10" grpId="0"/>
      <p:bldP spid="11" grpId="0"/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8" grpId="0"/>
      <p:bldP spid="6" grpId="0"/>
      <p:bldP spid="16" grpId="0"/>
      <p:bldP spid="17" grpId="0"/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6EBEE285-2FE9-4575-8012-42CDC425D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827088"/>
            <a:ext cx="9064625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 Mode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levels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related by a quantity called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</a:t>
            </a: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Common-Emitter Current Gain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539" name="Text Box 1">
            <a:extLst>
              <a:ext uri="{FF2B5EF4-FFF2-40B4-BE49-F238E27FC236}">
                <a16:creationId xmlns:a16="http://schemas.microsoft.com/office/drawing/2014/main" xmlns="" id="{F71261D8-86F6-479F-A080-3A1DF6BF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68275"/>
            <a:ext cx="8240712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2800" b="1"/>
              <a:t>Beta (</a:t>
            </a:r>
            <a:r>
              <a:rPr lang="en-US" altLang="en-US" sz="2800" b="1">
                <a:solidFill>
                  <a:srgbClr val="3333FF"/>
                </a:solidFill>
                <a:cs typeface="Arial" panose="020B0604020202020204" pitchFamily="34" charset="0"/>
              </a:rPr>
              <a:t>ᵝ</a:t>
            </a:r>
            <a:r>
              <a:rPr lang="en-US" altLang="en-US" sz="2800" b="1" baseline="-33000">
                <a:solidFill>
                  <a:srgbClr val="3333FF"/>
                </a:solidFill>
                <a:cs typeface="Arial" panose="020B0604020202020204" pitchFamily="34" charset="0"/>
              </a:rPr>
              <a:t>dc</a:t>
            </a:r>
            <a:r>
              <a:rPr lang="en-US" altLang="en-US" sz="2800" b="1">
                <a:cs typeface="Arial" panose="020B0604020202020204" pitchFamily="34" charset="0"/>
              </a:rPr>
              <a:t>) – Common-Emitter Current Gain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005FC5F3-7F0E-4168-9691-2FEEE613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1570038"/>
            <a:ext cx="696753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45000"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16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6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determined at a particular operating point on the    characteristics. Common-emitter current gain in dc mode is also referred as </a:t>
            </a:r>
            <a:r>
              <a:rPr lang="en-US" altLang="en-US" sz="16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ᵝ</a:t>
            </a:r>
            <a:r>
              <a:rPr lang="en-US" altLang="en-US" sz="16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dc.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33C8BCB5-8E55-438C-93CC-0F3084D8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339975"/>
            <a:ext cx="9064625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practical devices the level of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ᵝ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typically ranges from about 50 to over 400.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267D11EB-83F1-4AC7-A64F-4ACCE283F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700338"/>
            <a:ext cx="906462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2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parameter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ᵝ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reveals the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magnitude of one current with respect to the other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 a device with a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ᵝ</a:t>
            </a:r>
            <a:r>
              <a:rPr lang="en-US" altLang="en-US" sz="20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200, the collector current is 200 times the magnitude of the base current.</a:t>
            </a:r>
          </a:p>
        </p:txBody>
      </p:sp>
      <p:pic>
        <p:nvPicPr>
          <p:cNvPr id="68615" name="Picture 10">
            <a:extLst>
              <a:ext uri="{FF2B5EF4-FFF2-40B4-BE49-F238E27FC236}">
                <a16:creationId xmlns:a16="http://schemas.microsoft.com/office/drawing/2014/main" xmlns="" id="{A9FB1A37-53EC-473B-91DA-3DAAA6E9E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481138"/>
            <a:ext cx="11493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6" name="Text Box 1">
            <a:extLst>
              <a:ext uri="{FF2B5EF4-FFF2-40B4-BE49-F238E27FC236}">
                <a16:creationId xmlns:a16="http://schemas.microsoft.com/office/drawing/2014/main" xmlns="" id="{290ED974-2AA9-4377-89D4-1B6D7D10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3779838"/>
            <a:ext cx="4651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2800" b="1"/>
              <a:t>Beta (</a:t>
            </a:r>
            <a:r>
              <a:rPr lang="en-US" altLang="en-US" sz="2800" b="1">
                <a:solidFill>
                  <a:srgbClr val="3333FF"/>
                </a:solidFill>
                <a:cs typeface="Arial" panose="020B0604020202020204" pitchFamily="34" charset="0"/>
              </a:rPr>
              <a:t>ᵝ</a:t>
            </a:r>
            <a:r>
              <a:rPr lang="en-US" altLang="en-US" sz="2800" b="1" baseline="-33000">
                <a:solidFill>
                  <a:srgbClr val="3333FF"/>
                </a:solidFill>
                <a:cs typeface="Times New Roman" panose="02020603050405020304" pitchFamily="18" charset="0"/>
              </a:rPr>
              <a:t>ac</a:t>
            </a:r>
            <a:r>
              <a:rPr lang="en-US" altLang="en-US" sz="2800" b="1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xmlns="" id="{FEAE0016-0C66-4058-ACC5-FA034A80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384675"/>
            <a:ext cx="87788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34938" indent="-134938"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Mode: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CE configuration, collector current is the output current and the base current is the input current. There is an associated amplification factor defined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ᵝ</a:t>
            </a:r>
            <a:r>
              <a:rPr lang="en-US" altLang="en-US" sz="2000" b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ac situations and is given by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E4E7BE76-AEFA-4A98-9648-62D12F61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5003800"/>
            <a:ext cx="206057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xmlns="" id="{D9C07B84-DB64-47BA-9E1C-349769E7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6186488"/>
            <a:ext cx="87788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34938" indent="-134938"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938" algn="l"/>
                <a:tab pos="592138" algn="l"/>
                <a:tab pos="1049338" algn="l"/>
                <a:tab pos="1506538" algn="l"/>
                <a:tab pos="1963738" algn="l"/>
                <a:tab pos="2420938" algn="l"/>
                <a:tab pos="2878138" algn="l"/>
                <a:tab pos="3335338" algn="l"/>
                <a:tab pos="3792538" algn="l"/>
                <a:tab pos="4249738" algn="l"/>
                <a:tab pos="4706938" algn="l"/>
                <a:tab pos="5164138" algn="l"/>
                <a:tab pos="5621338" algn="l"/>
                <a:tab pos="6078538" algn="l"/>
                <a:tab pos="6535738" algn="l"/>
                <a:tab pos="6992938" algn="l"/>
                <a:tab pos="7450138" algn="l"/>
                <a:tab pos="7907338" algn="l"/>
                <a:tab pos="8364538" algn="l"/>
                <a:tab pos="8821738" algn="l"/>
                <a:tab pos="9278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ᵝ</a:t>
            </a:r>
            <a:r>
              <a:rPr lang="en-US" altLang="en-US" sz="2000" b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referred as </a:t>
            </a:r>
            <a:r>
              <a:rPr lang="en-US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common-emitter forward-current amplification factor</a:t>
            </a:r>
            <a:r>
              <a:rPr lang="en-US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20" name="Rectangle 11">
            <a:extLst>
              <a:ext uri="{FF2B5EF4-FFF2-40B4-BE49-F238E27FC236}">
                <a16:creationId xmlns:a16="http://schemas.microsoft.com/office/drawing/2014/main" xmlns="" id="{A4A5D78C-4B89-4847-A7F2-EF891748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481138"/>
            <a:ext cx="1296987" cy="731837"/>
          </a:xfrm>
          <a:prstGeom prst="rect">
            <a:avLst/>
          </a:prstGeom>
          <a:solidFill>
            <a:srgbClr val="FFFF00">
              <a:alpha val="1294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68616" grpId="0"/>
      <p:bldP spid="15" grpId="0"/>
      <p:bldP spid="17" grpId="0"/>
      <p:bldP spid="686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7">
            <a:extLst>
              <a:ext uri="{FF2B5EF4-FFF2-40B4-BE49-F238E27FC236}">
                <a16:creationId xmlns:a16="http://schemas.microsoft.com/office/drawing/2014/main" xmlns="" id="{ACEE09EF-C95B-4017-AE57-279AC904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9213"/>
            <a:ext cx="9064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 dirty="0"/>
              <a:t>Relationship Between Beta &amp; Alpha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xmlns="" id="{DC21D519-3919-491A-A47D-992F3271B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255713"/>
            <a:ext cx="5021262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4290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15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Gain of a transistor in CB Config  </a:t>
            </a:r>
            <a:r>
              <a:rPr lang="en-US" altLang="en-US" sz="22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en-US" sz="24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AECB2C7F-CE78-47BD-8A75-967C7DAEA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546725"/>
            <a:ext cx="94329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direct link between current levels of the input </a:t>
            </a:r>
          </a:p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output circuits for a CE configuration  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xmlns="" id="{2AABBC6D-A88C-452B-851B-5BFEAC421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5927725"/>
            <a:ext cx="23415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xmlns="" id="{72D9A572-2E69-4349-9C3E-5C5566A60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716463"/>
            <a:ext cx="88947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Eq-1 &amp; Eq-2 gives </a:t>
            </a:r>
            <a:r>
              <a:rPr lang="en-US" altLang="en-US" sz="22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current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 </a:t>
            </a:r>
            <a:r>
              <a:rPr lang="el-GR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+1).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>
              <a:spcAft>
                <a:spcPts val="575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      </a:t>
            </a:r>
            <a:r>
              <a:rPr lang="en-US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altLang="en-US" sz="1400" b="1" i="1" baseline="-33000">
                <a:latin typeface="Times New Roman" panose="02020603050405020304" pitchFamily="18" charset="0"/>
                <a:cs typeface="Times New Roman" panose="02020603050405020304" pitchFamily="18" charset="0"/>
              </a:rPr>
              <a:t>CBO </a:t>
            </a:r>
            <a:r>
              <a:rPr lang="en-US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being small)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xmlns="" id="{3FCF2C78-E682-4407-AF03-59CBB3CC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217988"/>
            <a:ext cx="88947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current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</a:t>
            </a:r>
            <a:r>
              <a:rPr lang="en-US" altLang="en-US" sz="24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…..Eq-2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xmlns="" id="{39588A14-608F-45EF-8B72-AC2960BCA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463" y="3563938"/>
            <a:ext cx="9783763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   Solving  above  equations yields</a:t>
            </a:r>
            <a:r>
              <a:rPr lang="en-US" altLang="en-US" sz="26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…...Eq-1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0" name="Text Box 6">
            <a:extLst>
              <a:ext uri="{FF2B5EF4-FFF2-40B4-BE49-F238E27FC236}">
                <a16:creationId xmlns:a16="http://schemas.microsoft.com/office/drawing/2014/main" xmlns="" id="{AD7C2432-5280-4148-87AC-C1C79070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701675"/>
            <a:ext cx="5021262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4290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15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Gain of a transistor in CE Config   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3" name="AutoShape 3">
            <a:extLst>
              <a:ext uri="{FF2B5EF4-FFF2-40B4-BE49-F238E27FC236}">
                <a16:creationId xmlns:a16="http://schemas.microsoft.com/office/drawing/2014/main" xmlns="" id="{C93F7C0D-8AA3-44A0-8A3E-E5A9ABBC1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970588"/>
            <a:ext cx="1093788" cy="377825"/>
          </a:xfrm>
          <a:prstGeom prst="roundRect">
            <a:avLst>
              <a:gd name="adj" fmla="val 34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8854" name="AutoShape 4">
            <a:extLst>
              <a:ext uri="{FF2B5EF4-FFF2-40B4-BE49-F238E27FC236}">
                <a16:creationId xmlns:a16="http://schemas.microsoft.com/office/drawing/2014/main" xmlns="" id="{8EFB4804-6C7B-4409-BF05-EF066F0F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5103813"/>
            <a:ext cx="1811337" cy="457200"/>
          </a:xfrm>
          <a:prstGeom prst="roundRect">
            <a:avLst>
              <a:gd name="adj" fmla="val 347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8855" name="AutoShape 5">
            <a:extLst>
              <a:ext uri="{FF2B5EF4-FFF2-40B4-BE49-F238E27FC236}">
                <a16:creationId xmlns:a16="http://schemas.microsoft.com/office/drawing/2014/main" xmlns="" id="{8CC50BAF-52A2-447B-82F7-FE1A7755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5929313"/>
            <a:ext cx="1662113" cy="398462"/>
          </a:xfrm>
          <a:prstGeom prst="roundRect">
            <a:avLst>
              <a:gd name="adj" fmla="val 301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644EAD2E-EAED-4FF4-BC37-A4E9F295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555875"/>
            <a:ext cx="15541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8" name="Picture 9">
            <a:extLst>
              <a:ext uri="{FF2B5EF4-FFF2-40B4-BE49-F238E27FC236}">
                <a16:creationId xmlns:a16="http://schemas.microsoft.com/office/drawing/2014/main" xmlns="" id="{8831CC11-DDD8-4A54-B1B6-012FE4E8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2578100"/>
            <a:ext cx="1646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859" name="AutoShape 10">
            <a:extLst>
              <a:ext uri="{FF2B5EF4-FFF2-40B4-BE49-F238E27FC236}">
                <a16:creationId xmlns:a16="http://schemas.microsoft.com/office/drawing/2014/main" xmlns="" id="{50BAD8AB-D61E-4E75-B7AB-A7786201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5" y="4095750"/>
            <a:ext cx="720725" cy="485775"/>
          </a:xfrm>
          <a:prstGeom prst="roundRect">
            <a:avLst>
              <a:gd name="adj" fmla="val 324"/>
            </a:avLst>
          </a:prstGeom>
          <a:solidFill>
            <a:srgbClr val="CFE7F5">
              <a:alpha val="14902"/>
            </a:srgbClr>
          </a:solidFill>
          <a:ln w="936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8860" name="Text Box 11">
            <a:extLst>
              <a:ext uri="{FF2B5EF4-FFF2-40B4-BE49-F238E27FC236}">
                <a16:creationId xmlns:a16="http://schemas.microsoft.com/office/drawing/2014/main" xmlns="" id="{94A8208A-13F9-4C35-AE31-50AB014A3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4140200"/>
            <a:ext cx="9636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1300" i="1">
                <a:solidFill>
                  <a:srgbClr val="FF3333"/>
                </a:solidFill>
              </a:rPr>
              <a:t>Refer Slide 23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xmlns="" id="{14DCF831-7323-4B02-8D26-C8D82F69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916113"/>
            <a:ext cx="19351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15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xmlns="" id="{29A7650C-F2C1-4773-BBA5-B75A75664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590800"/>
            <a:ext cx="3430588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15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equation yields following results: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xmlns="" id="{CF7C62EE-3319-472A-80F1-3E41F8327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6804025"/>
            <a:ext cx="19351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(</a:t>
            </a:r>
            <a:r>
              <a:rPr lang="el-GR" altLang="en-US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xmlns="" id="{DDB1F2B6-0461-4EB7-A3CC-6D74D9B65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6408738"/>
            <a:ext cx="1760538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725"/>
              </a:spcAft>
              <a:buClrTx/>
              <a:buFontTx/>
              <a:buNone/>
            </a:pP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I</a:t>
            </a:r>
            <a:r>
              <a:rPr lang="en-US" altLang="en-US" sz="2200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6F0AD359-C6B4-4A5E-B4DF-23B3A1E27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606425"/>
            <a:ext cx="7635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0F35E98A-0BC5-4C94-B340-2E9EEE058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608013"/>
            <a:ext cx="6953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xmlns="" id="{9C845B3E-0250-46DA-8AD7-8C941B2E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854075"/>
            <a:ext cx="738188" cy="200025"/>
          </a:xfrm>
          <a:prstGeom prst="rightArrow">
            <a:avLst>
              <a:gd name="adj1" fmla="val 50000"/>
              <a:gd name="adj2" fmla="val 50061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E21EEA12-6CCC-4878-8AB2-BB13E78D7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1222375"/>
            <a:ext cx="708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A3D855B7-E37F-4179-B163-FE80F2602E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1187450"/>
            <a:ext cx="74453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ight Arrow 53">
            <a:extLst>
              <a:ext uri="{FF2B5EF4-FFF2-40B4-BE49-F238E27FC236}">
                <a16:creationId xmlns:a16="http://schemas.microsoft.com/office/drawing/2014/main" xmlns="" id="{DD0BCE53-B019-4CD3-8B17-2CE3CDFC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1490663"/>
            <a:ext cx="738188" cy="201612"/>
          </a:xfrm>
          <a:prstGeom prst="rightArrow">
            <a:avLst>
              <a:gd name="adj1" fmla="val 50000"/>
              <a:gd name="adj2" fmla="val 49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xmlns="" id="{C0767B3E-A58D-4CB4-ACAA-ADD59F0DE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1995488"/>
            <a:ext cx="611188" cy="200025"/>
          </a:xfrm>
          <a:prstGeom prst="rightArrow">
            <a:avLst>
              <a:gd name="adj1" fmla="val 50000"/>
              <a:gd name="adj2" fmla="val 5014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xmlns="" id="{13E6B9C5-31C0-4365-90B4-BB6996EF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2066925"/>
            <a:ext cx="609600" cy="200025"/>
          </a:xfrm>
          <a:prstGeom prst="rightArrow">
            <a:avLst>
              <a:gd name="adj1" fmla="val 50000"/>
              <a:gd name="adj2" fmla="val 5001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4ECBBA4-8689-4AC5-AAE4-38A289D38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792288"/>
            <a:ext cx="15763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D8D48C9-F855-4C95-8B65-5D51DF0A4C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1909763"/>
            <a:ext cx="12271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6">
            <a:extLst>
              <a:ext uri="{FF2B5EF4-FFF2-40B4-BE49-F238E27FC236}">
                <a16:creationId xmlns:a16="http://schemas.microsoft.com/office/drawing/2014/main" xmlns="" id="{FEFE14DE-34F6-4BC7-A720-10D6BFE1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2771775"/>
            <a:ext cx="50958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15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4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altLang="en-US" sz="2200" b="1" i="1" baseline="-33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081F1730-6BB3-4F9E-831C-CA3CFF6ED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540125"/>
            <a:ext cx="152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28ABBD03-325F-4638-985D-FD18B7598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4041775"/>
            <a:ext cx="12985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0" grpId="0"/>
      <p:bldP spid="19" grpId="0"/>
      <p:bldP spid="16" grpId="0"/>
      <p:bldP spid="78850" grpId="0"/>
      <p:bldP spid="78853" grpId="0" animBg="1"/>
      <p:bldP spid="78854" grpId="0" animBg="1"/>
      <p:bldP spid="78855" grpId="0" animBg="1"/>
      <p:bldP spid="78859" grpId="0" animBg="1"/>
      <p:bldP spid="78860" grpId="0"/>
      <p:bldP spid="14" grpId="0"/>
      <p:bldP spid="17" grpId="0"/>
      <p:bldP spid="22" grpId="0"/>
      <p:bldP spid="23" grpId="0"/>
      <p:bldP spid="34" grpId="0" animBg="1"/>
      <p:bldP spid="54" grpId="0" animBg="1"/>
      <p:bldP spid="56" grpId="0" animBg="1"/>
      <p:bldP spid="57" grpId="0" animBg="1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884237"/>
            <a:ext cx="811850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76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8" y="1265237"/>
            <a:ext cx="7181528" cy="433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6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polar Transistor Ope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Bipolar Transistor Ope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ipolar Transistor Ope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46" y="1112837"/>
            <a:ext cx="7636566" cy="532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06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2" y="2179637"/>
            <a:ext cx="7180716" cy="286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xmlns="" id="{ACEE09EF-C95B-4017-AE57-279AC904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74637"/>
            <a:ext cx="9064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 dirty="0" smtClean="0"/>
              <a:t>BJT as a Switch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43548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xmlns="" id="{522B94F2-D0B3-43D3-BCEA-55BD6BCB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2933700"/>
            <a:ext cx="6994525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756026" eaLnBrk="1" fontAlgn="auto" hangingPunct="1">
              <a:spcBef>
                <a:spcPts val="0"/>
              </a:spcBef>
              <a:spcAft>
                <a:spcPct val="0"/>
              </a:spcAft>
              <a:buClrTx/>
              <a:tabLst>
                <a:tab pos="0" algn="l"/>
                <a:tab pos="370138" algn="l"/>
                <a:tab pos="741588" algn="l"/>
                <a:tab pos="1113038" algn="l"/>
                <a:tab pos="1484489" algn="l"/>
                <a:tab pos="1855939" algn="l"/>
                <a:tab pos="2227389" algn="l"/>
                <a:tab pos="2598839" algn="l"/>
                <a:tab pos="2970290" algn="l"/>
                <a:tab pos="3341740" algn="l"/>
                <a:tab pos="3713190" algn="l"/>
                <a:tab pos="4084640" algn="l"/>
                <a:tab pos="4456091" algn="l"/>
                <a:tab pos="4827541" algn="l"/>
                <a:tab pos="5198991" algn="l"/>
                <a:tab pos="5570441" algn="l"/>
                <a:tab pos="5941892" algn="l"/>
                <a:tab pos="6313341" algn="l"/>
                <a:tab pos="6684792" algn="l"/>
                <a:tab pos="7056242" algn="l"/>
                <a:tab pos="7427693" algn="l"/>
              </a:tabLst>
              <a:defRPr/>
            </a:pPr>
            <a:r>
              <a:rPr lang="en-US" altLang="en-US" sz="4500" dirty="0"/>
              <a:t>BJT Biasing</a:t>
            </a:r>
          </a:p>
          <a:p>
            <a:pPr algn="ctr" defTabSz="756026" eaLnBrk="1" fontAlgn="auto" hangingPunct="1">
              <a:spcBef>
                <a:spcPts val="0"/>
              </a:spcBef>
              <a:spcAft>
                <a:spcPct val="0"/>
              </a:spcAft>
              <a:buClrTx/>
              <a:tabLst>
                <a:tab pos="0" algn="l"/>
                <a:tab pos="370138" algn="l"/>
                <a:tab pos="741588" algn="l"/>
                <a:tab pos="1113038" algn="l"/>
                <a:tab pos="1484489" algn="l"/>
                <a:tab pos="1855939" algn="l"/>
                <a:tab pos="2227389" algn="l"/>
                <a:tab pos="2598839" algn="l"/>
                <a:tab pos="2970290" algn="l"/>
                <a:tab pos="3341740" algn="l"/>
                <a:tab pos="3713190" algn="l"/>
                <a:tab pos="4084640" algn="l"/>
                <a:tab pos="4456091" algn="l"/>
                <a:tab pos="4827541" algn="l"/>
                <a:tab pos="5198991" algn="l"/>
                <a:tab pos="5570441" algn="l"/>
                <a:tab pos="5941892" algn="l"/>
                <a:tab pos="6313341" algn="l"/>
                <a:tab pos="6684792" algn="l"/>
                <a:tab pos="7056242" algn="l"/>
                <a:tab pos="7427693" algn="l"/>
              </a:tabLst>
              <a:defRPr/>
            </a:pPr>
            <a:endParaRPr lang="en-US" altLang="en-US" sz="4500" dirty="0"/>
          </a:p>
          <a:p>
            <a:pPr marL="472516" indent="-472516" defTabSz="756026" eaLnBrk="1" fontAlgn="auto" hangingPunct="1"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tabLst>
                <a:tab pos="0" algn="l"/>
                <a:tab pos="370138" algn="l"/>
                <a:tab pos="741588" algn="l"/>
                <a:tab pos="1113038" algn="l"/>
                <a:tab pos="1484489" algn="l"/>
                <a:tab pos="1855939" algn="l"/>
                <a:tab pos="2227389" algn="l"/>
                <a:tab pos="2598839" algn="l"/>
                <a:tab pos="2970290" algn="l"/>
                <a:tab pos="3341740" algn="l"/>
                <a:tab pos="3713190" algn="l"/>
                <a:tab pos="4084640" algn="l"/>
                <a:tab pos="4456091" algn="l"/>
                <a:tab pos="4827541" algn="l"/>
                <a:tab pos="5198991" algn="l"/>
                <a:tab pos="5570441" algn="l"/>
                <a:tab pos="5941892" algn="l"/>
                <a:tab pos="6313341" algn="l"/>
                <a:tab pos="6684792" algn="l"/>
                <a:tab pos="7056242" algn="l"/>
                <a:tab pos="7427693" algn="l"/>
              </a:tabLst>
              <a:defRPr/>
            </a:pPr>
            <a:r>
              <a:rPr lang="en-US" altLang="en-US" sz="3000" b="1" dirty="0">
                <a:solidFill>
                  <a:srgbClr val="3333FF"/>
                </a:solidFill>
              </a:rPr>
              <a:t>Fixed </a:t>
            </a:r>
            <a:r>
              <a:rPr lang="en-US" altLang="en-US" sz="3000" b="1" dirty="0" smtClean="0">
                <a:solidFill>
                  <a:srgbClr val="3333FF"/>
                </a:solidFill>
              </a:rPr>
              <a:t>Biasing</a:t>
            </a:r>
            <a:endParaRPr lang="en-US" altLang="en-US" sz="3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xmlns="" id="{69A01F04-406B-40F0-87DE-CF446DF4A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165100"/>
            <a:ext cx="70659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  <a:tab pos="77803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BJT Biasing - </a:t>
            </a:r>
            <a:r>
              <a:rPr lang="en-US" altLang="en-US" sz="2400" b="1">
                <a:solidFill>
                  <a:srgbClr val="3333FF"/>
                </a:solidFill>
              </a:rPr>
              <a:t>Fixed Bias Configuration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xmlns="" id="{9255E8E3-061B-4DC9-A597-6C897FCD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258888"/>
            <a:ext cx="47529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146050" indent="-146050"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1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This is the </a:t>
            </a:r>
            <a:r>
              <a:rPr lang="en-US" altLang="en-US" b="1" i="1">
                <a:solidFill>
                  <a:srgbClr val="3333FF"/>
                </a:solidFill>
              </a:rPr>
              <a:t>simplest transistor dc bias configuration</a:t>
            </a:r>
            <a:r>
              <a:rPr lang="en-US" altLang="en-US">
                <a:solidFill>
                  <a:srgbClr val="000000"/>
                </a:solidFill>
              </a:rPr>
              <a:t>. The equations and calculations are applicable to both types of transistors (npn &amp; 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pnp) </a:t>
            </a:r>
            <a:r>
              <a:rPr lang="en-US" altLang="en-US">
                <a:solidFill>
                  <a:srgbClr val="000000"/>
                </a:solidFill>
              </a:rPr>
              <a:t>merely by changing current directions and voltage polarities. 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xmlns="" id="{B29F9CE9-E0B4-45F9-8FCA-95E82CFC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303338"/>
            <a:ext cx="34163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>
            <a:extLst>
              <a:ext uri="{FF2B5EF4-FFF2-40B4-BE49-F238E27FC236}">
                <a16:creationId xmlns:a16="http://schemas.microsoft.com/office/drawing/2014/main" xmlns="" id="{A26084C2-8167-4AD1-8205-F2643E1E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3906838"/>
            <a:ext cx="3094038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556606EA-C3BA-4D2D-B17E-3C0298B28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5075238"/>
            <a:ext cx="4887913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146050" indent="-146050"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1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For analysis, the </a:t>
            </a:r>
            <a:r>
              <a:rPr lang="en-US" altLang="en-US" b="1" i="1">
                <a:solidFill>
                  <a:srgbClr val="3333FF"/>
                </a:solidFill>
                <a:cs typeface="Times New Roman" panose="02020603050405020304" pitchFamily="18" charset="0"/>
              </a:rPr>
              <a:t>dc supply 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CC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can be </a:t>
            </a:r>
            <a:r>
              <a:rPr lang="en-US" altLang="en-US" i="1">
                <a:solidFill>
                  <a:srgbClr val="FF3333"/>
                </a:solidFill>
                <a:cs typeface="Times New Roman" panose="02020603050405020304" pitchFamily="18" charset="0"/>
              </a:rPr>
              <a:t>separated into two supplies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to separate input and output circuits. It also reduces the linkage between the two to the base current 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I</a:t>
            </a:r>
            <a:r>
              <a:rPr lang="en-US" altLang="en-US" i="1" baseline="-33000">
                <a:solidFill>
                  <a:srgbClr val="000000"/>
                </a:solidFill>
                <a:cs typeface="Times-Italic" pitchFamily="64" charset="0"/>
              </a:rPr>
              <a:t>B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23D7E7A8-475F-49A1-BE6E-362A2BDC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2846388"/>
            <a:ext cx="432117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146050" indent="-146050"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1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The current directions are as shown.  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D48B23E0-13EB-4F64-842A-430F8BEB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419475"/>
            <a:ext cx="47529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146050" indent="-146050"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146050" algn="l"/>
                <a:tab pos="515938" algn="l"/>
                <a:tab pos="887413" algn="l"/>
                <a:tab pos="1258888" algn="l"/>
                <a:tab pos="1630363" algn="l"/>
                <a:tab pos="2001838" algn="l"/>
                <a:tab pos="2373313" algn="l"/>
                <a:tab pos="2744788" algn="l"/>
                <a:tab pos="3116263" algn="l"/>
                <a:tab pos="3487738" algn="l"/>
                <a:tab pos="3859213" algn="l"/>
                <a:tab pos="4230688" algn="l"/>
                <a:tab pos="4602163" algn="l"/>
                <a:tab pos="4973638" algn="l"/>
                <a:tab pos="5345113" algn="l"/>
                <a:tab pos="5716588" algn="l"/>
                <a:tab pos="6088063" algn="l"/>
                <a:tab pos="6459538" algn="l"/>
                <a:tab pos="6831013" algn="l"/>
                <a:tab pos="7202488" algn="l"/>
                <a:tab pos="7573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1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b="1">
                <a:solidFill>
                  <a:srgbClr val="3333FF"/>
                </a:solidFill>
                <a:cs typeface="Times New Roman" panose="02020603050405020304" pitchFamily="18" charset="0"/>
              </a:rPr>
              <a:t>For the dc analysis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, the network can be </a:t>
            </a:r>
            <a:r>
              <a:rPr lang="en-US" altLang="en-US" i="1">
                <a:solidFill>
                  <a:srgbClr val="3333FF"/>
                </a:solidFill>
                <a:cs typeface="Times New Roman" panose="02020603050405020304" pitchFamily="18" charset="0"/>
              </a:rPr>
              <a:t>isolated from the indicated ac levels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by </a:t>
            </a:r>
            <a:r>
              <a:rPr lang="en-US" altLang="en-US" i="1">
                <a:solidFill>
                  <a:srgbClr val="FF3333"/>
                </a:solidFill>
                <a:cs typeface="Times New Roman" panose="02020603050405020304" pitchFamily="18" charset="0"/>
              </a:rPr>
              <a:t>replacing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the </a:t>
            </a:r>
            <a:r>
              <a:rPr lang="en-US" altLang="en-US" i="1">
                <a:solidFill>
                  <a:srgbClr val="3333FF"/>
                </a:solidFill>
                <a:cs typeface="Times New Roman" panose="02020603050405020304" pitchFamily="18" charset="0"/>
              </a:rPr>
              <a:t>capacitors with an open-circuit equivalent,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because the reactance of a capacitor is infinity for dc. 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482C56BE-F9FD-4F31-8C9F-CE4590C0D9D7}"/>
              </a:ext>
            </a:extLst>
          </p:cNvPr>
          <p:cNvCxnSpPr/>
          <p:nvPr/>
        </p:nvCxnSpPr>
        <p:spPr>
          <a:xfrm flipV="1">
            <a:off x="5040313" y="2573338"/>
            <a:ext cx="2736850" cy="5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BC4F85-51BE-413B-A67A-DE109D97A9A0}"/>
              </a:ext>
            </a:extLst>
          </p:cNvPr>
          <p:cNvCxnSpPr/>
          <p:nvPr/>
        </p:nvCxnSpPr>
        <p:spPr>
          <a:xfrm flipV="1">
            <a:off x="4959350" y="2084388"/>
            <a:ext cx="3609975" cy="86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33AC5CD-F1A3-4E20-B7FC-C8043458560F}"/>
              </a:ext>
            </a:extLst>
          </p:cNvPr>
          <p:cNvCxnSpPr/>
          <p:nvPr/>
        </p:nvCxnSpPr>
        <p:spPr>
          <a:xfrm>
            <a:off x="5616575" y="4230688"/>
            <a:ext cx="1368425" cy="111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96C2247-37ED-4171-B32F-C3238AAA4F90}"/>
              </a:ext>
            </a:extLst>
          </p:cNvPr>
          <p:cNvCxnSpPr/>
          <p:nvPr/>
        </p:nvCxnSpPr>
        <p:spPr>
          <a:xfrm>
            <a:off x="5761038" y="4106863"/>
            <a:ext cx="3243262" cy="71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632E492-7EE4-4456-BD3B-182C171C42E6}"/>
              </a:ext>
            </a:extLst>
          </p:cNvPr>
          <p:cNvCxnSpPr/>
          <p:nvPr/>
        </p:nvCxnSpPr>
        <p:spPr>
          <a:xfrm>
            <a:off x="5414963" y="1474788"/>
            <a:ext cx="1570037" cy="4143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xmlns="" id="{70BBAC61-7B44-4994-A6C0-297FF207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76250"/>
            <a:ext cx="69278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BJT Biasing - </a:t>
            </a:r>
            <a:r>
              <a:rPr lang="en-US" altLang="en-US" sz="2400" b="1">
                <a:solidFill>
                  <a:srgbClr val="3333FF"/>
                </a:solidFill>
              </a:rPr>
              <a:t>Fixed Bias Configuration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xmlns="" id="{219E717F-DDF7-4222-BCBF-183E931F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3422650"/>
            <a:ext cx="2103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4763"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063"/>
              </a:spcAft>
              <a:buClr>
                <a:srgbClr val="000000"/>
              </a:buClr>
              <a:buSzPct val="45000"/>
            </a:pP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B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R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B </a:t>
            </a:r>
            <a:r>
              <a:rPr lang="en-US" altLang="en-US" b="1" i="1" baseline="30000">
                <a:solidFill>
                  <a:srgbClr val="3333FF"/>
                </a:solidFill>
                <a:cs typeface="Times-Italic" pitchFamily="64" charset="0"/>
              </a:rPr>
              <a:t> 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= V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CC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 </a:t>
            </a:r>
            <a:r>
              <a:rPr lang="en-US" altLang="en-US" b="1" i="1">
                <a:solidFill>
                  <a:srgbClr val="3333FF"/>
                </a:solidFill>
                <a:cs typeface="PearsonMATH02" charset="0"/>
              </a:rPr>
              <a:t>- 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BE</a:t>
            </a:r>
            <a:endParaRPr lang="en-US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73732" name="Picture 3">
            <a:extLst>
              <a:ext uri="{FF2B5EF4-FFF2-40B4-BE49-F238E27FC236}">
                <a16:creationId xmlns:a16="http://schemas.microsoft.com/office/drawing/2014/main" xmlns="" id="{F2DBC9A6-7C2E-41CE-8AAF-669192A0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1689100"/>
            <a:ext cx="1936750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4">
            <a:extLst>
              <a:ext uri="{FF2B5EF4-FFF2-40B4-BE49-F238E27FC236}">
                <a16:creationId xmlns:a16="http://schemas.microsoft.com/office/drawing/2014/main" xmlns="" id="{FB2622EC-922C-4302-A83D-6A05F412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3344863"/>
            <a:ext cx="2611438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xmlns="" id="{A34929EB-6AE9-4E68-BBB7-C0F8F08A1D75}"/>
              </a:ext>
            </a:extLst>
          </p:cNvPr>
          <p:cNvSpPr/>
          <p:nvPr/>
        </p:nvSpPr>
        <p:spPr>
          <a:xfrm>
            <a:off x="6346825" y="3121025"/>
            <a:ext cx="1947863" cy="2605088"/>
          </a:xfrm>
          <a:custGeom>
            <a:avLst/>
            <a:gdLst>
              <a:gd name="connsiteX0" fmla="*/ 107999 w 2354835"/>
              <a:gd name="connsiteY0" fmla="*/ 249381 h 3150356"/>
              <a:gd name="connsiteX1" fmla="*/ 551345 w 2354835"/>
              <a:gd name="connsiteY1" fmla="*/ 2179781 h 3150356"/>
              <a:gd name="connsiteX2" fmla="*/ 2084581 w 2354835"/>
              <a:gd name="connsiteY2" fmla="*/ 3149600 h 3150356"/>
              <a:gd name="connsiteX3" fmla="*/ 2306254 w 2354835"/>
              <a:gd name="connsiteY3" fmla="*/ 2041236 h 3150356"/>
              <a:gd name="connsiteX4" fmla="*/ 1530399 w 2354835"/>
              <a:gd name="connsiteY4" fmla="*/ 1727200 h 3150356"/>
              <a:gd name="connsiteX5" fmla="*/ 1530399 w 2354835"/>
              <a:gd name="connsiteY5" fmla="*/ 1727200 h 3150356"/>
              <a:gd name="connsiteX6" fmla="*/ 1142472 w 2354835"/>
              <a:gd name="connsiteY6" fmla="*/ 1209963 h 3150356"/>
              <a:gd name="connsiteX7" fmla="*/ 1142472 w 2354835"/>
              <a:gd name="connsiteY7" fmla="*/ 323272 h 3150356"/>
              <a:gd name="connsiteX8" fmla="*/ 1142472 w 2354835"/>
              <a:gd name="connsiteY8" fmla="*/ 323272 h 3150356"/>
              <a:gd name="connsiteX9" fmla="*/ 846908 w 2354835"/>
              <a:gd name="connsiteY9" fmla="*/ 0 h 3150356"/>
              <a:gd name="connsiteX10" fmla="*/ 846908 w 2354835"/>
              <a:gd name="connsiteY10" fmla="*/ 0 h 3150356"/>
              <a:gd name="connsiteX11" fmla="*/ 61817 w 2354835"/>
              <a:gd name="connsiteY11" fmla="*/ 55418 h 3150356"/>
              <a:gd name="connsiteX12" fmla="*/ 107999 w 2354835"/>
              <a:gd name="connsiteY12" fmla="*/ 249381 h 315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4835" h="3150356">
                <a:moveTo>
                  <a:pt x="107999" y="249381"/>
                </a:moveTo>
                <a:cubicBezTo>
                  <a:pt x="189587" y="603441"/>
                  <a:pt x="221915" y="1696411"/>
                  <a:pt x="551345" y="2179781"/>
                </a:cubicBezTo>
                <a:cubicBezTo>
                  <a:pt x="880775" y="2663151"/>
                  <a:pt x="1792096" y="3172691"/>
                  <a:pt x="2084581" y="3149600"/>
                </a:cubicBezTo>
                <a:cubicBezTo>
                  <a:pt x="2377066" y="3126509"/>
                  <a:pt x="2398618" y="2278303"/>
                  <a:pt x="2306254" y="2041236"/>
                </a:cubicBezTo>
                <a:cubicBezTo>
                  <a:pt x="2213890" y="1804169"/>
                  <a:pt x="1530399" y="1727200"/>
                  <a:pt x="1530399" y="1727200"/>
                </a:cubicBezTo>
                <a:lnTo>
                  <a:pt x="1530399" y="1727200"/>
                </a:lnTo>
                <a:cubicBezTo>
                  <a:pt x="1465745" y="1640994"/>
                  <a:pt x="1207126" y="1443951"/>
                  <a:pt x="1142472" y="1209963"/>
                </a:cubicBezTo>
                <a:cubicBezTo>
                  <a:pt x="1077818" y="975975"/>
                  <a:pt x="1142472" y="323272"/>
                  <a:pt x="1142472" y="323272"/>
                </a:cubicBezTo>
                <a:lnTo>
                  <a:pt x="1142472" y="323272"/>
                </a:lnTo>
                <a:lnTo>
                  <a:pt x="846908" y="0"/>
                </a:lnTo>
                <a:lnTo>
                  <a:pt x="846908" y="0"/>
                </a:lnTo>
                <a:cubicBezTo>
                  <a:pt x="716060" y="9236"/>
                  <a:pt x="186508" y="10776"/>
                  <a:pt x="61817" y="55418"/>
                </a:cubicBezTo>
                <a:cubicBezTo>
                  <a:pt x="-62874" y="100060"/>
                  <a:pt x="26411" y="-104679"/>
                  <a:pt x="107999" y="249381"/>
                </a:cubicBezTo>
                <a:close/>
              </a:path>
            </a:pathLst>
          </a:custGeom>
          <a:solidFill>
            <a:srgbClr val="FFFF00">
              <a:alpha val="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60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488">
              <a:solidFill>
                <a:prstClr val="whit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4DA8E77-EC84-44A3-8EA0-BA8FDCEE5693}"/>
              </a:ext>
            </a:extLst>
          </p:cNvPr>
          <p:cNvCxnSpPr>
            <a:endCxn id="2" idx="11"/>
          </p:cNvCxnSpPr>
          <p:nvPr/>
        </p:nvCxnSpPr>
        <p:spPr>
          <a:xfrm>
            <a:off x="4803775" y="2386013"/>
            <a:ext cx="1593850" cy="78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440F301F-7EA8-45B5-985A-35C42CC1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43075"/>
            <a:ext cx="4957763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342900" indent="-3032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3510" indent="-250697" defTabSz="756026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060"/>
              </a:spcAft>
              <a:buSzPct val="100000"/>
              <a:tabLst>
                <a:tab pos="283510" algn="l"/>
                <a:tab pos="653647" algn="l"/>
                <a:tab pos="1025098" algn="l"/>
                <a:tab pos="1396548" algn="l"/>
                <a:tab pos="1767999" algn="l"/>
                <a:tab pos="2139448" algn="l"/>
                <a:tab pos="2510899" algn="l"/>
                <a:tab pos="2882349" algn="l"/>
                <a:tab pos="3253799" algn="l"/>
                <a:tab pos="3625249" algn="l"/>
                <a:tab pos="3996700" algn="l"/>
                <a:tab pos="4368150" algn="l"/>
                <a:tab pos="4739600" algn="l"/>
                <a:tab pos="5111050" algn="l"/>
                <a:tab pos="5482501" algn="l"/>
                <a:tab pos="5853951" algn="l"/>
                <a:tab pos="6225401" algn="l"/>
                <a:tab pos="6596851" algn="l"/>
                <a:tab pos="6968302" algn="l"/>
                <a:tab pos="7339752" algn="l"/>
                <a:tab pos="7711202" algn="l"/>
              </a:tabLst>
              <a:defRPr/>
            </a:pPr>
            <a:r>
              <a:rPr lang="en-US" altLang="en-US" sz="2000" b="1" dirty="0">
                <a:solidFill>
                  <a:srgbClr val="3333FF"/>
                </a:solidFill>
              </a:rPr>
              <a:t>Forward Bias of Base-Emitter</a:t>
            </a:r>
          </a:p>
          <a:p>
            <a:pPr marL="244102" indent="-238148" defTabSz="756026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83510" algn="l"/>
                <a:tab pos="653647" algn="l"/>
                <a:tab pos="1025098" algn="l"/>
                <a:tab pos="1396548" algn="l"/>
                <a:tab pos="1767999" algn="l"/>
                <a:tab pos="2139448" algn="l"/>
                <a:tab pos="2510899" algn="l"/>
                <a:tab pos="2882349" algn="l"/>
                <a:tab pos="3253799" algn="l"/>
                <a:tab pos="3625249" algn="l"/>
                <a:tab pos="3996700" algn="l"/>
                <a:tab pos="4368150" algn="l"/>
                <a:tab pos="4739600" algn="l"/>
                <a:tab pos="5111050" algn="l"/>
                <a:tab pos="5482501" algn="l"/>
                <a:tab pos="5853951" algn="l"/>
                <a:tab pos="6225401" algn="l"/>
                <a:tab pos="6596851" algn="l"/>
                <a:tab pos="6968302" algn="l"/>
                <a:tab pos="7339752" algn="l"/>
                <a:tab pos="7711202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Consider the </a:t>
            </a:r>
            <a:r>
              <a:rPr lang="en-US" altLang="en-US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base–emitter circuit loop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first,  the  Kirchhoff’s voltage equation in the clockwise direction for the loop gives   </a:t>
            </a:r>
          </a:p>
          <a:p>
            <a:pPr marL="5954" indent="0" defTabSz="756026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060"/>
              </a:spcAft>
              <a:buClr>
                <a:srgbClr val="000000"/>
              </a:buClr>
              <a:buSzPct val="45000"/>
              <a:tabLst>
                <a:tab pos="283510" algn="l"/>
                <a:tab pos="653647" algn="l"/>
                <a:tab pos="1025098" algn="l"/>
                <a:tab pos="1396548" algn="l"/>
                <a:tab pos="1767999" algn="l"/>
                <a:tab pos="2139448" algn="l"/>
                <a:tab pos="2510899" algn="l"/>
                <a:tab pos="2882349" algn="l"/>
                <a:tab pos="3253799" algn="l"/>
                <a:tab pos="3625249" algn="l"/>
                <a:tab pos="3996700" algn="l"/>
                <a:tab pos="4368150" algn="l"/>
                <a:tab pos="4739600" algn="l"/>
                <a:tab pos="5111050" algn="l"/>
                <a:tab pos="5482501" algn="l"/>
                <a:tab pos="5853951" algn="l"/>
                <a:tab pos="6225401" algn="l"/>
                <a:tab pos="6596851" algn="l"/>
                <a:tab pos="6968302" algn="l"/>
                <a:tab pos="7339752" algn="l"/>
                <a:tab pos="7711202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en-US" b="1" i="1" dirty="0">
                <a:solidFill>
                  <a:srgbClr val="3333FF"/>
                </a:solidFill>
                <a:cs typeface="PearsonMATH02" charset="0"/>
              </a:rPr>
              <a:t>+</a:t>
            </a:r>
            <a:r>
              <a:rPr lang="en-US" altLang="en-US" b="1" i="1" dirty="0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b="1" i="1" baseline="-33000" dirty="0">
                <a:solidFill>
                  <a:srgbClr val="3333FF"/>
                </a:solidFill>
                <a:cs typeface="Times-Italic" pitchFamily="64" charset="0"/>
              </a:rPr>
              <a:t>CC</a:t>
            </a:r>
            <a:r>
              <a:rPr lang="en-US" altLang="en-US" b="1" i="1" dirty="0">
                <a:solidFill>
                  <a:srgbClr val="3333FF"/>
                </a:solidFill>
                <a:cs typeface="Times-Italic" pitchFamily="64" charset="0"/>
              </a:rPr>
              <a:t> </a:t>
            </a:r>
            <a:r>
              <a:rPr lang="en-US" altLang="en-US" b="1" i="1" dirty="0">
                <a:solidFill>
                  <a:srgbClr val="3333FF"/>
                </a:solidFill>
                <a:cs typeface="PearsonMATH02" charset="0"/>
              </a:rPr>
              <a:t>- </a:t>
            </a:r>
            <a:r>
              <a:rPr lang="en-US" altLang="en-US" b="1" i="1" dirty="0">
                <a:solidFill>
                  <a:srgbClr val="3333FF"/>
                </a:solidFill>
                <a:cs typeface="Times-Italic" pitchFamily="64" charset="0"/>
              </a:rPr>
              <a:t>I</a:t>
            </a:r>
            <a:r>
              <a:rPr lang="en-US" altLang="en-US" b="1" i="1" baseline="-33000" dirty="0">
                <a:solidFill>
                  <a:srgbClr val="3333FF"/>
                </a:solidFill>
                <a:cs typeface="Times-Italic" pitchFamily="64" charset="0"/>
              </a:rPr>
              <a:t>B</a:t>
            </a:r>
            <a:r>
              <a:rPr lang="en-US" altLang="en-US" b="1" i="1" dirty="0">
                <a:solidFill>
                  <a:srgbClr val="3333FF"/>
                </a:solidFill>
                <a:cs typeface="Times-Italic" pitchFamily="64" charset="0"/>
              </a:rPr>
              <a:t>R</a:t>
            </a:r>
            <a:r>
              <a:rPr lang="en-US" altLang="en-US" b="1" i="1" baseline="-33000" dirty="0">
                <a:solidFill>
                  <a:srgbClr val="3333FF"/>
                </a:solidFill>
                <a:cs typeface="Times-Italic" pitchFamily="64" charset="0"/>
              </a:rPr>
              <a:t>B</a:t>
            </a:r>
            <a:r>
              <a:rPr lang="en-US" altLang="en-US" b="1" i="1" dirty="0">
                <a:solidFill>
                  <a:srgbClr val="3333FF"/>
                </a:solidFill>
                <a:cs typeface="Times-Italic" pitchFamily="64" charset="0"/>
              </a:rPr>
              <a:t> </a:t>
            </a:r>
            <a:r>
              <a:rPr lang="en-US" altLang="en-US" b="1" i="1" dirty="0">
                <a:solidFill>
                  <a:srgbClr val="3333FF"/>
                </a:solidFill>
                <a:cs typeface="PearsonMATH02" charset="0"/>
              </a:rPr>
              <a:t>- </a:t>
            </a:r>
            <a:r>
              <a:rPr lang="en-US" altLang="en-US" b="1" i="1" dirty="0">
                <a:solidFill>
                  <a:srgbClr val="3333FF"/>
                </a:solidFill>
                <a:cs typeface="Times-Italic" pitchFamily="64" charset="0"/>
              </a:rPr>
              <a:t>V</a:t>
            </a:r>
            <a:r>
              <a:rPr lang="en-US" altLang="en-US" b="1" i="1" baseline="-33000" dirty="0">
                <a:solidFill>
                  <a:srgbClr val="3333FF"/>
                </a:solidFill>
                <a:cs typeface="Times-Italic" pitchFamily="64" charset="0"/>
              </a:rPr>
              <a:t>BE</a:t>
            </a:r>
            <a:r>
              <a:rPr lang="en-US" altLang="en-US" b="1" i="1" dirty="0">
                <a:solidFill>
                  <a:srgbClr val="3333FF"/>
                </a:solidFill>
                <a:cs typeface="Times-Italic" pitchFamily="64" charset="0"/>
              </a:rPr>
              <a:t> </a:t>
            </a:r>
            <a:r>
              <a:rPr lang="en-US" altLang="en-US" b="1" i="1" dirty="0">
                <a:solidFill>
                  <a:srgbClr val="3333FF"/>
                </a:solidFill>
                <a:cs typeface="PearsonMATH08" charset="0"/>
              </a:rPr>
              <a:t>= </a:t>
            </a:r>
            <a:r>
              <a:rPr lang="en-US" altLang="en-US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0</a:t>
            </a:r>
            <a:endParaRPr lang="en-US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714F256A-BF66-4196-B2CF-0A2D5BC1DF6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27489" y="3938981"/>
            <a:ext cx="4507108" cy="958475"/>
          </a:xfrm>
          <a:prstGeom prst="rect">
            <a:avLst/>
          </a:prstGeom>
          <a:blipFill>
            <a:blip r:embed="rId5"/>
            <a:stretch>
              <a:fillRect l="-3112" t="-7643" r="-1258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5498CE1E-0452-4DC1-B8C7-7533CCD5B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886325"/>
            <a:ext cx="4506913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242888" indent="-238125"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Supply voltage 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V</a:t>
            </a:r>
            <a:r>
              <a:rPr lang="en-US" altLang="en-US" i="1" baseline="-33000">
                <a:solidFill>
                  <a:srgbClr val="000000"/>
                </a:solidFill>
                <a:cs typeface="Times-Italic" pitchFamily="64" charset="0"/>
              </a:rPr>
              <a:t>CC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and the base–emitter voltage 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V</a:t>
            </a:r>
            <a:r>
              <a:rPr lang="en-US" altLang="en-US" i="1" baseline="-33000">
                <a:solidFill>
                  <a:srgbClr val="000000"/>
                </a:solidFill>
                <a:cs typeface="Times-Italic" pitchFamily="64" charset="0"/>
              </a:rPr>
              <a:t>BE</a:t>
            </a:r>
            <a:r>
              <a:rPr lang="en-US" altLang="en-US" i="1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are constants, the selection of a base resistor 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R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B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  </a:t>
            </a:r>
            <a:r>
              <a:rPr lang="en-US" altLang="en-US" b="1" i="1">
                <a:solidFill>
                  <a:srgbClr val="3333FF"/>
                </a:solidFill>
                <a:cs typeface="Times New Roman" panose="02020603050405020304" pitchFamily="18" charset="0"/>
              </a:rPr>
              <a:t>sets the level of base current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for the operating point.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9DA2B276-8B50-4136-8EE3-99348C61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2798763"/>
            <a:ext cx="600075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242888" indent="-238125"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6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Magnitude of the </a:t>
            </a:r>
            <a:r>
              <a:rPr lang="en-US" altLang="en-US" b="1" i="1">
                <a:solidFill>
                  <a:srgbClr val="FF3333"/>
                </a:solidFill>
                <a:cs typeface="Times New Roman" panose="02020603050405020304" pitchFamily="18" charset="0"/>
              </a:rPr>
              <a:t>collector current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is related directly to </a:t>
            </a:r>
            <a:r>
              <a:rPr lang="en-US" altLang="en-US" i="1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I</a:t>
            </a:r>
            <a:r>
              <a:rPr lang="en-US" altLang="en-US" i="1" baseline="-33000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B</a:t>
            </a:r>
            <a:r>
              <a:rPr lang="en-US" altLang="en-US" i="1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through </a:t>
            </a:r>
            <a:r>
              <a:rPr lang="en-US" altLang="en-US" b="1" i="1">
                <a:solidFill>
                  <a:srgbClr val="3333FF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="1" i="1">
                <a:solidFill>
                  <a:srgbClr val="3333FF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2000" b="1" i="1">
                <a:solidFill>
                  <a:srgbClr val="3333FF"/>
                </a:solidFill>
                <a:cs typeface="Arial" panose="020B0604020202020204" pitchFamily="34" charset="0"/>
              </a:rPr>
              <a:t>ᵝ I</a:t>
            </a:r>
            <a:r>
              <a:rPr lang="en-US" altLang="en-US" sz="2000" b="1" i="1" baseline="-33000">
                <a:solidFill>
                  <a:srgbClr val="3333FF"/>
                </a:solidFill>
                <a:cs typeface="Arial" panose="020B0604020202020204" pitchFamily="34" charset="0"/>
              </a:rPr>
              <a:t>B</a:t>
            </a:r>
            <a:endParaRPr lang="en-US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xmlns="" id="{57E4526D-8AE9-41FC-8193-52A261F50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23838"/>
            <a:ext cx="69945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9888" algn="l"/>
                <a:tab pos="741363" algn="l"/>
                <a:tab pos="1112838" algn="l"/>
                <a:tab pos="1484313" algn="l"/>
                <a:tab pos="1855788" algn="l"/>
                <a:tab pos="2227263" algn="l"/>
                <a:tab pos="2598738" algn="l"/>
                <a:tab pos="2970213" algn="l"/>
                <a:tab pos="3341688" algn="l"/>
                <a:tab pos="3713163" algn="l"/>
                <a:tab pos="4084638" algn="l"/>
                <a:tab pos="4454525" algn="l"/>
                <a:tab pos="4826000" algn="l"/>
                <a:tab pos="5197475" algn="l"/>
                <a:tab pos="5568950" algn="l"/>
                <a:tab pos="5940425" algn="l"/>
                <a:tab pos="6311900" algn="l"/>
                <a:tab pos="6683375" algn="l"/>
                <a:tab pos="7054850" algn="l"/>
                <a:tab pos="74263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BJT Biasing - </a:t>
            </a:r>
            <a:r>
              <a:rPr lang="en-US" altLang="en-US" sz="2400" b="1">
                <a:solidFill>
                  <a:srgbClr val="3333FF"/>
                </a:solidFill>
              </a:rPr>
              <a:t>Fixed Bias Configuration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xmlns="" id="{44F2BBDD-4D94-4400-8943-06EDB4552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598613"/>
            <a:ext cx="6081712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342900" indent="-3032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3510" indent="-250697" defTabSz="756026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060"/>
              </a:spcAft>
              <a:buSzPct val="100000"/>
              <a:tabLst>
                <a:tab pos="283510" algn="l"/>
                <a:tab pos="653647" algn="l"/>
                <a:tab pos="1025098" algn="l"/>
                <a:tab pos="1396548" algn="l"/>
                <a:tab pos="1767999" algn="l"/>
                <a:tab pos="2139448" algn="l"/>
                <a:tab pos="2510899" algn="l"/>
                <a:tab pos="2882349" algn="l"/>
                <a:tab pos="3253799" algn="l"/>
                <a:tab pos="3625249" algn="l"/>
                <a:tab pos="3996700" algn="l"/>
                <a:tab pos="4368150" algn="l"/>
                <a:tab pos="4739600" algn="l"/>
                <a:tab pos="5111050" algn="l"/>
                <a:tab pos="5482501" algn="l"/>
                <a:tab pos="5853951" algn="l"/>
                <a:tab pos="6225401" algn="l"/>
                <a:tab pos="6596851" algn="l"/>
                <a:tab pos="6968302" algn="l"/>
                <a:tab pos="7339752" algn="l"/>
                <a:tab pos="7711202" algn="l"/>
              </a:tabLst>
              <a:defRPr/>
            </a:pPr>
            <a:r>
              <a:rPr lang="en-US" altLang="en-US" sz="2000" b="1" dirty="0">
                <a:solidFill>
                  <a:srgbClr val="3333FF"/>
                </a:solidFill>
              </a:rPr>
              <a:t>Collector-Emitter Loop</a:t>
            </a:r>
          </a:p>
          <a:p>
            <a:pPr marL="244102" indent="-238148" defTabSz="756026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647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83510" algn="l"/>
                <a:tab pos="653647" algn="l"/>
                <a:tab pos="1025098" algn="l"/>
                <a:tab pos="1396548" algn="l"/>
                <a:tab pos="1767999" algn="l"/>
                <a:tab pos="2139448" algn="l"/>
                <a:tab pos="2510899" algn="l"/>
                <a:tab pos="2882349" algn="l"/>
                <a:tab pos="3253799" algn="l"/>
                <a:tab pos="3625249" algn="l"/>
                <a:tab pos="3996700" algn="l"/>
                <a:tab pos="4368150" algn="l"/>
                <a:tab pos="4739600" algn="l"/>
                <a:tab pos="5111050" algn="l"/>
                <a:tab pos="5482501" algn="l"/>
                <a:tab pos="5853951" algn="l"/>
                <a:tab pos="6225401" algn="l"/>
                <a:tab pos="6596851" algn="l"/>
                <a:tab pos="6968302" algn="l"/>
                <a:tab pos="7339752" algn="l"/>
                <a:tab pos="7711202" algn="l"/>
              </a:tabLst>
              <a:defRPr/>
            </a:pPr>
            <a:r>
              <a:rPr lang="en-US" altLang="en-US" b="1" i="1" dirty="0">
                <a:solidFill>
                  <a:srgbClr val="FF3333"/>
                </a:solidFill>
                <a:cs typeface="Times New Roman" panose="02020603050405020304" pitchFamily="18" charset="0"/>
              </a:rPr>
              <a:t>Collector–emitter section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of the network shows the direction of current </a:t>
            </a:r>
            <a:r>
              <a:rPr lang="en-US" altLang="en-US" i="1" dirty="0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I</a:t>
            </a:r>
            <a:r>
              <a:rPr lang="en-US" altLang="en-US" i="1" baseline="-33000" dirty="0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C</a:t>
            </a:r>
            <a:r>
              <a:rPr lang="en-US" altLang="en-US" i="1" dirty="0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and the resulting polarity across </a:t>
            </a:r>
            <a:r>
              <a:rPr lang="en-US" altLang="en-US" i="1" dirty="0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R</a:t>
            </a:r>
            <a:r>
              <a:rPr lang="en-US" altLang="en-US" i="1" baseline="-33000" dirty="0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C</a:t>
            </a:r>
            <a:r>
              <a:rPr lang="en-US" altLang="en-US" i="1" dirty="0">
                <a:solidFill>
                  <a:srgbClr val="000000"/>
                </a:solidFill>
                <a:latin typeface="Times-Italic" pitchFamily="64" charset="0"/>
                <a:cs typeface="Times-Italic" pitchFamily="6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xmlns="" id="{4C860894-1EE1-4F94-95BC-14D70859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562100"/>
            <a:ext cx="16446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xmlns="" id="{89271FD3-A112-4D01-8972-8D5284B5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3414713"/>
            <a:ext cx="21939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6" name="AutoShape 5">
            <a:extLst>
              <a:ext uri="{FF2B5EF4-FFF2-40B4-BE49-F238E27FC236}">
                <a16:creationId xmlns:a16="http://schemas.microsoft.com/office/drawing/2014/main" xmlns="" id="{15F75045-D09F-4DD9-B2C5-58D095EF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3101975"/>
            <a:ext cx="1046162" cy="268288"/>
          </a:xfrm>
          <a:prstGeom prst="roundRect">
            <a:avLst>
              <a:gd name="adj" fmla="val 366"/>
            </a:avLst>
          </a:prstGeom>
          <a:solidFill>
            <a:srgbClr val="FFFF00">
              <a:alpha val="15000"/>
            </a:srgbClr>
          </a:solidFill>
          <a:ln w="936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defRPr/>
            </a:pPr>
            <a:endParaRPr lang="en-IN" altLang="en-US" sz="140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888D887D-B5D8-4544-BE3F-7FC2BC678B78}"/>
              </a:ext>
            </a:extLst>
          </p:cNvPr>
          <p:cNvSpPr/>
          <p:nvPr/>
        </p:nvSpPr>
        <p:spPr>
          <a:xfrm flipH="1">
            <a:off x="7620000" y="1717675"/>
            <a:ext cx="368300" cy="1617663"/>
          </a:xfrm>
          <a:prstGeom prst="ellipse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60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488">
              <a:solidFill>
                <a:prstClr val="whit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4EAE40B-3884-413C-BC36-AFD213B7C62C}"/>
              </a:ext>
            </a:extLst>
          </p:cNvPr>
          <p:cNvCxnSpPr/>
          <p:nvPr/>
        </p:nvCxnSpPr>
        <p:spPr>
          <a:xfrm flipV="1">
            <a:off x="5768975" y="1998663"/>
            <a:ext cx="1897063" cy="14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25AF5DA6-EA50-42E1-AABB-B3BFC8C7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5013325"/>
            <a:ext cx="60007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342900" indent="-3032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44102" indent="-238148" defTabSz="756026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647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83510" algn="l"/>
                <a:tab pos="653647" algn="l"/>
                <a:tab pos="1025098" algn="l"/>
                <a:tab pos="1396548" algn="l"/>
                <a:tab pos="1767999" algn="l"/>
                <a:tab pos="2139448" algn="l"/>
                <a:tab pos="2510899" algn="l"/>
                <a:tab pos="2882349" algn="l"/>
                <a:tab pos="3253799" algn="l"/>
                <a:tab pos="3625249" algn="l"/>
                <a:tab pos="3996700" algn="l"/>
                <a:tab pos="4368150" algn="l"/>
                <a:tab pos="4739600" algn="l"/>
                <a:tab pos="5111050" algn="l"/>
                <a:tab pos="5482501" algn="l"/>
                <a:tab pos="5853951" algn="l"/>
                <a:tab pos="6225401" algn="l"/>
                <a:tab pos="6596851" algn="l"/>
                <a:tab pos="6968302" algn="l"/>
                <a:tab pos="7339752" algn="l"/>
                <a:tab pos="7711202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Value of </a:t>
            </a:r>
            <a:r>
              <a:rPr lang="en-US" altLang="en-US" b="1" i="1" dirty="0">
                <a:solidFill>
                  <a:srgbClr val="FF3333"/>
                </a:solidFill>
                <a:cs typeface="Times-Italic" pitchFamily="64" charset="0"/>
              </a:rPr>
              <a:t>R</a:t>
            </a:r>
            <a:r>
              <a:rPr lang="en-US" altLang="en-US" b="1" i="1" baseline="-33000" dirty="0">
                <a:solidFill>
                  <a:srgbClr val="FF3333"/>
                </a:solidFill>
                <a:cs typeface="Times-Italic" pitchFamily="64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will determine the magnitude of </a:t>
            </a:r>
            <a:r>
              <a:rPr lang="en-US" altLang="en-US" b="1" i="1" dirty="0">
                <a:solidFill>
                  <a:srgbClr val="FF3333"/>
                </a:solidFill>
                <a:cs typeface="Times-Italic" pitchFamily="64" charset="0"/>
              </a:rPr>
              <a:t>V</a:t>
            </a:r>
            <a:r>
              <a:rPr lang="en-US" altLang="en-US" b="1" i="1" baseline="-33000" dirty="0">
                <a:solidFill>
                  <a:srgbClr val="FF3333"/>
                </a:solidFill>
                <a:cs typeface="Times-Italic" pitchFamily="64" charset="0"/>
              </a:rPr>
              <a:t>CE , </a:t>
            </a:r>
            <a:r>
              <a:rPr lang="en-US" altLang="en-US" dirty="0">
                <a:solidFill>
                  <a:srgbClr val="000000"/>
                </a:solidFill>
                <a:cs typeface="Times-Italic" pitchFamily="64" charset="0"/>
              </a:rPr>
              <a:t>as</a:t>
            </a:r>
            <a:r>
              <a:rPr lang="en-US" altLang="en-US" b="1" i="1" dirty="0">
                <a:solidFill>
                  <a:srgbClr val="FF3333"/>
                </a:solidFill>
                <a:cs typeface="Times-Italic" pitchFamily="64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cs typeface="Times-Italic" pitchFamily="64" charset="0"/>
              </a:rPr>
              <a:t>worked out by 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pplying Kirchhoff’s voltage law:                     </a:t>
            </a:r>
          </a:p>
          <a:p>
            <a:pPr marL="5954" indent="0" defTabSz="756026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647"/>
              </a:spcAft>
              <a:buClr>
                <a:srgbClr val="000000"/>
              </a:buClr>
              <a:buSzPct val="45000"/>
              <a:tabLst>
                <a:tab pos="283510" algn="l"/>
                <a:tab pos="653647" algn="l"/>
                <a:tab pos="1025098" algn="l"/>
                <a:tab pos="1396548" algn="l"/>
                <a:tab pos="1767999" algn="l"/>
                <a:tab pos="2139448" algn="l"/>
                <a:tab pos="2510899" algn="l"/>
                <a:tab pos="2882349" algn="l"/>
                <a:tab pos="3253799" algn="l"/>
                <a:tab pos="3625249" algn="l"/>
                <a:tab pos="3996700" algn="l"/>
                <a:tab pos="4368150" algn="l"/>
                <a:tab pos="4739600" algn="l"/>
                <a:tab pos="5111050" algn="l"/>
                <a:tab pos="5482501" algn="l"/>
                <a:tab pos="5853951" algn="l"/>
                <a:tab pos="6225401" algn="l"/>
                <a:tab pos="6596851" algn="l"/>
                <a:tab pos="6968302" algn="l"/>
                <a:tab pos="7339752" algn="l"/>
                <a:tab pos="7711202" algn="l"/>
              </a:tabLst>
              <a:defRPr/>
            </a:pPr>
            <a:r>
              <a:rPr lang="en-US" altLang="en-US" b="1" i="1" dirty="0">
                <a:solidFill>
                  <a:srgbClr val="000000"/>
                </a:solidFill>
                <a:cs typeface="Arial" panose="020B0604020202020204" pitchFamily="34" charset="0"/>
              </a:rPr>
              <a:t>                                     </a:t>
            </a:r>
            <a:r>
              <a:rPr lang="en-US" altLang="en-US" b="1" i="1" dirty="0" err="1">
                <a:solidFill>
                  <a:srgbClr val="3333FF"/>
                </a:solidFill>
                <a:cs typeface="Arial" panose="020B0604020202020204" pitchFamily="34" charset="0"/>
              </a:rPr>
              <a:t>V</a:t>
            </a:r>
            <a:r>
              <a:rPr lang="en-US" altLang="en-US" b="1" i="1" baseline="-33000" dirty="0" err="1">
                <a:solidFill>
                  <a:srgbClr val="3333FF"/>
                </a:solidFill>
                <a:cs typeface="Arial" panose="020B0604020202020204" pitchFamily="34" charset="0"/>
              </a:rPr>
              <a:t>CE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 = V</a:t>
            </a:r>
            <a:r>
              <a:rPr lang="en-US" altLang="en-US" b="1" i="1" baseline="-33000" dirty="0">
                <a:solidFill>
                  <a:srgbClr val="3333FF"/>
                </a:solidFill>
                <a:cs typeface="Arial" panose="020B0604020202020204" pitchFamily="34" charset="0"/>
              </a:rPr>
              <a:t>CC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 - I</a:t>
            </a:r>
            <a:r>
              <a:rPr lang="en-US" altLang="en-US" b="1" i="1" baseline="-33000" dirty="0">
                <a:solidFill>
                  <a:srgbClr val="3333FF"/>
                </a:solidFill>
                <a:cs typeface="Arial" panose="020B0604020202020204" pitchFamily="34" charset="0"/>
              </a:rPr>
              <a:t>C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R</a:t>
            </a:r>
            <a:r>
              <a:rPr lang="en-US" altLang="en-US" b="1" i="1" baseline="-33000" dirty="0">
                <a:solidFill>
                  <a:srgbClr val="3333FF"/>
                </a:solidFill>
                <a:cs typeface="Arial" panose="020B0604020202020204" pitchFamily="34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xmlns="" id="{01612318-34A7-45ED-96C9-0768BC35A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481388"/>
            <a:ext cx="6000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242888" indent="-238125"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6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i="1">
                <a:solidFill>
                  <a:srgbClr val="3333FF"/>
                </a:solidFill>
                <a:cs typeface="Arial" panose="020B0604020202020204" pitchFamily="34" charset="0"/>
              </a:rPr>
              <a:t>Base Current</a:t>
            </a:r>
            <a:r>
              <a:rPr lang="en-US" altLang="en-US" sz="2000" b="1" i="1">
                <a:solidFill>
                  <a:srgbClr val="3333FF"/>
                </a:solidFill>
                <a:cs typeface="Arial" panose="020B0604020202020204" pitchFamily="34" charset="0"/>
              </a:rPr>
              <a:t> I</a:t>
            </a:r>
            <a:r>
              <a:rPr lang="en-US" altLang="en-US" sz="2000" b="1" i="1" baseline="-33000">
                <a:solidFill>
                  <a:srgbClr val="3333FF"/>
                </a:solidFill>
                <a:cs typeface="Arial" panose="020B0604020202020204" pitchFamily="34" charset="0"/>
              </a:rPr>
              <a:t>B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is controlled by 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R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B</a:t>
            </a:r>
            <a:r>
              <a:rPr lang="en-US" altLang="en-US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en-US" altLang="en-US" i="1">
                <a:solidFill>
                  <a:srgbClr val="FF3333"/>
                </a:solidFill>
                <a:cs typeface="Arial" panose="020B0604020202020204" pitchFamily="34" charset="0"/>
              </a:rPr>
              <a:t>Collector Current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b="1" i="1">
                <a:solidFill>
                  <a:srgbClr val="FF3333"/>
                </a:solidFill>
                <a:cs typeface="Times-Italic" pitchFamily="64" charset="0"/>
              </a:rPr>
              <a:t>I</a:t>
            </a:r>
            <a:r>
              <a:rPr lang="en-US" altLang="en-US" b="1" i="1" baseline="-33000">
                <a:solidFill>
                  <a:srgbClr val="FF3333"/>
                </a:solidFill>
                <a:cs typeface="Times-Italic" pitchFamily="64" charset="0"/>
              </a:rPr>
              <a:t>C</a:t>
            </a:r>
            <a:r>
              <a:rPr lang="en-US" altLang="en-US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is related to </a:t>
            </a:r>
            <a:r>
              <a:rPr lang="en-US" altLang="en-US" b="1" i="1">
                <a:solidFill>
                  <a:srgbClr val="FF3333"/>
                </a:solidFill>
                <a:cs typeface="Times-Italic" pitchFamily="64" charset="0"/>
              </a:rPr>
              <a:t>I</a:t>
            </a:r>
            <a:r>
              <a:rPr lang="en-US" altLang="en-US" b="1" i="1" baseline="-33000">
                <a:solidFill>
                  <a:srgbClr val="FF3333"/>
                </a:solidFill>
                <a:cs typeface="Times-Italic" pitchFamily="64" charset="0"/>
              </a:rPr>
              <a:t>B</a:t>
            </a:r>
            <a:r>
              <a:rPr lang="en-US" altLang="en-US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by a constant </a:t>
            </a:r>
            <a:r>
              <a:rPr lang="en-US" altLang="en-US" sz="2000" b="1" i="1">
                <a:solidFill>
                  <a:srgbClr val="3333FF"/>
                </a:solidFill>
                <a:cs typeface="Arial" panose="020B0604020202020204" pitchFamily="34" charset="0"/>
              </a:rPr>
              <a:t>ᵝ.  </a:t>
            </a:r>
            <a:endParaRPr lang="en-US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xmlns="" id="{382CFFA4-D786-43AD-9412-7338DE741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146550"/>
            <a:ext cx="59991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062" rIns="0" bIns="0"/>
          <a:lstStyle>
            <a:lvl1pPr marL="242888" indent="-238125"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defTabSz="755650"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  <a:tab pos="652463" algn="l"/>
                <a:tab pos="1023938" algn="l"/>
                <a:tab pos="1395413" algn="l"/>
                <a:tab pos="1766888" algn="l"/>
                <a:tab pos="2138363" algn="l"/>
                <a:tab pos="2509838" algn="l"/>
                <a:tab pos="2881313" algn="l"/>
                <a:tab pos="3252788" algn="l"/>
                <a:tab pos="3624263" algn="l"/>
                <a:tab pos="3995738" algn="l"/>
                <a:tab pos="4367213" algn="l"/>
                <a:tab pos="4738688" algn="l"/>
                <a:tab pos="5110163" algn="l"/>
                <a:tab pos="5481638" algn="l"/>
                <a:tab pos="5853113" algn="l"/>
                <a:tab pos="6224588" algn="l"/>
                <a:tab pos="6596063" algn="l"/>
                <a:tab pos="6967538" algn="l"/>
                <a:tab pos="7339013" algn="l"/>
                <a:tab pos="77104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6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 i="1">
                <a:solidFill>
                  <a:srgbClr val="3333FF"/>
                </a:solidFill>
                <a:cs typeface="Arial" panose="020B0604020202020204" pitchFamily="34" charset="0"/>
              </a:rPr>
              <a:t>M</a:t>
            </a:r>
            <a:r>
              <a:rPr lang="en-US" altLang="en-US" b="1" i="1">
                <a:solidFill>
                  <a:srgbClr val="3333FF"/>
                </a:solidFill>
                <a:cs typeface="Arial" panose="020B0604020202020204" pitchFamily="34" charset="0"/>
              </a:rPr>
              <a:t>agnitude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of </a:t>
            </a:r>
            <a:r>
              <a:rPr lang="en-US" altLang="en-US" b="1" i="1">
                <a:solidFill>
                  <a:srgbClr val="FF6600"/>
                </a:solidFill>
                <a:cs typeface="Times-Italic" pitchFamily="64" charset="0"/>
              </a:rPr>
              <a:t>I</a:t>
            </a:r>
            <a:r>
              <a:rPr lang="en-US" altLang="en-US" b="1" i="1" baseline="-33000">
                <a:solidFill>
                  <a:srgbClr val="FF6600"/>
                </a:solidFill>
                <a:cs typeface="Times-Italic" pitchFamily="64" charset="0"/>
              </a:rPr>
              <a:t>C</a:t>
            </a:r>
            <a:r>
              <a:rPr lang="en-US" altLang="en-US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is not a function of the resistance </a:t>
            </a:r>
            <a:r>
              <a:rPr lang="en-US" altLang="en-US" b="1" i="1">
                <a:solidFill>
                  <a:srgbClr val="FF3333"/>
                </a:solidFill>
                <a:cs typeface="Times-Italic" pitchFamily="64" charset="0"/>
              </a:rPr>
              <a:t>R</a:t>
            </a:r>
            <a:r>
              <a:rPr lang="en-US" altLang="en-US" b="1" i="1" baseline="-33000">
                <a:solidFill>
                  <a:srgbClr val="FF3333"/>
                </a:solidFill>
                <a:cs typeface="Times-Italic" pitchFamily="64" charset="0"/>
              </a:rPr>
              <a:t>C</a:t>
            </a:r>
            <a:r>
              <a:rPr lang="en-US" altLang="en-US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. Changing </a:t>
            </a:r>
            <a:r>
              <a:rPr lang="en-US" altLang="en-US" b="1" i="1">
                <a:solidFill>
                  <a:srgbClr val="3333FF"/>
                </a:solidFill>
                <a:cs typeface="Times-Italic" pitchFamily="64" charset="0"/>
              </a:rPr>
              <a:t>R</a:t>
            </a:r>
            <a:r>
              <a:rPr lang="en-US" altLang="en-US" b="1" i="1" baseline="-33000">
                <a:solidFill>
                  <a:srgbClr val="3333FF"/>
                </a:solidFill>
                <a:cs typeface="Times-Italic" pitchFamily="64" charset="0"/>
              </a:rPr>
              <a:t>C</a:t>
            </a:r>
            <a:r>
              <a:rPr lang="en-US" altLang="en-US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to any level will not affect the level of </a:t>
            </a:r>
            <a:r>
              <a:rPr lang="en-US" altLang="en-US" b="1" i="1">
                <a:solidFill>
                  <a:srgbClr val="FF3333"/>
                </a:solidFill>
                <a:cs typeface="Arial" panose="020B0604020202020204" pitchFamily="34" charset="0"/>
              </a:rPr>
              <a:t> </a:t>
            </a:r>
            <a:r>
              <a:rPr lang="en-US" altLang="en-US" b="1" i="1">
                <a:solidFill>
                  <a:srgbClr val="FF3333"/>
                </a:solidFill>
                <a:cs typeface="Times-Italic" pitchFamily="64" charset="0"/>
              </a:rPr>
              <a:t>I</a:t>
            </a:r>
            <a:r>
              <a:rPr lang="en-US" altLang="en-US" b="1" i="1" baseline="-33000">
                <a:solidFill>
                  <a:srgbClr val="FF3333"/>
                </a:solidFill>
                <a:cs typeface="Times-Italic" pitchFamily="64" charset="0"/>
              </a:rPr>
              <a:t>C</a:t>
            </a:r>
            <a:r>
              <a:rPr lang="en-US" altLang="en-US">
                <a:solidFill>
                  <a:srgbClr val="000000"/>
                </a:solidFill>
                <a:cs typeface="Times-Italic" pitchFamily="6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in the active region of the device. </a:t>
            </a:r>
            <a:endParaRPr lang="en-US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C908B01-3F50-4064-8282-61D623F32CBC}"/>
              </a:ext>
            </a:extLst>
          </p:cNvPr>
          <p:cNvCxnSpPr/>
          <p:nvPr/>
        </p:nvCxnSpPr>
        <p:spPr>
          <a:xfrm>
            <a:off x="3584575" y="2233613"/>
            <a:ext cx="3584575" cy="11811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218" grpId="0"/>
      <p:bldP spid="15366" grpId="0" animBg="1"/>
      <p:bldP spid="2" grpId="0" animBg="1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xmlns="" id="{D3C2280E-525E-4F36-BD4F-67B4433D1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9063"/>
            <a:ext cx="9070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 - Symbol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xmlns="" id="{1CA69B22-1F6D-4171-BDFE-9A17525D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971550"/>
            <a:ext cx="59563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2550"/>
              </a:spcBef>
              <a:spcAft>
                <a:spcPts val="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>
                <a:solidFill>
                  <a:srgbClr val="3333FF"/>
                </a:solidFill>
              </a:rPr>
              <a:t>B</a:t>
            </a:r>
            <a:r>
              <a:rPr lang="en-US" altLang="en-US" sz="2200" b="1">
                <a:solidFill>
                  <a:srgbClr val="0000FF"/>
                </a:solidFill>
              </a:rPr>
              <a:t>ipolar Junction Transistor: </a:t>
            </a:r>
            <a:r>
              <a:rPr lang="en-US" altLang="en-US" sz="2200"/>
              <a:t>S</a:t>
            </a:r>
            <a:r>
              <a:rPr lang="en-US" altLang="en-US" sz="2200">
                <a:cs typeface="Times New Roman" panose="02020603050405020304" pitchFamily="18" charset="0"/>
              </a:rPr>
              <a:t>ymbols used for representing npn and pnp transistors are as shown. In </a:t>
            </a:r>
            <a:r>
              <a:rPr lang="en-US" altLang="en-US" sz="2200" b="1">
                <a:solidFill>
                  <a:srgbClr val="3333FF"/>
                </a:solidFill>
                <a:cs typeface="Times New Roman" panose="02020603050405020304" pitchFamily="18" charset="0"/>
              </a:rPr>
              <a:t>npn transistor</a:t>
            </a:r>
            <a:r>
              <a:rPr lang="en-US" altLang="en-US" sz="2200">
                <a:cs typeface="Times New Roman" panose="02020603050405020304" pitchFamily="18" charset="0"/>
              </a:rPr>
              <a:t>, emitter has an </a:t>
            </a:r>
            <a:r>
              <a:rPr lang="en-US" altLang="en-US" sz="2200" b="1" i="1">
                <a:solidFill>
                  <a:srgbClr val="FF3333"/>
                </a:solidFill>
                <a:cs typeface="Times New Roman" panose="02020603050405020304" pitchFamily="18" charset="0"/>
              </a:rPr>
              <a:t>outward pointing</a:t>
            </a:r>
            <a:r>
              <a:rPr lang="en-US" altLang="en-US" sz="2200">
                <a:cs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rgbClr val="FF3333"/>
                </a:solidFill>
                <a:cs typeface="Times New Roman" panose="02020603050405020304" pitchFamily="18" charset="0"/>
              </a:rPr>
              <a:t>arrowhead.</a:t>
            </a:r>
            <a:r>
              <a:rPr lang="en-US" altLang="en-US" sz="2200" i="1">
                <a:cs typeface="Times New Roman" panose="02020603050405020304" pitchFamily="18" charset="0"/>
              </a:rPr>
              <a:t> </a:t>
            </a:r>
            <a:endParaRPr lang="en-US" altLang="en-US" sz="2200"/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xmlns="" id="{2EF9B3CD-3590-4B44-ACA4-3766885B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4481513"/>
            <a:ext cx="338455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>
            <a:extLst>
              <a:ext uri="{FF2B5EF4-FFF2-40B4-BE49-F238E27FC236}">
                <a16:creationId xmlns:a16="http://schemas.microsoft.com/office/drawing/2014/main" xmlns="" id="{E16A6B75-44AC-4D1A-83FD-074DBFDA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079500"/>
            <a:ext cx="35941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0" name="Text Box 5">
            <a:extLst>
              <a:ext uri="{FF2B5EF4-FFF2-40B4-BE49-F238E27FC236}">
                <a16:creationId xmlns:a16="http://schemas.microsoft.com/office/drawing/2014/main" xmlns="" id="{F66556E9-A3D7-4916-BB0A-503F4EF1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2016125"/>
            <a:ext cx="7207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200" b="1">
                <a:solidFill>
                  <a:srgbClr val="0000FF"/>
                </a:solidFill>
              </a:rPr>
              <a:t>npn</a:t>
            </a:r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xmlns="" id="{381EA2C9-9BD7-48CC-AB54-F598EFAC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5651500"/>
            <a:ext cx="7207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200" b="1">
                <a:solidFill>
                  <a:srgbClr val="0000FF"/>
                </a:solidFill>
              </a:rPr>
              <a:t>pnp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B575A30E-7049-44A8-8AB9-E7107C2B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662613"/>
            <a:ext cx="5956300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2550"/>
              </a:spcBef>
              <a:spcAft>
                <a:spcPts val="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/>
              <a:t>In a</a:t>
            </a:r>
            <a:r>
              <a:rPr lang="en-US" altLang="en-US" sz="2200" b="1">
                <a:solidFill>
                  <a:srgbClr val="0000CC"/>
                </a:solidFill>
              </a:rPr>
              <a:t> BJT (Bipolar Junction Transistor)</a:t>
            </a:r>
            <a:r>
              <a:rPr lang="en-US" altLang="en-US" sz="2200"/>
              <a:t> device </a:t>
            </a:r>
            <a:r>
              <a:rPr lang="en-US" altLang="en-US" sz="2200" b="1" i="1">
                <a:solidFill>
                  <a:srgbClr val="FF3333"/>
                </a:solidFill>
              </a:rPr>
              <a:t>holes and electrons</a:t>
            </a:r>
            <a:r>
              <a:rPr lang="en-US" altLang="en-US" sz="2200"/>
              <a:t> participate in the injection process into the oppositely polarized material. 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D7FA2044-25B1-421D-B7B4-7279948A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3275013"/>
            <a:ext cx="59563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2550"/>
              </a:spcBef>
              <a:spcAft>
                <a:spcPts val="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dirty="0">
                <a:cs typeface="Times New Roman" panose="02020603050405020304" pitchFamily="18" charset="0"/>
              </a:rPr>
              <a:t>A</a:t>
            </a:r>
            <a:r>
              <a:rPr lang="en-US" altLang="en-US" sz="2200" dirty="0"/>
              <a:t>ll current directions refer to conventional (hole) flow rather than electron flow. </a:t>
            </a:r>
            <a:r>
              <a:rPr lang="en-US" altLang="en-US" sz="2200"/>
              <a:t>Thus arrows in all electronic symbols have a direction defined by this convention.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392A0302-E312-423B-A394-90862678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411413"/>
            <a:ext cx="59563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2550"/>
              </a:spcBef>
              <a:spcAft>
                <a:spcPts val="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i="1" dirty="0">
                <a:cs typeface="Times New Roman" panose="02020603050405020304" pitchFamily="18" charset="0"/>
              </a:rPr>
              <a:t>In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solidFill>
                  <a:srgbClr val="3333FF"/>
                </a:solidFill>
                <a:cs typeface="Times New Roman" panose="02020603050405020304" pitchFamily="18" charset="0"/>
              </a:rPr>
              <a:t>pnp</a:t>
            </a:r>
            <a:r>
              <a:rPr lang="en-US" altLang="en-US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 transistor</a:t>
            </a:r>
            <a:r>
              <a:rPr lang="en-US" altLang="en-US" sz="2200" dirty="0">
                <a:cs typeface="Times New Roman" panose="02020603050405020304" pitchFamily="18" charset="0"/>
              </a:rPr>
              <a:t>  emitter has an </a:t>
            </a:r>
            <a:r>
              <a:rPr lang="en-US" altLang="en-US" sz="2200" b="1" i="1" dirty="0" smtClean="0">
                <a:solidFill>
                  <a:srgbClr val="FF3333"/>
                </a:solidFill>
                <a:cs typeface="Times New Roman" panose="02020603050405020304" pitchFamily="18" charset="0"/>
              </a:rPr>
              <a:t>in</a:t>
            </a:r>
            <a:r>
              <a:rPr lang="en-US" altLang="en-US" sz="2200" b="1" i="1" dirty="0" smtClean="0">
                <a:solidFill>
                  <a:srgbClr val="FF3333"/>
                </a:solidFill>
                <a:cs typeface="Times New Roman" panose="02020603050405020304" pitchFamily="18" charset="0"/>
              </a:rPr>
              <a:t>ward </a:t>
            </a:r>
            <a:r>
              <a:rPr lang="en-US" altLang="en-US" sz="2200" b="1" i="1" dirty="0">
                <a:solidFill>
                  <a:srgbClr val="FF3333"/>
                </a:solidFill>
                <a:cs typeface="Times New Roman" panose="02020603050405020304" pitchFamily="18" charset="0"/>
              </a:rPr>
              <a:t>pointing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b="1" i="1" dirty="0">
                <a:solidFill>
                  <a:srgbClr val="FF3333"/>
                </a:solidFill>
                <a:cs typeface="Times New Roman" panose="02020603050405020304" pitchFamily="18" charset="0"/>
              </a:rPr>
              <a:t>arrowhead.</a:t>
            </a:r>
            <a:endParaRPr lang="en-US" altLang="en-US" sz="2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03FA67E3-A00B-4CE4-A2C6-01E896117BD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19588" y="1763713"/>
            <a:ext cx="3313112" cy="2524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2E9C20A-7693-48FF-812B-E9A73A4946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6575" y="2771775"/>
            <a:ext cx="2016125" cy="24479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9428426-E4CA-4E2B-AD12-58FCE4B4E3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9363" y="3492500"/>
            <a:ext cx="4465637" cy="122396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BF99B6C-8D88-44DF-8DE1-D5AEEC1620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9725" y="3508375"/>
            <a:ext cx="5689600" cy="124936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B79FF68-49C8-4EA7-9DC7-F80D518516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3463" y="3521075"/>
            <a:ext cx="5329237" cy="23590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2">
            <a:extLst>
              <a:ext uri="{FF2B5EF4-FFF2-40B4-BE49-F238E27FC236}">
                <a16:creationId xmlns:a16="http://schemas.microsoft.com/office/drawing/2014/main" xmlns="" id="{7CB60B60-2646-42A1-A69E-F9BD0525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643438"/>
            <a:ext cx="59563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334963" indent="-29051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2550"/>
              </a:spcBef>
              <a:spcAft>
                <a:spcPts val="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/>
              <a:t> Therefore, the arrow in the diode symbol is defined by the direction of conduction/ conventional current.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6D5BF8B-6CB4-4406-B4BF-93ED7B70C5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27650" y="1889125"/>
            <a:ext cx="2305050" cy="275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F2112C7-D279-4474-8939-C7E0FE98CE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64163" y="4667250"/>
            <a:ext cx="2232025" cy="565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70" grpId="0"/>
      <p:bldP spid="11271" grpId="0"/>
      <p:bldP spid="8" grpId="0"/>
      <p:bldP spid="9" grpId="0"/>
      <p:bldP spid="1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0728C3-2900-4A64-AD8E-CE1127414827}"/>
              </a:ext>
            </a:extLst>
          </p:cNvPr>
          <p:cNvSpPr txBox="1"/>
          <p:nvPr/>
        </p:nvSpPr>
        <p:spPr>
          <a:xfrm>
            <a:off x="190500" y="3586163"/>
            <a:ext cx="58039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258" indent="-236258" defTabSz="756026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in saturation, the collector-to-emitter voltage is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or below </a:t>
            </a:r>
            <a:r>
              <a:rPr 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b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CEsat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Fig-B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shows that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is relatively high, and the voltage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assumed to be 0 V.  Applying Ohm’s law, resistance between collector and emitter terminals can be determined: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EBF1FD-52EB-4E3C-99F0-FD5EA8B993F5}"/>
              </a:ext>
            </a:extLst>
          </p:cNvPr>
          <p:cNvSpPr txBox="1"/>
          <p:nvPr/>
        </p:nvSpPr>
        <p:spPr>
          <a:xfrm flipH="1">
            <a:off x="431800" y="468313"/>
            <a:ext cx="3505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7560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Transistor Saturation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C501C0-4842-46B3-B2E1-4883D8F8E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1082675"/>
            <a:ext cx="17430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5B50F9-2845-4F8B-9596-FDE3AC4D8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936625"/>
            <a:ext cx="18875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5E8483-10C2-4E90-8F6E-E9B6B692ECF6}"/>
              </a:ext>
            </a:extLst>
          </p:cNvPr>
          <p:cNvSpPr txBox="1"/>
          <p:nvPr/>
        </p:nvSpPr>
        <p:spPr>
          <a:xfrm>
            <a:off x="130175" y="968375"/>
            <a:ext cx="58039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258" indent="-236258" defTabSz="756026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Saturation for a transistor occurs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when collector current for a specific design has reached its maximum value.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c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hanging the design, the saturation level may rise or drop. Highest saturation level is a limit provided by the manufacturer.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6D6DD7-2DA6-4DE4-B7D5-8DA4FF723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8" y="4637088"/>
            <a:ext cx="22320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7B1A81F-D0D4-4149-9044-A2B0EC464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4695825"/>
            <a:ext cx="2095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AE220A-5AB6-41D9-988A-9007CF862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6530975"/>
            <a:ext cx="10128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B56F64-F4BE-4764-9D0E-14F076025F08}"/>
              </a:ext>
            </a:extLst>
          </p:cNvPr>
          <p:cNvSpPr txBox="1"/>
          <p:nvPr/>
        </p:nvSpPr>
        <p:spPr>
          <a:xfrm>
            <a:off x="6904038" y="2216150"/>
            <a:ext cx="679450" cy="374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88" b="1" dirty="0">
                <a:solidFill>
                  <a:srgbClr val="FF0000"/>
                </a:solidFill>
                <a:latin typeface="Calibri" panose="020F0502020204030204"/>
                <a:ea typeface="+mn-ea"/>
              </a:rPr>
              <a:t>Fig-A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587CA6B-0C3D-4EC9-B741-57105AA0C04B}"/>
              </a:ext>
            </a:extLst>
          </p:cNvPr>
          <p:cNvSpPr txBox="1"/>
          <p:nvPr/>
        </p:nvSpPr>
        <p:spPr>
          <a:xfrm>
            <a:off x="8755063" y="2211388"/>
            <a:ext cx="679450" cy="37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88" b="1" dirty="0">
                <a:solidFill>
                  <a:srgbClr val="FF0000"/>
                </a:solidFill>
                <a:latin typeface="Calibri" panose="020F0502020204030204"/>
                <a:ea typeface="+mn-ea"/>
              </a:rPr>
              <a:t>Fig-B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20C185C-70A9-4A3D-A510-D4D23DC57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2971800"/>
            <a:ext cx="2489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4A2354-0E57-4CD3-BC1E-31D12F005A59}"/>
              </a:ext>
            </a:extLst>
          </p:cNvPr>
          <p:cNvSpPr txBox="1"/>
          <p:nvPr/>
        </p:nvSpPr>
        <p:spPr>
          <a:xfrm>
            <a:off x="8912225" y="3257550"/>
            <a:ext cx="617538" cy="41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88" b="1" dirty="0">
                <a:solidFill>
                  <a:srgbClr val="FF0000"/>
                </a:solidFill>
                <a:latin typeface="Calibri" panose="020F0502020204030204"/>
                <a:ea typeface="+mn-ea"/>
              </a:rPr>
              <a:t>Fig-C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89F23E-CB3D-446A-A6D0-84208B9BB4C7}"/>
              </a:ext>
            </a:extLst>
          </p:cNvPr>
          <p:cNvSpPr txBox="1"/>
          <p:nvPr/>
        </p:nvSpPr>
        <p:spPr>
          <a:xfrm>
            <a:off x="9007475" y="5281613"/>
            <a:ext cx="679450" cy="37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88" b="1" dirty="0">
                <a:solidFill>
                  <a:srgbClr val="FF0000"/>
                </a:solidFill>
                <a:latin typeface="Calibri" panose="020F0502020204030204"/>
                <a:ea typeface="+mn-ea"/>
              </a:rPr>
              <a:t>Fig-D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4EA7E1-40C9-473F-B9CC-464F664AAFD0}"/>
              </a:ext>
            </a:extLst>
          </p:cNvPr>
          <p:cNvSpPr txBox="1"/>
          <p:nvPr/>
        </p:nvSpPr>
        <p:spPr>
          <a:xfrm>
            <a:off x="222250" y="2366963"/>
            <a:ext cx="58039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258" indent="-236258" defTabSz="756026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an amplifier, saturation state is avoided as the base–collector junction is no longer reverse-biased and the output signal gets distorted.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Fig-A and B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show the Operating point-Q in the saturation region.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769B59-20CC-4624-8D02-2F869B4DE8BD}"/>
              </a:ext>
            </a:extLst>
          </p:cNvPr>
          <p:cNvSpPr txBox="1"/>
          <p:nvPr/>
        </p:nvSpPr>
        <p:spPr>
          <a:xfrm>
            <a:off x="130175" y="6075363"/>
            <a:ext cx="5803900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258" indent="-236258" defTabSz="756026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Thus for the fixed-bias configuration of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Fig-D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Csat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can be obtained by shorting C &amp; E terminals: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A07E60-EFD5-4844-B7D6-A5DC7BB7EEA5}"/>
              </a:ext>
            </a:extLst>
          </p:cNvPr>
          <p:cNvSpPr txBox="1"/>
          <p:nvPr/>
        </p:nvSpPr>
        <p:spPr>
          <a:xfrm>
            <a:off x="165100" y="5200650"/>
            <a:ext cx="58039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258" indent="-236258" defTabSz="756026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Applying the above result to the network shown in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Fig-C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as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=0,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will also become zero while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Csat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will be the current.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A647D13-FEBD-4E7D-BA2B-9177A8274182}"/>
              </a:ext>
            </a:extLst>
          </p:cNvPr>
          <p:cNvCxnSpPr/>
          <p:nvPr/>
        </p:nvCxnSpPr>
        <p:spPr>
          <a:xfrm flipV="1">
            <a:off x="5765800" y="4054475"/>
            <a:ext cx="2103438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0174526-B6BB-4EE6-8ECC-2371E4C0EFFA}"/>
              </a:ext>
            </a:extLst>
          </p:cNvPr>
          <p:cNvCxnSpPr/>
          <p:nvPr/>
        </p:nvCxnSpPr>
        <p:spPr>
          <a:xfrm>
            <a:off x="5765800" y="5414963"/>
            <a:ext cx="2544763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9" grpId="0"/>
      <p:bldP spid="10" grpId="0"/>
      <p:bldP spid="12" grpId="0"/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C101EC-E131-4029-81E4-5BDF393C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611188"/>
            <a:ext cx="26035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1">
            <a:extLst>
              <a:ext uri="{FF2B5EF4-FFF2-40B4-BE49-F238E27FC236}">
                <a16:creationId xmlns:a16="http://schemas.microsoft.com/office/drawing/2014/main" xmlns="" id="{E4A634A3-9F49-44D1-BC12-B3310FEA4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7475"/>
            <a:ext cx="9070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 Operation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xmlns="" id="{4290DBEE-CE7B-40AD-B70D-A9438AA4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827088"/>
            <a:ext cx="6011862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Basic operation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transistors is identical except that the roles played by the electrons and holes are interchanged. 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xmlns="" id="{041A4815-0013-4EE5-9BC0-B11F449DA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2700338"/>
            <a:ext cx="2551112" cy="58896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5000"/>
              </a:lnSpc>
              <a:spcAft>
                <a:spcPts val="1013"/>
              </a:spcAft>
              <a:buClrTx/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cs typeface="Times New Roman" panose="02020603050405020304" pitchFamily="18" charset="0"/>
              </a:rPr>
              <a:t>Emitter-Base junction</a:t>
            </a:r>
            <a:r>
              <a:rPr lang="en-US" altLang="en-US" sz="1800">
                <a:cs typeface="Times New Roman" panose="02020603050405020304" pitchFamily="18" charset="0"/>
              </a:rPr>
              <a:t> is </a:t>
            </a:r>
            <a:r>
              <a:rPr lang="en-US" altLang="en-US" sz="1800" b="1" i="1">
                <a:cs typeface="Times New Roman" panose="02020603050405020304" pitchFamily="18" charset="0"/>
              </a:rPr>
              <a:t>forward biased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ED8AB5D8-711C-4258-B40F-A2918EF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619250"/>
            <a:ext cx="6011862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 One of the p-n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junctions of the transistor is </a:t>
            </a:r>
            <a:r>
              <a:rPr lang="en-US" altLang="en-US" sz="18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 is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biased</a:t>
            </a:r>
            <a:r>
              <a:rPr lang="en-US" altLang="en-US" sz="18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5431F420-9C05-4F06-B88A-2C1AA560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2339975"/>
            <a:ext cx="6011862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Emitter-Base junction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has a narrow depletion region due to the applied bias, leading to heavy flow of majority carriers from the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to the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-type material (for pnp transistor).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E8775B47-119B-4A44-92AF-E36E7972D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3602038"/>
            <a:ext cx="3278187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xmlns="" id="{DEC04A6D-464C-4110-B4B8-3246C2FC1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0" y="6130925"/>
            <a:ext cx="2759075" cy="6016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5000"/>
              </a:lnSpc>
              <a:spcAft>
                <a:spcPts val="1013"/>
              </a:spcAft>
              <a:buClrTx/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cs typeface="Times New Roman" panose="02020603050405020304" pitchFamily="18" charset="0"/>
              </a:rPr>
              <a:t>Base-Collector junction</a:t>
            </a:r>
            <a:r>
              <a:rPr lang="en-US" altLang="en-US" sz="1800">
                <a:cs typeface="Times New Roman" panose="02020603050405020304" pitchFamily="18" charset="0"/>
              </a:rPr>
              <a:t> Reverse Biased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xmlns="" id="{AF1F89DE-8221-4C3E-9971-92751D900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4284663"/>
            <a:ext cx="6018212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0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Base-Collector junction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connected to power supply as per polarity shown in the diagram (with emitter base junction open):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xmlns="" id="{E7BE87C5-C82D-44FE-984C-A7D42FE9F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148263"/>
            <a:ext cx="6018212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0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is akin to reverse biasing of </a:t>
            </a:r>
            <a:r>
              <a:rPr lang="en-US" altLang="en-US" sz="18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B-C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junction. Thus the flow of majority carriers is zero, resulting in only a minority-carrier flow.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E0A86511-8158-47C7-8C82-FAF56E713B1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76938" y="1485900"/>
            <a:ext cx="2087562" cy="92551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7" grpId="0" animBg="1"/>
      <p:bldP spid="8" grpId="0"/>
      <p:bldP spid="9" grpId="0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3">
            <a:extLst>
              <a:ext uri="{FF2B5EF4-FFF2-40B4-BE49-F238E27FC236}">
                <a16:creationId xmlns:a16="http://schemas.microsoft.com/office/drawing/2014/main" xmlns="" id="{0D1E906D-BAEB-46CB-BF5B-DDF44BC6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741363"/>
            <a:ext cx="4622800" cy="289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1">
            <a:extLst>
              <a:ext uri="{FF2B5EF4-FFF2-40B4-BE49-F238E27FC236}">
                <a16:creationId xmlns:a16="http://schemas.microsoft.com/office/drawing/2014/main" xmlns="" id="{B0FD668C-B321-4997-AE90-74220CE48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96838"/>
            <a:ext cx="9070975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 Operation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41C38C11-B877-4872-9866-555ECFAD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1103313"/>
            <a:ext cx="4759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 transistor </a:t>
            </a: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biasing of both junctions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majority and minority carriers is shown. 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A7A88177-3F80-4DEB-9528-86F4D0D12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1846263"/>
            <a:ext cx="4700587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Widths of the depletion regions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which junction is </a:t>
            </a:r>
            <a:r>
              <a:rPr lang="en-US" altLang="en-US" sz="18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forward-biased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which one is </a:t>
            </a:r>
            <a:r>
              <a:rPr lang="en-US" altLang="en-US" sz="18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reverse-biased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9F87E3F6-B7EC-4221-9306-4FCE7B41F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20975"/>
            <a:ext cx="4379913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</a:t>
            </a: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diffuse across the forward biased pn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junction into the n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-type base. 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63A103BE-E5EE-453D-9656-B5954C3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3908425"/>
            <a:ext cx="969962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Since </a:t>
            </a: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region is </a:t>
            </a:r>
            <a:r>
              <a:rPr lang="en-US" altLang="en-US" sz="1800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thin, lightly doped and has low conductivity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very small number of carriers will take high resistance path to the base terminal.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Thus base current is very low and is of the order of </a:t>
            </a: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µAs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as compared to </a:t>
            </a: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the emitter and collector currents.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C1CDC1BE-530F-4C68-8499-BF664B60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086350"/>
            <a:ext cx="96996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Most of the </a:t>
            </a: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will diffuse across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reverse-biased junction into the </a:t>
            </a: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region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35E77674-0B41-4A32-9C9D-D2D97EBD4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848350"/>
            <a:ext cx="9699625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reverse-biased region these majority carriers </a:t>
            </a:r>
            <a:r>
              <a:rPr lang="en-US" altLang="en-US" sz="18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 as injected minority carriers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-type base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region.  Most of the minority carriers  in the depletion region will cross the </a:t>
            </a:r>
            <a:r>
              <a:rPr lang="en-US" altLang="en-US" sz="1800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reverse-biased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junction.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xmlns="" id="{BBCBD72A-E16D-42B0-9C04-6E0F987F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955675"/>
            <a:ext cx="620077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Bef>
                <a:spcPts val="288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Kirchhoff’s current law to the transistor  </a:t>
            </a:r>
          </a:p>
          <a:p>
            <a:pPr marL="339725" indent="-285750" eaLnBrk="1">
              <a:lnSpc>
                <a:spcPct val="95000"/>
              </a:lnSpc>
              <a:spcBef>
                <a:spcPts val="288"/>
              </a:spcBef>
              <a:spcAft>
                <a:spcPts val="575"/>
              </a:spcAft>
              <a:buSzPct val="45000"/>
              <a:defRPr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xmlns="" id="{04EB2F76-D13E-4D6D-83D2-032BB9A5E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-1588"/>
            <a:ext cx="9070975" cy="6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 Operation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xmlns="" id="{0D588727-B3B7-495D-9556-DB3711A9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588963"/>
            <a:ext cx="4535487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xmlns="" id="{374946EA-65FF-4BFD-B25F-093E5B39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4067175"/>
            <a:ext cx="3668712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0" name="Text Box 1">
            <a:extLst>
              <a:ext uri="{FF2B5EF4-FFF2-40B4-BE49-F238E27FC236}">
                <a16:creationId xmlns:a16="http://schemas.microsoft.com/office/drawing/2014/main" xmlns="" id="{5AB1AB59-6FA6-45B5-B0AE-7AD87956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1979613"/>
            <a:ext cx="5638800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Bef>
                <a:spcPts val="288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current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two components first component is due to the majority carriers (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b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second component is due to the  minority carriers (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</a:t>
            </a:r>
            <a:r>
              <a:rPr lang="en-US" altLang="en-US" b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1511" name="Text Box 1">
            <a:extLst>
              <a:ext uri="{FF2B5EF4-FFF2-40B4-BE49-F238E27FC236}">
                <a16:creationId xmlns:a16="http://schemas.microsoft.com/office/drawing/2014/main" xmlns="" id="{E0695CD5-3FAD-4B7B-8459-64B32276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3059113"/>
            <a:ext cx="51276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339725" indent="-28575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575"/>
              </a:spcAft>
              <a:buSzPct val="45000"/>
            </a:pP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b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</a:t>
            </a:r>
            <a:r>
              <a:rPr lang="en-US" altLang="en-US" b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eaLnBrk="1">
              <a:lnSpc>
                <a:spcPct val="95000"/>
              </a:lnSpc>
              <a:spcAft>
                <a:spcPts val="575"/>
              </a:spcAft>
              <a:buSzPct val="45000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where 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measured in </a:t>
            </a:r>
            <a: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>
              <a:lnSpc>
                <a:spcPct val="95000"/>
              </a:lnSpc>
              <a:spcAft>
                <a:spcPts val="575"/>
              </a:spcAft>
              <a:buSzPct val="45000"/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measured in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µA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F7E264C2-0777-4407-BD1E-5ED29FEE77F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46225" y="1619250"/>
            <a:ext cx="180975" cy="379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">
            <a:extLst>
              <a:ext uri="{FF2B5EF4-FFF2-40B4-BE49-F238E27FC236}">
                <a16:creationId xmlns:a16="http://schemas.microsoft.com/office/drawing/2014/main" xmlns="" id="{7EC48754-4CFC-4160-89C7-230ADD915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292725"/>
            <a:ext cx="73945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b="1" i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like reverse current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reverse-biased diode, is </a:t>
            </a:r>
            <a:r>
              <a:rPr lang="en-US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sensitive.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can severely affect the stability of a system at high temperature.  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xmlns="" id="{35E11265-2549-4C25-B290-63BCA6070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284663"/>
            <a:ext cx="6723062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334963" indent="-2905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Minority-current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 current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given the symbol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Collector current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baseline="-33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emitter terminal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/>
      <p:bldP spid="21510" grpId="0"/>
      <p:bldP spid="21511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xmlns="" id="{F9A6E114-B13D-46DB-943A-4EC9D8B6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644525"/>
            <a:ext cx="3630612" cy="594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Text Box 2">
            <a:extLst>
              <a:ext uri="{FF2B5EF4-FFF2-40B4-BE49-F238E27FC236}">
                <a16:creationId xmlns:a16="http://schemas.microsoft.com/office/drawing/2014/main" xmlns="" id="{3C05AB06-024D-4115-9B7F-50D31922B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379538"/>
            <a:ext cx="554355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earlier, Basic operation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solidFill>
                  <a:srgbClr val="FF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transistors is identical except that the roles played by the electrons and holes are interchanged. </a:t>
            </a: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xmlns="" id="{163344B4-CB2B-4B64-9BF7-E91CC5E37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71438"/>
            <a:ext cx="90709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Transistor Operation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56A34276-6C7D-407E-896C-763FD9CA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484438"/>
            <a:ext cx="55435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Here an npn transistors is shown, one of the p-n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junctions of the transistor is </a:t>
            </a:r>
            <a:r>
              <a:rPr lang="en-US" altLang="en-US" sz="18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 is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biased</a:t>
            </a:r>
            <a:r>
              <a:rPr lang="en-US" altLang="en-US" sz="18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B80AE2CC-41AD-451A-8BE1-D0351F7D0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708400"/>
            <a:ext cx="554355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Emitter-Base junction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has a narrow depletion region due to the applied bias, leading to heavy flow of majority carriers from the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to the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-type material (for npn transistor).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2ACD7BBE-5ED2-4E31-80FA-24C1C600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5292725"/>
            <a:ext cx="55435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 marL="122238" indent="-122238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2238" algn="l"/>
                <a:tab pos="579438" algn="l"/>
                <a:tab pos="1036638" algn="l"/>
                <a:tab pos="1493838" algn="l"/>
                <a:tab pos="1951038" algn="l"/>
                <a:tab pos="2408238" algn="l"/>
                <a:tab pos="2865438" algn="l"/>
                <a:tab pos="3322638" algn="l"/>
                <a:tab pos="3779838" algn="l"/>
                <a:tab pos="4237038" algn="l"/>
                <a:tab pos="4694238" algn="l"/>
                <a:tab pos="5151438" algn="l"/>
                <a:tab pos="5608638" algn="l"/>
                <a:tab pos="6065838" algn="l"/>
                <a:tab pos="6523038" algn="l"/>
                <a:tab pos="6980238" algn="l"/>
                <a:tab pos="7437438" algn="l"/>
                <a:tab pos="7894638" algn="l"/>
                <a:tab pos="8351838" algn="l"/>
                <a:tab pos="8809038" algn="l"/>
                <a:tab pos="92662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5000"/>
              </a:lnSpc>
              <a:spcAft>
                <a:spcPts val="143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Collector-Base junction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has a wide depletion region due to the applied bias.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xmlns="" id="{7B77F063-15A6-4F13-A7D0-6273465F3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7475"/>
            <a:ext cx="90614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US" altLang="en-US" sz="3600" b="1"/>
              <a:t>Modes of Operations of BJT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xmlns="" id="{8CB38A9B-2BFD-4036-861E-610673E9D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4754563"/>
            <a:ext cx="9693275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128588" indent="-128588"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8588" algn="l"/>
                <a:tab pos="585788" algn="l"/>
                <a:tab pos="1042988" algn="l"/>
                <a:tab pos="1500188" algn="l"/>
                <a:tab pos="1957388" algn="l"/>
                <a:tab pos="2414588" algn="l"/>
                <a:tab pos="2871788" algn="l"/>
                <a:tab pos="3328988" algn="l"/>
                <a:tab pos="3786188" algn="l"/>
                <a:tab pos="4243388" algn="l"/>
                <a:tab pos="4700588" algn="l"/>
                <a:tab pos="5157788" algn="l"/>
                <a:tab pos="5614988" algn="l"/>
                <a:tab pos="6072188" algn="l"/>
                <a:tab pos="6529388" algn="l"/>
                <a:tab pos="6986588" algn="l"/>
                <a:tab pos="7443788" algn="l"/>
                <a:tab pos="7900988" algn="l"/>
                <a:tab pos="8358188" algn="l"/>
                <a:tab pos="8815388" algn="l"/>
                <a:tab pos="9272588" algn="l"/>
                <a:tab pos="94107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ts val="1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2000" b="1" dirty="0">
                <a:solidFill>
                  <a:srgbClr val="3333FF"/>
                </a:solidFill>
              </a:rPr>
              <a:t>Active Mode</a:t>
            </a:r>
            <a:r>
              <a:rPr lang="en-US" altLang="en-US" sz="2000" dirty="0">
                <a:solidFill>
                  <a:srgbClr val="000000"/>
                </a:solidFill>
              </a:rPr>
              <a:t>       - Most important mode of operation</a:t>
            </a:r>
          </a:p>
          <a:p>
            <a:pPr marL="133350" eaLnBrk="1">
              <a:lnSpc>
                <a:spcPct val="93000"/>
              </a:lnSpc>
              <a:spcAft>
                <a:spcPts val="150"/>
              </a:spcAft>
              <a:buSzPct val="45000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                               - Central to Amplifier operation</a:t>
            </a:r>
          </a:p>
          <a:p>
            <a:pPr marL="133350" eaLnBrk="1">
              <a:lnSpc>
                <a:spcPct val="93000"/>
              </a:lnSpc>
              <a:spcAft>
                <a:spcPts val="150"/>
              </a:spcAft>
              <a:buSzPct val="45000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                               - region where the current curves are practically flat</a:t>
            </a:r>
          </a:p>
          <a:p>
            <a:pPr eaLnBrk="1">
              <a:lnSpc>
                <a:spcPct val="93000"/>
              </a:lnSpc>
              <a:spcAft>
                <a:spcPts val="1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2000" b="1" dirty="0">
                <a:solidFill>
                  <a:srgbClr val="3333FF"/>
                </a:solidFill>
              </a:rPr>
              <a:t>Saturation</a:t>
            </a:r>
            <a:r>
              <a:rPr lang="en-US" altLang="en-US" sz="2000" dirty="0">
                <a:solidFill>
                  <a:srgbClr val="000000"/>
                </a:solidFill>
              </a:rPr>
              <a:t>          - Barrier potential of the junctions cancel each other out  </a:t>
            </a:r>
          </a:p>
          <a:p>
            <a:pPr marL="133350" eaLnBrk="1">
              <a:lnSpc>
                <a:spcPct val="93000"/>
              </a:lnSpc>
              <a:spcAft>
                <a:spcPts val="150"/>
              </a:spcAft>
              <a:buSzPct val="45000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                                   causing a virtual short</a:t>
            </a:r>
          </a:p>
          <a:p>
            <a:pPr eaLnBrk="1">
              <a:lnSpc>
                <a:spcPct val="93000"/>
              </a:lnSpc>
              <a:spcAft>
                <a:spcPts val="1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2000" b="1" dirty="0">
                <a:solidFill>
                  <a:srgbClr val="3333FF"/>
                </a:solidFill>
              </a:rPr>
              <a:t>Cut-Off  </a:t>
            </a:r>
            <a:r>
              <a:rPr lang="en-US" altLang="en-US" sz="2000" b="1" dirty="0">
                <a:solidFill>
                  <a:srgbClr val="000000"/>
                </a:solidFill>
              </a:rPr>
              <a:t>             </a:t>
            </a:r>
            <a:r>
              <a:rPr lang="en-US" altLang="en-US" sz="2000" dirty="0">
                <a:solidFill>
                  <a:srgbClr val="000000"/>
                </a:solidFill>
              </a:rPr>
              <a:t>- Current reduced to zero.</a:t>
            </a:r>
          </a:p>
          <a:p>
            <a:pPr marL="133350" eaLnBrk="1">
              <a:lnSpc>
                <a:spcPct val="93000"/>
              </a:lnSpc>
              <a:spcAft>
                <a:spcPts val="150"/>
              </a:spcAft>
              <a:buSzPct val="45000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                              - Ideal transistor behaves like a switch</a:t>
            </a:r>
          </a:p>
          <a:p>
            <a:pPr eaLnBrk="1">
              <a:lnSpc>
                <a:spcPct val="93000"/>
              </a:lnSpc>
              <a:spcAft>
                <a:spcPts val="1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2000" b="1" dirty="0">
                <a:solidFill>
                  <a:srgbClr val="3333FF"/>
                </a:solidFill>
              </a:rPr>
              <a:t>Reverse Active</a:t>
            </a:r>
            <a:r>
              <a:rPr lang="en-US" altLang="en-US" sz="2000" dirty="0">
                <a:solidFill>
                  <a:srgbClr val="000000"/>
                </a:solidFill>
              </a:rPr>
              <a:t>  -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Rarely used mode  (</a:t>
            </a:r>
            <a:r>
              <a:rPr lang="en-US" altLang="en-US" sz="2000" i="1" dirty="0">
                <a:solidFill>
                  <a:srgbClr val="FF3333"/>
                </a:solidFill>
              </a:rPr>
              <a:t>Inverted Mode </a:t>
            </a:r>
            <a:r>
              <a:rPr lang="en-US" altLang="en-US" sz="2000" dirty="0">
                <a:solidFill>
                  <a:srgbClr val="000000"/>
                </a:solidFill>
              </a:rPr>
              <a:t>of Operation).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xmlns="" id="{44C266D6-0FC1-4DF5-947D-FDD1D81E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792163"/>
            <a:ext cx="94376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>
            <a:extLst>
              <a:ext uri="{FF2B5EF4-FFF2-40B4-BE49-F238E27FC236}">
                <a16:creationId xmlns:a16="http://schemas.microsoft.com/office/drawing/2014/main" xmlns="" id="{4DA1D00E-4402-44B2-A171-2FD8467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242050"/>
            <a:ext cx="1774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EED51F-0226-4F81-8255-3B4AE9AB2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6975475"/>
            <a:ext cx="8467725" cy="465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3779</Words>
  <Application>Microsoft Office PowerPoint</Application>
  <PresentationFormat>Custom</PresentationFormat>
  <Paragraphs>374</Paragraphs>
  <Slides>40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Sharma</dc:creator>
  <cp:lastModifiedBy>dc</cp:lastModifiedBy>
  <cp:revision>124</cp:revision>
  <cp:lastPrinted>1601-01-01T00:00:00Z</cp:lastPrinted>
  <dcterms:created xsi:type="dcterms:W3CDTF">2017-01-23T15:10:58Z</dcterms:created>
  <dcterms:modified xsi:type="dcterms:W3CDTF">2022-05-13T15:58:59Z</dcterms:modified>
</cp:coreProperties>
</file>