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5" r:id="rId3"/>
    <p:sldId id="296" r:id="rId4"/>
    <p:sldId id="287" r:id="rId5"/>
    <p:sldId id="292" r:id="rId6"/>
    <p:sldId id="288" r:id="rId7"/>
    <p:sldId id="293" r:id="rId8"/>
    <p:sldId id="257" r:id="rId9"/>
    <p:sldId id="261" r:id="rId10"/>
    <p:sldId id="263" r:id="rId11"/>
    <p:sldId id="265" r:id="rId12"/>
    <p:sldId id="266" r:id="rId13"/>
    <p:sldId id="274" r:id="rId14"/>
    <p:sldId id="276" r:id="rId15"/>
    <p:sldId id="277" r:id="rId16"/>
    <p:sldId id="275" r:id="rId17"/>
    <p:sldId id="294" r:id="rId18"/>
    <p:sldId id="269" r:id="rId19"/>
    <p:sldId id="271" r:id="rId20"/>
    <p:sldId id="270" r:id="rId21"/>
    <p:sldId id="278" r:id="rId22"/>
    <p:sldId id="279" r:id="rId23"/>
    <p:sldId id="280" r:id="rId24"/>
    <p:sldId id="283" r:id="rId25"/>
    <p:sldId id="286" r:id="rId26"/>
    <p:sldId id="290" r:id="rId27"/>
    <p:sldId id="291" r:id="rId28"/>
    <p:sldId id="281" r:id="rId29"/>
    <p:sldId id="282" r:id="rId30"/>
    <p:sldId id="289" r:id="rId31"/>
    <p:sldId id="284"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researchgate.net/figure/Comparison-between-the-photoplethysmograms-obtained-by-the-smartphone-HTC-HD2-and-the_fig16_23377634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ivvQ3utvkk8?feature=oembed" TargetMode="External"/><Relationship Id="rId1" Type="http://schemas.openxmlformats.org/officeDocument/2006/relationships/video" Target="https://www.youtube.com/embed/u9DttnPVIbQ?feature=oembed" TargetMode="External"/><Relationship Id="rId5" Type="http://schemas.openxmlformats.org/officeDocument/2006/relationships/image" Target="../media/image30.jpeg"/><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video" Target="https://www.youtube.com/embed/KZu0L4XCVqg?feature=oembe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03D6-98A2-4A1D-B9BF-E1016ACED356}"/>
              </a:ext>
            </a:extLst>
          </p:cNvPr>
          <p:cNvSpPr>
            <a:spLocks noGrp="1"/>
          </p:cNvSpPr>
          <p:nvPr>
            <p:ph type="title"/>
          </p:nvPr>
        </p:nvSpPr>
        <p:spPr>
          <a:xfrm>
            <a:off x="1441039" y="907529"/>
            <a:ext cx="9906000" cy="1341957"/>
          </a:xfrm>
        </p:spPr>
        <p:txBody>
          <a:bodyPr>
            <a:normAutofit/>
          </a:bodyPr>
          <a:lstStyle/>
          <a:p>
            <a:r>
              <a:rPr lang="en-US" sz="3500" dirty="0">
                <a:cs typeface="Times New Roman" panose="02020603050405020304" pitchFamily="18" charset="0"/>
              </a:rPr>
              <a:t>REMOTE COVID-19 PATIENT MONITORING SYSTEM USING PHOTOPLETHYSMOGRAPHY</a:t>
            </a:r>
            <a:endParaRPr lang="en-IN" sz="3500" dirty="0">
              <a:cs typeface="Times New Roman" panose="02020603050405020304" pitchFamily="18" charset="0"/>
            </a:endParaRPr>
          </a:p>
        </p:txBody>
      </p:sp>
      <p:sp>
        <p:nvSpPr>
          <p:cNvPr id="3" name="Subtitle 2">
            <a:extLst>
              <a:ext uri="{FF2B5EF4-FFF2-40B4-BE49-F238E27FC236}">
                <a16:creationId xmlns:a16="http://schemas.microsoft.com/office/drawing/2014/main" id="{AEE428C2-EAE8-4D98-8B13-B32F51151268}"/>
              </a:ext>
            </a:extLst>
          </p:cNvPr>
          <p:cNvSpPr>
            <a:spLocks noGrp="1"/>
          </p:cNvSpPr>
          <p:nvPr>
            <p:ph type="body" idx="1"/>
          </p:nvPr>
        </p:nvSpPr>
        <p:spPr/>
        <p:txBody>
          <a:bodyPr>
            <a:normAutofit/>
          </a:bodyPr>
          <a:lstStyle/>
          <a:p>
            <a:r>
              <a:rPr lang="en-US" dirty="0"/>
              <a:t>				               		</a:t>
            </a:r>
            <a:endParaRPr lang="en-IN" dirty="0"/>
          </a:p>
        </p:txBody>
      </p:sp>
      <p:pic>
        <p:nvPicPr>
          <p:cNvPr id="10" name="Picture 9">
            <a:extLst>
              <a:ext uri="{FF2B5EF4-FFF2-40B4-BE49-F238E27FC236}">
                <a16:creationId xmlns:a16="http://schemas.microsoft.com/office/drawing/2014/main" id="{6B56A03F-A676-4680-9AD7-6C114B92CD27}"/>
              </a:ext>
            </a:extLst>
          </p:cNvPr>
          <p:cNvPicPr>
            <a:picLocks noChangeAspect="1"/>
          </p:cNvPicPr>
          <p:nvPr/>
        </p:nvPicPr>
        <p:blipFill>
          <a:blip r:embed="rId2"/>
          <a:stretch>
            <a:fillRect/>
          </a:stretch>
        </p:blipFill>
        <p:spPr>
          <a:xfrm>
            <a:off x="2968103" y="4027322"/>
            <a:ext cx="6103398" cy="1251324"/>
          </a:xfrm>
          <a:prstGeom prst="rect">
            <a:avLst/>
          </a:prstGeom>
          <a:solidFill>
            <a:schemeClr val="bg2"/>
          </a:solidFill>
        </p:spPr>
      </p:pic>
      <p:sp>
        <p:nvSpPr>
          <p:cNvPr id="14" name="TextBox 13">
            <a:extLst>
              <a:ext uri="{FF2B5EF4-FFF2-40B4-BE49-F238E27FC236}">
                <a16:creationId xmlns:a16="http://schemas.microsoft.com/office/drawing/2014/main" id="{00AEF435-9AE0-4C65-BB72-E364D7637E39}"/>
              </a:ext>
            </a:extLst>
          </p:cNvPr>
          <p:cNvSpPr txBox="1"/>
          <p:nvPr/>
        </p:nvSpPr>
        <p:spPr>
          <a:xfrm>
            <a:off x="3120501" y="2335620"/>
            <a:ext cx="6103398" cy="1605568"/>
          </a:xfrm>
          <a:prstGeom prst="rect">
            <a:avLst/>
          </a:prstGeom>
          <a:noFill/>
        </p:spPr>
        <p:txBody>
          <a:bodyPr wrap="square">
            <a:spAutoFit/>
          </a:bodyPr>
          <a:lstStyle/>
          <a:p>
            <a:pPr marL="88900" marR="186055" algn="ctr">
              <a:spcBef>
                <a:spcPts val="995"/>
              </a:spcBef>
              <a:spcAft>
                <a:spcPts val="0"/>
              </a:spcAft>
            </a:pPr>
            <a:r>
              <a:rPr lang="en-US" sz="1800" dirty="0">
                <a:effectLst/>
                <a:latin typeface="Caladea"/>
                <a:ea typeface="Times New Roman" panose="02020603050405020304" pitchFamily="18" charset="0"/>
              </a:rPr>
              <a:t>A PROJECT REPORT</a:t>
            </a:r>
            <a:r>
              <a:rPr lang="en-IN" sz="1400" dirty="0">
                <a:latin typeface="Times New Roman" panose="02020603050405020304" pitchFamily="18" charset="0"/>
                <a:ea typeface="Times New Roman" panose="02020603050405020304" pitchFamily="18" charset="0"/>
              </a:rPr>
              <a:t> </a:t>
            </a:r>
            <a:r>
              <a:rPr lang="en-US" sz="1800" dirty="0">
                <a:effectLst/>
                <a:latin typeface="Caladea"/>
                <a:ea typeface="Times New Roman" panose="02020603050405020304" pitchFamily="18" charset="0"/>
              </a:rPr>
              <a:t>SUBMITTED IN PARTIAL FULFILMENT OF THE REQUIREMENTS FOR THE AWARD OF THE DEGREE OF</a:t>
            </a:r>
            <a:r>
              <a:rPr lang="en-IN" sz="1400" dirty="0">
                <a:latin typeface="Times New Roman" panose="02020603050405020304" pitchFamily="18" charset="0"/>
                <a:ea typeface="Times New Roman" panose="02020603050405020304" pitchFamily="18" charset="0"/>
              </a:rPr>
              <a:t> </a:t>
            </a:r>
            <a:r>
              <a:rPr lang="en-US" sz="1800" b="1" dirty="0">
                <a:effectLst/>
                <a:latin typeface="Caladea"/>
                <a:ea typeface="Times New Roman" panose="02020603050405020304" pitchFamily="18" charset="0"/>
              </a:rPr>
              <a:t>BACHELOR OF TECHNOLOGY IN INFORMATION TECHNOLOGY</a:t>
            </a:r>
          </a:p>
          <a:p>
            <a:pPr marL="88900" marR="186055" algn="ctr">
              <a:spcBef>
                <a:spcPts val="995"/>
              </a:spcBef>
              <a:spcAft>
                <a:spcPts val="0"/>
              </a:spcAft>
            </a:pPr>
            <a:r>
              <a:rPr lang="en-US" b="1" dirty="0">
                <a:latin typeface="Caladea"/>
                <a:ea typeface="Times New Roman" panose="02020603050405020304" pitchFamily="18" charset="0"/>
              </a:rPr>
              <a:t>Submitted By:</a:t>
            </a:r>
            <a:endParaRPr lang="en-IN" sz="14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70275670-8E88-4988-8CA4-C061425B4460}"/>
              </a:ext>
            </a:extLst>
          </p:cNvPr>
          <p:cNvSpPr txBox="1"/>
          <p:nvPr/>
        </p:nvSpPr>
        <p:spPr>
          <a:xfrm>
            <a:off x="3551067" y="262638"/>
            <a:ext cx="4189352" cy="553998"/>
          </a:xfrm>
          <a:prstGeom prst="rect">
            <a:avLst/>
          </a:prstGeom>
          <a:noFill/>
        </p:spPr>
        <p:txBody>
          <a:bodyPr wrap="none" rtlCol="0">
            <a:spAutoFit/>
          </a:bodyPr>
          <a:lstStyle/>
          <a:p>
            <a:r>
              <a:rPr lang="en-US" sz="3000" b="1" dirty="0">
                <a:latin typeface="+mj-lt"/>
                <a:cs typeface="Times New Roman" panose="02020603050405020304" pitchFamily="18" charset="0"/>
              </a:rPr>
              <a:t>IT 401 </a:t>
            </a:r>
            <a:r>
              <a:rPr lang="en-IN" sz="3000" b="1" i="0" u="none" strike="noStrike" baseline="0" dirty="0">
                <a:latin typeface="+mj-lt"/>
                <a:cs typeface="Times New Roman" panose="02020603050405020304" pitchFamily="18" charset="0"/>
              </a:rPr>
              <a:t>B.TECH PROJECT-I</a:t>
            </a:r>
            <a:endParaRPr lang="en-IN" sz="3000" b="1" dirty="0">
              <a:latin typeface="+mj-lt"/>
              <a:cs typeface="Times New Roman" panose="02020603050405020304" pitchFamily="18" charset="0"/>
            </a:endParaRPr>
          </a:p>
        </p:txBody>
      </p:sp>
      <p:sp>
        <p:nvSpPr>
          <p:cNvPr id="13" name="TextBox 12">
            <a:extLst>
              <a:ext uri="{FF2B5EF4-FFF2-40B4-BE49-F238E27FC236}">
                <a16:creationId xmlns:a16="http://schemas.microsoft.com/office/drawing/2014/main" id="{AB1616C2-64E5-4A9D-AB13-1D4997EC6792}"/>
              </a:ext>
            </a:extLst>
          </p:cNvPr>
          <p:cNvSpPr txBox="1"/>
          <p:nvPr/>
        </p:nvSpPr>
        <p:spPr>
          <a:xfrm>
            <a:off x="4801583" y="5395033"/>
            <a:ext cx="3184911" cy="1200329"/>
          </a:xfrm>
          <a:prstGeom prst="rect">
            <a:avLst/>
          </a:prstGeom>
          <a:noFill/>
        </p:spPr>
        <p:txBody>
          <a:bodyPr wrap="none" rtlCol="0">
            <a:spAutoFit/>
          </a:bodyPr>
          <a:lstStyle/>
          <a:p>
            <a:r>
              <a:rPr lang="en-US" dirty="0"/>
              <a:t> Under the Supervision of:</a:t>
            </a:r>
          </a:p>
          <a:p>
            <a:r>
              <a:rPr lang="en-US" dirty="0"/>
              <a:t> Ms. Anamika Chauhan</a:t>
            </a:r>
          </a:p>
          <a:p>
            <a:r>
              <a:rPr lang="en-US" dirty="0"/>
              <a:t> Dept. of Information Technology</a:t>
            </a:r>
          </a:p>
          <a:p>
            <a:r>
              <a:rPr lang="en-US" dirty="0"/>
              <a:t> Delhi Technological University</a:t>
            </a:r>
            <a:endParaRPr lang="en-IN" dirty="0"/>
          </a:p>
        </p:txBody>
      </p:sp>
    </p:spTree>
    <p:extLst>
      <p:ext uri="{BB962C8B-B14F-4D97-AF65-F5344CB8AC3E}">
        <p14:creationId xmlns:p14="http://schemas.microsoft.com/office/powerpoint/2010/main" val="12222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7934-C1E9-4DF3-96F1-F4179D5DFAF8}"/>
              </a:ext>
            </a:extLst>
          </p:cNvPr>
          <p:cNvSpPr>
            <a:spLocks noGrp="1"/>
          </p:cNvSpPr>
          <p:nvPr>
            <p:ph type="title"/>
          </p:nvPr>
        </p:nvSpPr>
        <p:spPr/>
        <p:txBody>
          <a:bodyPr>
            <a:normAutofit/>
          </a:bodyPr>
          <a:lstStyle/>
          <a:p>
            <a:r>
              <a:rPr lang="en-IN" sz="4000" dirty="0">
                <a:cs typeface="Times New Roman" panose="02020603050405020304" pitchFamily="18" charset="0"/>
              </a:rPr>
              <a:t>Uses of PPG</a:t>
            </a:r>
            <a:br>
              <a:rPr lang="en-IN" sz="4000" dirty="0"/>
            </a:br>
            <a:endParaRPr lang="en-IN" sz="4000" dirty="0"/>
          </a:p>
        </p:txBody>
      </p:sp>
      <p:sp>
        <p:nvSpPr>
          <p:cNvPr id="3" name="Content Placeholder 2">
            <a:extLst>
              <a:ext uri="{FF2B5EF4-FFF2-40B4-BE49-F238E27FC236}">
                <a16:creationId xmlns:a16="http://schemas.microsoft.com/office/drawing/2014/main" id="{77E458B1-2A2B-4863-83B8-593E95489C0E}"/>
              </a:ext>
            </a:extLst>
          </p:cNvPr>
          <p:cNvSpPr>
            <a:spLocks noGrp="1"/>
          </p:cNvSpPr>
          <p:nvPr>
            <p:ph idx="1"/>
          </p:nvPr>
        </p:nvSpPr>
        <p:spPr>
          <a:xfrm>
            <a:off x="1141412" y="1926454"/>
            <a:ext cx="9905999" cy="4313029"/>
          </a:xfrm>
        </p:spPr>
        <p:txBody>
          <a:bodyPr>
            <a:normAutofit fontScale="92500" lnSpcReduction="10000"/>
          </a:bodyPr>
          <a:lstStyle/>
          <a:p>
            <a:pPr marL="0" indent="0">
              <a:buNone/>
            </a:pPr>
            <a:r>
              <a:rPr lang="en-US" dirty="0"/>
              <a:t>Medical devices based on PPG technology are widely used in various applications in the clinical set up.</a:t>
            </a:r>
          </a:p>
          <a:p>
            <a:pPr marL="0" indent="0">
              <a:buNone/>
            </a:pPr>
            <a:r>
              <a:rPr lang="en-US" dirty="0"/>
              <a:t>Some of them are:</a:t>
            </a:r>
          </a:p>
          <a:p>
            <a:r>
              <a:rPr lang="en-IN" dirty="0"/>
              <a:t>Clinical physiological monitoring</a:t>
            </a:r>
          </a:p>
          <a:p>
            <a:r>
              <a:rPr lang="en-IN" dirty="0"/>
              <a:t>Blood oxygen saturation</a:t>
            </a:r>
          </a:p>
          <a:p>
            <a:r>
              <a:rPr lang="en-IN" dirty="0"/>
              <a:t>Blood pressure</a:t>
            </a:r>
          </a:p>
          <a:p>
            <a:r>
              <a:rPr lang="en-IN" dirty="0"/>
              <a:t>Cardiac output</a:t>
            </a:r>
          </a:p>
          <a:p>
            <a:r>
              <a:rPr lang="en-IN" dirty="0"/>
              <a:t>Heart rate</a:t>
            </a:r>
          </a:p>
          <a:p>
            <a:r>
              <a:rPr lang="en-IN" dirty="0"/>
              <a:t>Respiration</a:t>
            </a:r>
          </a:p>
          <a:p>
            <a:pPr marL="0" indent="0">
              <a:buNone/>
            </a:pPr>
            <a:endParaRPr lang="en-IN" dirty="0"/>
          </a:p>
        </p:txBody>
      </p:sp>
      <p:pic>
        <p:nvPicPr>
          <p:cNvPr id="1032" name="Picture 8" descr="Hypertension Symbol Images, Stock Photos &amp; Vectors | Shutterstock">
            <a:extLst>
              <a:ext uri="{FF2B5EF4-FFF2-40B4-BE49-F238E27FC236}">
                <a16:creationId xmlns:a16="http://schemas.microsoft.com/office/drawing/2014/main" id="{6AB2D9C2-0E64-477F-BD51-D7CE1D28F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038" y="2749467"/>
            <a:ext cx="2981233" cy="321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23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2F7E-B341-421E-8C7B-8A7F6BDC4F05}"/>
              </a:ext>
            </a:extLst>
          </p:cNvPr>
          <p:cNvSpPr>
            <a:spLocks noGrp="1"/>
          </p:cNvSpPr>
          <p:nvPr>
            <p:ph type="title"/>
          </p:nvPr>
        </p:nvSpPr>
        <p:spPr/>
        <p:txBody>
          <a:bodyPr>
            <a:noAutofit/>
          </a:bodyPr>
          <a:lstStyle/>
          <a:p>
            <a:r>
              <a:rPr lang="en-IN" sz="4000" dirty="0">
                <a:cs typeface="Times New Roman" panose="02020603050405020304" pitchFamily="18" charset="0"/>
              </a:rPr>
              <a:t>The most common application of </a:t>
            </a:r>
            <a:r>
              <a:rPr lang="en-IN" sz="4000" dirty="0" err="1">
                <a:cs typeface="Times New Roman" panose="02020603050405020304" pitchFamily="18" charset="0"/>
              </a:rPr>
              <a:t>ppg</a:t>
            </a:r>
            <a:r>
              <a:rPr lang="en-IN" sz="4000" dirty="0">
                <a:cs typeface="Times New Roman" panose="02020603050405020304" pitchFamily="18" charset="0"/>
              </a:rPr>
              <a:t>:</a:t>
            </a:r>
            <a:br>
              <a:rPr lang="en-IN" sz="4000" dirty="0">
                <a:cs typeface="Times New Roman" panose="02020603050405020304" pitchFamily="18" charset="0"/>
              </a:rPr>
            </a:br>
            <a:r>
              <a:rPr lang="en-IN" sz="4000" dirty="0">
                <a:cs typeface="Times New Roman" panose="02020603050405020304" pitchFamily="18" charset="0"/>
              </a:rPr>
              <a:t>Wearable Devices</a:t>
            </a:r>
            <a:br>
              <a:rPr lang="en-IN" sz="4000" dirty="0"/>
            </a:br>
            <a:endParaRPr lang="en-IN" sz="4000" dirty="0"/>
          </a:p>
        </p:txBody>
      </p:sp>
      <p:sp>
        <p:nvSpPr>
          <p:cNvPr id="3" name="Content Placeholder 2">
            <a:extLst>
              <a:ext uri="{FF2B5EF4-FFF2-40B4-BE49-F238E27FC236}">
                <a16:creationId xmlns:a16="http://schemas.microsoft.com/office/drawing/2014/main" id="{6A263D27-7FA5-418D-9B90-6A33D07AF8A2}"/>
              </a:ext>
            </a:extLst>
          </p:cNvPr>
          <p:cNvSpPr>
            <a:spLocks noGrp="1"/>
          </p:cNvSpPr>
          <p:nvPr>
            <p:ph idx="1"/>
          </p:nvPr>
        </p:nvSpPr>
        <p:spPr>
          <a:xfrm>
            <a:off x="1141412" y="2249487"/>
            <a:ext cx="9905999" cy="4071414"/>
          </a:xfrm>
        </p:spPr>
        <p:txBody>
          <a:bodyPr>
            <a:normAutofit/>
          </a:bodyPr>
          <a:lstStyle/>
          <a:p>
            <a:r>
              <a:rPr lang="en-US" dirty="0"/>
              <a:t>Using this technology, wearable pulse rate monitors have been developed. </a:t>
            </a:r>
          </a:p>
          <a:p>
            <a:r>
              <a:rPr lang="en-US" dirty="0"/>
              <a:t>Important design requirements for these systems include miniaturization, robustness and user-friendliness.</a:t>
            </a:r>
          </a:p>
          <a:p>
            <a:r>
              <a:rPr lang="en-US" dirty="0"/>
              <a:t>These devices have a sensor that monitors minor variations in the intensity of light transmitted through or reflected from the tissue. </a:t>
            </a:r>
          </a:p>
          <a:p>
            <a:r>
              <a:rPr lang="en-US" dirty="0"/>
              <a:t>These intensity changes are associated with changes in blood flow through the tissue and provide vital cardiovascular information such as the pulse rate.</a:t>
            </a:r>
          </a:p>
          <a:p>
            <a:endParaRPr lang="en-IN" dirty="0"/>
          </a:p>
        </p:txBody>
      </p:sp>
    </p:spTree>
    <p:extLst>
      <p:ext uri="{BB962C8B-B14F-4D97-AF65-F5344CB8AC3E}">
        <p14:creationId xmlns:p14="http://schemas.microsoft.com/office/powerpoint/2010/main" val="166905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934B8-7499-4E0F-88D7-999FE3774B68}"/>
              </a:ext>
            </a:extLst>
          </p:cNvPr>
          <p:cNvSpPr>
            <a:spLocks noGrp="1"/>
          </p:cNvSpPr>
          <p:nvPr>
            <p:ph idx="1"/>
          </p:nvPr>
        </p:nvSpPr>
        <p:spPr>
          <a:xfrm>
            <a:off x="1141412" y="752434"/>
            <a:ext cx="9905999" cy="5229225"/>
          </a:xfrm>
        </p:spPr>
        <p:txBody>
          <a:bodyPr/>
          <a:lstStyle/>
          <a:p>
            <a:pPr marL="0" indent="0">
              <a:buNone/>
            </a:pPr>
            <a:r>
              <a:rPr lang="en-US" dirty="0"/>
              <a:t>So as a typical use case,  we can look a </a:t>
            </a:r>
            <a:r>
              <a:rPr lang="en-US" dirty="0" err="1"/>
              <a:t>fitbit</a:t>
            </a:r>
            <a:r>
              <a:rPr lang="en-US" dirty="0"/>
              <a:t> or an mi-band.</a:t>
            </a:r>
          </a:p>
          <a:p>
            <a:pPr marL="0" indent="0">
              <a:buNone/>
            </a:pPr>
            <a:r>
              <a:rPr lang="en-US" dirty="0"/>
              <a:t>Everyone would have noticed a flashing light on the back panel that touches the wrist. That is the IR light that is used to perform PPG and give us an accurate estimate of the vital signs.</a:t>
            </a:r>
            <a:endParaRPr lang="en-IN" dirty="0"/>
          </a:p>
        </p:txBody>
      </p:sp>
      <p:pic>
        <p:nvPicPr>
          <p:cNvPr id="3074" name="Picture 2" descr="Summary of the data flow during heart monitoring in the Fitbit ...">
            <a:extLst>
              <a:ext uri="{FF2B5EF4-FFF2-40B4-BE49-F238E27FC236}">
                <a16:creationId xmlns:a16="http://schemas.microsoft.com/office/drawing/2014/main" id="{09C22C3E-8741-42D1-9576-93B9D10DD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761" y="2374179"/>
            <a:ext cx="6014363" cy="388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190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4867-9B04-4AB0-85D1-573FDF8E1EFE}"/>
              </a:ext>
            </a:extLst>
          </p:cNvPr>
          <p:cNvSpPr>
            <a:spLocks noGrp="1"/>
          </p:cNvSpPr>
          <p:nvPr>
            <p:ph type="title"/>
          </p:nvPr>
        </p:nvSpPr>
        <p:spPr/>
        <p:txBody>
          <a:bodyPr>
            <a:normAutofit/>
          </a:bodyPr>
          <a:lstStyle/>
          <a:p>
            <a:r>
              <a:rPr lang="en-US" sz="4000" dirty="0"/>
              <a:t>Limitations of </a:t>
            </a:r>
            <a:r>
              <a:rPr lang="en-US" sz="4000" dirty="0" err="1"/>
              <a:t>ppg</a:t>
            </a:r>
            <a:endParaRPr lang="en-IN" sz="4000" dirty="0"/>
          </a:p>
        </p:txBody>
      </p:sp>
      <p:sp>
        <p:nvSpPr>
          <p:cNvPr id="3" name="Content Placeholder 2">
            <a:extLst>
              <a:ext uri="{FF2B5EF4-FFF2-40B4-BE49-F238E27FC236}">
                <a16:creationId xmlns:a16="http://schemas.microsoft.com/office/drawing/2014/main" id="{B21FF768-A279-46A4-8393-5BF5BAC74909}"/>
              </a:ext>
            </a:extLst>
          </p:cNvPr>
          <p:cNvSpPr>
            <a:spLocks noGrp="1"/>
          </p:cNvSpPr>
          <p:nvPr>
            <p:ph idx="1"/>
          </p:nvPr>
        </p:nvSpPr>
        <p:spPr/>
        <p:txBody>
          <a:bodyPr>
            <a:normAutofit fontScale="92500" lnSpcReduction="20000"/>
          </a:bodyPr>
          <a:lstStyle/>
          <a:p>
            <a:r>
              <a:rPr lang="en-IN" dirty="0"/>
              <a:t>Despite PPG’s wide range of applications, there are several significant drawbacks that may limit the usefulness and evolution of conventional PPG: </a:t>
            </a:r>
          </a:p>
          <a:p>
            <a:r>
              <a:rPr lang="en-IN" u="sng" dirty="0"/>
              <a:t>Spot Measurement</a:t>
            </a:r>
            <a:r>
              <a:rPr lang="en-IN" dirty="0"/>
              <a:t>: A PPG sensor can only monitor the dynamic change of the blood volume at one site/point per probe.</a:t>
            </a:r>
          </a:p>
          <a:p>
            <a:r>
              <a:rPr lang="en-IN" u="sng" dirty="0"/>
              <a:t>Contact Measurement</a:t>
            </a:r>
            <a:r>
              <a:rPr lang="en-IN" dirty="0"/>
              <a:t>: For accurate measurements, the conventional PPG sensor should be attached firmly to the skin, which constrains its practicality in situations such as wound diagnostics (burn/ulcer/trauma) and skin healing evaluation or when free movement is required</a:t>
            </a:r>
          </a:p>
          <a:p>
            <a:r>
              <a:rPr lang="en-IN" u="sng" dirty="0"/>
              <a:t>Motion artifact corruption</a:t>
            </a:r>
            <a:r>
              <a:rPr lang="en-IN" dirty="0"/>
              <a:t>: PPG is susceptible to motion-induced signal corruption.</a:t>
            </a:r>
          </a:p>
        </p:txBody>
      </p:sp>
    </p:spTree>
    <p:extLst>
      <p:ext uri="{BB962C8B-B14F-4D97-AF65-F5344CB8AC3E}">
        <p14:creationId xmlns:p14="http://schemas.microsoft.com/office/powerpoint/2010/main" val="185424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D6A7-B75E-4CDD-A7A7-72A5C776C931}"/>
              </a:ext>
            </a:extLst>
          </p:cNvPr>
          <p:cNvSpPr>
            <a:spLocks noGrp="1"/>
          </p:cNvSpPr>
          <p:nvPr>
            <p:ph type="title"/>
          </p:nvPr>
        </p:nvSpPr>
        <p:spPr>
          <a:xfrm>
            <a:off x="1143001" y="421174"/>
            <a:ext cx="9905998" cy="1478570"/>
          </a:xfrm>
        </p:spPr>
        <p:txBody>
          <a:bodyPr/>
          <a:lstStyle/>
          <a:p>
            <a:r>
              <a:rPr lang="en-US" dirty="0"/>
              <a:t>The current covid-19 situation in </a:t>
            </a:r>
            <a:r>
              <a:rPr lang="en-US" dirty="0" err="1"/>
              <a:t>india</a:t>
            </a:r>
            <a:endParaRPr lang="en-IN" dirty="0"/>
          </a:p>
        </p:txBody>
      </p:sp>
      <p:sp>
        <p:nvSpPr>
          <p:cNvPr id="3" name="Content Placeholder 2">
            <a:extLst>
              <a:ext uri="{FF2B5EF4-FFF2-40B4-BE49-F238E27FC236}">
                <a16:creationId xmlns:a16="http://schemas.microsoft.com/office/drawing/2014/main" id="{4002EA3C-5F62-46B1-AB77-01BF833541B2}"/>
              </a:ext>
            </a:extLst>
          </p:cNvPr>
          <p:cNvSpPr>
            <a:spLocks noGrp="1"/>
          </p:cNvSpPr>
          <p:nvPr>
            <p:ph idx="1"/>
          </p:nvPr>
        </p:nvSpPr>
        <p:spPr>
          <a:xfrm>
            <a:off x="1063101" y="1606628"/>
            <a:ext cx="9905999" cy="3541714"/>
          </a:xfrm>
        </p:spPr>
        <p:txBody>
          <a:bodyPr/>
          <a:lstStyle/>
          <a:p>
            <a:r>
              <a:rPr lang="en-US" sz="1800" dirty="0">
                <a:effectLst/>
                <a:latin typeface="+mj-lt"/>
                <a:ea typeface="Times New Roman" panose="02020603050405020304" pitchFamily="18" charset="0"/>
              </a:rPr>
              <a:t>Our nation India current stands at 2</a:t>
            </a:r>
            <a:r>
              <a:rPr lang="en-US" sz="1800" baseline="30000" dirty="0">
                <a:effectLst/>
                <a:latin typeface="+mj-lt"/>
                <a:ea typeface="Times New Roman" panose="02020603050405020304" pitchFamily="18" charset="0"/>
              </a:rPr>
              <a:t>nd</a:t>
            </a:r>
            <a:r>
              <a:rPr lang="en-US" sz="1800" dirty="0">
                <a:effectLst/>
                <a:latin typeface="+mj-lt"/>
                <a:ea typeface="Times New Roman" panose="02020603050405020304" pitchFamily="18" charset="0"/>
              </a:rPr>
              <a:t> place in terms of tally of the number of infected people with USA ahead of us. </a:t>
            </a:r>
          </a:p>
          <a:p>
            <a:r>
              <a:rPr lang="en-US" sz="1800" dirty="0">
                <a:effectLst/>
                <a:latin typeface="+mj-lt"/>
                <a:ea typeface="Times New Roman" panose="02020603050405020304" pitchFamily="18" charset="0"/>
              </a:rPr>
              <a:t>Daily new cases rose up to a maximum of 97,400 on September 10</a:t>
            </a:r>
            <a:r>
              <a:rPr lang="en-US" sz="1800" baseline="30000" dirty="0">
                <a:effectLst/>
                <a:latin typeface="+mj-lt"/>
                <a:ea typeface="Times New Roman" panose="02020603050405020304" pitchFamily="18" charset="0"/>
              </a:rPr>
              <a:t>th</a:t>
            </a:r>
            <a:r>
              <a:rPr lang="en-US" sz="1800" dirty="0">
                <a:effectLst/>
                <a:latin typeface="+mj-lt"/>
                <a:ea typeface="Times New Roman" panose="02020603050405020304" pitchFamily="18" charset="0"/>
              </a:rPr>
              <a:t>, there is a need of new and efficient patient monitoring systems in the healthcare system. </a:t>
            </a:r>
          </a:p>
          <a:p>
            <a:r>
              <a:rPr lang="en-US" sz="1800" dirty="0">
                <a:effectLst/>
                <a:latin typeface="+mj-lt"/>
                <a:ea typeface="Times New Roman" panose="02020603050405020304" pitchFamily="18" charset="0"/>
              </a:rPr>
              <a:t>The capital of India, Delhi is also hard struck with daily cases rising to nearly 8600. </a:t>
            </a:r>
            <a:r>
              <a:rPr lang="en-US" sz="1800" dirty="0">
                <a:latin typeface="+mj-lt"/>
                <a:ea typeface="Times New Roman" panose="02020603050405020304" pitchFamily="18" charset="0"/>
              </a:rPr>
              <a:t>E</a:t>
            </a:r>
            <a:r>
              <a:rPr lang="en-US" sz="1800" dirty="0">
                <a:effectLst/>
                <a:latin typeface="+mj-lt"/>
                <a:ea typeface="Times New Roman" panose="02020603050405020304" pitchFamily="18" charset="0"/>
              </a:rPr>
              <a:t>ven though the government has taken significant steps to curb the pandemic, still there are many people suffering because of the lack of proper systems installed by the government.   </a:t>
            </a:r>
          </a:p>
          <a:p>
            <a:endParaRPr lang="en-IN" dirty="0"/>
          </a:p>
        </p:txBody>
      </p:sp>
      <p:pic>
        <p:nvPicPr>
          <p:cNvPr id="2065" name="Picture 36">
            <a:extLst>
              <a:ext uri="{FF2B5EF4-FFF2-40B4-BE49-F238E27FC236}">
                <a16:creationId xmlns:a16="http://schemas.microsoft.com/office/drawing/2014/main" id="{FFBA80AF-8B9F-43E2-8449-2029CF4A8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7177" y="4008248"/>
            <a:ext cx="1710923" cy="273442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34">
            <a:extLst>
              <a:ext uri="{FF2B5EF4-FFF2-40B4-BE49-F238E27FC236}">
                <a16:creationId xmlns:a16="http://schemas.microsoft.com/office/drawing/2014/main" id="{BAE84989-E4F7-4B12-908E-2F9EEE67B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288" y="3985672"/>
            <a:ext cx="1778000" cy="275248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50">
            <a:extLst>
              <a:ext uri="{FF2B5EF4-FFF2-40B4-BE49-F238E27FC236}">
                <a16:creationId xmlns:a16="http://schemas.microsoft.com/office/drawing/2014/main" id="{C96977F2-FF59-4626-A85A-72CF27BD8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5883" y="4330503"/>
            <a:ext cx="2569516" cy="221336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8">
            <a:extLst>
              <a:ext uri="{FF2B5EF4-FFF2-40B4-BE49-F238E27FC236}">
                <a16:creationId xmlns:a16="http://schemas.microsoft.com/office/drawing/2014/main" id="{049DA5B7-900B-4A98-89FD-F78E79993ECA}"/>
              </a:ext>
            </a:extLst>
          </p:cNvPr>
          <p:cNvSpPr>
            <a:spLocks noChangeArrowheads="1"/>
          </p:cNvSpPr>
          <p:nvPr/>
        </p:nvSpPr>
        <p:spPr bwMode="auto">
          <a:xfrm>
            <a:off x="-79899" y="-3373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9">
            <a:extLst>
              <a:ext uri="{FF2B5EF4-FFF2-40B4-BE49-F238E27FC236}">
                <a16:creationId xmlns:a16="http://schemas.microsoft.com/office/drawing/2014/main" id="{5F886089-EFA4-415A-AC8F-4564497F8FD3}"/>
              </a:ext>
            </a:extLst>
          </p:cNvPr>
          <p:cNvSpPr>
            <a:spLocks noChangeArrowheads="1"/>
          </p:cNvSpPr>
          <p:nvPr/>
        </p:nvSpPr>
        <p:spPr bwMode="auto">
          <a:xfrm>
            <a:off x="-79899" y="119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20">
            <a:extLst>
              <a:ext uri="{FF2B5EF4-FFF2-40B4-BE49-F238E27FC236}">
                <a16:creationId xmlns:a16="http://schemas.microsoft.com/office/drawing/2014/main" id="{F45800D3-159D-44AA-96A2-B045F9BF9213}"/>
              </a:ext>
            </a:extLst>
          </p:cNvPr>
          <p:cNvSpPr>
            <a:spLocks noChangeArrowheads="1"/>
          </p:cNvSpPr>
          <p:nvPr/>
        </p:nvSpPr>
        <p:spPr bwMode="auto">
          <a:xfrm>
            <a:off x="-79899" y="119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21">
            <a:extLst>
              <a:ext uri="{FF2B5EF4-FFF2-40B4-BE49-F238E27FC236}">
                <a16:creationId xmlns:a16="http://schemas.microsoft.com/office/drawing/2014/main" id="{CBA32978-D70D-429B-9279-0EB269EC97F9}"/>
              </a:ext>
            </a:extLst>
          </p:cNvPr>
          <p:cNvSpPr>
            <a:spLocks noChangeArrowheads="1"/>
          </p:cNvSpPr>
          <p:nvPr/>
        </p:nvSpPr>
        <p:spPr bwMode="auto">
          <a:xfrm>
            <a:off x="-79899" y="1198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Fig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730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969A-DC68-493F-89DC-E074CCAB3D1E}"/>
              </a:ext>
            </a:extLst>
          </p:cNvPr>
          <p:cNvSpPr>
            <a:spLocks noGrp="1"/>
          </p:cNvSpPr>
          <p:nvPr>
            <p:ph type="title"/>
          </p:nvPr>
        </p:nvSpPr>
        <p:spPr/>
        <p:txBody>
          <a:bodyPr/>
          <a:lstStyle/>
          <a:p>
            <a:r>
              <a:rPr lang="en-US" dirty="0"/>
              <a:t>Current existing solution</a:t>
            </a:r>
            <a:endParaRPr lang="en-IN" dirty="0"/>
          </a:p>
        </p:txBody>
      </p:sp>
      <p:sp>
        <p:nvSpPr>
          <p:cNvPr id="3" name="Content Placeholder 2">
            <a:extLst>
              <a:ext uri="{FF2B5EF4-FFF2-40B4-BE49-F238E27FC236}">
                <a16:creationId xmlns:a16="http://schemas.microsoft.com/office/drawing/2014/main" id="{9E5F8693-4AAF-47C0-8993-9190EF184173}"/>
              </a:ext>
            </a:extLst>
          </p:cNvPr>
          <p:cNvSpPr>
            <a:spLocks noGrp="1"/>
          </p:cNvSpPr>
          <p:nvPr>
            <p:ph idx="1"/>
          </p:nvPr>
        </p:nvSpPr>
        <p:spPr>
          <a:xfrm>
            <a:off x="1466295" y="2063056"/>
            <a:ext cx="9399973" cy="4044782"/>
          </a:xfrm>
        </p:spPr>
        <p:txBody>
          <a:bodyPr>
            <a:normAutofit fontScale="85000" lnSpcReduction="20000"/>
          </a:bodyPr>
          <a:lstStyle/>
          <a:p>
            <a:pPr marL="0" indent="0">
              <a:buNone/>
            </a:pPr>
            <a:r>
              <a:rPr lang="en-US" dirty="0"/>
              <a:t>The </a:t>
            </a:r>
            <a:r>
              <a:rPr lang="en-US" dirty="0" err="1"/>
              <a:t>Aarogya</a:t>
            </a:r>
            <a:r>
              <a:rPr lang="en-US" dirty="0"/>
              <a:t> </a:t>
            </a:r>
            <a:r>
              <a:rPr lang="en-US" dirty="0" err="1"/>
              <a:t>Setu</a:t>
            </a:r>
            <a:r>
              <a:rPr lang="en-US" dirty="0"/>
              <a:t> App</a:t>
            </a:r>
          </a:p>
          <a:p>
            <a:endParaRPr lang="en-US" dirty="0"/>
          </a:p>
          <a:p>
            <a:endParaRPr lang="en-US" dirty="0"/>
          </a:p>
          <a:p>
            <a:endParaRPr lang="en-US" dirty="0"/>
          </a:p>
          <a:p>
            <a:endParaRPr lang="en-US" dirty="0"/>
          </a:p>
          <a:p>
            <a:r>
              <a:rPr lang="en-US" dirty="0"/>
              <a:t>Slightly effective in contact tracing, completely ineffective in monitoring of any kind as the app is dependent on user input.</a:t>
            </a:r>
          </a:p>
          <a:p>
            <a:r>
              <a:rPr lang="en-US" dirty="0"/>
              <a:t>There is a serious need for an effective, inexpensive solution to track and monitor the patients and at the same time generate valuable data for the researchers and doctors to study how each patient reacts differently to the virus.</a:t>
            </a:r>
            <a:endParaRPr lang="en-IN" dirty="0"/>
          </a:p>
        </p:txBody>
      </p:sp>
      <p:pic>
        <p:nvPicPr>
          <p:cNvPr id="3074" name="Picture 2" descr="AKTU makes compulsory for students to download Aarogya Setu app - Times of  India">
            <a:extLst>
              <a:ext uri="{FF2B5EF4-FFF2-40B4-BE49-F238E27FC236}">
                <a16:creationId xmlns:a16="http://schemas.microsoft.com/office/drawing/2014/main" id="{1FD30916-A637-4BB5-8C75-47A9CB851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181" y="2063056"/>
            <a:ext cx="2532584" cy="1896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74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1B1F8-D4B6-4CDB-841B-70C72506D913}"/>
              </a:ext>
            </a:extLst>
          </p:cNvPr>
          <p:cNvSpPr>
            <a:spLocks noGrp="1"/>
          </p:cNvSpPr>
          <p:nvPr>
            <p:ph type="title"/>
          </p:nvPr>
        </p:nvSpPr>
        <p:spPr/>
        <p:txBody>
          <a:bodyPr>
            <a:normAutofit/>
          </a:bodyPr>
          <a:lstStyle/>
          <a:p>
            <a:r>
              <a:rPr lang="en-US" sz="4000" b="1" dirty="0"/>
              <a:t>OUR PROPOSED MODEL AND ITS </a:t>
            </a:r>
            <a:br>
              <a:rPr lang="en-US" sz="4000" b="1" dirty="0"/>
            </a:br>
            <a:r>
              <a:rPr lang="en-US" sz="4000" b="1" dirty="0"/>
              <a:t>IMPLEMENTATION SO FAR</a:t>
            </a:r>
            <a:endParaRPr lang="en-IN" sz="4000" b="1" dirty="0"/>
          </a:p>
        </p:txBody>
      </p:sp>
      <p:sp>
        <p:nvSpPr>
          <p:cNvPr id="3" name="Content Placeholder 2">
            <a:extLst>
              <a:ext uri="{FF2B5EF4-FFF2-40B4-BE49-F238E27FC236}">
                <a16:creationId xmlns:a16="http://schemas.microsoft.com/office/drawing/2014/main" id="{C5ACF6AF-0638-41D9-8D40-F36690C5C9D4}"/>
              </a:ext>
            </a:extLst>
          </p:cNvPr>
          <p:cNvSpPr>
            <a:spLocks noGrp="1"/>
          </p:cNvSpPr>
          <p:nvPr>
            <p:ph idx="1"/>
          </p:nvPr>
        </p:nvSpPr>
        <p:spPr>
          <a:xfrm>
            <a:off x="1065321" y="2097088"/>
            <a:ext cx="9502696" cy="3903141"/>
          </a:xfrm>
        </p:spPr>
        <p:txBody>
          <a:bodyPr>
            <a:noAutofit/>
          </a:bodyPr>
          <a:lstStyle/>
          <a:p>
            <a:pPr>
              <a:lnSpc>
                <a:spcPct val="170000"/>
              </a:lnSpc>
            </a:pPr>
            <a:r>
              <a:rPr lang="en-US" sz="2000" dirty="0"/>
              <a:t>We have proposed an Android App uses both PPG and IOT to measure vital signs of the users so they can track their health and recovery.</a:t>
            </a:r>
          </a:p>
          <a:p>
            <a:pPr>
              <a:lnSpc>
                <a:spcPct val="170000"/>
              </a:lnSpc>
            </a:pPr>
            <a:r>
              <a:rPr lang="en-US" sz="2000" dirty="0"/>
              <a:t>Using just the smartphone camera and flash to measure the Heart Rate and Oxygen Saturation that is available on every decent android device, it is easily available to everyone.</a:t>
            </a:r>
          </a:p>
          <a:p>
            <a:pPr>
              <a:lnSpc>
                <a:spcPct val="170000"/>
              </a:lnSpc>
            </a:pPr>
            <a:r>
              <a:rPr lang="en-US" sz="2000" dirty="0"/>
              <a:t>A simple pulse oximeter costs as much as Rs. 1100 in the market, our app uses the same technique it uses under the hood at no extra cost.</a:t>
            </a:r>
          </a:p>
          <a:p>
            <a:endParaRPr lang="en-IN" sz="2000" dirty="0"/>
          </a:p>
        </p:txBody>
      </p:sp>
      <p:pic>
        <p:nvPicPr>
          <p:cNvPr id="8" name="Picture 7" descr="Buy NodeMCU ESP8266 V3 Lua CH340 WiFi Dev Board In India | Robu">
            <a:extLst>
              <a:ext uri="{FF2B5EF4-FFF2-40B4-BE49-F238E27FC236}">
                <a16:creationId xmlns:a16="http://schemas.microsoft.com/office/drawing/2014/main" id="{EF80B88D-3A7F-45A0-A5C1-84FB59B907C3}"/>
              </a:ext>
            </a:extLst>
          </p:cNvPr>
          <p:cNvPicPr/>
          <p:nvPr/>
        </p:nvPicPr>
        <p:blipFill rotWithShape="1">
          <a:blip r:embed="rId2">
            <a:extLst>
              <a:ext uri="{28A0092B-C50C-407E-A947-70E740481C1C}">
                <a14:useLocalDpi xmlns:a14="http://schemas.microsoft.com/office/drawing/2010/main" val="0"/>
              </a:ext>
            </a:extLst>
          </a:blip>
          <a:srcRect l="6388" t="20638" r="4300" b="28194"/>
          <a:stretch/>
        </p:blipFill>
        <p:spPr bwMode="auto">
          <a:xfrm>
            <a:off x="9653617" y="461639"/>
            <a:ext cx="1828800" cy="1331630"/>
          </a:xfrm>
          <a:prstGeom prst="rect">
            <a:avLst/>
          </a:prstGeom>
          <a:noFill/>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B9326BB2-13DF-4924-86AB-32449D5AADB7}"/>
              </a:ext>
            </a:extLst>
          </p:cNvPr>
          <p:cNvSpPr txBox="1"/>
          <p:nvPr/>
        </p:nvSpPr>
        <p:spPr>
          <a:xfrm>
            <a:off x="9881771" y="1820089"/>
            <a:ext cx="1372492" cy="276999"/>
          </a:xfrm>
          <a:prstGeom prst="rect">
            <a:avLst/>
          </a:prstGeom>
          <a:noFill/>
        </p:spPr>
        <p:txBody>
          <a:bodyPr wrap="none" rtlCol="0">
            <a:spAutoFit/>
          </a:bodyPr>
          <a:lstStyle/>
          <a:p>
            <a:r>
              <a:rPr lang="en-US" sz="1200" dirty="0"/>
              <a:t>Node MCU Module</a:t>
            </a:r>
            <a:endParaRPr lang="en-IN" sz="1200" dirty="0"/>
          </a:p>
        </p:txBody>
      </p:sp>
      <p:pic>
        <p:nvPicPr>
          <p:cNvPr id="10" name="Picture 9" descr="MAX30100 Pulse Oximeter Heart Rate Sensor Module buy online at Low Price in  India - ElectronicsComp.com">
            <a:extLst>
              <a:ext uri="{FF2B5EF4-FFF2-40B4-BE49-F238E27FC236}">
                <a16:creationId xmlns:a16="http://schemas.microsoft.com/office/drawing/2014/main" id="{8B6F9E94-EC8B-4A89-9469-6D0CDB200375}"/>
              </a:ext>
            </a:extLst>
          </p:cNvPr>
          <p:cNvPicPr/>
          <p:nvPr/>
        </p:nvPicPr>
        <p:blipFill rotWithShape="1">
          <a:blip r:embed="rId3" cstate="print">
            <a:extLst>
              <a:ext uri="{28A0092B-C50C-407E-A947-70E740481C1C}">
                <a14:useLocalDpi xmlns:a14="http://schemas.microsoft.com/office/drawing/2010/main" val="0"/>
              </a:ext>
            </a:extLst>
          </a:blip>
          <a:srcRect l="2037" t="12899" r="1939" b="16102"/>
          <a:stretch/>
        </p:blipFill>
        <p:spPr bwMode="auto">
          <a:xfrm>
            <a:off x="10480884" y="5397471"/>
            <a:ext cx="1291590" cy="1205516"/>
          </a:xfrm>
          <a:prstGeom prst="rect">
            <a:avLst/>
          </a:prstGeom>
          <a:noFill/>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547D08BB-D491-4BD5-B89E-C12EC260CB7C}"/>
              </a:ext>
            </a:extLst>
          </p:cNvPr>
          <p:cNvSpPr txBox="1"/>
          <p:nvPr/>
        </p:nvSpPr>
        <p:spPr>
          <a:xfrm>
            <a:off x="9839388" y="6581001"/>
            <a:ext cx="2416046" cy="276999"/>
          </a:xfrm>
          <a:prstGeom prst="rect">
            <a:avLst/>
          </a:prstGeom>
          <a:noFill/>
        </p:spPr>
        <p:txBody>
          <a:bodyPr wrap="none" rtlCol="0">
            <a:spAutoFit/>
          </a:bodyPr>
          <a:lstStyle/>
          <a:p>
            <a:r>
              <a:rPr lang="en-US" sz="1200" dirty="0"/>
              <a:t>MAX 30100 Pulse Oximeter Module</a:t>
            </a:r>
            <a:endParaRPr lang="en-IN" sz="1200" dirty="0"/>
          </a:p>
        </p:txBody>
      </p:sp>
    </p:spTree>
    <p:extLst>
      <p:ext uri="{BB962C8B-B14F-4D97-AF65-F5344CB8AC3E}">
        <p14:creationId xmlns:p14="http://schemas.microsoft.com/office/powerpoint/2010/main" val="2808391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6B973-2391-41EA-BB26-E849E69C4CBD}"/>
              </a:ext>
            </a:extLst>
          </p:cNvPr>
          <p:cNvSpPr>
            <a:spLocks noGrp="1"/>
          </p:cNvSpPr>
          <p:nvPr>
            <p:ph idx="1"/>
          </p:nvPr>
        </p:nvSpPr>
        <p:spPr>
          <a:xfrm>
            <a:off x="1026002" y="802427"/>
            <a:ext cx="9905999" cy="3541714"/>
          </a:xfrm>
        </p:spPr>
        <p:txBody>
          <a:bodyPr>
            <a:normAutofit fontScale="92500" lnSpcReduction="20000"/>
          </a:bodyPr>
          <a:lstStyle/>
          <a:p>
            <a:pPr>
              <a:lnSpc>
                <a:spcPct val="170000"/>
              </a:lnSpc>
            </a:pPr>
            <a:r>
              <a:rPr lang="en-US" sz="2400" dirty="0"/>
              <a:t>Yes it is not 100% accurate, but it is enough to warn a person about deteriorating health, especially if he is an active patient in recovery phase.</a:t>
            </a:r>
          </a:p>
          <a:p>
            <a:pPr>
              <a:lnSpc>
                <a:spcPct val="170000"/>
              </a:lnSpc>
            </a:pPr>
            <a:r>
              <a:rPr lang="en-US" sz="2400" dirty="0"/>
              <a:t>It allows doctors to register and track their patients’ progress by having the information about the most recent vital sign measurement of that patient.</a:t>
            </a:r>
          </a:p>
          <a:p>
            <a:pPr>
              <a:lnSpc>
                <a:spcPct val="170000"/>
              </a:lnSpc>
            </a:pPr>
            <a:r>
              <a:rPr lang="en-US" sz="2400" dirty="0"/>
              <a:t>Patients can book appointments with the registered doctors and chat with them if needed.</a:t>
            </a:r>
          </a:p>
          <a:p>
            <a:endParaRPr lang="en-IN" dirty="0"/>
          </a:p>
        </p:txBody>
      </p:sp>
      <p:pic>
        <p:nvPicPr>
          <p:cNvPr id="8" name="Picture 7">
            <a:extLst>
              <a:ext uri="{FF2B5EF4-FFF2-40B4-BE49-F238E27FC236}">
                <a16:creationId xmlns:a16="http://schemas.microsoft.com/office/drawing/2014/main" id="{ADDA3CDA-287B-4FA2-B116-FE6D08F8F1A4}"/>
              </a:ext>
            </a:extLst>
          </p:cNvPr>
          <p:cNvPicPr/>
          <p:nvPr/>
        </p:nvPicPr>
        <p:blipFill>
          <a:blip r:embed="rId2"/>
          <a:stretch>
            <a:fillRect/>
          </a:stretch>
        </p:blipFill>
        <p:spPr>
          <a:xfrm>
            <a:off x="3219561" y="3878398"/>
            <a:ext cx="3764280" cy="2563495"/>
          </a:xfrm>
          <a:prstGeom prst="rect">
            <a:avLst/>
          </a:prstGeom>
        </p:spPr>
      </p:pic>
      <p:sp>
        <p:nvSpPr>
          <p:cNvPr id="9" name="TextBox 8">
            <a:extLst>
              <a:ext uri="{FF2B5EF4-FFF2-40B4-BE49-F238E27FC236}">
                <a16:creationId xmlns:a16="http://schemas.microsoft.com/office/drawing/2014/main" id="{E77CEE7A-4756-4E1F-B289-4D824EB13453}"/>
              </a:ext>
            </a:extLst>
          </p:cNvPr>
          <p:cNvSpPr txBox="1"/>
          <p:nvPr/>
        </p:nvSpPr>
        <p:spPr>
          <a:xfrm>
            <a:off x="7244179" y="5592932"/>
            <a:ext cx="4219425" cy="646331"/>
          </a:xfrm>
          <a:prstGeom prst="rect">
            <a:avLst/>
          </a:prstGeom>
          <a:noFill/>
        </p:spPr>
        <p:txBody>
          <a:bodyPr wrap="none" rtlCol="0">
            <a:spAutoFit/>
          </a:bodyPr>
          <a:lstStyle/>
          <a:p>
            <a:r>
              <a:rPr lang="en-US" dirty="0"/>
              <a:t>The complete device with MAX 30100 Pulse</a:t>
            </a:r>
          </a:p>
          <a:p>
            <a:r>
              <a:rPr lang="en-US" dirty="0"/>
              <a:t>Oximeter connected to Node MCU module</a:t>
            </a:r>
            <a:endParaRPr lang="en-IN" dirty="0"/>
          </a:p>
        </p:txBody>
      </p:sp>
    </p:spTree>
    <p:extLst>
      <p:ext uri="{BB962C8B-B14F-4D97-AF65-F5344CB8AC3E}">
        <p14:creationId xmlns:p14="http://schemas.microsoft.com/office/powerpoint/2010/main" val="151560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3A24-10D7-48AB-8558-A50CA8B86A0D}"/>
              </a:ext>
            </a:extLst>
          </p:cNvPr>
          <p:cNvSpPr>
            <a:spLocks noGrp="1"/>
          </p:cNvSpPr>
          <p:nvPr>
            <p:ph type="title"/>
          </p:nvPr>
        </p:nvSpPr>
        <p:spPr/>
        <p:txBody>
          <a:bodyPr>
            <a:noAutofit/>
          </a:bodyPr>
          <a:lstStyle/>
          <a:p>
            <a:r>
              <a:rPr lang="en-US" sz="4000" dirty="0">
                <a:cs typeface="Times New Roman" panose="02020603050405020304" pitchFamily="18" charset="0"/>
              </a:rPr>
              <a:t>smartphone </a:t>
            </a:r>
            <a:r>
              <a:rPr lang="en-IN" sz="4000" dirty="0">
                <a:cs typeface="Times New Roman" panose="02020603050405020304" pitchFamily="18" charset="0"/>
              </a:rPr>
              <a:t>Photoplethysmography</a:t>
            </a:r>
          </a:p>
        </p:txBody>
      </p:sp>
      <p:sp>
        <p:nvSpPr>
          <p:cNvPr id="3" name="Content Placeholder 2">
            <a:extLst>
              <a:ext uri="{FF2B5EF4-FFF2-40B4-BE49-F238E27FC236}">
                <a16:creationId xmlns:a16="http://schemas.microsoft.com/office/drawing/2014/main" id="{F99C32EC-C32A-41AF-B164-5513BCA0A2CA}"/>
              </a:ext>
            </a:extLst>
          </p:cNvPr>
          <p:cNvSpPr>
            <a:spLocks noGrp="1"/>
          </p:cNvSpPr>
          <p:nvPr>
            <p:ph idx="1"/>
          </p:nvPr>
        </p:nvSpPr>
        <p:spPr/>
        <p:txBody>
          <a:bodyPr/>
          <a:lstStyle/>
          <a:p>
            <a:r>
              <a:rPr lang="en-US" dirty="0"/>
              <a:t>As PPG uses IR light of almost any spectrum and involves image processing to some extent, the smartphone camera can provide as an alternate resource for measuring all the parameters using PPG that is available with all.</a:t>
            </a:r>
          </a:p>
        </p:txBody>
      </p:sp>
      <p:pic>
        <p:nvPicPr>
          <p:cNvPr id="5" name="Picture 4">
            <a:extLst>
              <a:ext uri="{FF2B5EF4-FFF2-40B4-BE49-F238E27FC236}">
                <a16:creationId xmlns:a16="http://schemas.microsoft.com/office/drawing/2014/main" id="{22C2685B-0E38-4477-937C-2F24881E6162}"/>
              </a:ext>
            </a:extLst>
          </p:cNvPr>
          <p:cNvPicPr>
            <a:picLocks noChangeAspect="1"/>
          </p:cNvPicPr>
          <p:nvPr/>
        </p:nvPicPr>
        <p:blipFill>
          <a:blip r:embed="rId2"/>
          <a:stretch>
            <a:fillRect/>
          </a:stretch>
        </p:blipFill>
        <p:spPr>
          <a:xfrm>
            <a:off x="7777867" y="4020344"/>
            <a:ext cx="3269544" cy="2058602"/>
          </a:xfrm>
          <a:prstGeom prst="rect">
            <a:avLst/>
          </a:prstGeom>
        </p:spPr>
      </p:pic>
    </p:spTree>
    <p:extLst>
      <p:ext uri="{BB962C8B-B14F-4D97-AF65-F5344CB8AC3E}">
        <p14:creationId xmlns:p14="http://schemas.microsoft.com/office/powerpoint/2010/main" val="2821646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50B4-FE04-4056-9079-AA74ABEE8501}"/>
              </a:ext>
            </a:extLst>
          </p:cNvPr>
          <p:cNvSpPr>
            <a:spLocks noGrp="1"/>
          </p:cNvSpPr>
          <p:nvPr>
            <p:ph type="title"/>
          </p:nvPr>
        </p:nvSpPr>
        <p:spPr/>
        <p:txBody>
          <a:bodyPr>
            <a:normAutofit/>
          </a:bodyPr>
          <a:lstStyle/>
          <a:p>
            <a:r>
              <a:rPr lang="en-US" sz="4000" dirty="0"/>
              <a:t>Working of </a:t>
            </a:r>
            <a:r>
              <a:rPr lang="en-US" sz="4000" dirty="0" err="1"/>
              <a:t>ppg</a:t>
            </a:r>
            <a:r>
              <a:rPr lang="en-US" sz="4000" dirty="0"/>
              <a:t> using smartphone</a:t>
            </a:r>
            <a:endParaRPr lang="en-IN" sz="4000" dirty="0"/>
          </a:p>
        </p:txBody>
      </p:sp>
      <p:sp>
        <p:nvSpPr>
          <p:cNvPr id="3" name="Content Placeholder 2">
            <a:extLst>
              <a:ext uri="{FF2B5EF4-FFF2-40B4-BE49-F238E27FC236}">
                <a16:creationId xmlns:a16="http://schemas.microsoft.com/office/drawing/2014/main" id="{E72FAF65-4BC6-4CE0-9ED0-731326FC453B}"/>
              </a:ext>
            </a:extLst>
          </p:cNvPr>
          <p:cNvSpPr>
            <a:spLocks noGrp="1"/>
          </p:cNvSpPr>
          <p:nvPr>
            <p:ph idx="1"/>
          </p:nvPr>
        </p:nvSpPr>
        <p:spPr>
          <a:xfrm>
            <a:off x="1141412" y="2097087"/>
            <a:ext cx="9905999" cy="3694113"/>
          </a:xfrm>
        </p:spPr>
        <p:txBody>
          <a:bodyPr/>
          <a:lstStyle/>
          <a:p>
            <a:r>
              <a:rPr lang="en-US" dirty="0"/>
              <a:t>So what we do is we put our finger on the phone camera with flash on.</a:t>
            </a:r>
          </a:p>
          <a:p>
            <a:r>
              <a:rPr lang="en-US" dirty="0"/>
              <a:t>The camera shoots a short video of the light reflecting back from the blood vessels inside the finger.</a:t>
            </a:r>
          </a:p>
          <a:p>
            <a:r>
              <a:rPr lang="en-US" dirty="0"/>
              <a:t>Then it uses Complex Mathematical and CV methods and performs image processing to take out the features that a normal fitness band analyses and gives an estimate about the vital signs.</a:t>
            </a:r>
            <a:endParaRPr lang="en-IN" dirty="0"/>
          </a:p>
        </p:txBody>
      </p:sp>
      <p:pic>
        <p:nvPicPr>
          <p:cNvPr id="3074" name="Picture 2" descr="PDF] Estimating heart rate using wrist-type Photoplethysmography ...">
            <a:extLst>
              <a:ext uri="{FF2B5EF4-FFF2-40B4-BE49-F238E27FC236}">
                <a16:creationId xmlns:a16="http://schemas.microsoft.com/office/drawing/2014/main" id="{CEC7A14A-21F7-4AB5-B8D3-CB9B83B90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1211" y="4844434"/>
            <a:ext cx="2667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1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1FE8-8F54-4AAE-AE73-74D6CA38163C}"/>
              </a:ext>
            </a:extLst>
          </p:cNvPr>
          <p:cNvSpPr>
            <a:spLocks noGrp="1"/>
          </p:cNvSpPr>
          <p:nvPr>
            <p:ph type="title"/>
          </p:nvPr>
        </p:nvSpPr>
        <p:spPr/>
        <p:txBody>
          <a:bodyPr/>
          <a:lstStyle/>
          <a:p>
            <a:pPr algn="ctr"/>
            <a:r>
              <a:rPr lang="en-US" b="1" dirty="0"/>
              <a:t>CONTENTS</a:t>
            </a:r>
            <a:endParaRPr lang="en-IN" b="1" dirty="0"/>
          </a:p>
        </p:txBody>
      </p:sp>
      <p:sp>
        <p:nvSpPr>
          <p:cNvPr id="7" name="TextBox 6">
            <a:extLst>
              <a:ext uri="{FF2B5EF4-FFF2-40B4-BE49-F238E27FC236}">
                <a16:creationId xmlns:a16="http://schemas.microsoft.com/office/drawing/2014/main" id="{DC35BE00-8CFB-4C97-86A0-F9914A78BEDC}"/>
              </a:ext>
            </a:extLst>
          </p:cNvPr>
          <p:cNvSpPr txBox="1"/>
          <p:nvPr/>
        </p:nvSpPr>
        <p:spPr>
          <a:xfrm>
            <a:off x="1447060" y="2097086"/>
            <a:ext cx="9600351"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t>INTRODUCTION</a:t>
            </a:r>
          </a:p>
          <a:p>
            <a:endParaRPr lang="en-US" sz="2000" dirty="0"/>
          </a:p>
          <a:p>
            <a:pPr marL="285750" indent="-285750">
              <a:buFont typeface="Arial" panose="020B0604020202020204" pitchFamily="34" charset="0"/>
              <a:buChar char="•"/>
            </a:pPr>
            <a:r>
              <a:rPr lang="en-US" sz="2000" dirty="0"/>
              <a:t>LITERATURE REVIEW</a:t>
            </a:r>
          </a:p>
          <a:p>
            <a:r>
              <a:rPr lang="en-US" sz="2000" dirty="0"/>
              <a:t>	INTERNET OF MEDICAL THINGS (IOMT)</a:t>
            </a:r>
          </a:p>
          <a:p>
            <a:r>
              <a:rPr lang="en-US" sz="2000" dirty="0"/>
              <a:t>	PHOTOPLETHYSMOGRAPHY</a:t>
            </a:r>
          </a:p>
          <a:p>
            <a:r>
              <a:rPr lang="en-US" sz="2000" dirty="0"/>
              <a:t>		What is Photoplethysmography</a:t>
            </a:r>
          </a:p>
          <a:p>
            <a:r>
              <a:rPr lang="en-US" sz="2000" dirty="0"/>
              <a:t>		A typical PPG Waveform (Simplified Version)</a:t>
            </a:r>
          </a:p>
          <a:p>
            <a:r>
              <a:rPr lang="en-US" sz="2000" dirty="0"/>
              <a:t>		Uses of PPG</a:t>
            </a:r>
          </a:p>
          <a:p>
            <a:r>
              <a:rPr lang="en-US" sz="2000" dirty="0"/>
              <a:t>		PPG in wearable devices</a:t>
            </a:r>
          </a:p>
          <a:p>
            <a:r>
              <a:rPr lang="en-US" sz="2000" dirty="0"/>
              <a:t>		Limitations of PPG</a:t>
            </a:r>
          </a:p>
          <a:p>
            <a:r>
              <a:rPr lang="en-US" sz="2000" dirty="0"/>
              <a:t>	THE CURRENT COVID-19 SITATION IN INDIA</a:t>
            </a:r>
          </a:p>
          <a:p>
            <a:r>
              <a:rPr lang="en-US" sz="2000" dirty="0"/>
              <a:t>	CURRENT EXISTING SOLUTION</a:t>
            </a:r>
          </a:p>
          <a:p>
            <a:endParaRPr lang="en-IN" dirty="0"/>
          </a:p>
        </p:txBody>
      </p:sp>
    </p:spTree>
    <p:extLst>
      <p:ext uri="{BB962C8B-B14F-4D97-AF65-F5344CB8AC3E}">
        <p14:creationId xmlns:p14="http://schemas.microsoft.com/office/powerpoint/2010/main" val="99242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D80E7-A9F5-44BB-870D-4B7BBB41EBE4}"/>
              </a:ext>
            </a:extLst>
          </p:cNvPr>
          <p:cNvSpPr>
            <a:spLocks noGrp="1"/>
          </p:cNvSpPr>
          <p:nvPr>
            <p:ph idx="1"/>
          </p:nvPr>
        </p:nvSpPr>
        <p:spPr>
          <a:xfrm>
            <a:off x="1141412" y="2249487"/>
            <a:ext cx="9905999" cy="4275600"/>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Comparison between the </a:t>
            </a:r>
            <a:r>
              <a:rPr lang="en-US" dirty="0" err="1"/>
              <a:t>photoplethysmograms</a:t>
            </a:r>
            <a:r>
              <a:rPr lang="en-US" dirty="0"/>
              <a:t> obtained by the smartphone HTC HD2 and the oximeter. </a:t>
            </a:r>
          </a:p>
          <a:p>
            <a:pPr marL="0" indent="0">
              <a:buNone/>
            </a:pPr>
            <a:r>
              <a:rPr lang="en-US" dirty="0"/>
              <a:t>The peaks and the valleys of both signals correspond.  </a:t>
            </a:r>
          </a:p>
          <a:p>
            <a:pPr marL="0" indent="0" algn="r">
              <a:buNone/>
            </a:pPr>
            <a:r>
              <a:rPr lang="en-IN" sz="1300" dirty="0">
                <a:hlinkClick r:id="rId2"/>
              </a:rPr>
              <a:t>https://www.researchgate.net/figure/Comparison-between-the-photoplethysmograms-obtained-by-the-smartphone-HTC-HD2-and-the_fig16_233776340</a:t>
            </a:r>
            <a:endParaRPr lang="en-IN" sz="1300" dirty="0"/>
          </a:p>
        </p:txBody>
      </p:sp>
      <p:pic>
        <p:nvPicPr>
          <p:cNvPr id="4100" name="Picture 4" descr="21 Comparison between the photoplethysmograms obtained by the smartphone HTC HD2 and the oximeter. The peaks and the valleys of both signals correspond.  ">
            <a:extLst>
              <a:ext uri="{FF2B5EF4-FFF2-40B4-BE49-F238E27FC236}">
                <a16:creationId xmlns:a16="http://schemas.microsoft.com/office/drawing/2014/main" id="{9FD64F99-ADAD-40DB-A58C-DFDED5F3E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189" y="488272"/>
            <a:ext cx="6190603" cy="3845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119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36E3-E098-4686-8F30-0EEA6C73C453}"/>
              </a:ext>
            </a:extLst>
          </p:cNvPr>
          <p:cNvSpPr>
            <a:spLocks noGrp="1"/>
          </p:cNvSpPr>
          <p:nvPr>
            <p:ph type="title"/>
          </p:nvPr>
        </p:nvSpPr>
        <p:spPr/>
        <p:txBody>
          <a:bodyPr/>
          <a:lstStyle/>
          <a:p>
            <a:r>
              <a:rPr lang="en-US" sz="3600" dirty="0"/>
              <a:t>VITAL SIGNS MEASUREMENT MODES IN </a:t>
            </a:r>
            <a:br>
              <a:rPr lang="en-US" sz="3600" dirty="0"/>
            </a:br>
            <a:r>
              <a:rPr lang="en-US" sz="3600" dirty="0"/>
              <a:t>OUR APP</a:t>
            </a:r>
          </a:p>
        </p:txBody>
      </p:sp>
      <p:sp>
        <p:nvSpPr>
          <p:cNvPr id="3" name="Content Placeholder 2">
            <a:extLst>
              <a:ext uri="{FF2B5EF4-FFF2-40B4-BE49-F238E27FC236}">
                <a16:creationId xmlns:a16="http://schemas.microsoft.com/office/drawing/2014/main" id="{660B15A6-CB81-4BFA-BFD9-45501F910FD4}"/>
              </a:ext>
            </a:extLst>
          </p:cNvPr>
          <p:cNvSpPr>
            <a:spLocks noGrp="1"/>
          </p:cNvSpPr>
          <p:nvPr>
            <p:ph idx="1"/>
          </p:nvPr>
        </p:nvSpPr>
        <p:spPr>
          <a:xfrm>
            <a:off x="1141412" y="1902517"/>
            <a:ext cx="9905999" cy="3541714"/>
          </a:xfrm>
        </p:spPr>
        <p:txBody>
          <a:bodyPr/>
          <a:lstStyle/>
          <a:p>
            <a:r>
              <a:rPr lang="en-US" dirty="0"/>
              <a:t>We offer 2 modes of Heart Rate and SPO2 measurement:</a:t>
            </a:r>
          </a:p>
          <a:p>
            <a:r>
              <a:rPr lang="en-US" dirty="0"/>
              <a:t>1) Using PPG that uses the camera module, image processing and complex mathematical formulae devised by the researchers over the decades.</a:t>
            </a:r>
          </a:p>
          <a:p>
            <a:r>
              <a:rPr lang="en-US" dirty="0"/>
              <a:t>2) Using MAX Pulse Oximeter sensor module connected to an Arduino Enabled Node MCU. The app will connect to the Arduino device and receive the measurements taken by the oximeter sensor via </a:t>
            </a:r>
            <a:r>
              <a:rPr lang="en-US" dirty="0" err="1"/>
              <a:t>wifi</a:t>
            </a:r>
            <a:r>
              <a:rPr lang="en-US" dirty="0"/>
              <a:t>.</a:t>
            </a:r>
            <a:endParaRPr lang="en-IN" dirty="0"/>
          </a:p>
        </p:txBody>
      </p:sp>
      <p:pic>
        <p:nvPicPr>
          <p:cNvPr id="4" name="Picture 3">
            <a:extLst>
              <a:ext uri="{FF2B5EF4-FFF2-40B4-BE49-F238E27FC236}">
                <a16:creationId xmlns:a16="http://schemas.microsoft.com/office/drawing/2014/main" id="{6221F195-E2BD-4B41-B949-00CF834A9B93}"/>
              </a:ext>
            </a:extLst>
          </p:cNvPr>
          <p:cNvPicPr/>
          <p:nvPr/>
        </p:nvPicPr>
        <p:blipFill>
          <a:blip r:embed="rId2"/>
          <a:stretch>
            <a:fillRect/>
          </a:stretch>
        </p:blipFill>
        <p:spPr>
          <a:xfrm>
            <a:off x="8637971" y="4429957"/>
            <a:ext cx="2837969" cy="2028548"/>
          </a:xfrm>
          <a:prstGeom prst="rect">
            <a:avLst/>
          </a:prstGeom>
        </p:spPr>
      </p:pic>
      <p:pic>
        <p:nvPicPr>
          <p:cNvPr id="5" name="Picture 4">
            <a:extLst>
              <a:ext uri="{FF2B5EF4-FFF2-40B4-BE49-F238E27FC236}">
                <a16:creationId xmlns:a16="http://schemas.microsoft.com/office/drawing/2014/main" id="{B603C746-8E81-48E2-9A4A-63AB3A577A43}"/>
              </a:ext>
            </a:extLst>
          </p:cNvPr>
          <p:cNvPicPr>
            <a:picLocks noChangeAspect="1"/>
          </p:cNvPicPr>
          <p:nvPr/>
        </p:nvPicPr>
        <p:blipFill>
          <a:blip r:embed="rId3"/>
          <a:stretch>
            <a:fillRect/>
          </a:stretch>
        </p:blipFill>
        <p:spPr>
          <a:xfrm>
            <a:off x="9072978" y="399495"/>
            <a:ext cx="2631380" cy="1656795"/>
          </a:xfrm>
          <a:prstGeom prst="rect">
            <a:avLst/>
          </a:prstGeom>
        </p:spPr>
      </p:pic>
      <p:sp>
        <p:nvSpPr>
          <p:cNvPr id="6" name="TextBox 5">
            <a:extLst>
              <a:ext uri="{FF2B5EF4-FFF2-40B4-BE49-F238E27FC236}">
                <a16:creationId xmlns:a16="http://schemas.microsoft.com/office/drawing/2014/main" id="{4956F7AE-8E16-42BC-90CD-E09F6169C133}"/>
              </a:ext>
            </a:extLst>
          </p:cNvPr>
          <p:cNvSpPr txBox="1"/>
          <p:nvPr/>
        </p:nvSpPr>
        <p:spPr>
          <a:xfrm>
            <a:off x="7193219" y="6458505"/>
            <a:ext cx="4836324" cy="276999"/>
          </a:xfrm>
          <a:prstGeom prst="rect">
            <a:avLst/>
          </a:prstGeom>
          <a:noFill/>
        </p:spPr>
        <p:txBody>
          <a:bodyPr wrap="none" rtlCol="0">
            <a:spAutoFit/>
          </a:bodyPr>
          <a:lstStyle/>
          <a:p>
            <a:r>
              <a:rPr lang="en-US" sz="1200" dirty="0"/>
              <a:t>Complete Set up comprising of Node MCU and MAX 30100 Pulse Oximeter</a:t>
            </a:r>
            <a:endParaRPr lang="en-IN" sz="1200" dirty="0"/>
          </a:p>
        </p:txBody>
      </p:sp>
      <p:sp>
        <p:nvSpPr>
          <p:cNvPr id="7" name="TextBox 6">
            <a:extLst>
              <a:ext uri="{FF2B5EF4-FFF2-40B4-BE49-F238E27FC236}">
                <a16:creationId xmlns:a16="http://schemas.microsoft.com/office/drawing/2014/main" id="{7DBBE63C-3D35-484E-BF36-D927D9528EFD}"/>
              </a:ext>
            </a:extLst>
          </p:cNvPr>
          <p:cNvSpPr txBox="1"/>
          <p:nvPr/>
        </p:nvSpPr>
        <p:spPr>
          <a:xfrm>
            <a:off x="9814908" y="2153723"/>
            <a:ext cx="1661032" cy="276999"/>
          </a:xfrm>
          <a:prstGeom prst="rect">
            <a:avLst/>
          </a:prstGeom>
          <a:noFill/>
        </p:spPr>
        <p:txBody>
          <a:bodyPr wrap="none" rtlCol="0">
            <a:spAutoFit/>
          </a:bodyPr>
          <a:lstStyle/>
          <a:p>
            <a:r>
              <a:rPr lang="en-US" sz="1200" dirty="0"/>
              <a:t>Measurement using PPG</a:t>
            </a:r>
            <a:endParaRPr lang="en-IN" sz="1200" dirty="0"/>
          </a:p>
        </p:txBody>
      </p:sp>
    </p:spTree>
    <p:extLst>
      <p:ext uri="{BB962C8B-B14F-4D97-AF65-F5344CB8AC3E}">
        <p14:creationId xmlns:p14="http://schemas.microsoft.com/office/powerpoint/2010/main" val="3776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FF77-0265-4F6E-B1F0-6186030CE5F7}"/>
              </a:ext>
            </a:extLst>
          </p:cNvPr>
          <p:cNvSpPr>
            <a:spLocks noGrp="1"/>
          </p:cNvSpPr>
          <p:nvPr>
            <p:ph type="title"/>
          </p:nvPr>
        </p:nvSpPr>
        <p:spPr/>
        <p:txBody>
          <a:bodyPr/>
          <a:lstStyle/>
          <a:p>
            <a:r>
              <a:rPr lang="en-US" dirty="0"/>
              <a:t>Advantages of our approach</a:t>
            </a:r>
            <a:endParaRPr lang="en-IN" dirty="0"/>
          </a:p>
        </p:txBody>
      </p:sp>
      <p:sp>
        <p:nvSpPr>
          <p:cNvPr id="3" name="Content Placeholder 2">
            <a:extLst>
              <a:ext uri="{FF2B5EF4-FFF2-40B4-BE49-F238E27FC236}">
                <a16:creationId xmlns:a16="http://schemas.microsoft.com/office/drawing/2014/main" id="{A257E43F-A75F-4A4E-9086-56DA24CB75AC}"/>
              </a:ext>
            </a:extLst>
          </p:cNvPr>
          <p:cNvSpPr>
            <a:spLocks noGrp="1"/>
          </p:cNvSpPr>
          <p:nvPr>
            <p:ph idx="1"/>
          </p:nvPr>
        </p:nvSpPr>
        <p:spPr>
          <a:xfrm>
            <a:off x="985422" y="1933812"/>
            <a:ext cx="10351363" cy="4305670"/>
          </a:xfrm>
        </p:spPr>
        <p:txBody>
          <a:bodyPr>
            <a:normAutofit fontScale="92500" lnSpcReduction="10000"/>
          </a:bodyPr>
          <a:lstStyle/>
          <a:p>
            <a:r>
              <a:rPr lang="en-US" dirty="0"/>
              <a:t>Easily available, low cost, efficient platform to monitor Covid-19 patients.</a:t>
            </a:r>
          </a:p>
          <a:p>
            <a:r>
              <a:rPr lang="en-US" dirty="0"/>
              <a:t>Monitoring can be done remotely without any need of contact with the patients.</a:t>
            </a:r>
          </a:p>
          <a:p>
            <a:r>
              <a:rPr lang="en-US" dirty="0"/>
              <a:t>The Complete Sensor module only costs less than Rs.500 as compared to the market cost of Rs. 800 – 2100.</a:t>
            </a:r>
          </a:p>
          <a:p>
            <a:r>
              <a:rPr lang="en-US" dirty="0"/>
              <a:t>Cost Breakup: Node MCU Rs.200, MAX Pulse Oximeter Rs.200, Breadboard and jumper cables around Rs. 80-100.</a:t>
            </a:r>
          </a:p>
          <a:p>
            <a:r>
              <a:rPr lang="en-US" dirty="0"/>
              <a:t>Multiple sensors can be used with the same Node MCU board. So all you need is one Node MCU board and multiple sensors, separate for each patient and just plug in and plug out your sensor module, connect the device to the app and receive the measurement results in less than a minute.</a:t>
            </a:r>
            <a:endParaRPr lang="en-IN" dirty="0"/>
          </a:p>
        </p:txBody>
      </p:sp>
    </p:spTree>
    <p:extLst>
      <p:ext uri="{BB962C8B-B14F-4D97-AF65-F5344CB8AC3E}">
        <p14:creationId xmlns:p14="http://schemas.microsoft.com/office/powerpoint/2010/main" val="2996559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66392-5EC4-409E-B306-EA48DE3CC5B8}"/>
              </a:ext>
            </a:extLst>
          </p:cNvPr>
          <p:cNvSpPr>
            <a:spLocks noGrp="1"/>
          </p:cNvSpPr>
          <p:nvPr>
            <p:ph idx="1"/>
          </p:nvPr>
        </p:nvSpPr>
        <p:spPr>
          <a:xfrm>
            <a:off x="958788" y="1376040"/>
            <a:ext cx="10090211" cy="5240786"/>
          </a:xfrm>
        </p:spPr>
        <p:txBody>
          <a:bodyPr>
            <a:normAutofit/>
          </a:bodyPr>
          <a:lstStyle/>
          <a:p>
            <a:r>
              <a:rPr lang="en-US" sz="2200" dirty="0"/>
              <a:t>There is very less local patient vitals data available currently due to heavy load on the hospitals and doctors especially with over 8000 cases getting registered daily.</a:t>
            </a:r>
          </a:p>
          <a:p>
            <a:r>
              <a:rPr lang="en-US" sz="2200" dirty="0"/>
              <a:t>With our solution implemented on a large scale such as hospitals, there will be loads of patient vitals data generated that will be accurate as well if the Arduino method is used for measurement which will cost a mere fraction of what the government is spending for importing expensive apparatus from other countries.</a:t>
            </a:r>
          </a:p>
          <a:p>
            <a:r>
              <a:rPr lang="en-US" sz="2200" dirty="0"/>
              <a:t>That data can be helpful for the local researchers and doctors to find out how every patient reacts differently to the virus and how measurement of vitals can help in early detection of infections and asymptomatic cases.</a:t>
            </a:r>
            <a:endParaRPr lang="en-IN" sz="2200" dirty="0"/>
          </a:p>
        </p:txBody>
      </p:sp>
    </p:spTree>
    <p:extLst>
      <p:ext uri="{BB962C8B-B14F-4D97-AF65-F5344CB8AC3E}">
        <p14:creationId xmlns:p14="http://schemas.microsoft.com/office/powerpoint/2010/main" val="391166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825EE0B-5B9B-4125-A669-F58BD04132F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46412" y="1876110"/>
            <a:ext cx="2171631" cy="4166586"/>
          </a:xfrm>
          <a:prstGeom prst="rect">
            <a:avLst/>
          </a:prstGeom>
          <a:noFill/>
          <a:ln>
            <a:noFill/>
          </a:ln>
        </p:spPr>
      </p:pic>
      <p:pic>
        <p:nvPicPr>
          <p:cNvPr id="5" name="Picture 4">
            <a:extLst>
              <a:ext uri="{FF2B5EF4-FFF2-40B4-BE49-F238E27FC236}">
                <a16:creationId xmlns:a16="http://schemas.microsoft.com/office/drawing/2014/main" id="{C7A162FD-C068-4AF7-868F-ABB8506AA9D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6" y="1876110"/>
            <a:ext cx="2171631" cy="4166586"/>
          </a:xfrm>
          <a:prstGeom prst="rect">
            <a:avLst/>
          </a:prstGeom>
          <a:noFill/>
          <a:ln>
            <a:noFill/>
          </a:ln>
        </p:spPr>
      </p:pic>
      <p:pic>
        <p:nvPicPr>
          <p:cNvPr id="6" name="Picture 5">
            <a:extLst>
              <a:ext uri="{FF2B5EF4-FFF2-40B4-BE49-F238E27FC236}">
                <a16:creationId xmlns:a16="http://schemas.microsoft.com/office/drawing/2014/main" id="{81DDA893-1D77-46D8-9223-D8082021C1F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4800" y="1876110"/>
            <a:ext cx="2277977" cy="4166586"/>
          </a:xfrm>
          <a:prstGeom prst="rect">
            <a:avLst/>
          </a:prstGeom>
          <a:noFill/>
          <a:ln>
            <a:noFill/>
          </a:ln>
        </p:spPr>
      </p:pic>
      <p:pic>
        <p:nvPicPr>
          <p:cNvPr id="8" name="Picture 7">
            <a:extLst>
              <a:ext uri="{FF2B5EF4-FFF2-40B4-BE49-F238E27FC236}">
                <a16:creationId xmlns:a16="http://schemas.microsoft.com/office/drawing/2014/main" id="{B7D0981B-F5FE-4CC0-96F2-0E4A5CA48681}"/>
              </a:ext>
            </a:extLst>
          </p:cNvPr>
          <p:cNvPicPr>
            <a:picLocks noChangeAspect="1"/>
          </p:cNvPicPr>
          <p:nvPr/>
        </p:nvPicPr>
        <p:blipFill>
          <a:blip r:embed="rId5"/>
          <a:stretch>
            <a:fillRect/>
          </a:stretch>
        </p:blipFill>
        <p:spPr>
          <a:xfrm>
            <a:off x="977218" y="1876110"/>
            <a:ext cx="2171631" cy="4218360"/>
          </a:xfrm>
          <a:prstGeom prst="rect">
            <a:avLst/>
          </a:prstGeom>
        </p:spPr>
      </p:pic>
      <p:sp>
        <p:nvSpPr>
          <p:cNvPr id="9" name="TextBox 8">
            <a:extLst>
              <a:ext uri="{FF2B5EF4-FFF2-40B4-BE49-F238E27FC236}">
                <a16:creationId xmlns:a16="http://schemas.microsoft.com/office/drawing/2014/main" id="{8D1D4BB3-CB2D-45E8-9624-4243938426E4}"/>
              </a:ext>
            </a:extLst>
          </p:cNvPr>
          <p:cNvSpPr txBox="1"/>
          <p:nvPr/>
        </p:nvSpPr>
        <p:spPr>
          <a:xfrm>
            <a:off x="1441513" y="479395"/>
            <a:ext cx="9521264" cy="1200329"/>
          </a:xfrm>
          <a:prstGeom prst="rect">
            <a:avLst/>
          </a:prstGeom>
          <a:noFill/>
        </p:spPr>
        <p:txBody>
          <a:bodyPr wrap="square" rtlCol="0">
            <a:spAutoFit/>
          </a:bodyPr>
          <a:lstStyle/>
          <a:p>
            <a:r>
              <a:rPr lang="en-US" sz="3600" dirty="0"/>
              <a:t>HOW THE APP WORKS TOWARDS MONITORING AND WARNING USERS</a:t>
            </a:r>
            <a:endParaRPr lang="en-IN" sz="3600" dirty="0"/>
          </a:p>
        </p:txBody>
      </p:sp>
    </p:spTree>
    <p:extLst>
      <p:ext uri="{BB962C8B-B14F-4D97-AF65-F5344CB8AC3E}">
        <p14:creationId xmlns:p14="http://schemas.microsoft.com/office/powerpoint/2010/main" val="388441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6763-4DCF-4F7C-AF38-B37905DAEFF9}"/>
              </a:ext>
            </a:extLst>
          </p:cNvPr>
          <p:cNvSpPr>
            <a:spLocks noGrp="1"/>
          </p:cNvSpPr>
          <p:nvPr>
            <p:ph type="title"/>
          </p:nvPr>
        </p:nvSpPr>
        <p:spPr>
          <a:xfrm>
            <a:off x="1235665" y="349448"/>
            <a:ext cx="9905998" cy="1478570"/>
          </a:xfrm>
        </p:spPr>
        <p:txBody>
          <a:bodyPr/>
          <a:lstStyle/>
          <a:p>
            <a:r>
              <a:rPr lang="en-US" dirty="0"/>
              <a:t>How doctors can monitor their patients</a:t>
            </a:r>
            <a:endParaRPr lang="en-IN" dirty="0"/>
          </a:p>
        </p:txBody>
      </p:sp>
      <p:pic>
        <p:nvPicPr>
          <p:cNvPr id="5" name="Content Placeholder 4">
            <a:extLst>
              <a:ext uri="{FF2B5EF4-FFF2-40B4-BE49-F238E27FC236}">
                <a16:creationId xmlns:a16="http://schemas.microsoft.com/office/drawing/2014/main" id="{E67D033B-1FCA-4D47-A49F-59B1D1B3D893}"/>
              </a:ext>
            </a:extLst>
          </p:cNvPr>
          <p:cNvPicPr>
            <a:picLocks noGrp="1" noChangeAspect="1"/>
          </p:cNvPicPr>
          <p:nvPr>
            <p:ph idx="1"/>
          </p:nvPr>
        </p:nvPicPr>
        <p:blipFill>
          <a:blip r:embed="rId2"/>
          <a:stretch>
            <a:fillRect/>
          </a:stretch>
        </p:blipFill>
        <p:spPr>
          <a:xfrm>
            <a:off x="9596761" y="1828018"/>
            <a:ext cx="2112885" cy="4091036"/>
          </a:xfrm>
        </p:spPr>
      </p:pic>
      <p:pic>
        <p:nvPicPr>
          <p:cNvPr id="7" name="Picture 6">
            <a:extLst>
              <a:ext uri="{FF2B5EF4-FFF2-40B4-BE49-F238E27FC236}">
                <a16:creationId xmlns:a16="http://schemas.microsoft.com/office/drawing/2014/main" id="{83B5C2C3-655A-4D81-8418-A4B1DD178703}"/>
              </a:ext>
            </a:extLst>
          </p:cNvPr>
          <p:cNvPicPr>
            <a:picLocks noChangeAspect="1"/>
          </p:cNvPicPr>
          <p:nvPr/>
        </p:nvPicPr>
        <p:blipFill>
          <a:blip r:embed="rId3"/>
          <a:stretch>
            <a:fillRect/>
          </a:stretch>
        </p:blipFill>
        <p:spPr>
          <a:xfrm>
            <a:off x="3736651" y="1828019"/>
            <a:ext cx="2124780" cy="4091036"/>
          </a:xfrm>
          <a:prstGeom prst="rect">
            <a:avLst/>
          </a:prstGeom>
        </p:spPr>
      </p:pic>
      <p:pic>
        <p:nvPicPr>
          <p:cNvPr id="9" name="Picture 8">
            <a:extLst>
              <a:ext uri="{FF2B5EF4-FFF2-40B4-BE49-F238E27FC236}">
                <a16:creationId xmlns:a16="http://schemas.microsoft.com/office/drawing/2014/main" id="{3D61DFEC-D69B-4D37-8F01-4E34812460A0}"/>
              </a:ext>
            </a:extLst>
          </p:cNvPr>
          <p:cNvPicPr>
            <a:picLocks noChangeAspect="1"/>
          </p:cNvPicPr>
          <p:nvPr/>
        </p:nvPicPr>
        <p:blipFill>
          <a:blip r:embed="rId4"/>
          <a:stretch>
            <a:fillRect/>
          </a:stretch>
        </p:blipFill>
        <p:spPr>
          <a:xfrm>
            <a:off x="1050337" y="1828018"/>
            <a:ext cx="2127006" cy="4091036"/>
          </a:xfrm>
          <a:prstGeom prst="rect">
            <a:avLst/>
          </a:prstGeom>
        </p:spPr>
      </p:pic>
      <p:pic>
        <p:nvPicPr>
          <p:cNvPr id="11" name="Picture 10">
            <a:extLst>
              <a:ext uri="{FF2B5EF4-FFF2-40B4-BE49-F238E27FC236}">
                <a16:creationId xmlns:a16="http://schemas.microsoft.com/office/drawing/2014/main" id="{4889E3B6-FEEE-463F-B26F-C7C7818D3DB7}"/>
              </a:ext>
            </a:extLst>
          </p:cNvPr>
          <p:cNvPicPr>
            <a:picLocks noChangeAspect="1"/>
          </p:cNvPicPr>
          <p:nvPr/>
        </p:nvPicPr>
        <p:blipFill>
          <a:blip r:embed="rId5"/>
          <a:stretch>
            <a:fillRect/>
          </a:stretch>
        </p:blipFill>
        <p:spPr>
          <a:xfrm>
            <a:off x="6693763" y="1828018"/>
            <a:ext cx="2201662" cy="4091036"/>
          </a:xfrm>
          <a:prstGeom prst="rect">
            <a:avLst/>
          </a:prstGeom>
        </p:spPr>
      </p:pic>
    </p:spTree>
    <p:extLst>
      <p:ext uri="{BB962C8B-B14F-4D97-AF65-F5344CB8AC3E}">
        <p14:creationId xmlns:p14="http://schemas.microsoft.com/office/powerpoint/2010/main" val="2553677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D277-BD39-4DED-8EF9-602C957556F4}"/>
              </a:ext>
            </a:extLst>
          </p:cNvPr>
          <p:cNvSpPr>
            <a:spLocks noGrp="1"/>
          </p:cNvSpPr>
          <p:nvPr>
            <p:ph type="title"/>
          </p:nvPr>
        </p:nvSpPr>
        <p:spPr/>
        <p:txBody>
          <a:bodyPr/>
          <a:lstStyle/>
          <a:p>
            <a:r>
              <a:rPr lang="en-US" dirty="0"/>
              <a:t>Mode 1: measurement using </a:t>
            </a:r>
            <a:r>
              <a:rPr lang="en-US" dirty="0" err="1"/>
              <a:t>ppg</a:t>
            </a:r>
            <a:r>
              <a:rPr lang="en-US" dirty="0"/>
              <a:t> in action</a:t>
            </a:r>
            <a:endParaRPr lang="en-IN" dirty="0"/>
          </a:p>
        </p:txBody>
      </p:sp>
      <p:pic>
        <p:nvPicPr>
          <p:cNvPr id="4" name="Online Media 3" title="Spo2 Watcher PPG Working">
            <a:hlinkClick r:id="" action="ppaction://media"/>
            <a:extLst>
              <a:ext uri="{FF2B5EF4-FFF2-40B4-BE49-F238E27FC236}">
                <a16:creationId xmlns:a16="http://schemas.microsoft.com/office/drawing/2014/main" id="{49038AE8-7F9A-409B-90A2-3AADE4B0CDFB}"/>
              </a:ext>
            </a:extLst>
          </p:cNvPr>
          <p:cNvPicPr>
            <a:picLocks noRot="1" noChangeAspect="1"/>
          </p:cNvPicPr>
          <p:nvPr>
            <a:videoFile r:link="rId1"/>
          </p:nvPr>
        </p:nvPicPr>
        <p:blipFill>
          <a:blip r:embed="rId4"/>
          <a:stretch>
            <a:fillRect/>
          </a:stretch>
        </p:blipFill>
        <p:spPr>
          <a:xfrm>
            <a:off x="890727" y="2176139"/>
            <a:ext cx="6096000" cy="3429000"/>
          </a:xfrm>
          <a:prstGeom prst="rect">
            <a:avLst/>
          </a:prstGeom>
        </p:spPr>
      </p:pic>
      <p:pic>
        <p:nvPicPr>
          <p:cNvPr id="5" name="Online Media 4" title="Actual Pulse Oxymeter Reading">
            <a:hlinkClick r:id="" action="ppaction://media"/>
            <a:extLst>
              <a:ext uri="{FF2B5EF4-FFF2-40B4-BE49-F238E27FC236}">
                <a16:creationId xmlns:a16="http://schemas.microsoft.com/office/drawing/2014/main" id="{19FD9C7A-A529-4762-AE62-DE19362F6DEF}"/>
              </a:ext>
            </a:extLst>
          </p:cNvPr>
          <p:cNvPicPr>
            <a:picLocks noRot="1" noChangeAspect="1"/>
          </p:cNvPicPr>
          <p:nvPr>
            <a:videoFile r:link="rId2"/>
          </p:nvPr>
        </p:nvPicPr>
        <p:blipFill>
          <a:blip r:embed="rId5"/>
          <a:stretch>
            <a:fillRect/>
          </a:stretch>
        </p:blipFill>
        <p:spPr>
          <a:xfrm>
            <a:off x="7114655" y="2176139"/>
            <a:ext cx="4994487" cy="2835306"/>
          </a:xfrm>
          <a:prstGeom prst="rect">
            <a:avLst/>
          </a:prstGeom>
        </p:spPr>
      </p:pic>
      <p:sp>
        <p:nvSpPr>
          <p:cNvPr id="6" name="TextBox 5">
            <a:extLst>
              <a:ext uri="{FF2B5EF4-FFF2-40B4-BE49-F238E27FC236}">
                <a16:creationId xmlns:a16="http://schemas.microsoft.com/office/drawing/2014/main" id="{06523B0A-6997-4913-B165-0E524BEDDB21}"/>
              </a:ext>
            </a:extLst>
          </p:cNvPr>
          <p:cNvSpPr txBox="1"/>
          <p:nvPr/>
        </p:nvSpPr>
        <p:spPr>
          <a:xfrm>
            <a:off x="1961965" y="5752730"/>
            <a:ext cx="4350678" cy="369332"/>
          </a:xfrm>
          <a:prstGeom prst="rect">
            <a:avLst/>
          </a:prstGeom>
          <a:noFill/>
        </p:spPr>
        <p:txBody>
          <a:bodyPr wrap="none" rtlCol="0">
            <a:spAutoFit/>
          </a:bodyPr>
          <a:lstStyle/>
          <a:p>
            <a:r>
              <a:rPr lang="en-US" dirty="0"/>
              <a:t>Measuring Vital signs using smartphone PPG</a:t>
            </a:r>
            <a:endParaRPr lang="en-IN" dirty="0"/>
          </a:p>
        </p:txBody>
      </p:sp>
      <p:sp>
        <p:nvSpPr>
          <p:cNvPr id="7" name="TextBox 6">
            <a:extLst>
              <a:ext uri="{FF2B5EF4-FFF2-40B4-BE49-F238E27FC236}">
                <a16:creationId xmlns:a16="http://schemas.microsoft.com/office/drawing/2014/main" id="{72209BA1-57D4-4443-A69F-530F0672C326}"/>
              </a:ext>
            </a:extLst>
          </p:cNvPr>
          <p:cNvSpPr txBox="1"/>
          <p:nvPr/>
        </p:nvSpPr>
        <p:spPr>
          <a:xfrm>
            <a:off x="7336948" y="5106399"/>
            <a:ext cx="4549900" cy="646331"/>
          </a:xfrm>
          <a:prstGeom prst="rect">
            <a:avLst/>
          </a:prstGeom>
          <a:noFill/>
        </p:spPr>
        <p:txBody>
          <a:bodyPr wrap="none" rtlCol="0">
            <a:spAutoFit/>
          </a:bodyPr>
          <a:lstStyle/>
          <a:p>
            <a:r>
              <a:rPr lang="en-US" dirty="0"/>
              <a:t>Results obtained by a Rs. 2000 Pulse Oximeter </a:t>
            </a:r>
          </a:p>
          <a:p>
            <a:r>
              <a:rPr lang="en-US" dirty="0"/>
              <a:t>at the same time.</a:t>
            </a:r>
            <a:endParaRPr lang="en-IN" dirty="0"/>
          </a:p>
        </p:txBody>
      </p:sp>
    </p:spTree>
    <p:extLst>
      <p:ext uri="{BB962C8B-B14F-4D97-AF65-F5344CB8AC3E}">
        <p14:creationId xmlns:p14="http://schemas.microsoft.com/office/powerpoint/2010/main" val="181974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5"/>
                </p:tgtEl>
              </p:cMediaNode>
            </p:video>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6F61-0162-4194-A7F9-2AD70B148D41}"/>
              </a:ext>
            </a:extLst>
          </p:cNvPr>
          <p:cNvSpPr>
            <a:spLocks noGrp="1"/>
          </p:cNvSpPr>
          <p:nvPr>
            <p:ph type="title"/>
          </p:nvPr>
        </p:nvSpPr>
        <p:spPr/>
        <p:txBody>
          <a:bodyPr>
            <a:normAutofit fontScale="90000"/>
          </a:bodyPr>
          <a:lstStyle/>
          <a:p>
            <a:r>
              <a:rPr lang="en-US" dirty="0"/>
              <a:t>Mode 2: measurement using pulse oximeter</a:t>
            </a:r>
            <a:br>
              <a:rPr lang="en-US" dirty="0"/>
            </a:br>
            <a:r>
              <a:rPr lang="en-US" dirty="0"/>
              <a:t>(implementation so far limited to serial output)</a:t>
            </a:r>
            <a:endParaRPr lang="en-IN" dirty="0"/>
          </a:p>
        </p:txBody>
      </p:sp>
      <p:pic>
        <p:nvPicPr>
          <p:cNvPr id="4" name="Online Media 3" title="MAX30010 PULSE OXIMETER CONNECTED TO NODE MCU">
            <a:hlinkClick r:id="" action="ppaction://media"/>
            <a:extLst>
              <a:ext uri="{FF2B5EF4-FFF2-40B4-BE49-F238E27FC236}">
                <a16:creationId xmlns:a16="http://schemas.microsoft.com/office/drawing/2014/main" id="{736DE8FD-0195-4864-B60F-137DE9E653EA}"/>
              </a:ext>
            </a:extLst>
          </p:cNvPr>
          <p:cNvPicPr>
            <a:picLocks noRot="1" noChangeAspect="1"/>
          </p:cNvPicPr>
          <p:nvPr>
            <a:videoFile r:link="rId1"/>
          </p:nvPr>
        </p:nvPicPr>
        <p:blipFill>
          <a:blip r:embed="rId3"/>
          <a:stretch>
            <a:fillRect/>
          </a:stretch>
        </p:blipFill>
        <p:spPr>
          <a:xfrm>
            <a:off x="3046412" y="2193894"/>
            <a:ext cx="6096000" cy="3429000"/>
          </a:xfrm>
          <a:prstGeom prst="rect">
            <a:avLst/>
          </a:prstGeom>
        </p:spPr>
      </p:pic>
      <p:sp>
        <p:nvSpPr>
          <p:cNvPr id="5" name="TextBox 4">
            <a:extLst>
              <a:ext uri="{FF2B5EF4-FFF2-40B4-BE49-F238E27FC236}">
                <a16:creationId xmlns:a16="http://schemas.microsoft.com/office/drawing/2014/main" id="{5B073AA1-6309-48CB-9E49-13043ED9AA2C}"/>
              </a:ext>
            </a:extLst>
          </p:cNvPr>
          <p:cNvSpPr txBox="1"/>
          <p:nvPr/>
        </p:nvSpPr>
        <p:spPr>
          <a:xfrm>
            <a:off x="2588044" y="6054816"/>
            <a:ext cx="8136330" cy="369332"/>
          </a:xfrm>
          <a:prstGeom prst="rect">
            <a:avLst/>
          </a:prstGeom>
          <a:noFill/>
        </p:spPr>
        <p:txBody>
          <a:bodyPr wrap="none" rtlCol="0">
            <a:spAutoFit/>
          </a:bodyPr>
          <a:lstStyle/>
          <a:p>
            <a:r>
              <a:rPr lang="en-US" dirty="0"/>
              <a:t>Testing the MAX30010 Pulse Oximeter Sensor connected to Node MCU on serial output</a:t>
            </a:r>
            <a:endParaRPr lang="en-IN" dirty="0"/>
          </a:p>
        </p:txBody>
      </p:sp>
    </p:spTree>
    <p:extLst>
      <p:ext uri="{BB962C8B-B14F-4D97-AF65-F5344CB8AC3E}">
        <p14:creationId xmlns:p14="http://schemas.microsoft.com/office/powerpoint/2010/main" val="81964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F5EA-CEC2-4251-9A3A-6767CCE7535A}"/>
              </a:ext>
            </a:extLst>
          </p:cNvPr>
          <p:cNvSpPr>
            <a:spLocks noGrp="1"/>
          </p:cNvSpPr>
          <p:nvPr>
            <p:ph type="title"/>
          </p:nvPr>
        </p:nvSpPr>
        <p:spPr/>
        <p:txBody>
          <a:bodyPr>
            <a:normAutofit/>
          </a:bodyPr>
          <a:lstStyle/>
          <a:p>
            <a:r>
              <a:rPr lang="en-US" sz="4000" b="1" dirty="0"/>
              <a:t>Our experiments and results</a:t>
            </a:r>
            <a:endParaRPr lang="en-IN" sz="4000" b="1" dirty="0"/>
          </a:p>
        </p:txBody>
      </p:sp>
      <p:sp>
        <p:nvSpPr>
          <p:cNvPr id="3" name="Content Placeholder 2">
            <a:extLst>
              <a:ext uri="{FF2B5EF4-FFF2-40B4-BE49-F238E27FC236}">
                <a16:creationId xmlns:a16="http://schemas.microsoft.com/office/drawing/2014/main" id="{321E0D8C-CAB2-4633-BECC-30DED531B9A5}"/>
              </a:ext>
            </a:extLst>
          </p:cNvPr>
          <p:cNvSpPr>
            <a:spLocks noGrp="1"/>
          </p:cNvSpPr>
          <p:nvPr>
            <p:ph idx="1"/>
          </p:nvPr>
        </p:nvSpPr>
        <p:spPr/>
        <p:txBody>
          <a:bodyPr>
            <a:normAutofit fontScale="92500"/>
          </a:bodyPr>
          <a:lstStyle/>
          <a:p>
            <a:r>
              <a:rPr lang="en-US" dirty="0"/>
              <a:t>We have successfully tested the PPG method of vital signs measurement by both adhering to and violating the constraints related to the technique and got promising results.</a:t>
            </a:r>
          </a:p>
          <a:p>
            <a:r>
              <a:rPr lang="en-US" dirty="0"/>
              <a:t>The first mode of measurement, though not completely accurate is enough to serve as a way to warn people about asymptomatic infections signs of deteriorating health in case of active patients.</a:t>
            </a:r>
          </a:p>
          <a:p>
            <a:r>
              <a:rPr lang="en-US" dirty="0"/>
              <a:t>We have also finished setting up the apparatus for the second mode, that is Node MCU + MAX Pulse oximeter sensor module and it gives 100% accurate results.</a:t>
            </a:r>
            <a:endParaRPr lang="en-IN" dirty="0"/>
          </a:p>
        </p:txBody>
      </p:sp>
    </p:spTree>
    <p:extLst>
      <p:ext uri="{BB962C8B-B14F-4D97-AF65-F5344CB8AC3E}">
        <p14:creationId xmlns:p14="http://schemas.microsoft.com/office/powerpoint/2010/main" val="1929565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115CBE0-C070-4189-AC70-7979BA2B8CBD}"/>
              </a:ext>
            </a:extLst>
          </p:cNvPr>
          <p:cNvGraphicFramePr>
            <a:graphicFrameLocks noGrp="1"/>
          </p:cNvGraphicFramePr>
          <p:nvPr>
            <p:ph idx="1"/>
            <p:extLst>
              <p:ext uri="{D42A27DB-BD31-4B8C-83A1-F6EECF244321}">
                <p14:modId xmlns:p14="http://schemas.microsoft.com/office/powerpoint/2010/main" val="1528951505"/>
              </p:ext>
            </p:extLst>
          </p:nvPr>
        </p:nvGraphicFramePr>
        <p:xfrm>
          <a:off x="152400" y="94834"/>
          <a:ext cx="5867400" cy="2780468"/>
        </p:xfrm>
        <a:graphic>
          <a:graphicData uri="http://schemas.openxmlformats.org/drawingml/2006/table">
            <a:tbl>
              <a:tblPr firstRow="1" firstCol="1" bandRow="1">
                <a:tableStyleId>{5C22544A-7EE6-4342-B048-85BDC9FD1C3A}</a:tableStyleId>
              </a:tblPr>
              <a:tblGrid>
                <a:gridCol w="1714500">
                  <a:extLst>
                    <a:ext uri="{9D8B030D-6E8A-4147-A177-3AD203B41FA5}">
                      <a16:colId xmlns:a16="http://schemas.microsoft.com/office/drawing/2014/main" val="2933499084"/>
                    </a:ext>
                  </a:extLst>
                </a:gridCol>
                <a:gridCol w="1054100">
                  <a:extLst>
                    <a:ext uri="{9D8B030D-6E8A-4147-A177-3AD203B41FA5}">
                      <a16:colId xmlns:a16="http://schemas.microsoft.com/office/drawing/2014/main" val="486147171"/>
                    </a:ext>
                  </a:extLst>
                </a:gridCol>
                <a:gridCol w="1562100">
                  <a:extLst>
                    <a:ext uri="{9D8B030D-6E8A-4147-A177-3AD203B41FA5}">
                      <a16:colId xmlns:a16="http://schemas.microsoft.com/office/drawing/2014/main" val="2896044204"/>
                    </a:ext>
                  </a:extLst>
                </a:gridCol>
                <a:gridCol w="1536700">
                  <a:extLst>
                    <a:ext uri="{9D8B030D-6E8A-4147-A177-3AD203B41FA5}">
                      <a16:colId xmlns:a16="http://schemas.microsoft.com/office/drawing/2014/main" val="2183670588"/>
                    </a:ext>
                  </a:extLst>
                </a:gridCol>
              </a:tblGrid>
              <a:tr h="200748">
                <a:tc>
                  <a:txBody>
                    <a:bodyPr/>
                    <a:lstStyle/>
                    <a:p>
                      <a:pPr algn="ctr"/>
                      <a:r>
                        <a:rPr lang="en-IN" sz="1200">
                          <a:effectLst/>
                        </a:rPr>
                        <a:t>Entry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200">
                          <a:effectLst/>
                        </a:rPr>
                        <a:t>Heart Rate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200" dirty="0">
                          <a:effectLst/>
                        </a:rPr>
                        <a:t>Oxygen Saturation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200">
                          <a:effectLst/>
                        </a:rPr>
                        <a:t>Timestamp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49532529"/>
                  </a:ext>
                </a:extLst>
              </a:tr>
              <a:tr h="185306">
                <a:tc>
                  <a:txBody>
                    <a:bodyPr/>
                    <a:lstStyle/>
                    <a:p>
                      <a:r>
                        <a:rPr lang="en-IN" sz="1100">
                          <a:effectLst/>
                        </a:rPr>
                        <a:t>MHC_p1vy4xS_990Iy7Y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62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1.600103326072E+12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68926338"/>
                  </a:ext>
                </a:extLst>
              </a:tr>
              <a:tr h="185306">
                <a:tc>
                  <a:txBody>
                    <a:bodyPr/>
                    <a:lstStyle/>
                    <a:p>
                      <a:r>
                        <a:rPr lang="en-IN" sz="1100">
                          <a:effectLst/>
                        </a:rPr>
                        <a:t>MHDH86Py__wjXlQwxpE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68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1.600114954175E+12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36812721"/>
                  </a:ext>
                </a:extLst>
              </a:tr>
              <a:tr h="185306">
                <a:tc>
                  <a:txBody>
                    <a:bodyPr/>
                    <a:lstStyle/>
                    <a:p>
                      <a:r>
                        <a:rPr lang="en-IN" sz="1100">
                          <a:effectLst/>
                        </a:rPr>
                        <a:t>MHDHCn5Y-0CywaUImg5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68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1.600114973355E+12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17890254"/>
                  </a:ext>
                </a:extLst>
              </a:tr>
              <a:tr h="185306">
                <a:tc>
                  <a:txBody>
                    <a:bodyPr/>
                    <a:lstStyle/>
                    <a:p>
                      <a:r>
                        <a:rPr lang="en-IN" sz="1100">
                          <a:effectLst/>
                        </a:rPr>
                        <a:t>MHDHMIzvWA6TdTBFUKe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70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dirty="0">
                          <a:effectLst/>
                        </a:rPr>
                        <a:t>99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1.600115012324E+12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42833579"/>
                  </a:ext>
                </a:extLst>
              </a:tr>
              <a:tr h="185306">
                <a:tc>
                  <a:txBody>
                    <a:bodyPr/>
                    <a:lstStyle/>
                    <a:p>
                      <a:r>
                        <a:rPr lang="en-IN" sz="1100">
                          <a:effectLst/>
                        </a:rPr>
                        <a:t>MHFB-hsa_ki6ObOgvmX</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82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1.600146901491E+12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69063022"/>
                  </a:ext>
                </a:extLst>
              </a:tr>
              <a:tr h="185306">
                <a:tc>
                  <a:txBody>
                    <a:bodyPr/>
                    <a:lstStyle/>
                    <a:p>
                      <a:r>
                        <a:rPr lang="en-IN" sz="1100">
                          <a:effectLst/>
                        </a:rPr>
                        <a:t>MHFB1ud-29ebfS0rEls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82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1.600146910500E+12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24227644"/>
                  </a:ext>
                </a:extLst>
              </a:tr>
              <a:tr h="185306">
                <a:tc>
                  <a:txBody>
                    <a:bodyPr/>
                    <a:lstStyle/>
                    <a:p>
                      <a:r>
                        <a:rPr lang="en-IN" sz="1100">
                          <a:effectLst/>
                        </a:rPr>
                        <a:t>MHSLzL9meJhfI8HGxim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48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1.600367882815E+12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30321204"/>
                  </a:ext>
                </a:extLst>
              </a:tr>
              <a:tr h="185306">
                <a:tc>
                  <a:txBody>
                    <a:bodyPr/>
                    <a:lstStyle/>
                    <a:p>
                      <a:r>
                        <a:rPr lang="en-IN" sz="1100">
                          <a:effectLst/>
                        </a:rPr>
                        <a:t>MHSM30NbcGi8qius5il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48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dirty="0">
                          <a:effectLst/>
                        </a:rPr>
                        <a:t>98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dirty="0">
                          <a:effectLst/>
                        </a:rPr>
                        <a:t>1.600367901965E+12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92217275"/>
                  </a:ext>
                </a:extLst>
              </a:tr>
              <a:tr h="185306">
                <a:tc>
                  <a:txBody>
                    <a:bodyPr/>
                    <a:lstStyle/>
                    <a:p>
                      <a:r>
                        <a:rPr lang="en-IN" sz="1100">
                          <a:effectLst/>
                        </a:rPr>
                        <a:t>MHgfsDCLCefpvv_PhLP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59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dirty="0">
                          <a:effectLst/>
                        </a:rPr>
                        <a:t>95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1.600625016869E+12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267452281"/>
                  </a:ext>
                </a:extLst>
              </a:tr>
              <a:tr h="185306">
                <a:tc>
                  <a:txBody>
                    <a:bodyPr/>
                    <a:lstStyle/>
                    <a:p>
                      <a:r>
                        <a:rPr lang="en-IN" sz="1100">
                          <a:effectLst/>
                        </a:rPr>
                        <a:t>MI_dDJDZsKG1blU18uz</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62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1.601580621645E+12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458833728"/>
                  </a:ext>
                </a:extLst>
              </a:tr>
              <a:tr h="185306">
                <a:tc>
                  <a:txBody>
                    <a:bodyPr/>
                    <a:lstStyle/>
                    <a:p>
                      <a:r>
                        <a:rPr lang="en-IN" sz="1100">
                          <a:effectLst/>
                        </a:rPr>
                        <a:t>MI_dnATOZFJPb9QE-J4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62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1.601580772665E+12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91449485"/>
                  </a:ext>
                </a:extLst>
              </a:tr>
              <a:tr h="185306">
                <a:tc>
                  <a:txBody>
                    <a:bodyPr/>
                    <a:lstStyle/>
                    <a:p>
                      <a:r>
                        <a:rPr lang="en-IN" sz="1100">
                          <a:effectLst/>
                        </a:rPr>
                        <a:t>MJOFwMeWjam5ZkF_els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1.602446672893E+12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93209483"/>
                  </a:ext>
                </a:extLst>
              </a:tr>
              <a:tr h="356048">
                <a:tc>
                  <a:txBody>
                    <a:bodyPr/>
                    <a:lstStyle/>
                    <a:p>
                      <a:r>
                        <a:rPr lang="en-IN" sz="1100">
                          <a:effectLst/>
                        </a:rPr>
                        <a:t>MJOG7UchMH8Q_15uHRu</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dirty="0">
                          <a:effectLst/>
                        </a:rPr>
                        <a:t>99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dirty="0">
                          <a:effectLst/>
                        </a:rPr>
                        <a:t>1.602446722555E+12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59042411"/>
                  </a:ext>
                </a:extLst>
              </a:tr>
            </a:tbl>
          </a:graphicData>
        </a:graphic>
      </p:graphicFrame>
      <p:graphicFrame>
        <p:nvGraphicFramePr>
          <p:cNvPr id="6" name="Table 5">
            <a:extLst>
              <a:ext uri="{FF2B5EF4-FFF2-40B4-BE49-F238E27FC236}">
                <a16:creationId xmlns:a16="http://schemas.microsoft.com/office/drawing/2014/main" id="{96251B22-2DD7-415D-A79C-0B3C1DEFB903}"/>
              </a:ext>
            </a:extLst>
          </p:cNvPr>
          <p:cNvGraphicFramePr>
            <a:graphicFrameLocks noGrp="1"/>
          </p:cNvGraphicFramePr>
          <p:nvPr>
            <p:extLst>
              <p:ext uri="{D42A27DB-BD31-4B8C-83A1-F6EECF244321}">
                <p14:modId xmlns:p14="http://schemas.microsoft.com/office/powerpoint/2010/main" val="1820870251"/>
              </p:ext>
            </p:extLst>
          </p:nvPr>
        </p:nvGraphicFramePr>
        <p:xfrm>
          <a:off x="2933700" y="3229617"/>
          <a:ext cx="6332537" cy="3533549"/>
        </p:xfrm>
        <a:graphic>
          <a:graphicData uri="http://schemas.openxmlformats.org/drawingml/2006/table">
            <a:tbl>
              <a:tblPr firstRow="1" firstCol="1" bandRow="1">
                <a:tableStyleId>{5C22544A-7EE6-4342-B048-85BDC9FD1C3A}</a:tableStyleId>
              </a:tblPr>
              <a:tblGrid>
                <a:gridCol w="1813162">
                  <a:extLst>
                    <a:ext uri="{9D8B030D-6E8A-4147-A177-3AD203B41FA5}">
                      <a16:colId xmlns:a16="http://schemas.microsoft.com/office/drawing/2014/main" val="1993550468"/>
                    </a:ext>
                  </a:extLst>
                </a:gridCol>
                <a:gridCol w="1271920">
                  <a:extLst>
                    <a:ext uri="{9D8B030D-6E8A-4147-A177-3AD203B41FA5}">
                      <a16:colId xmlns:a16="http://schemas.microsoft.com/office/drawing/2014/main" val="365075049"/>
                    </a:ext>
                  </a:extLst>
                </a:gridCol>
                <a:gridCol w="1610196">
                  <a:extLst>
                    <a:ext uri="{9D8B030D-6E8A-4147-A177-3AD203B41FA5}">
                      <a16:colId xmlns:a16="http://schemas.microsoft.com/office/drawing/2014/main" val="3148280752"/>
                    </a:ext>
                  </a:extLst>
                </a:gridCol>
                <a:gridCol w="1637259">
                  <a:extLst>
                    <a:ext uri="{9D8B030D-6E8A-4147-A177-3AD203B41FA5}">
                      <a16:colId xmlns:a16="http://schemas.microsoft.com/office/drawing/2014/main" val="2594537702"/>
                    </a:ext>
                  </a:extLst>
                </a:gridCol>
              </a:tblGrid>
              <a:tr h="0">
                <a:tc>
                  <a:txBody>
                    <a:bodyPr/>
                    <a:lstStyle/>
                    <a:p>
                      <a:pPr algn="ctr"/>
                      <a:r>
                        <a:rPr lang="en-IN" sz="1200">
                          <a:effectLst/>
                        </a:rPr>
                        <a:t>Entry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200">
                          <a:effectLst/>
                        </a:rPr>
                        <a:t>Heart Rate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200" dirty="0">
                          <a:effectLst/>
                        </a:rPr>
                        <a:t>Oxygen Saturation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200">
                          <a:effectLst/>
                        </a:rPr>
                        <a:t>TimeStamp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3634416895"/>
                  </a:ext>
                </a:extLst>
              </a:tr>
              <a:tr h="176351">
                <a:tc>
                  <a:txBody>
                    <a:bodyPr/>
                    <a:lstStyle/>
                    <a:p>
                      <a:r>
                        <a:rPr lang="en-IN" sz="1100">
                          <a:effectLst/>
                        </a:rPr>
                        <a:t>MHCMlLDt40uxopVRtLH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70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dirty="0">
                          <a:effectLst/>
                        </a:rPr>
                        <a:t>1.600099652815E+12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2621186424"/>
                  </a:ext>
                </a:extLst>
              </a:tr>
              <a:tr h="176351">
                <a:tc>
                  <a:txBody>
                    <a:bodyPr/>
                    <a:lstStyle/>
                    <a:p>
                      <a:r>
                        <a:rPr lang="en-IN" sz="1100">
                          <a:effectLst/>
                        </a:rPr>
                        <a:t>MHCMmtPIBiOAiK1UueQ</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70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1.600099659163E+12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3022155586"/>
                  </a:ext>
                </a:extLst>
              </a:tr>
              <a:tr h="176351">
                <a:tc>
                  <a:txBody>
                    <a:bodyPr/>
                    <a:lstStyle/>
                    <a:p>
                      <a:r>
                        <a:rPr lang="en-IN" sz="1100">
                          <a:effectLst/>
                        </a:rPr>
                        <a:t>MHCNnhhbydnlcxuqTr9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63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1.600099924988E+12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380276667"/>
                  </a:ext>
                </a:extLst>
              </a:tr>
              <a:tr h="176351">
                <a:tc>
                  <a:txBody>
                    <a:bodyPr/>
                    <a:lstStyle/>
                    <a:p>
                      <a:r>
                        <a:rPr lang="en-IN" sz="1100">
                          <a:effectLst/>
                        </a:rPr>
                        <a:t>MHCNs4propaV9aJngo5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63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1.600099942916E+12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4228229722"/>
                  </a:ext>
                </a:extLst>
              </a:tr>
              <a:tr h="176351">
                <a:tc>
                  <a:txBody>
                    <a:bodyPr/>
                    <a:lstStyle/>
                    <a:p>
                      <a:r>
                        <a:rPr lang="en-IN" sz="1100">
                          <a:effectLst/>
                        </a:rPr>
                        <a:t>MHCO-fYDQznKDXgWDR4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59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1.600099978098E+12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726293692"/>
                  </a:ext>
                </a:extLst>
              </a:tr>
              <a:tr h="176351">
                <a:tc>
                  <a:txBody>
                    <a:bodyPr/>
                    <a:lstStyle/>
                    <a:p>
                      <a:r>
                        <a:rPr lang="en-IN" sz="1100">
                          <a:effectLst/>
                        </a:rPr>
                        <a:t>MHCO3GXA_ZzhDa7NJ0s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59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1.600099992817E+12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203612855"/>
                  </a:ext>
                </a:extLst>
              </a:tr>
              <a:tr h="176351">
                <a:tc>
                  <a:txBody>
                    <a:bodyPr/>
                    <a:lstStyle/>
                    <a:p>
                      <a:r>
                        <a:rPr lang="en-IN" sz="1100">
                          <a:effectLst/>
                        </a:rPr>
                        <a:t>MHCYBkNM-hQ__gRgG3W</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64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1.600102649464E+12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1196225124"/>
                  </a:ext>
                </a:extLst>
              </a:tr>
              <a:tr h="176351">
                <a:tc>
                  <a:txBody>
                    <a:bodyPr/>
                    <a:lstStyle/>
                    <a:p>
                      <a:r>
                        <a:rPr lang="en-IN" sz="1100">
                          <a:effectLst/>
                        </a:rPr>
                        <a:t>MHCnf1X2Yybh2_i1C_0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52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1.600106967500E+12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4259845647"/>
                  </a:ext>
                </a:extLst>
              </a:tr>
              <a:tr h="176351">
                <a:tc>
                  <a:txBody>
                    <a:bodyPr/>
                    <a:lstStyle/>
                    <a:p>
                      <a:r>
                        <a:rPr lang="en-IN" sz="1100">
                          <a:effectLst/>
                        </a:rPr>
                        <a:t>MHFCxrjGoYkc9eMb2Ap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52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1.600147414511E+12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3860117211"/>
                  </a:ext>
                </a:extLst>
              </a:tr>
              <a:tr h="176351">
                <a:tc>
                  <a:txBody>
                    <a:bodyPr/>
                    <a:lstStyle/>
                    <a:p>
                      <a:r>
                        <a:rPr lang="en-IN" sz="1100">
                          <a:effectLst/>
                        </a:rPr>
                        <a:t>MHFCyD87rGQSOAWgPPw</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52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dirty="0">
                          <a:effectLst/>
                        </a:rPr>
                        <a:t>98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1.600147415945E+12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2982758639"/>
                  </a:ext>
                </a:extLst>
              </a:tr>
              <a:tr h="176351">
                <a:tc>
                  <a:txBody>
                    <a:bodyPr/>
                    <a:lstStyle/>
                    <a:p>
                      <a:r>
                        <a:rPr lang="en-IN" sz="1100">
                          <a:effectLst/>
                        </a:rPr>
                        <a:t>MHHGWrJuVE0ReIvWU95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84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1.600181902862E+12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3290445051"/>
                  </a:ext>
                </a:extLst>
              </a:tr>
              <a:tr h="176351">
                <a:tc>
                  <a:txBody>
                    <a:bodyPr/>
                    <a:lstStyle/>
                    <a:p>
                      <a:r>
                        <a:rPr lang="en-IN" sz="1100">
                          <a:effectLst/>
                        </a:rPr>
                        <a:t>MHHGaZvNxgDTNOvbIg3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84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1.600181922165E+12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4119114059"/>
                  </a:ext>
                </a:extLst>
              </a:tr>
              <a:tr h="176351">
                <a:tc>
                  <a:txBody>
                    <a:bodyPr/>
                    <a:lstStyle/>
                    <a:p>
                      <a:r>
                        <a:rPr lang="en-IN" sz="1100">
                          <a:effectLst/>
                        </a:rPr>
                        <a:t>MHHGoAQgfkaAfbMj6aX</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64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1.600181977878E+12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145791597"/>
                  </a:ext>
                </a:extLst>
              </a:tr>
              <a:tr h="176351">
                <a:tc>
                  <a:txBody>
                    <a:bodyPr/>
                    <a:lstStyle/>
                    <a:p>
                      <a:r>
                        <a:rPr lang="en-IN" sz="1100">
                          <a:effectLst/>
                        </a:rPr>
                        <a:t>MHQeNpm34ZJuhULiP9K</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57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1.600339414935E+12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871245272"/>
                  </a:ext>
                </a:extLst>
              </a:tr>
              <a:tr h="176351">
                <a:tc>
                  <a:txBody>
                    <a:bodyPr/>
                    <a:lstStyle/>
                    <a:p>
                      <a:r>
                        <a:rPr lang="en-IN" sz="1100">
                          <a:effectLst/>
                        </a:rPr>
                        <a:t>MHQfSX1ZRsQPbWiIuQB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57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1.600339696400E+12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3400802855"/>
                  </a:ext>
                </a:extLst>
              </a:tr>
              <a:tr h="176351">
                <a:tc>
                  <a:txBody>
                    <a:bodyPr/>
                    <a:lstStyle/>
                    <a:p>
                      <a:r>
                        <a:rPr lang="en-IN" sz="1100">
                          <a:effectLst/>
                        </a:rPr>
                        <a:t>MHQf_uWRbKtFiirURU2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1.600339730735E+12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853171772"/>
                  </a:ext>
                </a:extLst>
              </a:tr>
              <a:tr h="176351">
                <a:tc>
                  <a:txBody>
                    <a:bodyPr/>
                    <a:lstStyle/>
                    <a:p>
                      <a:r>
                        <a:rPr lang="en-IN" sz="1100">
                          <a:effectLst/>
                        </a:rPr>
                        <a:t>MHQgMdjl4kLeFuQ8ADq</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1.600339934461E+12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3694516333"/>
                  </a:ext>
                </a:extLst>
              </a:tr>
              <a:tr h="176351">
                <a:tc>
                  <a:txBody>
                    <a:bodyPr/>
                    <a:lstStyle/>
                    <a:p>
                      <a:r>
                        <a:rPr lang="en-IN" sz="1100">
                          <a:effectLst/>
                        </a:rPr>
                        <a:t>MHR0Fc3im4sgtuDBsOc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60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1.600345410155E+12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1242341452"/>
                  </a:ext>
                </a:extLst>
              </a:tr>
              <a:tr h="176351">
                <a:tc>
                  <a:txBody>
                    <a:bodyPr/>
                    <a:lstStyle/>
                    <a:p>
                      <a:r>
                        <a:rPr lang="en-IN" sz="1100">
                          <a:effectLst/>
                        </a:rPr>
                        <a:t>MHWGzHiztquDmociH3j</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64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tc>
                  <a:txBody>
                    <a:bodyPr/>
                    <a:lstStyle/>
                    <a:p>
                      <a:pPr algn="ctr"/>
                      <a:r>
                        <a:rPr lang="en-IN" sz="1100" dirty="0">
                          <a:effectLst/>
                        </a:rPr>
                        <a:t>1.600433680641E+12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32" marR="66132" marT="0" marB="0" anchor="b"/>
                </a:tc>
                <a:extLst>
                  <a:ext uri="{0D108BD9-81ED-4DB2-BD59-A6C34878D82A}">
                    <a16:rowId xmlns:a16="http://schemas.microsoft.com/office/drawing/2014/main" val="3154817027"/>
                  </a:ext>
                </a:extLst>
              </a:tr>
            </a:tbl>
          </a:graphicData>
        </a:graphic>
      </p:graphicFrame>
      <p:graphicFrame>
        <p:nvGraphicFramePr>
          <p:cNvPr id="7" name="Table 6">
            <a:extLst>
              <a:ext uri="{FF2B5EF4-FFF2-40B4-BE49-F238E27FC236}">
                <a16:creationId xmlns:a16="http://schemas.microsoft.com/office/drawing/2014/main" id="{F265410F-AE16-4D80-BDC1-1CFFFD459CBC}"/>
              </a:ext>
            </a:extLst>
          </p:cNvPr>
          <p:cNvGraphicFramePr>
            <a:graphicFrameLocks noGrp="1"/>
          </p:cNvGraphicFramePr>
          <p:nvPr>
            <p:extLst>
              <p:ext uri="{D42A27DB-BD31-4B8C-83A1-F6EECF244321}">
                <p14:modId xmlns:p14="http://schemas.microsoft.com/office/powerpoint/2010/main" val="2630935202"/>
              </p:ext>
            </p:extLst>
          </p:nvPr>
        </p:nvGraphicFramePr>
        <p:xfrm>
          <a:off x="6106688" y="133291"/>
          <a:ext cx="6019799" cy="1295400"/>
        </p:xfrm>
        <a:graphic>
          <a:graphicData uri="http://schemas.openxmlformats.org/drawingml/2006/table">
            <a:tbl>
              <a:tblPr firstRow="1" firstCol="1" bandRow="1">
                <a:tableStyleId>{5C22544A-7EE6-4342-B048-85BDC9FD1C3A}</a:tableStyleId>
              </a:tblPr>
              <a:tblGrid>
                <a:gridCol w="2019977">
                  <a:extLst>
                    <a:ext uri="{9D8B030D-6E8A-4147-A177-3AD203B41FA5}">
                      <a16:colId xmlns:a16="http://schemas.microsoft.com/office/drawing/2014/main" val="1752852285"/>
                    </a:ext>
                  </a:extLst>
                </a:gridCol>
                <a:gridCol w="1016677">
                  <a:extLst>
                    <a:ext uri="{9D8B030D-6E8A-4147-A177-3AD203B41FA5}">
                      <a16:colId xmlns:a16="http://schemas.microsoft.com/office/drawing/2014/main" val="244915402"/>
                    </a:ext>
                  </a:extLst>
                </a:gridCol>
                <a:gridCol w="1458129">
                  <a:extLst>
                    <a:ext uri="{9D8B030D-6E8A-4147-A177-3AD203B41FA5}">
                      <a16:colId xmlns:a16="http://schemas.microsoft.com/office/drawing/2014/main" val="2211702022"/>
                    </a:ext>
                  </a:extLst>
                </a:gridCol>
                <a:gridCol w="1525016">
                  <a:extLst>
                    <a:ext uri="{9D8B030D-6E8A-4147-A177-3AD203B41FA5}">
                      <a16:colId xmlns:a16="http://schemas.microsoft.com/office/drawing/2014/main" val="2141510384"/>
                    </a:ext>
                  </a:extLst>
                </a:gridCol>
              </a:tblGrid>
              <a:tr h="198120">
                <a:tc>
                  <a:txBody>
                    <a:bodyPr/>
                    <a:lstStyle/>
                    <a:p>
                      <a:pPr algn="ctr"/>
                      <a:r>
                        <a:rPr lang="en-IN" sz="1200">
                          <a:effectLst/>
                        </a:rPr>
                        <a:t>Entry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200">
                          <a:effectLst/>
                        </a:rPr>
                        <a:t>Heart Rate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200" dirty="0">
                          <a:effectLst/>
                        </a:rPr>
                        <a:t>Oxygen Saturation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200">
                          <a:effectLst/>
                        </a:rPr>
                        <a:t>Timestamp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96231024"/>
                  </a:ext>
                </a:extLst>
              </a:tr>
              <a:tr h="182880">
                <a:tc>
                  <a:txBody>
                    <a:bodyPr/>
                    <a:lstStyle/>
                    <a:p>
                      <a:r>
                        <a:rPr lang="en-IN" sz="1100">
                          <a:effectLst/>
                        </a:rPr>
                        <a:t>MHQd9GL7GlfV-0wGxqm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73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1.600339093947E+12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02605256"/>
                  </a:ext>
                </a:extLst>
              </a:tr>
              <a:tr h="182880">
                <a:tc>
                  <a:txBody>
                    <a:bodyPr/>
                    <a:lstStyle/>
                    <a:p>
                      <a:r>
                        <a:rPr lang="en-IN" sz="1100">
                          <a:effectLst/>
                        </a:rPr>
                        <a:t>MHRC_je0evM3OnJDM8s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61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1.600348642913E+12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29615429"/>
                  </a:ext>
                </a:extLst>
              </a:tr>
              <a:tr h="182880">
                <a:tc>
                  <a:txBody>
                    <a:bodyPr/>
                    <a:lstStyle/>
                    <a:p>
                      <a:r>
                        <a:rPr lang="en-IN" sz="1100">
                          <a:effectLst/>
                        </a:rPr>
                        <a:t>MHRCaCRt2-WEpmXu8VD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61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1.600348644819E+12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97097982"/>
                  </a:ext>
                </a:extLst>
              </a:tr>
              <a:tr h="182880">
                <a:tc>
                  <a:txBody>
                    <a:bodyPr/>
                    <a:lstStyle/>
                    <a:p>
                      <a:r>
                        <a:rPr lang="en-IN" sz="1100">
                          <a:effectLst/>
                        </a:rPr>
                        <a:t>MHRCwwNWg090AsLyeLg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59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dirty="0">
                          <a:effectLst/>
                        </a:rPr>
                        <a:t>1.600348737928E+12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257678110"/>
                  </a:ext>
                </a:extLst>
              </a:tr>
              <a:tr h="182880">
                <a:tc>
                  <a:txBody>
                    <a:bodyPr/>
                    <a:lstStyle/>
                    <a:p>
                      <a:r>
                        <a:rPr lang="en-IN" sz="1100">
                          <a:effectLst/>
                        </a:rPr>
                        <a:t>MHRgvNHtpFOhVGiE5fH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47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1.600356858018E+12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65739197"/>
                  </a:ext>
                </a:extLst>
              </a:tr>
              <a:tr h="182880">
                <a:tc>
                  <a:txBody>
                    <a:bodyPr/>
                    <a:lstStyle/>
                    <a:p>
                      <a:r>
                        <a:rPr lang="en-IN" sz="1100">
                          <a:effectLst/>
                        </a:rPr>
                        <a:t>MHWeC7a6nAvmdVLh433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100" dirty="0">
                          <a:effectLst/>
                        </a:rPr>
                        <a:t>1.600440028931E+12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95023849"/>
                  </a:ext>
                </a:extLst>
              </a:tr>
            </a:tbl>
          </a:graphicData>
        </a:graphic>
      </p:graphicFrame>
      <p:sp>
        <p:nvSpPr>
          <p:cNvPr id="9" name="TextBox 8">
            <a:extLst>
              <a:ext uri="{FF2B5EF4-FFF2-40B4-BE49-F238E27FC236}">
                <a16:creationId xmlns:a16="http://schemas.microsoft.com/office/drawing/2014/main" id="{4CEC4080-A0BD-41F9-98C1-D7373E367A95}"/>
              </a:ext>
            </a:extLst>
          </p:cNvPr>
          <p:cNvSpPr txBox="1"/>
          <p:nvPr/>
        </p:nvSpPr>
        <p:spPr>
          <a:xfrm>
            <a:off x="879593" y="2820376"/>
            <a:ext cx="3541932" cy="369332"/>
          </a:xfrm>
          <a:prstGeom prst="rect">
            <a:avLst/>
          </a:prstGeom>
          <a:noFill/>
        </p:spPr>
        <p:txBody>
          <a:bodyPr wrap="none" rtlCol="0">
            <a:spAutoFit/>
          </a:bodyPr>
          <a:lstStyle/>
          <a:p>
            <a:r>
              <a:rPr lang="en-US" dirty="0"/>
              <a:t>PPG Measurements of Kunal Farmah</a:t>
            </a:r>
            <a:endParaRPr lang="en-IN" dirty="0"/>
          </a:p>
        </p:txBody>
      </p:sp>
      <p:sp>
        <p:nvSpPr>
          <p:cNvPr id="10" name="TextBox 9">
            <a:extLst>
              <a:ext uri="{FF2B5EF4-FFF2-40B4-BE49-F238E27FC236}">
                <a16:creationId xmlns:a16="http://schemas.microsoft.com/office/drawing/2014/main" id="{7E7149D8-003D-4013-8788-46301F86EFFA}"/>
              </a:ext>
            </a:extLst>
          </p:cNvPr>
          <p:cNvSpPr txBox="1"/>
          <p:nvPr/>
        </p:nvSpPr>
        <p:spPr>
          <a:xfrm>
            <a:off x="7421733" y="1470051"/>
            <a:ext cx="3389711" cy="369332"/>
          </a:xfrm>
          <a:prstGeom prst="rect">
            <a:avLst/>
          </a:prstGeom>
          <a:noFill/>
        </p:spPr>
        <p:txBody>
          <a:bodyPr wrap="none" rtlCol="0">
            <a:spAutoFit/>
          </a:bodyPr>
          <a:lstStyle/>
          <a:p>
            <a:r>
              <a:rPr lang="en-US" dirty="0"/>
              <a:t>PPG measurements of Abhay Goel</a:t>
            </a:r>
            <a:endParaRPr lang="en-IN" dirty="0"/>
          </a:p>
        </p:txBody>
      </p:sp>
      <p:sp>
        <p:nvSpPr>
          <p:cNvPr id="11" name="TextBox 10">
            <a:extLst>
              <a:ext uri="{FF2B5EF4-FFF2-40B4-BE49-F238E27FC236}">
                <a16:creationId xmlns:a16="http://schemas.microsoft.com/office/drawing/2014/main" id="{7C974776-02A2-4A59-9D35-88F782647CA7}"/>
              </a:ext>
            </a:extLst>
          </p:cNvPr>
          <p:cNvSpPr txBox="1"/>
          <p:nvPr/>
        </p:nvSpPr>
        <p:spPr>
          <a:xfrm>
            <a:off x="9291312" y="4741618"/>
            <a:ext cx="2190023" cy="646331"/>
          </a:xfrm>
          <a:prstGeom prst="rect">
            <a:avLst/>
          </a:prstGeom>
          <a:noFill/>
        </p:spPr>
        <p:txBody>
          <a:bodyPr wrap="none" rtlCol="0">
            <a:spAutoFit/>
          </a:bodyPr>
          <a:lstStyle/>
          <a:p>
            <a:r>
              <a:rPr lang="en-US" dirty="0"/>
              <a:t>PPG measurements of</a:t>
            </a:r>
          </a:p>
          <a:p>
            <a:r>
              <a:rPr lang="en-US" dirty="0" err="1"/>
              <a:t>Akul</a:t>
            </a:r>
            <a:r>
              <a:rPr lang="en-US" dirty="0"/>
              <a:t> </a:t>
            </a:r>
            <a:r>
              <a:rPr lang="en-US" dirty="0" err="1"/>
              <a:t>Gandotra</a:t>
            </a:r>
            <a:endParaRPr lang="en-IN" dirty="0"/>
          </a:p>
        </p:txBody>
      </p:sp>
    </p:spTree>
    <p:extLst>
      <p:ext uri="{BB962C8B-B14F-4D97-AF65-F5344CB8AC3E}">
        <p14:creationId xmlns:p14="http://schemas.microsoft.com/office/powerpoint/2010/main" val="165192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A01DBD-D786-4E93-A592-ABC103466B66}"/>
              </a:ext>
            </a:extLst>
          </p:cNvPr>
          <p:cNvSpPr txBox="1"/>
          <p:nvPr/>
        </p:nvSpPr>
        <p:spPr>
          <a:xfrm>
            <a:off x="1225119" y="834500"/>
            <a:ext cx="10102788" cy="6124754"/>
          </a:xfrm>
          <a:prstGeom prst="rect">
            <a:avLst/>
          </a:prstGeom>
          <a:noFill/>
        </p:spPr>
        <p:txBody>
          <a:bodyPr wrap="square" rtlCol="0">
            <a:spAutoFit/>
          </a:bodyPr>
          <a:lstStyle/>
          <a:p>
            <a:pPr marL="285750" indent="-285750">
              <a:buFont typeface="Arial" panose="020B0604020202020204" pitchFamily="34" charset="0"/>
              <a:buChar char="•"/>
            </a:pPr>
            <a:r>
              <a:rPr lang="en-US" sz="2000" dirty="0"/>
              <a:t>OUR PROPOSED MODEL AND ITS IMPLEMENTATION SO FAR</a:t>
            </a:r>
          </a:p>
          <a:p>
            <a:r>
              <a:rPr lang="en-US" sz="2000" dirty="0"/>
              <a:t>	SMARTHPONE PHOTOPLETHYSMOGRAPHY</a:t>
            </a:r>
          </a:p>
          <a:p>
            <a:r>
              <a:rPr lang="en-US" sz="2000" dirty="0"/>
              <a:t>	WORKING OF SMARTPHONE PPG</a:t>
            </a:r>
          </a:p>
          <a:p>
            <a:r>
              <a:rPr lang="en-US" sz="2000" dirty="0"/>
              <a:t>	VITAL SIGNS MEASUREMENT MODES IN OUR APP</a:t>
            </a:r>
          </a:p>
          <a:p>
            <a:r>
              <a:rPr lang="en-US" sz="2000" dirty="0"/>
              <a:t>	ADVANTAGES OF OUR APPROACH</a:t>
            </a:r>
          </a:p>
          <a:p>
            <a:r>
              <a:rPr lang="en-US" sz="2000" dirty="0"/>
              <a:t>	HOW THE APP WORKS TOWARDS MONITORING AND WARNING USERS</a:t>
            </a:r>
          </a:p>
          <a:p>
            <a:r>
              <a:rPr lang="en-US" sz="2000" dirty="0"/>
              <a:t>	HOW DOCTORS CAN MONITOR THEIR PATIENTS</a:t>
            </a:r>
          </a:p>
          <a:p>
            <a:r>
              <a:rPr lang="en-US" sz="2000" dirty="0"/>
              <a:t>	MODE 1: MEASUREMENT USING PPG IN ACTION</a:t>
            </a:r>
          </a:p>
          <a:p>
            <a:r>
              <a:rPr lang="en-US" sz="2000" dirty="0"/>
              <a:t>	MODE 2: MEASUREMENT USING PULSE OXIMETER</a:t>
            </a:r>
          </a:p>
          <a:p>
            <a:endParaRPr lang="en-US" sz="2000" dirty="0"/>
          </a:p>
          <a:p>
            <a:pPr marL="285750" indent="-285750">
              <a:buFont typeface="Arial" panose="020B0604020202020204" pitchFamily="34" charset="0"/>
              <a:buChar char="•"/>
            </a:pPr>
            <a:r>
              <a:rPr lang="en-US" sz="2000" dirty="0"/>
              <a:t>OUR EXPERIMENTS AND RESULTS</a:t>
            </a:r>
          </a:p>
          <a:p>
            <a:r>
              <a:rPr lang="en-US" sz="2000" dirty="0"/>
              <a:t>	RESULTS OF SMARTPHONE PPG MEASUREMENT</a:t>
            </a:r>
          </a:p>
          <a:p>
            <a:r>
              <a:rPr lang="en-US" sz="2000" dirty="0"/>
              <a:t>	RESULTS OF TESTING THE MAX30100 PULSE OXIMETER CONNECTED TO NODE MCU ON 	SERIAL OUTPUT</a:t>
            </a:r>
          </a:p>
          <a:p>
            <a:endParaRPr lang="en-US" sz="2000" dirty="0"/>
          </a:p>
          <a:p>
            <a:pPr marL="285750" indent="-285750">
              <a:buFont typeface="Arial" panose="020B0604020202020204" pitchFamily="34" charset="0"/>
              <a:buChar char="•"/>
            </a:pPr>
            <a:r>
              <a:rPr lang="en-US" sz="2000" dirty="0"/>
              <a:t>FUTURE WORK IN MAJOR 2</a:t>
            </a:r>
          </a:p>
          <a:p>
            <a:endParaRPr lang="en-US" dirty="0"/>
          </a:p>
          <a:p>
            <a:r>
              <a:rPr lang="en-US" dirty="0"/>
              <a:t>	</a:t>
            </a:r>
          </a:p>
          <a:p>
            <a:endParaRPr lang="en-US" dirty="0"/>
          </a:p>
          <a:p>
            <a:endParaRPr lang="en-IN" dirty="0"/>
          </a:p>
        </p:txBody>
      </p:sp>
    </p:spTree>
    <p:extLst>
      <p:ext uri="{BB962C8B-B14F-4D97-AF65-F5344CB8AC3E}">
        <p14:creationId xmlns:p14="http://schemas.microsoft.com/office/powerpoint/2010/main" val="1997410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CA56B7-79EE-45DE-B01E-BD454E3E6EFD}"/>
              </a:ext>
            </a:extLst>
          </p:cNvPr>
          <p:cNvPicPr/>
          <p:nvPr/>
        </p:nvPicPr>
        <p:blipFill rotWithShape="1">
          <a:blip r:embed="rId2"/>
          <a:srcRect r="66098" b="4511"/>
          <a:stretch/>
        </p:blipFill>
        <p:spPr bwMode="auto">
          <a:xfrm>
            <a:off x="1653060" y="875056"/>
            <a:ext cx="3531500" cy="5107887"/>
          </a:xfrm>
          <a:prstGeom prst="rect">
            <a:avLst/>
          </a:prstGeom>
          <a:ln>
            <a:noFill/>
          </a:ln>
          <a:extLst>
            <a:ext uri="{53640926-AAD7-44D8-BBD7-CCE9431645EC}">
              <a14:shadowObscured xmlns:a14="http://schemas.microsoft.com/office/drawing/2010/main"/>
            </a:ext>
          </a:extLst>
        </p:spPr>
      </p:pic>
      <p:sp>
        <p:nvSpPr>
          <p:cNvPr id="5" name="Arrow: Left 4">
            <a:extLst>
              <a:ext uri="{FF2B5EF4-FFF2-40B4-BE49-F238E27FC236}">
                <a16:creationId xmlns:a16="http://schemas.microsoft.com/office/drawing/2014/main" id="{5585EC47-7568-46F2-9BE4-91E566002297}"/>
              </a:ext>
            </a:extLst>
          </p:cNvPr>
          <p:cNvSpPr/>
          <p:nvPr/>
        </p:nvSpPr>
        <p:spPr>
          <a:xfrm>
            <a:off x="4087168" y="4998868"/>
            <a:ext cx="174498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1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92961EA0-1C8B-4D35-8BF9-B916EAAA022D}"/>
              </a:ext>
            </a:extLst>
          </p:cNvPr>
          <p:cNvSpPr txBox="1"/>
          <p:nvPr/>
        </p:nvSpPr>
        <p:spPr>
          <a:xfrm>
            <a:off x="5690585" y="4551103"/>
            <a:ext cx="3420123" cy="1200329"/>
          </a:xfrm>
          <a:prstGeom prst="rect">
            <a:avLst/>
          </a:prstGeom>
          <a:noFill/>
        </p:spPr>
        <p:txBody>
          <a:bodyPr wrap="square">
            <a:spAutoFit/>
          </a:bodyPr>
          <a:lstStyle/>
          <a:p>
            <a:pPr marL="457200" indent="-457200" algn="ctr"/>
            <a:r>
              <a:rPr lang="en-IN" sz="1800" dirty="0">
                <a:effectLst/>
                <a:latin typeface="Times New Roman" panose="02020603050405020304" pitchFamily="18" charset="0"/>
                <a:ea typeface="Times New Roman" panose="02020603050405020304" pitchFamily="18" charset="0"/>
              </a:rPr>
              <a:t>Finger removed at this point.</a:t>
            </a:r>
          </a:p>
          <a:p>
            <a:pPr marL="457200" indent="-457200" algn="ctr"/>
            <a:r>
              <a:rPr lang="en-IN" sz="1800" dirty="0">
                <a:effectLst/>
                <a:latin typeface="Times New Roman" panose="02020603050405020304" pitchFamily="18" charset="0"/>
                <a:ea typeface="Times New Roman" panose="02020603050405020304" pitchFamily="18" charset="0"/>
              </a:rPr>
              <a:t>The device produced two</a:t>
            </a:r>
          </a:p>
          <a:p>
            <a:pPr marL="457200" indent="-457200" algn="ctr"/>
            <a:r>
              <a:rPr lang="en-IN" sz="1800" dirty="0">
                <a:effectLst/>
                <a:latin typeface="Times New Roman" panose="02020603050405020304" pitchFamily="18" charset="0"/>
                <a:ea typeface="Times New Roman" panose="02020603050405020304" pitchFamily="18" charset="0"/>
              </a:rPr>
              <a:t>erroneous readings after which,</a:t>
            </a:r>
          </a:p>
          <a:p>
            <a:pPr marL="457200" indent="-457200" algn="ctr"/>
            <a:r>
              <a:rPr lang="en-IN" sz="1800" dirty="0">
                <a:effectLst/>
                <a:latin typeface="Times New Roman" panose="02020603050405020304" pitchFamily="18" charset="0"/>
                <a:ea typeface="Times New Roman" panose="02020603050405020304" pitchFamily="18" charset="0"/>
              </a:rPr>
              <a:t>the readings turned to 0.</a:t>
            </a:r>
          </a:p>
        </p:txBody>
      </p:sp>
      <p:sp>
        <p:nvSpPr>
          <p:cNvPr id="9" name="TextBox 8">
            <a:extLst>
              <a:ext uri="{FF2B5EF4-FFF2-40B4-BE49-F238E27FC236}">
                <a16:creationId xmlns:a16="http://schemas.microsoft.com/office/drawing/2014/main" id="{165BADF0-07E2-44A7-9CAE-C928B73FF463}"/>
              </a:ext>
            </a:extLst>
          </p:cNvPr>
          <p:cNvSpPr txBox="1"/>
          <p:nvPr/>
        </p:nvSpPr>
        <p:spPr>
          <a:xfrm>
            <a:off x="5974671" y="727969"/>
            <a:ext cx="5586850" cy="1246495"/>
          </a:xfrm>
          <a:prstGeom prst="rect">
            <a:avLst/>
          </a:prstGeom>
          <a:noFill/>
        </p:spPr>
        <p:txBody>
          <a:bodyPr wrap="none" rtlCol="0">
            <a:spAutoFit/>
          </a:bodyPr>
          <a:lstStyle/>
          <a:p>
            <a:r>
              <a:rPr lang="en-US" sz="2500" dirty="0"/>
              <a:t>Our experiments on the MAX 30100 pulse</a:t>
            </a:r>
          </a:p>
          <a:p>
            <a:r>
              <a:rPr lang="en-US" sz="2500" dirty="0"/>
              <a:t>Oximeter connected to Node MCU giving </a:t>
            </a:r>
          </a:p>
          <a:p>
            <a:r>
              <a:rPr lang="en-US" sz="2500" dirty="0"/>
              <a:t>Output to a serial monitor.</a:t>
            </a:r>
            <a:endParaRPr lang="en-IN" sz="2500" dirty="0"/>
          </a:p>
        </p:txBody>
      </p:sp>
    </p:spTree>
    <p:extLst>
      <p:ext uri="{BB962C8B-B14F-4D97-AF65-F5344CB8AC3E}">
        <p14:creationId xmlns:p14="http://schemas.microsoft.com/office/powerpoint/2010/main" val="196654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8456-5144-47C9-A799-EF23A0D82C1A}"/>
              </a:ext>
            </a:extLst>
          </p:cNvPr>
          <p:cNvSpPr>
            <a:spLocks noGrp="1"/>
          </p:cNvSpPr>
          <p:nvPr>
            <p:ph type="title"/>
          </p:nvPr>
        </p:nvSpPr>
        <p:spPr/>
        <p:txBody>
          <a:bodyPr/>
          <a:lstStyle/>
          <a:p>
            <a:r>
              <a:rPr lang="en-US" b="1" dirty="0"/>
              <a:t>FURTHER Work in major 2</a:t>
            </a:r>
            <a:endParaRPr lang="en-IN" b="1" dirty="0"/>
          </a:p>
        </p:txBody>
      </p:sp>
      <p:sp>
        <p:nvSpPr>
          <p:cNvPr id="3" name="Content Placeholder 2">
            <a:extLst>
              <a:ext uri="{FF2B5EF4-FFF2-40B4-BE49-F238E27FC236}">
                <a16:creationId xmlns:a16="http://schemas.microsoft.com/office/drawing/2014/main" id="{E3B263BF-2FF8-41F0-A29A-6C0EF1110EBC}"/>
              </a:ext>
            </a:extLst>
          </p:cNvPr>
          <p:cNvSpPr>
            <a:spLocks noGrp="1"/>
          </p:cNvSpPr>
          <p:nvPr>
            <p:ph idx="1"/>
          </p:nvPr>
        </p:nvSpPr>
        <p:spPr/>
        <p:txBody>
          <a:bodyPr>
            <a:normAutofit fontScale="92500" lnSpcReduction="10000"/>
          </a:bodyPr>
          <a:lstStyle/>
          <a:p>
            <a:r>
              <a:rPr lang="en-US" dirty="0"/>
              <a:t>The app will be improved to be more precise in case of PPG.</a:t>
            </a:r>
          </a:p>
          <a:p>
            <a:r>
              <a:rPr lang="en-US" dirty="0"/>
              <a:t>Successful connection to Arduino and receiving results directly via </a:t>
            </a:r>
            <a:r>
              <a:rPr lang="en-US" dirty="0" err="1"/>
              <a:t>wifi</a:t>
            </a:r>
            <a:r>
              <a:rPr lang="en-US" dirty="0"/>
              <a:t>.</a:t>
            </a:r>
          </a:p>
          <a:p>
            <a:r>
              <a:rPr lang="en-US" dirty="0"/>
              <a:t>The Node MCU module would be able to connect to more devices like an ECG sensor among others.</a:t>
            </a:r>
          </a:p>
          <a:p>
            <a:r>
              <a:rPr lang="en-US" dirty="0"/>
              <a:t>Users would be able to use more than one type of sensors with their Node MCU module which has 8 outputs and currently only 2 are used.</a:t>
            </a:r>
          </a:p>
          <a:p>
            <a:r>
              <a:rPr lang="en-US" dirty="0"/>
              <a:t>An in depth comparison between our smartphone measurements and actual market oximeter readings.</a:t>
            </a:r>
            <a:endParaRPr lang="en-IN" dirty="0"/>
          </a:p>
        </p:txBody>
      </p:sp>
    </p:spTree>
    <p:extLst>
      <p:ext uri="{BB962C8B-B14F-4D97-AF65-F5344CB8AC3E}">
        <p14:creationId xmlns:p14="http://schemas.microsoft.com/office/powerpoint/2010/main" val="1324444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4BC0-B9FA-4EA1-9357-ABA7E7686F8B}"/>
              </a:ext>
            </a:extLst>
          </p:cNvPr>
          <p:cNvSpPr>
            <a:spLocks noGrp="1"/>
          </p:cNvSpPr>
          <p:nvPr>
            <p:ph type="title"/>
          </p:nvPr>
        </p:nvSpPr>
        <p:spPr>
          <a:xfrm>
            <a:off x="1143001" y="822704"/>
            <a:ext cx="9905998" cy="4876760"/>
          </a:xfrm>
        </p:spPr>
        <p:txBody>
          <a:bodyPr>
            <a:normAutofit/>
          </a:bodyPr>
          <a:lstStyle/>
          <a:p>
            <a:pPr algn="ctr"/>
            <a:r>
              <a:rPr lang="en-US" sz="8000" dirty="0"/>
              <a:t>THANK YOU</a:t>
            </a:r>
            <a:endParaRPr lang="en-IN" sz="8000" dirty="0"/>
          </a:p>
        </p:txBody>
      </p:sp>
    </p:spTree>
    <p:extLst>
      <p:ext uri="{BB962C8B-B14F-4D97-AF65-F5344CB8AC3E}">
        <p14:creationId xmlns:p14="http://schemas.microsoft.com/office/powerpoint/2010/main" val="148222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7E2B-5960-4942-ACFB-173E48AB1A82}"/>
              </a:ext>
            </a:extLst>
          </p:cNvPr>
          <p:cNvSpPr>
            <a:spLocks noGrp="1"/>
          </p:cNvSpPr>
          <p:nvPr>
            <p:ph type="title"/>
          </p:nvPr>
        </p:nvSpPr>
        <p:spPr>
          <a:xfrm>
            <a:off x="1143000" y="408813"/>
            <a:ext cx="9906000" cy="1477961"/>
          </a:xfrm>
        </p:spPr>
        <p:txBody>
          <a:bodyPr/>
          <a:lstStyle/>
          <a:p>
            <a:pPr algn="ctr"/>
            <a:r>
              <a:rPr lang="en-US" b="1" dirty="0"/>
              <a:t>introduction</a:t>
            </a:r>
            <a:endParaRPr lang="en-IN" b="1" dirty="0"/>
          </a:p>
        </p:txBody>
      </p:sp>
      <p:sp>
        <p:nvSpPr>
          <p:cNvPr id="9" name="TextBox 8">
            <a:extLst>
              <a:ext uri="{FF2B5EF4-FFF2-40B4-BE49-F238E27FC236}">
                <a16:creationId xmlns:a16="http://schemas.microsoft.com/office/drawing/2014/main" id="{9A7784E9-D211-471A-90F5-363F3BE3667D}"/>
              </a:ext>
            </a:extLst>
          </p:cNvPr>
          <p:cNvSpPr txBox="1"/>
          <p:nvPr/>
        </p:nvSpPr>
        <p:spPr>
          <a:xfrm>
            <a:off x="999803" y="1886774"/>
            <a:ext cx="10768614" cy="32744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t>The Covid-19 pandemic has hit the nation hard and brought the economy to its knees.</a:t>
            </a:r>
          </a:p>
          <a:p>
            <a:pPr marL="285750" indent="-285750">
              <a:lnSpc>
                <a:spcPct val="150000"/>
              </a:lnSpc>
              <a:buFont typeface="Arial" panose="020B0604020202020204" pitchFamily="34" charset="0"/>
              <a:buChar char="•"/>
            </a:pPr>
            <a:r>
              <a:rPr lang="en-IN" sz="2000" dirty="0"/>
              <a:t>Many businesses are failing due to non compatibility with work from home.</a:t>
            </a:r>
          </a:p>
          <a:p>
            <a:pPr marL="285750" indent="-285750">
              <a:lnSpc>
                <a:spcPct val="150000"/>
              </a:lnSpc>
              <a:buFont typeface="Arial" panose="020B0604020202020204" pitchFamily="34" charset="0"/>
              <a:buChar char="•"/>
            </a:pPr>
            <a:r>
              <a:rPr lang="en-IN" sz="2000" dirty="0"/>
              <a:t>India stands at the second place in the total number of reported cases after USA, not to ignore the massive Under reporting happening due to shortage of personnel, equipment and testing labs, even with large efforts by the government.</a:t>
            </a:r>
          </a:p>
          <a:p>
            <a:pPr marL="285750" indent="-285750">
              <a:lnSpc>
                <a:spcPct val="150000"/>
              </a:lnSpc>
              <a:buFont typeface="Arial" panose="020B0604020202020204" pitchFamily="34" charset="0"/>
              <a:buChar char="•"/>
            </a:pPr>
            <a:r>
              <a:rPr lang="en-IN" sz="2000" dirty="0"/>
              <a:t>No efficient framework exists for monitoring of patients and everything is dependent on user input without a trace of automation..</a:t>
            </a:r>
          </a:p>
        </p:txBody>
      </p:sp>
    </p:spTree>
    <p:extLst>
      <p:ext uri="{BB962C8B-B14F-4D97-AF65-F5344CB8AC3E}">
        <p14:creationId xmlns:p14="http://schemas.microsoft.com/office/powerpoint/2010/main" val="152919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7020E68-5D52-45AF-80F6-579933DFAB9A}"/>
              </a:ext>
            </a:extLst>
          </p:cNvPr>
          <p:cNvSpPr txBox="1"/>
          <p:nvPr/>
        </p:nvSpPr>
        <p:spPr>
          <a:xfrm>
            <a:off x="1296140" y="1313895"/>
            <a:ext cx="10173810" cy="32744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Thus, there has been a demand for low cost, simple and portable technology for the primary care and community based clinical settings to monitor patients.</a:t>
            </a:r>
          </a:p>
          <a:p>
            <a:pPr marL="285750" indent="-285750">
              <a:lnSpc>
                <a:spcPct val="150000"/>
              </a:lnSpc>
              <a:buFont typeface="Arial" panose="020B0604020202020204" pitchFamily="34" charset="0"/>
              <a:buChar char="•"/>
            </a:pPr>
            <a:r>
              <a:rPr lang="en-US" sz="2000" dirty="0"/>
              <a:t> This also brings light to the fact that there has to be a patient monitoring system in order to notify the authorities of the vitals of Covid-19 patients</a:t>
            </a:r>
            <a:r>
              <a:rPr lang="en-IN" sz="2000" dirty="0"/>
              <a:t>.</a:t>
            </a:r>
          </a:p>
          <a:p>
            <a:pPr marL="285750" indent="-285750">
              <a:lnSpc>
                <a:spcPct val="150000"/>
              </a:lnSpc>
              <a:buFont typeface="Arial" panose="020B0604020202020204" pitchFamily="34" charset="0"/>
              <a:buChar char="•"/>
            </a:pPr>
            <a:r>
              <a:rPr lang="en-IN" sz="2000" dirty="0"/>
              <a:t>Here we will be focussing on providing a cost efficient, easily available remote patient monitoring system that harnesses the power of Photoplethysmography and IOT for monitoring vital signs like Heart Rate and Oxygen Saturation (SPO2) of the Covid-19 patients</a:t>
            </a:r>
          </a:p>
        </p:txBody>
      </p:sp>
    </p:spTree>
    <p:extLst>
      <p:ext uri="{BB962C8B-B14F-4D97-AF65-F5344CB8AC3E}">
        <p14:creationId xmlns:p14="http://schemas.microsoft.com/office/powerpoint/2010/main" val="131664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AD04-13D8-44CC-8935-2FF59C1703B5}"/>
              </a:ext>
            </a:extLst>
          </p:cNvPr>
          <p:cNvSpPr>
            <a:spLocks noGrp="1"/>
          </p:cNvSpPr>
          <p:nvPr>
            <p:ph type="title"/>
          </p:nvPr>
        </p:nvSpPr>
        <p:spPr>
          <a:xfrm>
            <a:off x="1141411" y="196396"/>
            <a:ext cx="9906000" cy="1477961"/>
          </a:xfrm>
        </p:spPr>
        <p:txBody>
          <a:bodyPr>
            <a:normAutofit/>
          </a:bodyPr>
          <a:lstStyle/>
          <a:p>
            <a:pPr algn="ctr"/>
            <a:r>
              <a:rPr lang="en-US" sz="4000" b="1" dirty="0"/>
              <a:t>LITERATURE REVIEW</a:t>
            </a:r>
            <a:endParaRPr lang="en-IN" sz="4000" b="1" dirty="0"/>
          </a:p>
        </p:txBody>
      </p:sp>
      <p:sp>
        <p:nvSpPr>
          <p:cNvPr id="3" name="Text Placeholder 2">
            <a:extLst>
              <a:ext uri="{FF2B5EF4-FFF2-40B4-BE49-F238E27FC236}">
                <a16:creationId xmlns:a16="http://schemas.microsoft.com/office/drawing/2014/main" id="{BCA6C90D-C0AB-46E0-A7CE-58A28E8A0A3D}"/>
              </a:ext>
            </a:extLst>
          </p:cNvPr>
          <p:cNvSpPr>
            <a:spLocks noGrp="1"/>
          </p:cNvSpPr>
          <p:nvPr>
            <p:ph type="body" idx="1"/>
          </p:nvPr>
        </p:nvSpPr>
        <p:spPr>
          <a:xfrm>
            <a:off x="1141411" y="1357458"/>
            <a:ext cx="9487371" cy="823912"/>
          </a:xfrm>
        </p:spPr>
        <p:txBody>
          <a:bodyPr>
            <a:normAutofit/>
          </a:bodyPr>
          <a:lstStyle/>
          <a:p>
            <a:r>
              <a:rPr lang="en-US" sz="3000" dirty="0"/>
              <a:t>INTERNET OF MEDICAL THINGS (IOMT)</a:t>
            </a:r>
            <a:endParaRPr lang="en-IN" sz="3000" dirty="0"/>
          </a:p>
        </p:txBody>
      </p:sp>
      <p:sp>
        <p:nvSpPr>
          <p:cNvPr id="4" name="TextBox 3">
            <a:extLst>
              <a:ext uri="{FF2B5EF4-FFF2-40B4-BE49-F238E27FC236}">
                <a16:creationId xmlns:a16="http://schemas.microsoft.com/office/drawing/2014/main" id="{4CCD1FC8-CF08-4AF4-8B54-0AF9856CAAD5}"/>
              </a:ext>
            </a:extLst>
          </p:cNvPr>
          <p:cNvSpPr txBox="1"/>
          <p:nvPr/>
        </p:nvSpPr>
        <p:spPr>
          <a:xfrm>
            <a:off x="1024006" y="2302907"/>
            <a:ext cx="11167994" cy="4555093"/>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sz="2000" dirty="0">
                <a:effectLst/>
                <a:latin typeface="+mj-lt"/>
                <a:ea typeface="Times New Roman" panose="02020603050405020304" pitchFamily="18" charset="0"/>
              </a:rPr>
              <a:t>Internet of Medical Things can be considered as a combination of medical devices and applications that </a:t>
            </a:r>
          </a:p>
          <a:p>
            <a:pPr>
              <a:lnSpc>
                <a:spcPct val="150000"/>
              </a:lnSpc>
            </a:pPr>
            <a:r>
              <a:rPr lang="en-US" sz="2000" dirty="0">
                <a:effectLst/>
                <a:latin typeface="+mj-lt"/>
                <a:ea typeface="Times New Roman" panose="02020603050405020304" pitchFamily="18" charset="0"/>
              </a:rPr>
              <a:t>     can connect using network technologies. </a:t>
            </a:r>
          </a:p>
          <a:p>
            <a:pPr marL="342900" indent="-342900">
              <a:lnSpc>
                <a:spcPct val="150000"/>
              </a:lnSpc>
              <a:buFont typeface="Arial" panose="020B0604020202020204" pitchFamily="34" charset="0"/>
              <a:buChar char="•"/>
            </a:pPr>
            <a:r>
              <a:rPr lang="en-US" sz="2000" dirty="0">
                <a:effectLst/>
                <a:latin typeface="+mj-lt"/>
                <a:ea typeface="Times New Roman" panose="02020603050405020304" pitchFamily="18" charset="0"/>
              </a:rPr>
              <a:t>The global IOMT market is expected to reach $72.02 billion in 2021 at a AGR of 26.2%. </a:t>
            </a:r>
          </a:p>
          <a:p>
            <a:pPr marL="342900" indent="-342900">
              <a:lnSpc>
                <a:spcPct val="150000"/>
              </a:lnSpc>
              <a:buFont typeface="Arial" panose="020B0604020202020204" pitchFamily="34" charset="0"/>
              <a:buChar char="•"/>
            </a:pPr>
            <a:r>
              <a:rPr lang="en-US" sz="2000" dirty="0">
                <a:effectLst/>
                <a:latin typeface="+mj-lt"/>
                <a:ea typeface="Times New Roman" panose="02020603050405020304" pitchFamily="18" charset="0"/>
              </a:rPr>
              <a:t>The market of medical devices consisting of IOMT comprises of smart devices such as wearables, and </a:t>
            </a:r>
          </a:p>
          <a:p>
            <a:pPr>
              <a:lnSpc>
                <a:spcPct val="150000"/>
              </a:lnSpc>
            </a:pPr>
            <a:r>
              <a:rPr lang="en-US" sz="2000" dirty="0">
                <a:effectLst/>
                <a:latin typeface="+mj-lt"/>
                <a:ea typeface="Times New Roman" panose="02020603050405020304" pitchFamily="18" charset="0"/>
              </a:rPr>
              <a:t>     vital monitors strictly for aiding healthcare with associated real time location, telehealth, and other </a:t>
            </a:r>
          </a:p>
          <a:p>
            <a:pPr>
              <a:lnSpc>
                <a:spcPct val="150000"/>
              </a:lnSpc>
            </a:pPr>
            <a:r>
              <a:rPr lang="en-US" sz="2000" dirty="0">
                <a:latin typeface="+mj-lt"/>
                <a:ea typeface="Times New Roman" panose="02020603050405020304" pitchFamily="18" charset="0"/>
              </a:rPr>
              <a:t>     </a:t>
            </a:r>
            <a:r>
              <a:rPr lang="en-US" sz="2000" dirty="0">
                <a:effectLst/>
                <a:latin typeface="+mj-lt"/>
                <a:ea typeface="Times New Roman" panose="02020603050405020304" pitchFamily="18" charset="0"/>
              </a:rPr>
              <a:t>services. </a:t>
            </a:r>
          </a:p>
          <a:p>
            <a:pPr marL="342900" indent="-342900">
              <a:lnSpc>
                <a:spcPct val="150000"/>
              </a:lnSpc>
              <a:buFont typeface="Arial" panose="020B0604020202020204" pitchFamily="34" charset="0"/>
              <a:buChar char="•"/>
            </a:pPr>
            <a:r>
              <a:rPr lang="en-US" sz="2000" dirty="0">
                <a:effectLst/>
                <a:latin typeface="+mj-lt"/>
                <a:ea typeface="Times New Roman" panose="02020603050405020304" pitchFamily="18" charset="0"/>
              </a:rPr>
              <a:t>IOMT is driven by an increase in the number of connected medical devices that are able</a:t>
            </a:r>
          </a:p>
          <a:p>
            <a:pPr>
              <a:lnSpc>
                <a:spcPct val="150000"/>
              </a:lnSpc>
            </a:pPr>
            <a:r>
              <a:rPr lang="en-US" sz="2000" dirty="0">
                <a:effectLst/>
                <a:latin typeface="+mj-lt"/>
                <a:ea typeface="Times New Roman" panose="02020603050405020304" pitchFamily="18" charset="0"/>
              </a:rPr>
              <a:t>     to generate, collect, analyze or transmit health data or images and connect to healthcare provider </a:t>
            </a:r>
          </a:p>
          <a:p>
            <a:pPr>
              <a:lnSpc>
                <a:spcPct val="150000"/>
              </a:lnSpc>
            </a:pPr>
            <a:r>
              <a:rPr lang="en-US" sz="2000" dirty="0">
                <a:latin typeface="+mj-lt"/>
                <a:ea typeface="Times New Roman" panose="02020603050405020304" pitchFamily="18" charset="0"/>
              </a:rPr>
              <a:t>     </a:t>
            </a:r>
            <a:r>
              <a:rPr lang="en-US" sz="2000" dirty="0">
                <a:effectLst/>
                <a:latin typeface="+mj-lt"/>
                <a:ea typeface="Times New Roman" panose="02020603050405020304" pitchFamily="18" charset="0"/>
              </a:rPr>
              <a:t>networks, transmitting data to either a cloud repository or internal servers. </a:t>
            </a:r>
          </a:p>
          <a:p>
            <a:endParaRPr lang="en-IN" sz="2000" dirty="0"/>
          </a:p>
        </p:txBody>
      </p:sp>
    </p:spTree>
    <p:extLst>
      <p:ext uri="{BB962C8B-B14F-4D97-AF65-F5344CB8AC3E}">
        <p14:creationId xmlns:p14="http://schemas.microsoft.com/office/powerpoint/2010/main" val="152850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F425D63-E4D4-4D1C-87BC-F7F5B6C9F33F}"/>
              </a:ext>
            </a:extLst>
          </p:cNvPr>
          <p:cNvSpPr txBox="1"/>
          <p:nvPr/>
        </p:nvSpPr>
        <p:spPr>
          <a:xfrm>
            <a:off x="1278384" y="834501"/>
            <a:ext cx="9225379" cy="235109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effectLst/>
                <a:latin typeface="+mj-lt"/>
                <a:ea typeface="Times New Roman" panose="02020603050405020304" pitchFamily="18" charset="0"/>
              </a:rPr>
              <a:t>Ultimately, this connectivity between medical devices and sensors is streamlining clinical workflow management and leads to an overall improvement in patient care, both inside care facility walls and in remote locations. </a:t>
            </a:r>
          </a:p>
          <a:p>
            <a:pPr marL="342900" indent="-342900">
              <a:lnSpc>
                <a:spcPct val="150000"/>
              </a:lnSpc>
              <a:buFont typeface="Arial" panose="020B0604020202020204" pitchFamily="34" charset="0"/>
              <a:buChar char="•"/>
            </a:pPr>
            <a:r>
              <a:rPr lang="en-US" sz="2000" dirty="0">
                <a:effectLst/>
                <a:latin typeface="+mj-lt"/>
                <a:ea typeface="Times New Roman" panose="02020603050405020304" pitchFamily="18" charset="0"/>
              </a:rPr>
              <a:t>Our project uses IOMT in a wide spectrum and helps patients to monitor their vitals at home at a cheap cost.</a:t>
            </a:r>
            <a:endParaRPr lang="en-IN" sz="2000" dirty="0">
              <a:effectLst/>
              <a:latin typeface="+mj-lt"/>
              <a:ea typeface="Times New Roman" panose="02020603050405020304" pitchFamily="18" charset="0"/>
            </a:endParaRPr>
          </a:p>
        </p:txBody>
      </p:sp>
      <p:pic>
        <p:nvPicPr>
          <p:cNvPr id="8" name="Picture 4" descr="Global IoT market to grow to $1.5trn annual revenue by 2030 - IoT Now - How  to run an IoT enabled business">
            <a:extLst>
              <a:ext uri="{FF2B5EF4-FFF2-40B4-BE49-F238E27FC236}">
                <a16:creationId xmlns:a16="http://schemas.microsoft.com/office/drawing/2014/main" id="{D88451F8-2A09-4C8F-9F4D-18D3B183D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6888" y="3185594"/>
            <a:ext cx="5649997" cy="317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18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45A7-D4FE-46C1-A6D8-CAE2DF2B10E3}"/>
              </a:ext>
            </a:extLst>
          </p:cNvPr>
          <p:cNvSpPr>
            <a:spLocks noGrp="1"/>
          </p:cNvSpPr>
          <p:nvPr>
            <p:ph type="title"/>
          </p:nvPr>
        </p:nvSpPr>
        <p:spPr/>
        <p:txBody>
          <a:bodyPr>
            <a:normAutofit/>
          </a:bodyPr>
          <a:lstStyle/>
          <a:p>
            <a:r>
              <a:rPr lang="en-US" sz="4000" dirty="0">
                <a:cs typeface="Times New Roman" panose="02020603050405020304" pitchFamily="18" charset="0"/>
              </a:rPr>
              <a:t>What is </a:t>
            </a:r>
            <a:r>
              <a:rPr lang="en-IN" sz="4000" b="1" dirty="0">
                <a:cs typeface="Times New Roman" panose="02020603050405020304" pitchFamily="18" charset="0"/>
              </a:rPr>
              <a:t>Photoplethysmography?</a:t>
            </a:r>
            <a:br>
              <a:rPr lang="en-IN" sz="4000" dirty="0">
                <a:cs typeface="Times New Roman" panose="02020603050405020304" pitchFamily="18" charset="0"/>
              </a:rPr>
            </a:br>
            <a:endParaRPr lang="en-IN" sz="40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9C0B190A-C5C1-4CA4-89F2-B76EB89476AB}"/>
              </a:ext>
            </a:extLst>
          </p:cNvPr>
          <p:cNvSpPr>
            <a:spLocks noGrp="1"/>
          </p:cNvSpPr>
          <p:nvPr>
            <p:ph idx="1"/>
          </p:nvPr>
        </p:nvSpPr>
        <p:spPr>
          <a:xfrm>
            <a:off x="1141413" y="1755943"/>
            <a:ext cx="9905999" cy="3541714"/>
          </a:xfrm>
        </p:spPr>
        <p:txBody>
          <a:bodyPr/>
          <a:lstStyle/>
          <a:p>
            <a:r>
              <a:rPr lang="en-US" sz="2000" dirty="0"/>
              <a:t>Photoplethysmography (PPG) is a simple optical technique used to detect volumetric changes in blood in peripheral circulation. </a:t>
            </a:r>
          </a:p>
          <a:p>
            <a:r>
              <a:rPr lang="en-US" sz="2000" dirty="0"/>
              <a:t>It is a low cost and non-invasive method that makes measurements at the surface of the skin.</a:t>
            </a:r>
          </a:p>
          <a:p>
            <a:r>
              <a:rPr lang="en-US" sz="2000" dirty="0"/>
              <a:t>The technique provides valuable information related to our cardiovascular system</a:t>
            </a:r>
          </a:p>
          <a:p>
            <a:endParaRPr lang="en-IN" dirty="0"/>
          </a:p>
        </p:txBody>
      </p:sp>
      <p:pic>
        <p:nvPicPr>
          <p:cNvPr id="5" name="Picture 4">
            <a:extLst>
              <a:ext uri="{FF2B5EF4-FFF2-40B4-BE49-F238E27FC236}">
                <a16:creationId xmlns:a16="http://schemas.microsoft.com/office/drawing/2014/main" id="{161F0AAF-3B7A-4333-B76B-50F0B9F09715}"/>
              </a:ext>
            </a:extLst>
          </p:cNvPr>
          <p:cNvPicPr>
            <a:picLocks noChangeAspect="1"/>
          </p:cNvPicPr>
          <p:nvPr/>
        </p:nvPicPr>
        <p:blipFill>
          <a:blip r:embed="rId2"/>
          <a:stretch>
            <a:fillRect/>
          </a:stretch>
        </p:blipFill>
        <p:spPr>
          <a:xfrm>
            <a:off x="2220064" y="4563270"/>
            <a:ext cx="1464169" cy="1468773"/>
          </a:xfrm>
          <a:prstGeom prst="rect">
            <a:avLst/>
          </a:prstGeom>
        </p:spPr>
      </p:pic>
      <p:pic>
        <p:nvPicPr>
          <p:cNvPr id="7" name="Picture 6">
            <a:extLst>
              <a:ext uri="{FF2B5EF4-FFF2-40B4-BE49-F238E27FC236}">
                <a16:creationId xmlns:a16="http://schemas.microsoft.com/office/drawing/2014/main" id="{1A0CD6B9-6C66-493C-9BA8-59B458FABF10}"/>
              </a:ext>
            </a:extLst>
          </p:cNvPr>
          <p:cNvPicPr>
            <a:picLocks noChangeAspect="1"/>
          </p:cNvPicPr>
          <p:nvPr/>
        </p:nvPicPr>
        <p:blipFill>
          <a:blip r:embed="rId3"/>
          <a:stretch>
            <a:fillRect/>
          </a:stretch>
        </p:blipFill>
        <p:spPr>
          <a:xfrm>
            <a:off x="5119736" y="4383278"/>
            <a:ext cx="1648765" cy="1648765"/>
          </a:xfrm>
          <a:prstGeom prst="rect">
            <a:avLst/>
          </a:prstGeom>
        </p:spPr>
      </p:pic>
      <p:pic>
        <p:nvPicPr>
          <p:cNvPr id="9" name="Picture 8">
            <a:extLst>
              <a:ext uri="{FF2B5EF4-FFF2-40B4-BE49-F238E27FC236}">
                <a16:creationId xmlns:a16="http://schemas.microsoft.com/office/drawing/2014/main" id="{BAB743B8-DC62-4FA0-AE6C-ACD26EC4609E}"/>
              </a:ext>
            </a:extLst>
          </p:cNvPr>
          <p:cNvPicPr>
            <a:picLocks noChangeAspect="1"/>
          </p:cNvPicPr>
          <p:nvPr/>
        </p:nvPicPr>
        <p:blipFill>
          <a:blip r:embed="rId4"/>
          <a:stretch>
            <a:fillRect/>
          </a:stretch>
        </p:blipFill>
        <p:spPr>
          <a:xfrm>
            <a:off x="8124196" y="4137697"/>
            <a:ext cx="2005225" cy="2005225"/>
          </a:xfrm>
          <a:prstGeom prst="rect">
            <a:avLst/>
          </a:prstGeom>
        </p:spPr>
      </p:pic>
    </p:spTree>
    <p:extLst>
      <p:ext uri="{BB962C8B-B14F-4D97-AF65-F5344CB8AC3E}">
        <p14:creationId xmlns:p14="http://schemas.microsoft.com/office/powerpoint/2010/main" val="35248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8203-DE80-4F97-89E7-35F9EF3D8541}"/>
              </a:ext>
            </a:extLst>
          </p:cNvPr>
          <p:cNvSpPr>
            <a:spLocks noGrp="1"/>
          </p:cNvSpPr>
          <p:nvPr>
            <p:ph type="title"/>
          </p:nvPr>
        </p:nvSpPr>
        <p:spPr/>
        <p:txBody>
          <a:bodyPr>
            <a:normAutofit/>
          </a:bodyPr>
          <a:lstStyle/>
          <a:p>
            <a:r>
              <a:rPr lang="en-US" sz="4000" dirty="0"/>
              <a:t>A typical </a:t>
            </a:r>
            <a:r>
              <a:rPr lang="en-US" sz="4000" dirty="0" err="1"/>
              <a:t>ppg</a:t>
            </a:r>
            <a:r>
              <a:rPr lang="en-US" sz="4000" dirty="0"/>
              <a:t> waveform (simplified version)</a:t>
            </a:r>
            <a:endParaRPr lang="en-IN" sz="4000" dirty="0"/>
          </a:p>
        </p:txBody>
      </p:sp>
      <p:pic>
        <p:nvPicPr>
          <p:cNvPr id="1026" name="Picture 2" descr="A typical waveform of the PPG and its characteristic... | Download ...">
            <a:extLst>
              <a:ext uri="{FF2B5EF4-FFF2-40B4-BE49-F238E27FC236}">
                <a16:creationId xmlns:a16="http://schemas.microsoft.com/office/drawing/2014/main" id="{8975EE3C-62EE-4716-A074-D4C35DDDBA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7691" y="2650838"/>
            <a:ext cx="6250642" cy="3588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332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705</TotalTime>
  <Words>2420</Words>
  <Application>Microsoft Office PowerPoint</Application>
  <PresentationFormat>Widescreen</PresentationFormat>
  <Paragraphs>333</Paragraphs>
  <Slides>32</Slides>
  <Notes>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Caladea</vt:lpstr>
      <vt:lpstr>Times New Roman</vt:lpstr>
      <vt:lpstr>Tw Cen MT</vt:lpstr>
      <vt:lpstr>Circuit</vt:lpstr>
      <vt:lpstr>REMOTE COVID-19 PATIENT MONITORING SYSTEM USING PHOTOPLETHYSMOGRAPHY</vt:lpstr>
      <vt:lpstr>CONTENTS</vt:lpstr>
      <vt:lpstr>PowerPoint Presentation</vt:lpstr>
      <vt:lpstr>introduction</vt:lpstr>
      <vt:lpstr>PowerPoint Presentation</vt:lpstr>
      <vt:lpstr>LITERATURE REVIEW</vt:lpstr>
      <vt:lpstr>PowerPoint Presentation</vt:lpstr>
      <vt:lpstr>What is Photoplethysmography? </vt:lpstr>
      <vt:lpstr>A typical ppg waveform (simplified version)</vt:lpstr>
      <vt:lpstr>Uses of PPG </vt:lpstr>
      <vt:lpstr>The most common application of ppg: Wearable Devices </vt:lpstr>
      <vt:lpstr>PowerPoint Presentation</vt:lpstr>
      <vt:lpstr>Limitations of ppg</vt:lpstr>
      <vt:lpstr>The current covid-19 situation in india</vt:lpstr>
      <vt:lpstr>Current existing solution</vt:lpstr>
      <vt:lpstr>OUR PROPOSED MODEL AND ITS  IMPLEMENTATION SO FAR</vt:lpstr>
      <vt:lpstr>PowerPoint Presentation</vt:lpstr>
      <vt:lpstr>smartphone Photoplethysmography</vt:lpstr>
      <vt:lpstr>Working of ppg using smartphone</vt:lpstr>
      <vt:lpstr>PowerPoint Presentation</vt:lpstr>
      <vt:lpstr>VITAL SIGNS MEASUREMENT MODES IN  OUR APP</vt:lpstr>
      <vt:lpstr>Advantages of our approach</vt:lpstr>
      <vt:lpstr>PowerPoint Presentation</vt:lpstr>
      <vt:lpstr>PowerPoint Presentation</vt:lpstr>
      <vt:lpstr>How doctors can monitor their patients</vt:lpstr>
      <vt:lpstr>Mode 1: measurement using ppg in action</vt:lpstr>
      <vt:lpstr>Mode 2: measurement using pulse oximeter (implementation so far limited to serial output)</vt:lpstr>
      <vt:lpstr>Our experiments and results</vt:lpstr>
      <vt:lpstr>PowerPoint Presentation</vt:lpstr>
      <vt:lpstr>PowerPoint Presentation</vt:lpstr>
      <vt:lpstr>FURTHER Work in major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PHOTOPLATHYSMOGRAPHY</dc:title>
  <dc:creator>KUNAL FARMAH</dc:creator>
  <cp:lastModifiedBy>KUNAL FARMAH</cp:lastModifiedBy>
  <cp:revision>64</cp:revision>
  <dcterms:created xsi:type="dcterms:W3CDTF">2020-04-11T20:14:44Z</dcterms:created>
  <dcterms:modified xsi:type="dcterms:W3CDTF">2020-12-08T18:49:19Z</dcterms:modified>
</cp:coreProperties>
</file>