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7" r:id="rId3"/>
    <p:sldId id="259" r:id="rId4"/>
    <p:sldId id="260" r:id="rId5"/>
    <p:sldId id="258"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5A3007-ABA4-493D-8E4F-E9AA2E7496F1}" type="datetimeFigureOut">
              <a:rPr lang="en-IN" smtClean="0"/>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88330-48A1-4699-8B7F-48891A0B3165}" type="slidenum">
              <a:rPr lang="en-IN" smtClean="0"/>
              <a:t>‹#›</a:t>
            </a:fld>
            <a:endParaRPr lang="en-IN"/>
          </a:p>
        </p:txBody>
      </p:sp>
    </p:spTree>
    <p:extLst>
      <p:ext uri="{BB962C8B-B14F-4D97-AF65-F5344CB8AC3E}">
        <p14:creationId xmlns:p14="http://schemas.microsoft.com/office/powerpoint/2010/main" val="984188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5A3007-ABA4-493D-8E4F-E9AA2E7496F1}" type="datetimeFigureOut">
              <a:rPr lang="en-IN" smtClean="0"/>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88330-48A1-4699-8B7F-48891A0B3165}" type="slidenum">
              <a:rPr lang="en-IN" smtClean="0"/>
              <a:t>‹#›</a:t>
            </a:fld>
            <a:endParaRPr lang="en-IN"/>
          </a:p>
        </p:txBody>
      </p:sp>
    </p:spTree>
    <p:extLst>
      <p:ext uri="{BB962C8B-B14F-4D97-AF65-F5344CB8AC3E}">
        <p14:creationId xmlns:p14="http://schemas.microsoft.com/office/powerpoint/2010/main" val="3964386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5A3007-ABA4-493D-8E4F-E9AA2E7496F1}" type="datetimeFigureOut">
              <a:rPr lang="en-IN" smtClean="0"/>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88330-48A1-4699-8B7F-48891A0B316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77016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5A3007-ABA4-493D-8E4F-E9AA2E7496F1}" type="datetimeFigureOut">
              <a:rPr lang="en-IN" smtClean="0"/>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88330-48A1-4699-8B7F-48891A0B3165}" type="slidenum">
              <a:rPr lang="en-IN" smtClean="0"/>
              <a:t>‹#›</a:t>
            </a:fld>
            <a:endParaRPr lang="en-IN"/>
          </a:p>
        </p:txBody>
      </p:sp>
    </p:spTree>
    <p:extLst>
      <p:ext uri="{BB962C8B-B14F-4D97-AF65-F5344CB8AC3E}">
        <p14:creationId xmlns:p14="http://schemas.microsoft.com/office/powerpoint/2010/main" val="737391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5A3007-ABA4-493D-8E4F-E9AA2E7496F1}" type="datetimeFigureOut">
              <a:rPr lang="en-IN" smtClean="0"/>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88330-48A1-4699-8B7F-48891A0B316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82828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5A3007-ABA4-493D-8E4F-E9AA2E7496F1}" type="datetimeFigureOut">
              <a:rPr lang="en-IN" smtClean="0"/>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88330-48A1-4699-8B7F-48891A0B3165}" type="slidenum">
              <a:rPr lang="en-IN" smtClean="0"/>
              <a:t>‹#›</a:t>
            </a:fld>
            <a:endParaRPr lang="en-IN"/>
          </a:p>
        </p:txBody>
      </p:sp>
    </p:spTree>
    <p:extLst>
      <p:ext uri="{BB962C8B-B14F-4D97-AF65-F5344CB8AC3E}">
        <p14:creationId xmlns:p14="http://schemas.microsoft.com/office/powerpoint/2010/main" val="3269617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5A3007-ABA4-493D-8E4F-E9AA2E7496F1}" type="datetimeFigureOut">
              <a:rPr lang="en-IN" smtClean="0"/>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88330-48A1-4699-8B7F-48891A0B3165}" type="slidenum">
              <a:rPr lang="en-IN" smtClean="0"/>
              <a:t>‹#›</a:t>
            </a:fld>
            <a:endParaRPr lang="en-IN"/>
          </a:p>
        </p:txBody>
      </p:sp>
    </p:spTree>
    <p:extLst>
      <p:ext uri="{BB962C8B-B14F-4D97-AF65-F5344CB8AC3E}">
        <p14:creationId xmlns:p14="http://schemas.microsoft.com/office/powerpoint/2010/main" val="2770246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5A3007-ABA4-493D-8E4F-E9AA2E7496F1}" type="datetimeFigureOut">
              <a:rPr lang="en-IN" smtClean="0"/>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88330-48A1-4699-8B7F-48891A0B3165}" type="slidenum">
              <a:rPr lang="en-IN" smtClean="0"/>
              <a:t>‹#›</a:t>
            </a:fld>
            <a:endParaRPr lang="en-IN"/>
          </a:p>
        </p:txBody>
      </p:sp>
    </p:spTree>
    <p:extLst>
      <p:ext uri="{BB962C8B-B14F-4D97-AF65-F5344CB8AC3E}">
        <p14:creationId xmlns:p14="http://schemas.microsoft.com/office/powerpoint/2010/main" val="179809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5A3007-ABA4-493D-8E4F-E9AA2E7496F1}" type="datetimeFigureOut">
              <a:rPr lang="en-IN" smtClean="0"/>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88330-48A1-4699-8B7F-48891A0B3165}" type="slidenum">
              <a:rPr lang="en-IN" smtClean="0"/>
              <a:t>‹#›</a:t>
            </a:fld>
            <a:endParaRPr lang="en-IN"/>
          </a:p>
        </p:txBody>
      </p:sp>
    </p:spTree>
    <p:extLst>
      <p:ext uri="{BB962C8B-B14F-4D97-AF65-F5344CB8AC3E}">
        <p14:creationId xmlns:p14="http://schemas.microsoft.com/office/powerpoint/2010/main" val="862843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5A3007-ABA4-493D-8E4F-E9AA2E7496F1}" type="datetimeFigureOut">
              <a:rPr lang="en-IN" smtClean="0"/>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B88330-48A1-4699-8B7F-48891A0B3165}" type="slidenum">
              <a:rPr lang="en-IN" smtClean="0"/>
              <a:t>‹#›</a:t>
            </a:fld>
            <a:endParaRPr lang="en-IN"/>
          </a:p>
        </p:txBody>
      </p:sp>
    </p:spTree>
    <p:extLst>
      <p:ext uri="{BB962C8B-B14F-4D97-AF65-F5344CB8AC3E}">
        <p14:creationId xmlns:p14="http://schemas.microsoft.com/office/powerpoint/2010/main" val="1586267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5A3007-ABA4-493D-8E4F-E9AA2E7496F1}" type="datetimeFigureOut">
              <a:rPr lang="en-IN" smtClean="0"/>
              <a:t>10-02-2019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B88330-48A1-4699-8B7F-48891A0B3165}" type="slidenum">
              <a:rPr lang="en-IN" smtClean="0"/>
              <a:t>‹#›</a:t>
            </a:fld>
            <a:endParaRPr lang="en-IN"/>
          </a:p>
        </p:txBody>
      </p:sp>
    </p:spTree>
    <p:extLst>
      <p:ext uri="{BB962C8B-B14F-4D97-AF65-F5344CB8AC3E}">
        <p14:creationId xmlns:p14="http://schemas.microsoft.com/office/powerpoint/2010/main" val="429419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5A3007-ABA4-493D-8E4F-E9AA2E7496F1}" type="datetimeFigureOut">
              <a:rPr lang="en-IN" smtClean="0"/>
              <a:t>10-02-2019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B88330-48A1-4699-8B7F-48891A0B3165}" type="slidenum">
              <a:rPr lang="en-IN" smtClean="0"/>
              <a:t>‹#›</a:t>
            </a:fld>
            <a:endParaRPr lang="en-IN"/>
          </a:p>
        </p:txBody>
      </p:sp>
    </p:spTree>
    <p:extLst>
      <p:ext uri="{BB962C8B-B14F-4D97-AF65-F5344CB8AC3E}">
        <p14:creationId xmlns:p14="http://schemas.microsoft.com/office/powerpoint/2010/main" val="185055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5A3007-ABA4-493D-8E4F-E9AA2E7496F1}" type="datetimeFigureOut">
              <a:rPr lang="en-IN" smtClean="0"/>
              <a:t>10-02-2019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B88330-48A1-4699-8B7F-48891A0B3165}" type="slidenum">
              <a:rPr lang="en-IN" smtClean="0"/>
              <a:t>‹#›</a:t>
            </a:fld>
            <a:endParaRPr lang="en-IN"/>
          </a:p>
        </p:txBody>
      </p:sp>
    </p:spTree>
    <p:extLst>
      <p:ext uri="{BB962C8B-B14F-4D97-AF65-F5344CB8AC3E}">
        <p14:creationId xmlns:p14="http://schemas.microsoft.com/office/powerpoint/2010/main" val="1116040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5A3007-ABA4-493D-8E4F-E9AA2E7496F1}" type="datetimeFigureOut">
              <a:rPr lang="en-IN" smtClean="0"/>
              <a:t>10-02-2019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B88330-48A1-4699-8B7F-48891A0B3165}" type="slidenum">
              <a:rPr lang="en-IN" smtClean="0"/>
              <a:t>‹#›</a:t>
            </a:fld>
            <a:endParaRPr lang="en-IN"/>
          </a:p>
        </p:txBody>
      </p:sp>
    </p:spTree>
    <p:extLst>
      <p:ext uri="{BB962C8B-B14F-4D97-AF65-F5344CB8AC3E}">
        <p14:creationId xmlns:p14="http://schemas.microsoft.com/office/powerpoint/2010/main" val="3218274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5A3007-ABA4-493D-8E4F-E9AA2E7496F1}" type="datetimeFigureOut">
              <a:rPr lang="en-IN" smtClean="0"/>
              <a:t>10-02-2019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B88330-48A1-4699-8B7F-48891A0B3165}" type="slidenum">
              <a:rPr lang="en-IN" smtClean="0"/>
              <a:t>‹#›</a:t>
            </a:fld>
            <a:endParaRPr lang="en-IN"/>
          </a:p>
        </p:txBody>
      </p:sp>
    </p:spTree>
    <p:extLst>
      <p:ext uri="{BB962C8B-B14F-4D97-AF65-F5344CB8AC3E}">
        <p14:creationId xmlns:p14="http://schemas.microsoft.com/office/powerpoint/2010/main" val="3027969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25A3007-ABA4-493D-8E4F-E9AA2E7496F1}" type="datetimeFigureOut">
              <a:rPr lang="en-IN" smtClean="0"/>
              <a:t>10-02-2019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B88330-48A1-4699-8B7F-48891A0B3165}" type="slidenum">
              <a:rPr lang="en-IN" smtClean="0"/>
              <a:t>‹#›</a:t>
            </a:fld>
            <a:endParaRPr lang="en-IN"/>
          </a:p>
        </p:txBody>
      </p:sp>
    </p:spTree>
    <p:extLst>
      <p:ext uri="{BB962C8B-B14F-4D97-AF65-F5344CB8AC3E}">
        <p14:creationId xmlns:p14="http://schemas.microsoft.com/office/powerpoint/2010/main" val="419530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25A3007-ABA4-493D-8E4F-E9AA2E7496F1}" type="datetimeFigureOut">
              <a:rPr lang="en-IN" smtClean="0"/>
              <a:t>10-02-2019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AB88330-48A1-4699-8B7F-48891A0B3165}" type="slidenum">
              <a:rPr lang="en-IN" smtClean="0"/>
              <a:t>‹#›</a:t>
            </a:fld>
            <a:endParaRPr lang="en-IN"/>
          </a:p>
        </p:txBody>
      </p:sp>
    </p:spTree>
    <p:extLst>
      <p:ext uri="{BB962C8B-B14F-4D97-AF65-F5344CB8AC3E}">
        <p14:creationId xmlns:p14="http://schemas.microsoft.com/office/powerpoint/2010/main" val="37689015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3ABF-9B1C-4663-9F09-BCAF19A475A8}"/>
              </a:ext>
            </a:extLst>
          </p:cNvPr>
          <p:cNvSpPr>
            <a:spLocks noGrp="1"/>
          </p:cNvSpPr>
          <p:nvPr>
            <p:ph type="title"/>
          </p:nvPr>
        </p:nvSpPr>
        <p:spPr>
          <a:xfrm>
            <a:off x="1757779" y="1411550"/>
            <a:ext cx="8040006" cy="2315432"/>
          </a:xfrm>
        </p:spPr>
        <p:txBody>
          <a:bodyPr>
            <a:normAutofit fontScale="90000"/>
          </a:bodyPr>
          <a:lstStyle/>
          <a:p>
            <a:r>
              <a:rPr lang="en-US" dirty="0"/>
              <a:t>                        </a:t>
            </a:r>
            <a:r>
              <a:rPr lang="en-US" sz="6500" b="1" u="sng" dirty="0">
                <a:solidFill>
                  <a:srgbClr val="C00000"/>
                </a:solidFill>
              </a:rPr>
              <a:t>Health++</a:t>
            </a:r>
            <a:br>
              <a:rPr lang="en-US" sz="6500" b="1" dirty="0">
                <a:solidFill>
                  <a:srgbClr val="C00000"/>
                </a:solidFill>
              </a:rPr>
            </a:br>
            <a:r>
              <a:rPr lang="en-US" sz="6500" b="1" dirty="0">
                <a:solidFill>
                  <a:srgbClr val="C00000"/>
                </a:solidFill>
              </a:rPr>
              <a:t>               </a:t>
            </a:r>
            <a:r>
              <a:rPr lang="en-US" sz="2500" b="1" dirty="0"/>
              <a:t>A  PPG based vital signs testing</a:t>
            </a:r>
            <a:br>
              <a:rPr lang="en-US" sz="2500" b="1" dirty="0"/>
            </a:br>
            <a:r>
              <a:rPr lang="en-US" sz="2500" b="1" dirty="0"/>
              <a:t>                                       Android App</a:t>
            </a:r>
            <a:endParaRPr lang="en-IN" sz="6500" b="1" dirty="0"/>
          </a:p>
        </p:txBody>
      </p:sp>
      <p:pic>
        <p:nvPicPr>
          <p:cNvPr id="4" name="Content Placeholder 3">
            <a:extLst>
              <a:ext uri="{FF2B5EF4-FFF2-40B4-BE49-F238E27FC236}">
                <a16:creationId xmlns:a16="http://schemas.microsoft.com/office/drawing/2014/main" id="{89231097-BEEC-41BE-A994-AF4B6E107D2F}"/>
              </a:ext>
            </a:extLst>
          </p:cNvPr>
          <p:cNvPicPr>
            <a:picLocks noGrp="1" noChangeAspect="1"/>
          </p:cNvPicPr>
          <p:nvPr>
            <p:ph idx="1"/>
          </p:nvPr>
        </p:nvPicPr>
        <p:blipFill rotWithShape="1">
          <a:blip r:embed="rId2"/>
          <a:srcRect l="47031" t="14028" r="31719" b="10138"/>
          <a:stretch/>
        </p:blipFill>
        <p:spPr>
          <a:xfrm>
            <a:off x="631533" y="686515"/>
            <a:ext cx="2631274" cy="5281944"/>
          </a:xfrm>
          <a:prstGeom prst="rect">
            <a:avLst/>
          </a:prstGeom>
        </p:spPr>
      </p:pic>
      <p:sp>
        <p:nvSpPr>
          <p:cNvPr id="5" name="Rectangle 4">
            <a:extLst>
              <a:ext uri="{FF2B5EF4-FFF2-40B4-BE49-F238E27FC236}">
                <a16:creationId xmlns:a16="http://schemas.microsoft.com/office/drawing/2014/main" id="{6CFE0175-B8F9-4EAD-9651-8DAE9039A752}"/>
              </a:ext>
            </a:extLst>
          </p:cNvPr>
          <p:cNvSpPr/>
          <p:nvPr/>
        </p:nvSpPr>
        <p:spPr>
          <a:xfrm>
            <a:off x="3968318" y="3922341"/>
            <a:ext cx="5965794" cy="1923604"/>
          </a:xfrm>
          <a:prstGeom prst="rect">
            <a:avLst/>
          </a:prstGeom>
        </p:spPr>
        <p:txBody>
          <a:bodyPr wrap="square">
            <a:spAutoFit/>
          </a:bodyPr>
          <a:lstStyle/>
          <a:p>
            <a:r>
              <a:rPr lang="en-IN" sz="3500" b="1" dirty="0" err="1">
                <a:solidFill>
                  <a:srgbClr val="C00000"/>
                </a:solidFill>
              </a:rPr>
              <a:t>SacredHacks</a:t>
            </a:r>
            <a:endParaRPr lang="en-IN" sz="3500" b="1" dirty="0">
              <a:solidFill>
                <a:srgbClr val="C00000"/>
              </a:solidFill>
            </a:endParaRPr>
          </a:p>
          <a:p>
            <a:endParaRPr lang="en-IN" sz="1000" b="1" dirty="0">
              <a:solidFill>
                <a:srgbClr val="C00000"/>
              </a:solidFill>
            </a:endParaRPr>
          </a:p>
          <a:p>
            <a:r>
              <a:rPr lang="en-IN" sz="2800" dirty="0">
                <a:solidFill>
                  <a:srgbClr val="002060"/>
                </a:solidFill>
              </a:rPr>
              <a:t>Nikhil Sachdeva, Namrata Jha, </a:t>
            </a:r>
            <a:r>
              <a:rPr lang="en-IN" sz="2800" dirty="0" err="1">
                <a:solidFill>
                  <a:srgbClr val="002060"/>
                </a:solidFill>
              </a:rPr>
              <a:t>Aheli</a:t>
            </a:r>
            <a:r>
              <a:rPr lang="en-IN" sz="2800" dirty="0">
                <a:solidFill>
                  <a:srgbClr val="002060"/>
                </a:solidFill>
              </a:rPr>
              <a:t> Ghosh, Kunal Farmah</a:t>
            </a:r>
          </a:p>
          <a:p>
            <a:endParaRPr lang="en-IN" dirty="0"/>
          </a:p>
        </p:txBody>
      </p:sp>
    </p:spTree>
    <p:extLst>
      <p:ext uri="{BB962C8B-B14F-4D97-AF65-F5344CB8AC3E}">
        <p14:creationId xmlns:p14="http://schemas.microsoft.com/office/powerpoint/2010/main" val="4076754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7463-F0A0-4C63-8EAD-90CDD6171DCA}"/>
              </a:ext>
            </a:extLst>
          </p:cNvPr>
          <p:cNvSpPr>
            <a:spLocks noGrp="1"/>
          </p:cNvSpPr>
          <p:nvPr>
            <p:ph type="title"/>
          </p:nvPr>
        </p:nvSpPr>
        <p:spPr>
          <a:xfrm>
            <a:off x="838200" y="365125"/>
            <a:ext cx="10239375" cy="663575"/>
          </a:xfrm>
        </p:spPr>
        <p:txBody>
          <a:bodyPr>
            <a:noAutofit/>
          </a:bodyPr>
          <a:lstStyle/>
          <a:p>
            <a:pPr algn="ctr"/>
            <a:r>
              <a:rPr lang="en-IN" b="1" u="sng" dirty="0">
                <a:solidFill>
                  <a:srgbClr val="C00000"/>
                </a:solidFill>
              </a:rPr>
              <a:t>Monitor your Vitals from your Smartphone!</a:t>
            </a:r>
          </a:p>
        </p:txBody>
      </p:sp>
      <p:pic>
        <p:nvPicPr>
          <p:cNvPr id="5" name="Content Placeholder 4">
            <a:extLst>
              <a:ext uri="{FF2B5EF4-FFF2-40B4-BE49-F238E27FC236}">
                <a16:creationId xmlns:a16="http://schemas.microsoft.com/office/drawing/2014/main" id="{754089C3-45E8-4B95-BF7C-6C376380B4D2}"/>
              </a:ext>
            </a:extLst>
          </p:cNvPr>
          <p:cNvPicPr>
            <a:picLocks noGrp="1" noChangeAspect="1"/>
          </p:cNvPicPr>
          <p:nvPr>
            <p:ph idx="1"/>
          </p:nvPr>
        </p:nvPicPr>
        <p:blipFill rotWithShape="1">
          <a:blip r:embed="rId2"/>
          <a:srcRect l="46485" t="13514" r="31661" b="9122"/>
          <a:stretch/>
        </p:blipFill>
        <p:spPr>
          <a:xfrm>
            <a:off x="4793157" y="1308900"/>
            <a:ext cx="2647950" cy="5272874"/>
          </a:xfrm>
          <a:prstGeom prst="rect">
            <a:avLst/>
          </a:prstGeom>
        </p:spPr>
      </p:pic>
      <p:pic>
        <p:nvPicPr>
          <p:cNvPr id="4" name="Picture 3">
            <a:extLst>
              <a:ext uri="{FF2B5EF4-FFF2-40B4-BE49-F238E27FC236}">
                <a16:creationId xmlns:a16="http://schemas.microsoft.com/office/drawing/2014/main" id="{0DE77744-194A-4D3F-BBD6-26E9B89C62A5}"/>
              </a:ext>
            </a:extLst>
          </p:cNvPr>
          <p:cNvPicPr>
            <a:picLocks noChangeAspect="1"/>
          </p:cNvPicPr>
          <p:nvPr/>
        </p:nvPicPr>
        <p:blipFill rotWithShape="1">
          <a:blip r:embed="rId3"/>
          <a:srcRect l="46719" t="13889" r="31562" b="9305"/>
          <a:stretch/>
        </p:blipFill>
        <p:spPr>
          <a:xfrm>
            <a:off x="788192" y="1314449"/>
            <a:ext cx="2647950" cy="5267325"/>
          </a:xfrm>
          <a:prstGeom prst="rect">
            <a:avLst/>
          </a:prstGeom>
        </p:spPr>
      </p:pic>
      <p:pic>
        <p:nvPicPr>
          <p:cNvPr id="6" name="Picture 5">
            <a:extLst>
              <a:ext uri="{FF2B5EF4-FFF2-40B4-BE49-F238E27FC236}">
                <a16:creationId xmlns:a16="http://schemas.microsoft.com/office/drawing/2014/main" id="{4B8CD5F8-CA90-44DA-B880-F871551D4A0D}"/>
              </a:ext>
            </a:extLst>
          </p:cNvPr>
          <p:cNvPicPr>
            <a:picLocks noChangeAspect="1"/>
          </p:cNvPicPr>
          <p:nvPr/>
        </p:nvPicPr>
        <p:blipFill rotWithShape="1">
          <a:blip r:embed="rId4"/>
          <a:srcRect l="46719" t="13889" r="31562" b="9305"/>
          <a:stretch/>
        </p:blipFill>
        <p:spPr>
          <a:xfrm>
            <a:off x="8659713" y="1308900"/>
            <a:ext cx="2647950" cy="5267325"/>
          </a:xfrm>
          <a:prstGeom prst="rect">
            <a:avLst/>
          </a:prstGeom>
        </p:spPr>
      </p:pic>
      <p:sp>
        <p:nvSpPr>
          <p:cNvPr id="7" name="Arrow: Striped Right 6">
            <a:extLst>
              <a:ext uri="{FF2B5EF4-FFF2-40B4-BE49-F238E27FC236}">
                <a16:creationId xmlns:a16="http://schemas.microsoft.com/office/drawing/2014/main" id="{43A25A8B-EA90-4901-ABE5-7C7C6F61ADB3}"/>
              </a:ext>
            </a:extLst>
          </p:cNvPr>
          <p:cNvSpPr/>
          <p:nvPr/>
        </p:nvSpPr>
        <p:spPr>
          <a:xfrm>
            <a:off x="3528416" y="3573862"/>
            <a:ext cx="1126332" cy="37147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Arrow: Striped Right 7">
            <a:extLst>
              <a:ext uri="{FF2B5EF4-FFF2-40B4-BE49-F238E27FC236}">
                <a16:creationId xmlns:a16="http://schemas.microsoft.com/office/drawing/2014/main" id="{4FBE40B5-7F73-42A3-85D3-67F806A1F67E}"/>
              </a:ext>
            </a:extLst>
          </p:cNvPr>
          <p:cNvSpPr/>
          <p:nvPr/>
        </p:nvSpPr>
        <p:spPr>
          <a:xfrm>
            <a:off x="7487244" y="3573861"/>
            <a:ext cx="1126332" cy="37147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90274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AB60E-7620-4A22-8C85-EE7D84347675}"/>
              </a:ext>
            </a:extLst>
          </p:cNvPr>
          <p:cNvSpPr>
            <a:spLocks noGrp="1"/>
          </p:cNvSpPr>
          <p:nvPr>
            <p:ph type="title"/>
          </p:nvPr>
        </p:nvSpPr>
        <p:spPr>
          <a:xfrm>
            <a:off x="838200" y="276349"/>
            <a:ext cx="10515600" cy="1325563"/>
          </a:xfrm>
        </p:spPr>
        <p:txBody>
          <a:bodyPr/>
          <a:lstStyle/>
          <a:p>
            <a:pPr algn="ctr"/>
            <a:r>
              <a:rPr lang="en-US" b="1" u="sng" dirty="0">
                <a:solidFill>
                  <a:srgbClr val="C00000"/>
                </a:solidFill>
              </a:rPr>
              <a:t>Vital Signs Measurement using Photoplethysmography</a:t>
            </a:r>
            <a:endParaRPr lang="en-IN" b="1" u="sng" dirty="0">
              <a:solidFill>
                <a:srgbClr val="C00000"/>
              </a:solidFill>
            </a:endParaRPr>
          </a:p>
        </p:txBody>
      </p:sp>
      <p:sp>
        <p:nvSpPr>
          <p:cNvPr id="3" name="Content Placeholder 2">
            <a:extLst>
              <a:ext uri="{FF2B5EF4-FFF2-40B4-BE49-F238E27FC236}">
                <a16:creationId xmlns:a16="http://schemas.microsoft.com/office/drawing/2014/main" id="{C6246898-BC16-48AE-954F-A50586CFB616}"/>
              </a:ext>
            </a:extLst>
          </p:cNvPr>
          <p:cNvSpPr>
            <a:spLocks noGrp="1"/>
          </p:cNvSpPr>
          <p:nvPr>
            <p:ph idx="1"/>
          </p:nvPr>
        </p:nvSpPr>
        <p:spPr>
          <a:xfrm>
            <a:off x="677334" y="2160589"/>
            <a:ext cx="7623287" cy="3880773"/>
          </a:xfrm>
        </p:spPr>
        <p:txBody>
          <a:bodyPr>
            <a:normAutofit/>
          </a:bodyPr>
          <a:lstStyle/>
          <a:p>
            <a:r>
              <a:rPr lang="en-US" b="1" dirty="0"/>
              <a:t>Photoplethysmography</a:t>
            </a:r>
            <a:r>
              <a:rPr lang="en-US" dirty="0"/>
              <a:t> (PPG) is a simple and low-cost optical technique that can be used to detect blood volume changes in the microvascular bed of tissue. It is often used non-invasively to make measurements at the skin surface.</a:t>
            </a:r>
          </a:p>
          <a:p>
            <a:r>
              <a:rPr lang="en-US" dirty="0"/>
              <a:t>This Android application uses this concept to measure the vital signs of the body namely Blood Pressure, Heart Rate, Oxygen Saturation and Respiration Rate with the help of the Camera and Flash.</a:t>
            </a:r>
          </a:p>
          <a:p>
            <a:r>
              <a:rPr lang="en-US" dirty="0"/>
              <a:t>It shoots a video of 30 seconds, then analyses it frame by frame to match the perfect orientation of the images and selects the best image and calculates the required results using Image Processing, Bessel function and Fast Fourier Transform and much more complex functions.</a:t>
            </a:r>
            <a:endParaRPr lang="en-IN" dirty="0"/>
          </a:p>
        </p:txBody>
      </p:sp>
      <p:pic>
        <p:nvPicPr>
          <p:cNvPr id="5" name="Picture 4">
            <a:extLst>
              <a:ext uri="{FF2B5EF4-FFF2-40B4-BE49-F238E27FC236}">
                <a16:creationId xmlns:a16="http://schemas.microsoft.com/office/drawing/2014/main" id="{4CF3264D-AE0D-43C6-B90F-BA534ECED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0421" y="1690689"/>
            <a:ext cx="2693097" cy="4787728"/>
          </a:xfrm>
          <a:prstGeom prst="rect">
            <a:avLst/>
          </a:prstGeom>
        </p:spPr>
      </p:pic>
    </p:spTree>
    <p:extLst>
      <p:ext uri="{BB962C8B-B14F-4D97-AF65-F5344CB8AC3E}">
        <p14:creationId xmlns:p14="http://schemas.microsoft.com/office/powerpoint/2010/main" val="171101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3F3B5-7100-4A71-A6D6-5E8F471B5FC0}"/>
              </a:ext>
            </a:extLst>
          </p:cNvPr>
          <p:cNvSpPr>
            <a:spLocks noGrp="1"/>
          </p:cNvSpPr>
          <p:nvPr>
            <p:ph type="title"/>
          </p:nvPr>
        </p:nvSpPr>
        <p:spPr>
          <a:xfrm>
            <a:off x="2566987" y="266700"/>
            <a:ext cx="7210425" cy="925511"/>
          </a:xfrm>
          <a:ln>
            <a:solidFill>
              <a:schemeClr val="accent4">
                <a:lumMod val="50000"/>
              </a:schemeClr>
            </a:solidFill>
          </a:ln>
        </p:spPr>
        <p:txBody>
          <a:bodyPr/>
          <a:lstStyle/>
          <a:p>
            <a:pPr algn="ctr"/>
            <a:r>
              <a:rPr lang="en-IN" b="1" u="sng" dirty="0">
                <a:solidFill>
                  <a:srgbClr val="C00000"/>
                </a:solidFill>
              </a:rPr>
              <a:t>Remedies as a first Suggestion</a:t>
            </a:r>
          </a:p>
        </p:txBody>
      </p:sp>
      <p:pic>
        <p:nvPicPr>
          <p:cNvPr id="4" name="Content Placeholder 3">
            <a:extLst>
              <a:ext uri="{FF2B5EF4-FFF2-40B4-BE49-F238E27FC236}">
                <a16:creationId xmlns:a16="http://schemas.microsoft.com/office/drawing/2014/main" id="{42E2672C-19C9-450B-8D4B-7546EAD9B73E}"/>
              </a:ext>
            </a:extLst>
          </p:cNvPr>
          <p:cNvPicPr>
            <a:picLocks noGrp="1" noChangeAspect="1"/>
          </p:cNvPicPr>
          <p:nvPr>
            <p:ph idx="1"/>
          </p:nvPr>
        </p:nvPicPr>
        <p:blipFill rotWithShape="1">
          <a:blip r:embed="rId2"/>
          <a:srcRect l="46552" t="13864" r="31777" b="9084"/>
          <a:stretch/>
        </p:blipFill>
        <p:spPr>
          <a:xfrm>
            <a:off x="1338263" y="1419223"/>
            <a:ext cx="2671763" cy="5343526"/>
          </a:xfrm>
          <a:prstGeom prst="rect">
            <a:avLst/>
          </a:prstGeom>
        </p:spPr>
      </p:pic>
      <p:pic>
        <p:nvPicPr>
          <p:cNvPr id="5" name="Picture 4">
            <a:extLst>
              <a:ext uri="{FF2B5EF4-FFF2-40B4-BE49-F238E27FC236}">
                <a16:creationId xmlns:a16="http://schemas.microsoft.com/office/drawing/2014/main" id="{A5E06DEF-1E6D-4B35-B51A-DA3110375543}"/>
              </a:ext>
            </a:extLst>
          </p:cNvPr>
          <p:cNvPicPr>
            <a:picLocks noChangeAspect="1"/>
          </p:cNvPicPr>
          <p:nvPr/>
        </p:nvPicPr>
        <p:blipFill rotWithShape="1">
          <a:blip r:embed="rId3"/>
          <a:srcRect l="46875" t="14165" r="31797" b="9168"/>
          <a:stretch/>
        </p:blipFill>
        <p:spPr>
          <a:xfrm>
            <a:off x="8310562" y="1504948"/>
            <a:ext cx="2600325" cy="5257801"/>
          </a:xfrm>
          <a:prstGeom prst="rect">
            <a:avLst/>
          </a:prstGeom>
        </p:spPr>
      </p:pic>
      <p:sp>
        <p:nvSpPr>
          <p:cNvPr id="7" name="TextBox 6">
            <a:extLst>
              <a:ext uri="{FF2B5EF4-FFF2-40B4-BE49-F238E27FC236}">
                <a16:creationId xmlns:a16="http://schemas.microsoft.com/office/drawing/2014/main" id="{C4582CC9-362A-497F-ABCE-E728C44B13B4}"/>
              </a:ext>
            </a:extLst>
          </p:cNvPr>
          <p:cNvSpPr txBox="1"/>
          <p:nvPr/>
        </p:nvSpPr>
        <p:spPr>
          <a:xfrm>
            <a:off x="4405313" y="2085975"/>
            <a:ext cx="3533775" cy="3970318"/>
          </a:xfrm>
          <a:prstGeom prst="rect">
            <a:avLst/>
          </a:prstGeom>
          <a:solidFill>
            <a:schemeClr val="accent4">
              <a:lumMod val="20000"/>
              <a:lumOff val="80000"/>
            </a:schemeClr>
          </a:solidFill>
        </p:spPr>
        <p:txBody>
          <a:bodyPr wrap="square" rtlCol="0">
            <a:spAutoFit/>
          </a:bodyPr>
          <a:lstStyle/>
          <a:p>
            <a:pPr marL="285750" indent="-285750">
              <a:buFont typeface="Arial" panose="020B0604020202020204" pitchFamily="34" charset="0"/>
              <a:buChar char="•"/>
            </a:pPr>
            <a:r>
              <a:rPr lang="en-IN" dirty="0"/>
              <a:t>You can learn about heart rate, blood pressure, respiration rate and oxygen saturation.</a:t>
            </a:r>
          </a:p>
          <a:p>
            <a:endParaRPr lang="en-IN" dirty="0"/>
          </a:p>
          <a:p>
            <a:pPr marL="285750" indent="-285750">
              <a:buFont typeface="Arial" panose="020B0604020202020204" pitchFamily="34" charset="0"/>
              <a:buChar char="•"/>
            </a:pPr>
            <a:r>
              <a:rPr lang="en-IN" dirty="0"/>
              <a:t>In case any of them are out of range on testing, you can check up on remedies as corrective measures.</a:t>
            </a:r>
          </a:p>
          <a:p>
            <a:endParaRPr lang="en-IN" dirty="0"/>
          </a:p>
          <a:p>
            <a:pPr marL="285750" indent="-285750">
              <a:buFont typeface="Arial" panose="020B0604020202020204" pitchFamily="34" charset="0"/>
              <a:buChar char="•"/>
            </a:pPr>
            <a:r>
              <a:rPr lang="en-IN" dirty="0"/>
              <a:t>Of course, then surely check up with a doctor by booking an appointment in person, or on chat.</a:t>
            </a:r>
          </a:p>
        </p:txBody>
      </p:sp>
      <p:pic>
        <p:nvPicPr>
          <p:cNvPr id="6" name="Picture 5">
            <a:extLst>
              <a:ext uri="{FF2B5EF4-FFF2-40B4-BE49-F238E27FC236}">
                <a16:creationId xmlns:a16="http://schemas.microsoft.com/office/drawing/2014/main" id="{84D7D8B9-81E4-4985-A309-6C19BBCBDC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6926" y="1462085"/>
            <a:ext cx="2590240" cy="5257802"/>
          </a:xfrm>
          <a:prstGeom prst="rect">
            <a:avLst/>
          </a:prstGeom>
          <a:effectLst>
            <a:softEdge rad="0"/>
          </a:effectLst>
        </p:spPr>
      </p:pic>
    </p:spTree>
    <p:extLst>
      <p:ext uri="{BB962C8B-B14F-4D97-AF65-F5344CB8AC3E}">
        <p14:creationId xmlns:p14="http://schemas.microsoft.com/office/powerpoint/2010/main" val="4033934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2F9BD-BA4F-44AF-90A3-4CBD8EBEF022}"/>
              </a:ext>
            </a:extLst>
          </p:cNvPr>
          <p:cNvSpPr>
            <a:spLocks noGrp="1"/>
          </p:cNvSpPr>
          <p:nvPr>
            <p:ph type="title"/>
          </p:nvPr>
        </p:nvSpPr>
        <p:spPr>
          <a:xfrm>
            <a:off x="677334" y="309448"/>
            <a:ext cx="8596668" cy="1620952"/>
          </a:xfrm>
        </p:spPr>
        <p:txBody>
          <a:bodyPr>
            <a:normAutofit fontScale="90000"/>
          </a:bodyPr>
          <a:lstStyle/>
          <a:p>
            <a:pPr algn="ctr"/>
            <a:r>
              <a:rPr lang="en-IN" b="1" u="sng" dirty="0">
                <a:solidFill>
                  <a:srgbClr val="C00000"/>
                </a:solidFill>
              </a:rPr>
              <a:t>Chat or Book an Appointment with Registered Doctors with payments via Paytm Gateway</a:t>
            </a:r>
          </a:p>
        </p:txBody>
      </p:sp>
      <p:pic>
        <p:nvPicPr>
          <p:cNvPr id="5" name="Content Placeholder 4">
            <a:extLst>
              <a:ext uri="{FF2B5EF4-FFF2-40B4-BE49-F238E27FC236}">
                <a16:creationId xmlns:a16="http://schemas.microsoft.com/office/drawing/2014/main" id="{2E5EDD6C-DA50-420F-92E9-DD383C1293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9066" y="2332920"/>
            <a:ext cx="2079083" cy="4215631"/>
          </a:xfrm>
        </p:spPr>
      </p:pic>
      <p:pic>
        <p:nvPicPr>
          <p:cNvPr id="7" name="Picture 6">
            <a:extLst>
              <a:ext uri="{FF2B5EF4-FFF2-40B4-BE49-F238E27FC236}">
                <a16:creationId xmlns:a16="http://schemas.microsoft.com/office/drawing/2014/main" id="{2C182647-B0DA-409E-846E-381E2C7D0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1313" y="2236213"/>
            <a:ext cx="2138250" cy="4385040"/>
          </a:xfrm>
          <a:prstGeom prst="rect">
            <a:avLst/>
          </a:prstGeom>
        </p:spPr>
      </p:pic>
      <p:pic>
        <p:nvPicPr>
          <p:cNvPr id="9" name="Picture 8">
            <a:extLst>
              <a:ext uri="{FF2B5EF4-FFF2-40B4-BE49-F238E27FC236}">
                <a16:creationId xmlns:a16="http://schemas.microsoft.com/office/drawing/2014/main" id="{B92AA17D-47A7-4BE5-8E5D-919D1C7670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961" y="2265068"/>
            <a:ext cx="2138250" cy="4351338"/>
          </a:xfrm>
          <a:prstGeom prst="rect">
            <a:avLst/>
          </a:prstGeom>
        </p:spPr>
      </p:pic>
      <p:pic>
        <p:nvPicPr>
          <p:cNvPr id="11" name="Picture 10">
            <a:extLst>
              <a:ext uri="{FF2B5EF4-FFF2-40B4-BE49-F238E27FC236}">
                <a16:creationId xmlns:a16="http://schemas.microsoft.com/office/drawing/2014/main" id="{027F54A8-3558-4022-B4C2-EE8978086A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5444" y="2332921"/>
            <a:ext cx="2092163" cy="4215631"/>
          </a:xfrm>
          <a:prstGeom prst="rect">
            <a:avLst/>
          </a:prstGeom>
        </p:spPr>
      </p:pic>
      <p:sp>
        <p:nvSpPr>
          <p:cNvPr id="12" name="Arrow: Striped Right 11">
            <a:extLst>
              <a:ext uri="{FF2B5EF4-FFF2-40B4-BE49-F238E27FC236}">
                <a16:creationId xmlns:a16="http://schemas.microsoft.com/office/drawing/2014/main" id="{556FA139-BD67-4B8D-ABCE-D842CDA0D0BF}"/>
              </a:ext>
            </a:extLst>
          </p:cNvPr>
          <p:cNvSpPr/>
          <p:nvPr/>
        </p:nvSpPr>
        <p:spPr>
          <a:xfrm>
            <a:off x="2811343" y="3968693"/>
            <a:ext cx="431025" cy="37147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Arrow: Striped Right 12">
            <a:extLst>
              <a:ext uri="{FF2B5EF4-FFF2-40B4-BE49-F238E27FC236}">
                <a16:creationId xmlns:a16="http://schemas.microsoft.com/office/drawing/2014/main" id="{5242BD1E-E4B7-48DC-9806-DFCCD382E15A}"/>
              </a:ext>
            </a:extLst>
          </p:cNvPr>
          <p:cNvSpPr/>
          <p:nvPr/>
        </p:nvSpPr>
        <p:spPr>
          <a:xfrm>
            <a:off x="5531739" y="4078512"/>
            <a:ext cx="431025" cy="37147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Arrow: Striped Right 13">
            <a:extLst>
              <a:ext uri="{FF2B5EF4-FFF2-40B4-BE49-F238E27FC236}">
                <a16:creationId xmlns:a16="http://schemas.microsoft.com/office/drawing/2014/main" id="{2FE9645C-8646-4220-AF08-5C84BE791550}"/>
              </a:ext>
            </a:extLst>
          </p:cNvPr>
          <p:cNvSpPr/>
          <p:nvPr/>
        </p:nvSpPr>
        <p:spPr>
          <a:xfrm>
            <a:off x="8265667" y="4154431"/>
            <a:ext cx="431025" cy="37147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193301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4C666-4ED1-4DCC-B3AD-870C0708F8F1}"/>
              </a:ext>
            </a:extLst>
          </p:cNvPr>
          <p:cNvSpPr>
            <a:spLocks noGrp="1"/>
          </p:cNvSpPr>
          <p:nvPr>
            <p:ph type="title"/>
          </p:nvPr>
        </p:nvSpPr>
        <p:spPr>
          <a:xfrm>
            <a:off x="677334" y="270770"/>
            <a:ext cx="8596668" cy="679142"/>
          </a:xfrm>
        </p:spPr>
        <p:txBody>
          <a:bodyPr>
            <a:noAutofit/>
          </a:bodyPr>
          <a:lstStyle/>
          <a:p>
            <a:pPr algn="ctr"/>
            <a:r>
              <a:rPr lang="en-US" sz="4000" b="1" u="sng" dirty="0">
                <a:solidFill>
                  <a:srgbClr val="C00000"/>
                </a:solidFill>
              </a:rPr>
              <a:t>Competitors</a:t>
            </a:r>
            <a:endParaRPr lang="en-IN" sz="4000" b="1" u="sng" dirty="0">
              <a:solidFill>
                <a:srgbClr val="C00000"/>
              </a:solidFill>
            </a:endParaRPr>
          </a:p>
        </p:txBody>
      </p:sp>
      <p:sp>
        <p:nvSpPr>
          <p:cNvPr id="7" name="Content Placeholder 6">
            <a:extLst>
              <a:ext uri="{FF2B5EF4-FFF2-40B4-BE49-F238E27FC236}">
                <a16:creationId xmlns:a16="http://schemas.microsoft.com/office/drawing/2014/main" id="{5F5F6D79-E7CA-4A38-BEA3-E4D660F260B3}"/>
              </a:ext>
            </a:extLst>
          </p:cNvPr>
          <p:cNvSpPr>
            <a:spLocks noGrp="1"/>
          </p:cNvSpPr>
          <p:nvPr>
            <p:ph idx="1"/>
          </p:nvPr>
        </p:nvSpPr>
        <p:spPr>
          <a:xfrm>
            <a:off x="541538" y="1038687"/>
            <a:ext cx="8732464" cy="5548544"/>
          </a:xfrm>
        </p:spPr>
        <p:txBody>
          <a:bodyPr>
            <a:normAutofit lnSpcReduction="10000"/>
          </a:bodyPr>
          <a:lstStyle/>
          <a:p>
            <a:r>
              <a:rPr lang="en-US" dirty="0"/>
              <a:t>Fitness Bands using PPG.</a:t>
            </a:r>
          </a:p>
          <a:p>
            <a:r>
              <a:rPr lang="en-US" dirty="0" err="1"/>
              <a:t>Practo</a:t>
            </a:r>
            <a:r>
              <a:rPr lang="en-US" dirty="0"/>
              <a:t>.</a:t>
            </a:r>
          </a:p>
          <a:p>
            <a:endParaRPr lang="en-US" dirty="0"/>
          </a:p>
          <a:p>
            <a:pPr marL="0" indent="0" algn="ctr">
              <a:buNone/>
            </a:pPr>
            <a:r>
              <a:rPr lang="en-US" sz="4000" b="1" u="sng" dirty="0">
                <a:solidFill>
                  <a:srgbClr val="C00000"/>
                </a:solidFill>
              </a:rPr>
              <a:t>Why are we better?</a:t>
            </a:r>
          </a:p>
          <a:p>
            <a:r>
              <a:rPr lang="en-IN" dirty="0"/>
              <a:t>Most renowned Fitness Bands are expensive.</a:t>
            </a:r>
          </a:p>
          <a:p>
            <a:r>
              <a:rPr lang="en-IN" dirty="0"/>
              <a:t>You have to buy it first to take advantage of its features while everyone nowadays has a smartphone.</a:t>
            </a:r>
          </a:p>
          <a:p>
            <a:r>
              <a:rPr lang="en-IN" dirty="0"/>
              <a:t>Moreover we provide a chat support </a:t>
            </a:r>
            <a:r>
              <a:rPr lang="en-IN" dirty="0">
                <a:sym typeface="Wingdings" panose="05000000000000000000" pitchFamily="2" charset="2"/>
              </a:rPr>
              <a:t></a:t>
            </a:r>
          </a:p>
          <a:p>
            <a:r>
              <a:rPr lang="en-IN" dirty="0" err="1">
                <a:sym typeface="Wingdings" panose="05000000000000000000" pitchFamily="2" charset="2"/>
              </a:rPr>
              <a:t>Practo</a:t>
            </a:r>
            <a:r>
              <a:rPr lang="en-IN" dirty="0">
                <a:sym typeface="Wingdings" panose="05000000000000000000" pitchFamily="2" charset="2"/>
              </a:rPr>
              <a:t> provides chat support as well as Appointment booking but it doesn’t let users test their vital signs </a:t>
            </a:r>
          </a:p>
          <a:p>
            <a:r>
              <a:rPr lang="en-IN" dirty="0">
                <a:sym typeface="Wingdings" panose="05000000000000000000" pitchFamily="2" charset="2"/>
              </a:rPr>
              <a:t>Moreover, for people with problems of blood pressure, heart rate, etc who have to test their bp or heart rate levels daily, our app provides an easier and comfortable way to test the vital signs than using those hefty gadgets (machines) and give adequate remedies along with an option to chat with doctors and book appointments</a:t>
            </a:r>
            <a:endParaRPr lang="en-IN" dirty="0"/>
          </a:p>
        </p:txBody>
      </p:sp>
    </p:spTree>
    <p:extLst>
      <p:ext uri="{BB962C8B-B14F-4D97-AF65-F5344CB8AC3E}">
        <p14:creationId xmlns:p14="http://schemas.microsoft.com/office/powerpoint/2010/main" val="12225909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152</TotalTime>
  <Words>231</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                        Health++                A  PPG based vital signs testing                                        Android App</vt:lpstr>
      <vt:lpstr>Monitor your Vitals from your Smartphone!</vt:lpstr>
      <vt:lpstr>Vital Signs Measurement using Photoplethysmography</vt:lpstr>
      <vt:lpstr>Remedies as a first Suggestion</vt:lpstr>
      <vt:lpstr>Chat or Book an Appointment with Registered Doctors with payments via Paytm Gateway</vt:lpstr>
      <vt:lpstr>Competitors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Aheli Ghosh</dc:creator>
  <cp:lastModifiedBy>KUNAL FARMAH</cp:lastModifiedBy>
  <cp:revision>10</cp:revision>
  <dcterms:created xsi:type="dcterms:W3CDTF">2019-02-10T00:36:10Z</dcterms:created>
  <dcterms:modified xsi:type="dcterms:W3CDTF">2019-02-10T03:28:27Z</dcterms:modified>
</cp:coreProperties>
</file>