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Lato" panose="020F05020202040302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85" d="100"/>
          <a:sy n="85"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70" name="Google Shape;1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Analyse the variables in the dataset, find the insights and mention the pattern of insights in the data. Make more copies of this slide if needed.</a:t>
            </a:r>
            <a:endParaRPr/>
          </a:p>
        </p:txBody>
      </p:sp>
      <p:sp>
        <p:nvSpPr>
          <p:cNvPr id="179" name="Google Shape;17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14944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Analyse the variables in the dataset, find the insights and mention the pattern of insights in the data. Make more copies of this slide if needed.</a:t>
            </a:r>
            <a:endParaRPr/>
          </a:p>
        </p:txBody>
      </p:sp>
      <p:sp>
        <p:nvSpPr>
          <p:cNvPr id="179" name="Google Shape;17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a:t>
            </a:r>
            <a:endParaRPr dirty="0"/>
          </a:p>
        </p:txBody>
      </p:sp>
      <p:sp>
        <p:nvSpPr>
          <p:cNvPr id="188" name="Google Shape;18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a:t>
            </a:r>
            <a:endParaRPr dirty="0"/>
          </a:p>
        </p:txBody>
      </p:sp>
      <p:sp>
        <p:nvSpPr>
          <p:cNvPr id="195" name="Google Shape;19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a:t>
            </a:r>
            <a:endParaRPr dirty="0"/>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9" name="Google Shape;20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 Make more copies of this slide if needed.</a:t>
            </a:r>
            <a:endParaRPr/>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recommendation explain the insights that form the reasoning for giving that recommendation. Make more copies of this slide if necessary.</a:t>
            </a:r>
            <a:endParaRPr/>
          </a:p>
        </p:txBody>
      </p:sp>
      <p:sp>
        <p:nvSpPr>
          <p:cNvPr id="223" name="Google Shape;22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You are free to use the elements and boxes mentioned previously. Make sure you’re using the pyramid principle, data visualization, visual design principle and storyboarding concepts to design these slides.</a:t>
            </a:r>
            <a:endParaRPr dirty="0"/>
          </a:p>
        </p:txBody>
      </p:sp>
      <p:sp>
        <p:nvSpPr>
          <p:cNvPr id="231" name="Google Shape;23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37" name="Google Shape;23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43" name="Google Shape;243;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Provide at least three questions under each branch.</a:t>
            </a: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All the frameworks that are used should be mentioned.</a:t>
            </a:r>
            <a:endParaRPr/>
          </a:p>
          <a:p>
            <a:pPr marL="457200" lvl="0" indent="-228600" algn="l" rtl="0">
              <a:lnSpc>
                <a:spcPct val="100000"/>
              </a:lnSpc>
              <a:spcBef>
                <a:spcPts val="0"/>
              </a:spcBef>
              <a:spcAft>
                <a:spcPts val="0"/>
              </a:spcAft>
              <a:buSzPts val="1400"/>
              <a:buFont typeface="Lato"/>
              <a:buChar char="-"/>
            </a:pPr>
            <a:r>
              <a:rPr lang="en-US"/>
              <a:t>A suitable reason is a must to provide here</a:t>
            </a:r>
            <a:endParaRPr/>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dirty="0"/>
              <a:t>Use the “download as” feature of Coggle if you are using the tool.</a:t>
            </a:r>
            <a:endParaRPr dirty="0"/>
          </a:p>
          <a:p>
            <a:pPr marL="457200" lvl="0" indent="-228600" algn="l" rtl="0">
              <a:lnSpc>
                <a:spcPct val="100000"/>
              </a:lnSpc>
              <a:spcBef>
                <a:spcPts val="0"/>
              </a:spcBef>
              <a:spcAft>
                <a:spcPts val="0"/>
              </a:spcAft>
              <a:buSzPts val="1400"/>
              <a:buFont typeface="Lato"/>
              <a:buChar char="-"/>
            </a:pPr>
            <a:r>
              <a:rPr lang="en-US" dirty="0"/>
              <a:t>Provide one image with complete tree along with separate elements where the text is readable.</a:t>
            </a:r>
            <a:endParaRPr dirty="0"/>
          </a:p>
          <a:p>
            <a:pPr marL="457200" lvl="0" indent="-228600" algn="l" rtl="0">
              <a:lnSpc>
                <a:spcPct val="100000"/>
              </a:lnSpc>
              <a:spcBef>
                <a:spcPts val="0"/>
              </a:spcBef>
              <a:spcAft>
                <a:spcPts val="0"/>
              </a:spcAft>
              <a:buSzPts val="1400"/>
              <a:buChar char="-"/>
            </a:pPr>
            <a:r>
              <a:rPr lang="en-US" dirty="0"/>
              <a:t>Copy the slide if you require more space</a:t>
            </a:r>
            <a:endParaRPr dirty="0"/>
          </a:p>
        </p:txBody>
      </p:sp>
      <p:sp>
        <p:nvSpPr>
          <p:cNvPr id="127" name="Google Shape;12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dirty="0"/>
              <a:t>Each branch must follow this naming pattern:</a:t>
            </a:r>
            <a:br>
              <a:rPr lang="en-US" dirty="0"/>
            </a:br>
            <a:r>
              <a:rPr lang="en-US" dirty="0"/>
              <a:t>Problem – Branch 1 – Sub-branch 1 – Sub-branch 2 – …… – Hypotheses </a:t>
            </a:r>
            <a:endParaRPr dirty="0"/>
          </a:p>
          <a:p>
            <a:pPr marL="457200" lvl="0" indent="-228600" algn="l" rtl="0">
              <a:lnSpc>
                <a:spcPct val="100000"/>
              </a:lnSpc>
              <a:spcBef>
                <a:spcPts val="0"/>
              </a:spcBef>
              <a:spcAft>
                <a:spcPts val="0"/>
              </a:spcAft>
              <a:buSzPts val="1400"/>
              <a:buFont typeface="Lato"/>
              <a:buChar char="-"/>
            </a:pPr>
            <a:r>
              <a:rPr lang="en-US" dirty="0"/>
              <a:t>There must be minimum 10 hypotheses in total and at least 1 in each branch.</a:t>
            </a:r>
            <a:endParaRPr dirty="0"/>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dirty="0"/>
              <a:t>Each branch must follow this naming pattern:</a:t>
            </a:r>
            <a:br>
              <a:rPr lang="en-US" dirty="0"/>
            </a:br>
            <a:r>
              <a:rPr lang="en-US" dirty="0"/>
              <a:t>Problem – Branch 1 – Sub-branch 1 – Sub-branch 2 – …… – Hypotheses </a:t>
            </a:r>
            <a:endParaRPr dirty="0"/>
          </a:p>
          <a:p>
            <a:pPr marL="457200" lvl="0" indent="-228600" algn="l" rtl="0">
              <a:lnSpc>
                <a:spcPct val="100000"/>
              </a:lnSpc>
              <a:spcBef>
                <a:spcPts val="0"/>
              </a:spcBef>
              <a:spcAft>
                <a:spcPts val="0"/>
              </a:spcAft>
              <a:buSzPts val="1400"/>
              <a:buFont typeface="Lato"/>
              <a:buChar char="-"/>
            </a:pPr>
            <a:r>
              <a:rPr lang="en-US" dirty="0"/>
              <a:t>There must be minimum 10 hypotheses in total and at least 1 in each branch.</a:t>
            </a:r>
            <a:endParaRPr dirty="0"/>
          </a:p>
          <a:p>
            <a:pPr marL="457200" marR="0" lvl="0" indent="-228600" algn="l" rtl="0">
              <a:lnSpc>
                <a:spcPct val="100000"/>
              </a:lnSpc>
              <a:spcBef>
                <a:spcPts val="0"/>
              </a:spcBef>
              <a:spcAft>
                <a:spcPts val="0"/>
              </a:spcAft>
              <a:buSzPts val="1400"/>
              <a:buNone/>
            </a:pPr>
            <a:endParaRPr dirty="0"/>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52" name="Google Shape;15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46847" y="622499"/>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a:solidFill>
                  <a:srgbClr val="F43F3C"/>
                </a:solidFill>
              </a:rPr>
              <a:t>ASSIGNMENT GUIDELINES</a:t>
            </a:r>
            <a:endParaRPr/>
          </a:p>
        </p:txBody>
      </p:sp>
      <p:sp>
        <p:nvSpPr>
          <p:cNvPr id="85" name="Google Shape;85;p12"/>
          <p:cNvSpPr txBox="1"/>
          <p:nvPr/>
        </p:nvSpPr>
        <p:spPr>
          <a:xfrm>
            <a:off x="602478" y="1526520"/>
            <a:ext cx="10987044" cy="47089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Make </a:t>
            </a:r>
            <a:r>
              <a:rPr lang="en-US" sz="2000">
                <a:solidFill>
                  <a:srgbClr val="757070"/>
                </a:solidFill>
                <a:latin typeface="Lato"/>
                <a:ea typeface="Lato"/>
                <a:cs typeface="Lato"/>
                <a:sym typeface="Lato"/>
              </a:rPr>
              <a:t>the changes in the</a:t>
            </a:r>
            <a:r>
              <a:rPr lang="en-US" sz="2000" b="0" i="0" u="none" strike="noStrike" cap="none">
                <a:solidFill>
                  <a:srgbClr val="757070"/>
                </a:solidFill>
                <a:latin typeface="Lato"/>
                <a:ea typeface="Lato"/>
                <a:cs typeface="Lato"/>
                <a:sym typeface="Lato"/>
              </a:rPr>
              <a:t> PPT </a:t>
            </a:r>
            <a:r>
              <a:rPr lang="en-US" sz="2000">
                <a:solidFill>
                  <a:srgbClr val="757070"/>
                </a:solidFill>
                <a:latin typeface="Lato"/>
                <a:ea typeface="Lato"/>
                <a:cs typeface="Lato"/>
                <a:sym typeface="Lato"/>
              </a:rPr>
              <a:t>as you solve the parts</a:t>
            </a:r>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This file contains the template for all the parts of the project.</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Check the instructions added in the note section of every slide for clarity.</a:t>
            </a: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Don’t move around any image or text box</a:t>
            </a: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a:solidFill>
                <a:srgbClr val="757070"/>
              </a:solidFill>
              <a:latin typeface="Lato"/>
              <a:ea typeface="Lato"/>
              <a:cs typeface="Lato"/>
              <a:sym typeface="Lato"/>
            </a:endParaRPr>
          </a:p>
          <a:p>
            <a:pPr marL="285750" marR="0" lvl="0" indent="-28575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If you require more/lesser elements, be careful when you copy/delete the existing ones.</a:t>
            </a:r>
            <a:endParaRPr/>
          </a:p>
          <a:p>
            <a:pPr marL="285750" marR="0" lvl="0" indent="-158750" algn="l" rtl="0">
              <a:lnSpc>
                <a:spcPct val="100000"/>
              </a:lnSpc>
              <a:spcBef>
                <a:spcPts val="0"/>
              </a:spcBef>
              <a:spcAft>
                <a:spcPts val="0"/>
              </a:spcAft>
              <a:buClr>
                <a:srgbClr val="757070"/>
              </a:buClr>
              <a:buSzPts val="2000"/>
              <a:buFont typeface="Arial"/>
              <a:buNone/>
            </a:pP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a:solidFill>
                <a:srgbClr val="757070"/>
              </a:solidFill>
              <a:latin typeface="Lato"/>
              <a:ea typeface="Lato"/>
              <a:cs typeface="Lato"/>
              <a:sym typeface="Lato"/>
            </a:endParaRPr>
          </a:p>
        </p:txBody>
      </p:sp>
      <p:pic>
        <p:nvPicPr>
          <p:cNvPr id="1026" name="Picture 2">
            <a:extLst>
              <a:ext uri="{FF2B5EF4-FFF2-40B4-BE49-F238E27FC236}">
                <a16:creationId xmlns:a16="http://schemas.microsoft.com/office/drawing/2014/main" id="{51497B4F-1503-DCA8-7DE7-2C45118B6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2636" y="9123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Formulating Hypotheses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grpSp>
        <p:nvGrpSpPr>
          <p:cNvPr id="164" name="Google Shape;164;p21"/>
          <p:cNvGrpSpPr/>
          <p:nvPr/>
        </p:nvGrpSpPr>
        <p:grpSpPr>
          <a:xfrm>
            <a:off x="514662" y="2009465"/>
            <a:ext cx="11162675" cy="4593842"/>
            <a:chOff x="589265" y="4632481"/>
            <a:chExt cx="2041200" cy="229238"/>
          </a:xfrm>
        </p:grpSpPr>
        <p:sp>
          <p:nvSpPr>
            <p:cNvPr id="165" name="Google Shape;165;p21"/>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7</a:t>
              </a:r>
              <a:endParaRPr dirty="0"/>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4. Collaboration</a:t>
              </a:r>
            </a:p>
            <a:p>
              <a:pPr marL="342900" marR="0" lvl="0" indent="-342900" algn="l" rtl="0">
                <a:lnSpc>
                  <a:spcPct val="100000"/>
                </a:lnSpc>
                <a:spcBef>
                  <a:spcPts val="0"/>
                </a:spcBef>
                <a:spcAft>
                  <a:spcPts val="0"/>
                </a:spcAft>
                <a:buAutoNum type="alphaLcPeriod"/>
              </a:pPr>
              <a:r>
                <a:rPr lang="en-US" sz="1800" b="1" dirty="0">
                  <a:latin typeface="Lato"/>
                  <a:ea typeface="Lato"/>
                  <a:cs typeface="Lato"/>
                  <a:sym typeface="Lato"/>
                </a:rPr>
                <a:t>Business Partner </a:t>
              </a:r>
            </a:p>
            <a:p>
              <a:pPr marR="0" lvl="0" algn="l" rtl="0">
                <a:lnSpc>
                  <a:spcPct val="100000"/>
                </a:lnSpc>
                <a:spcBef>
                  <a:spcPts val="0"/>
                </a:spcBef>
                <a:spcAft>
                  <a:spcPts val="0"/>
                </a:spcAft>
              </a:pPr>
              <a:r>
                <a:rPr lang="en-US" sz="1800" b="1" i="0" u="none" strike="noStrike" cap="none" dirty="0">
                  <a:solidFill>
                    <a:srgbClr val="000000"/>
                  </a:solidFill>
                  <a:latin typeface="Lato"/>
                  <a:ea typeface="Lato"/>
                  <a:cs typeface="Lato"/>
                  <a:sym typeface="Lato"/>
                </a:rPr>
                <a:t>Cut off relations with the </a:t>
              </a:r>
              <a:r>
                <a:rPr lang="en-US" sz="1800" b="1" dirty="0">
                  <a:latin typeface="Lato"/>
                  <a:ea typeface="Lato"/>
                  <a:cs typeface="Lato"/>
                  <a:sym typeface="Lato"/>
                </a:rPr>
                <a:t>Business Partner. </a:t>
              </a:r>
              <a:r>
                <a:rPr lang="en-US" sz="1800" b="1" i="0" u="none" strike="noStrike" cap="none" dirty="0">
                  <a:solidFill>
                    <a:srgbClr val="000000"/>
                  </a:solidFill>
                  <a:latin typeface="Lato"/>
                  <a:ea typeface="Lato"/>
                  <a:cs typeface="Lato"/>
                  <a:sym typeface="Lato"/>
                </a:rPr>
                <a:t> </a:t>
              </a: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sp>
          <p:nvSpPr>
            <p:cNvPr id="166" name="Google Shape;166;p21"/>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8</a:t>
              </a:r>
            </a:p>
            <a:p>
              <a:pPr marL="0" marR="0" lvl="0" indent="0" algn="l" rtl="0">
                <a:lnSpc>
                  <a:spcPct val="100000"/>
                </a:lnSpc>
                <a:spcBef>
                  <a:spcPts val="0"/>
                </a:spcBef>
                <a:spcAft>
                  <a:spcPts val="0"/>
                </a:spcAft>
                <a:buNone/>
              </a:pPr>
              <a:r>
                <a:rPr lang="en-US" sz="1800" b="1" dirty="0">
                  <a:latin typeface="Lato"/>
                  <a:ea typeface="Lato"/>
                  <a:cs typeface="Lato"/>
                  <a:sym typeface="Lato"/>
                </a:rPr>
                <a:t>b. Ads</a:t>
              </a:r>
            </a:p>
            <a:p>
              <a:pPr marL="0" marR="0" lvl="0" indent="0" algn="l" rtl="0">
                <a:lnSpc>
                  <a:spcPct val="100000"/>
                </a:lnSpc>
                <a:spcBef>
                  <a:spcPts val="0"/>
                </a:spcBef>
                <a:spcAft>
                  <a:spcPts val="0"/>
                </a:spcAft>
                <a:buNone/>
              </a:pPr>
              <a:r>
                <a:rPr lang="en-US" sz="1800" b="1" dirty="0">
                  <a:latin typeface="Lato"/>
                  <a:ea typeface="Lato"/>
                  <a:cs typeface="Lato"/>
                  <a:sym typeface="Lato"/>
                </a:rPr>
                <a:t>Decrease in ads which leads to make shortfall in awareness.</a:t>
              </a:r>
              <a:endParaRPr dirty="0"/>
            </a:p>
          </p:txBody>
        </p:sp>
      </p:grpSp>
      <p:pic>
        <p:nvPicPr>
          <p:cNvPr id="10242" name="Picture 2">
            <a:extLst>
              <a:ext uri="{FF2B5EF4-FFF2-40B4-BE49-F238E27FC236}">
                <a16:creationId xmlns:a16="http://schemas.microsoft.com/office/drawing/2014/main" id="{680BC2A1-2D92-559D-C29D-A3D84CB483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1800" y="136040"/>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 Formulating Hypotheses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grpSp>
        <p:nvGrpSpPr>
          <p:cNvPr id="173" name="Google Shape;173;p22"/>
          <p:cNvGrpSpPr/>
          <p:nvPr/>
        </p:nvGrpSpPr>
        <p:grpSpPr>
          <a:xfrm>
            <a:off x="514662" y="2009465"/>
            <a:ext cx="11162675" cy="4593842"/>
            <a:chOff x="589265" y="4632481"/>
            <a:chExt cx="2041200" cy="229238"/>
          </a:xfrm>
        </p:grpSpPr>
        <p:sp>
          <p:nvSpPr>
            <p:cNvPr id="174" name="Google Shape;174;p22"/>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9</a:t>
              </a:r>
              <a:endParaRPr dirty="0"/>
            </a:p>
            <a:p>
              <a:pPr marL="0" marR="0" lvl="0" indent="0" algn="l" rtl="0">
                <a:lnSpc>
                  <a:spcPct val="100000"/>
                </a:lnSpc>
                <a:spcBef>
                  <a:spcPts val="0"/>
                </a:spcBef>
                <a:spcAft>
                  <a:spcPts val="0"/>
                </a:spcAft>
                <a:buNone/>
              </a:pPr>
              <a:r>
                <a:rPr lang="en-US" sz="1800" b="1" dirty="0">
                  <a:latin typeface="Lato"/>
                  <a:ea typeface="Lato"/>
                  <a:cs typeface="Lato"/>
                  <a:sym typeface="Lato"/>
                </a:rPr>
                <a:t>5. Company</a:t>
              </a:r>
            </a:p>
            <a:p>
              <a:pPr marL="342900" marR="0" lvl="0" indent="-342900" algn="l" rtl="0">
                <a:lnSpc>
                  <a:spcPct val="100000"/>
                </a:lnSpc>
                <a:spcBef>
                  <a:spcPts val="0"/>
                </a:spcBef>
                <a:spcAft>
                  <a:spcPts val="0"/>
                </a:spcAft>
                <a:buAutoNum type="alphaLcPeriod"/>
              </a:pPr>
              <a:r>
                <a:rPr lang="en-US" sz="1800" b="1" dirty="0">
                  <a:latin typeface="Lato"/>
                  <a:ea typeface="Lato"/>
                  <a:cs typeface="Lato"/>
                  <a:sym typeface="Lato"/>
                </a:rPr>
                <a:t>Reputation</a:t>
              </a:r>
            </a:p>
            <a:p>
              <a:pPr marR="0" lvl="0" algn="l" rtl="0">
                <a:lnSpc>
                  <a:spcPct val="100000"/>
                </a:lnSpc>
                <a:spcBef>
                  <a:spcPts val="0"/>
                </a:spcBef>
                <a:spcAft>
                  <a:spcPts val="0"/>
                </a:spcAft>
              </a:pPr>
              <a:r>
                <a:rPr lang="en-US" sz="1800" b="1" dirty="0">
                  <a:latin typeface="Lato"/>
                  <a:ea typeface="Lato"/>
                  <a:cs typeface="Lato"/>
                  <a:sym typeface="Lato"/>
                </a:rPr>
                <a:t>Highlighted in media and news which have cause damage to the reputation on the company </a:t>
              </a:r>
              <a:endParaRPr sz="1800" b="1" i="0" u="none" strike="noStrike" cap="none" dirty="0">
                <a:solidFill>
                  <a:srgbClr val="000000"/>
                </a:solidFill>
                <a:latin typeface="Lato"/>
                <a:ea typeface="Lato"/>
                <a:cs typeface="Lato"/>
                <a:sym typeface="Lato"/>
              </a:endParaRPr>
            </a:p>
          </p:txBody>
        </p:sp>
        <p:sp>
          <p:nvSpPr>
            <p:cNvPr id="175" name="Google Shape;175;p22"/>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10</a:t>
              </a:r>
              <a:endParaRPr lang="en-US" sz="1800" b="1" dirty="0">
                <a:latin typeface="Lato"/>
                <a:ea typeface="Lato"/>
                <a:cs typeface="Lato"/>
                <a:sym typeface="Lato"/>
              </a:endParaRPr>
            </a:p>
            <a:p>
              <a:pPr marL="0" marR="0" lvl="0" indent="0" algn="l" rtl="0">
                <a:lnSpc>
                  <a:spcPct val="100000"/>
                </a:lnSpc>
                <a:spcBef>
                  <a:spcPts val="0"/>
                </a:spcBef>
                <a:spcAft>
                  <a:spcPts val="0"/>
                </a:spcAft>
                <a:buNone/>
              </a:pPr>
              <a:r>
                <a:rPr lang="en-US" sz="1800" b="1" dirty="0">
                  <a:latin typeface="Lato"/>
                  <a:ea typeface="Lato"/>
                  <a:cs typeface="Lato"/>
                  <a:sym typeface="Lato"/>
                </a:rPr>
                <a:t>b. Product/Service</a:t>
              </a:r>
            </a:p>
            <a:p>
              <a:pPr marL="0" marR="0" lvl="0" indent="0" algn="l" rtl="0">
                <a:lnSpc>
                  <a:spcPct val="100000"/>
                </a:lnSpc>
                <a:spcBef>
                  <a:spcPts val="0"/>
                </a:spcBef>
                <a:spcAft>
                  <a:spcPts val="0"/>
                </a:spcAft>
                <a:buNone/>
              </a:pPr>
              <a:r>
                <a:rPr lang="en-US" sz="1800" b="1" dirty="0">
                  <a:latin typeface="Lato"/>
                  <a:ea typeface="Lato"/>
                  <a:cs typeface="Lato"/>
                  <a:sym typeface="Lato"/>
                </a:rPr>
                <a:t>There may be outdated features or inefficiency in providing the service. </a:t>
              </a:r>
              <a:endParaRPr dirty="0"/>
            </a:p>
          </p:txBody>
        </p:sp>
      </p:grpSp>
      <p:pic>
        <p:nvPicPr>
          <p:cNvPr id="11266" name="Picture 2">
            <a:extLst>
              <a:ext uri="{FF2B5EF4-FFF2-40B4-BE49-F238E27FC236}">
                <a16:creationId xmlns:a16="http://schemas.microsoft.com/office/drawing/2014/main" id="{928997EA-048D-3C7E-C58E-CC17D7F4F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634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 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182" name="Google Shape;182;p23"/>
          <p:cNvSpPr txBox="1"/>
          <p:nvPr/>
        </p:nvSpPr>
        <p:spPr>
          <a:xfrm>
            <a:off x="563498" y="1806833"/>
            <a:ext cx="2404555"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a:t>
            </a:r>
            <a:endParaRPr dirty="0"/>
          </a:p>
          <a:p>
            <a:pPr marR="0" lvl="0" algn="l" rtl="0">
              <a:lnSpc>
                <a:spcPct val="100000"/>
              </a:lnSpc>
              <a:spcBef>
                <a:spcPts val="0"/>
              </a:spcBef>
              <a:spcAft>
                <a:spcPts val="0"/>
              </a:spcAft>
            </a:pP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dirty="0">
                <a:latin typeface="Lato"/>
                <a:ea typeface="Lato"/>
                <a:cs typeface="Lato"/>
                <a:sym typeface="Lato"/>
              </a:rPr>
              <a:t>B2B Sales Medium</a:t>
            </a:r>
          </a:p>
          <a:p>
            <a:pPr marL="342900" marR="0" lvl="0" indent="-342900" algn="l" rtl="0">
              <a:lnSpc>
                <a:spcPct val="100000"/>
              </a:lnSpc>
              <a:spcBef>
                <a:spcPts val="0"/>
              </a:spcBef>
              <a:spcAft>
                <a:spcPts val="0"/>
              </a:spcAft>
              <a:buFont typeface="+mj-l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dirty="0">
                <a:latin typeface="Lato"/>
                <a:ea typeface="Lato"/>
                <a:cs typeface="Lato"/>
                <a:sym typeface="Lato"/>
              </a:rPr>
              <a:t>Count of B2B sales medium</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3" name="Google Shape;183;p23"/>
          <p:cNvSpPr txBox="1"/>
          <p:nvPr/>
        </p:nvSpPr>
        <p:spPr>
          <a:xfrm>
            <a:off x="3287056" y="1806833"/>
            <a:ext cx="5542151" cy="446276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Insights if any</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dirty="0">
                <a:latin typeface="Lato"/>
                <a:ea typeface="Lato"/>
                <a:cs typeface="Lato"/>
                <a:sym typeface="Lato"/>
              </a:rPr>
              <a:t>There are very few online leads generated.</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4" name="Google Shape;184;p23"/>
          <p:cNvSpPr txBox="1"/>
          <p:nvPr/>
        </p:nvSpPr>
        <p:spPr>
          <a:xfrm>
            <a:off x="8950247" y="1806833"/>
            <a:ext cx="2794416"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Pattern of Insight</a:t>
            </a:r>
          </a:p>
          <a:p>
            <a:pPr marL="0" marR="0" lvl="0" indent="0" algn="l" rtl="0">
              <a:lnSpc>
                <a:spcPct val="100000"/>
              </a:lnSpc>
              <a:spcBef>
                <a:spcPts val="0"/>
              </a:spcBef>
              <a:spcAft>
                <a:spcPts val="0"/>
              </a:spcAft>
              <a:buNone/>
            </a:pPr>
            <a:endParaRPr lang="en-US" sz="1800" b="1"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dirty="0">
                <a:latin typeface="Lato"/>
                <a:ea typeface="Lato"/>
                <a:cs typeface="Lato"/>
                <a:sym typeface="Lato"/>
              </a:rPr>
              <a:t>Significant</a:t>
            </a:r>
            <a:r>
              <a:rPr lang="en-US" sz="1800" dirty="0">
                <a:latin typeface="Lato"/>
                <a:ea typeface="Lato"/>
                <a:cs typeface="Lato"/>
                <a:sym typeface="Lato"/>
              </a:rPr>
              <a:t> </a:t>
            </a:r>
            <a:r>
              <a:rPr lang="en-US" dirty="0">
                <a:latin typeface="Lato"/>
                <a:ea typeface="Lato"/>
                <a:cs typeface="Lato"/>
                <a:sym typeface="Lato"/>
              </a:rPr>
              <a:t>outlier</a:t>
            </a:r>
            <a:endParaRPr dirty="0">
              <a:latin typeface="Lato"/>
              <a:ea typeface="Lato"/>
              <a:cs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2290" name="Picture 2">
            <a:extLst>
              <a:ext uri="{FF2B5EF4-FFF2-40B4-BE49-F238E27FC236}">
                <a16:creationId xmlns:a16="http://schemas.microsoft.com/office/drawing/2014/main" id="{29A453A5-9E4B-B0D7-2E35-D7F07AA5A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49406"/>
            <a:ext cx="1524000"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97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182" name="Google Shape;182;p23"/>
          <p:cNvSpPr txBox="1"/>
          <p:nvPr/>
        </p:nvSpPr>
        <p:spPr>
          <a:xfrm>
            <a:off x="563498" y="1806833"/>
            <a:ext cx="2404555"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dirty="0">
                <a:latin typeface="Lato"/>
                <a:ea typeface="Lato"/>
                <a:cs typeface="Lato"/>
                <a:sym typeface="Lato"/>
              </a:rPr>
              <a:t>City</a:t>
            </a:r>
          </a:p>
          <a:p>
            <a:pPr marL="342900" marR="0" lvl="0" indent="-342900" algn="l" rtl="0">
              <a:lnSpc>
                <a:spcPct val="100000"/>
              </a:lnSpc>
              <a:spcBef>
                <a:spcPts val="0"/>
              </a:spcBef>
              <a:spcAft>
                <a:spcPts val="0"/>
              </a:spcAft>
              <a:buFont typeface="+mj-l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dirty="0">
                <a:latin typeface="Lato"/>
                <a:ea typeface="Lato"/>
                <a:cs typeface="Lato"/>
                <a:sym typeface="Lato"/>
              </a:rPr>
              <a:t>B2B Sales Medium</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3" name="Google Shape;183;p23"/>
          <p:cNvSpPr txBox="1"/>
          <p:nvPr/>
        </p:nvSpPr>
        <p:spPr>
          <a:xfrm>
            <a:off x="3287056" y="1806833"/>
            <a:ext cx="5542151" cy="446276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Insights if any</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dirty="0">
                <a:latin typeface="Lato"/>
                <a:ea typeface="Lato"/>
                <a:cs typeface="Lato"/>
                <a:sym typeface="Lato"/>
              </a:rPr>
              <a:t>The Highest number of leads were generated in Mumbai City through the Marketing and Enterprise Sellers channel, which is nearly 12.93% &amp; 12.56% respectively.</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4" name="Google Shape;184;p23"/>
          <p:cNvSpPr txBox="1"/>
          <p:nvPr/>
        </p:nvSpPr>
        <p:spPr>
          <a:xfrm>
            <a:off x="9148210" y="1806833"/>
            <a:ext cx="2794416"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Pattern of Insight</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1. Surprising Extreme</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2290" name="Picture 2">
            <a:extLst>
              <a:ext uri="{FF2B5EF4-FFF2-40B4-BE49-F238E27FC236}">
                <a16:creationId xmlns:a16="http://schemas.microsoft.com/office/drawing/2014/main" id="{29A453A5-9E4B-B0D7-2E35-D7F07AA5A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49406"/>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 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191" name="Google Shape;191;p24"/>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IN" dirty="0">
                <a:latin typeface="Lato"/>
                <a:ea typeface="Lato"/>
                <a:cs typeface="Lato"/>
                <a:sym typeface="Lato"/>
              </a:rPr>
              <a:t>Technology Primary: </a:t>
            </a:r>
            <a:endParaRPr dirty="0"/>
          </a:p>
          <a:p>
            <a:pPr marL="0" marR="0" lvl="0" indent="0" algn="l" rtl="0">
              <a:lnSpc>
                <a:spcPct val="100000"/>
              </a:lnSpc>
              <a:spcBef>
                <a:spcPts val="0"/>
              </a:spcBef>
              <a:spcAft>
                <a:spcPts val="0"/>
              </a:spcAft>
              <a:buNone/>
            </a:pPr>
            <a:r>
              <a:rPr lang="en-US" dirty="0">
                <a:latin typeface="Lato"/>
                <a:ea typeface="Lato"/>
                <a:cs typeface="Lato"/>
                <a:sym typeface="Lato"/>
              </a:rPr>
              <a:t>In Technology Primary ERP Implementation is performing best among all others that is about 63.84%.</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b="1" dirty="0">
                <a:latin typeface="Lato"/>
                <a:ea typeface="Lato"/>
                <a:cs typeface="Lato"/>
                <a:sym typeface="Lato"/>
              </a:rPr>
              <a:t>The numbers state that the clients are more interested in ERP implementation and potential revenue can be generated by focusing on it.</a:t>
            </a:r>
          </a:p>
          <a:p>
            <a:pPr marL="0" marR="0" lvl="0" indent="0" algn="l" rtl="0">
              <a:lnSpc>
                <a:spcPct val="100000"/>
              </a:lnSpc>
              <a:spcBef>
                <a:spcPts val="0"/>
              </a:spcBef>
              <a:spcAft>
                <a:spcPts val="0"/>
              </a:spcAft>
              <a:buNone/>
            </a:pPr>
            <a:r>
              <a:rPr lang="en-US" dirty="0">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3314" name="Picture 2">
            <a:extLst>
              <a:ext uri="{FF2B5EF4-FFF2-40B4-BE49-F238E27FC236}">
                <a16:creationId xmlns:a16="http://schemas.microsoft.com/office/drawing/2014/main" id="{7F3A8E89-B053-3C3B-6E31-2F97A66CA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92844"/>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73B8077-3F55-5DDA-3D31-FB64B857192F}"/>
              </a:ext>
            </a:extLst>
          </p:cNvPr>
          <p:cNvPicPr>
            <a:picLocks noChangeAspect="1"/>
          </p:cNvPicPr>
          <p:nvPr/>
        </p:nvPicPr>
        <p:blipFill>
          <a:blip r:embed="rId4"/>
          <a:stretch>
            <a:fillRect/>
          </a:stretch>
        </p:blipFill>
        <p:spPr>
          <a:xfrm>
            <a:off x="838200" y="3684155"/>
            <a:ext cx="4519052" cy="26596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 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198" name="Google Shape;198;p25"/>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startAt="2"/>
            </a:pPr>
            <a:r>
              <a:rPr lang="en-US" dirty="0"/>
              <a:t>B2B sales Medium</a:t>
            </a:r>
          </a:p>
          <a:p>
            <a:pPr marR="0" lvl="0" algn="l" rtl="0">
              <a:lnSpc>
                <a:spcPct val="100000"/>
              </a:lnSpc>
              <a:spcBef>
                <a:spcPts val="0"/>
              </a:spcBef>
              <a:spcAft>
                <a:spcPts val="0"/>
              </a:spcAft>
            </a:pPr>
            <a:endParaRPr lang="en-US" dirty="0"/>
          </a:p>
          <a:p>
            <a:pPr marR="0" lvl="0" algn="l" rtl="0">
              <a:lnSpc>
                <a:spcPct val="100000"/>
              </a:lnSpc>
              <a:spcBef>
                <a:spcPts val="0"/>
              </a:spcBef>
              <a:spcAft>
                <a:spcPts val="0"/>
              </a:spcAft>
            </a:pPr>
            <a:r>
              <a:rPr lang="en-US" dirty="0"/>
              <a:t>In B2B sales medium Enterprise sellers and Marketing modes, the medium is the best performing at 44.75% and 47.76% respectively.</a:t>
            </a:r>
          </a:p>
          <a:p>
            <a:pPr marR="0" lvl="0" algn="l" rtl="0">
              <a:lnSpc>
                <a:spcPct val="100000"/>
              </a:lnSpc>
              <a:spcBef>
                <a:spcPts val="0"/>
              </a:spcBef>
              <a:spcAft>
                <a:spcPts val="0"/>
              </a:spcAft>
            </a:pPr>
            <a:r>
              <a:rPr lang="en-US" dirty="0"/>
              <a:t>Further Enterprise sellers have a 12.28% win rate and marketing has an 8.87% win rate.</a:t>
            </a:r>
          </a:p>
          <a:p>
            <a:pPr marR="0" lvl="0" algn="l" rtl="0">
              <a:lnSpc>
                <a:spcPct val="100000"/>
              </a:lnSpc>
              <a:spcBef>
                <a:spcPts val="0"/>
              </a:spcBef>
              <a:spcAft>
                <a:spcPts val="0"/>
              </a:spcAft>
            </a:pPr>
            <a:endParaRPr lang="en-US" dirty="0"/>
          </a:p>
          <a:p>
            <a:pPr marR="0" lvl="0" algn="l" rtl="0">
              <a:lnSpc>
                <a:spcPct val="100000"/>
              </a:lnSpc>
              <a:spcBef>
                <a:spcPts val="0"/>
              </a:spcBef>
              <a:spcAft>
                <a:spcPts val="0"/>
              </a:spcAft>
            </a:pPr>
            <a:r>
              <a:rPr lang="en-US" b="1" dirty="0"/>
              <a:t>The leads generated by Enterprise Sellers have more capability to convert leads into potential customers whereas Through Marketing medium it is able to generate the leads but inefficient to convert into a potential customers. </a:t>
            </a:r>
          </a:p>
          <a:p>
            <a:pPr marR="0" lvl="0" algn="l" rtl="0">
              <a:lnSpc>
                <a:spcPct val="100000"/>
              </a:lnSpc>
              <a:spcBef>
                <a:spcPts val="0"/>
              </a:spcBef>
              <a:spcAft>
                <a:spcPts val="0"/>
              </a:spcAft>
            </a:pPr>
            <a:endParaRPr lang="en-US" dirty="0"/>
          </a:p>
          <a:p>
            <a:pPr marR="0" lvl="0" algn="l" rtl="0">
              <a:lnSpc>
                <a:spcPct val="100000"/>
              </a:lnSpc>
              <a:spcBef>
                <a:spcPts val="0"/>
              </a:spcBef>
              <a:spcAft>
                <a:spcPts val="0"/>
              </a:spcAft>
            </a:pPr>
            <a:endParaRPr lang="en-US" dirty="0"/>
          </a:p>
          <a:p>
            <a:pPr marR="0" lvl="0" algn="l" rtl="0">
              <a:lnSpc>
                <a:spcPct val="100000"/>
              </a:lnSpc>
              <a:spcBef>
                <a:spcPts val="0"/>
              </a:spcBef>
              <a:spcAft>
                <a:spcPts val="0"/>
              </a:spcAft>
            </a:pPr>
            <a:r>
              <a:rPr lang="en-US" dirty="0"/>
              <a:t>  </a:t>
            </a:r>
          </a:p>
          <a:p>
            <a:pPr marR="0" lvl="0" algn="l" rtl="0">
              <a:lnSpc>
                <a:spcPct val="100000"/>
              </a:lnSpc>
              <a:spcBef>
                <a:spcPts val="0"/>
              </a:spcBef>
              <a:spcAft>
                <a:spcPts val="0"/>
              </a:spcAft>
            </a:pPr>
            <a:endParaRPr lang="en-US" dirty="0"/>
          </a:p>
          <a:p>
            <a:pPr marR="0" lvl="0" algn="l" rtl="0">
              <a:lnSpc>
                <a:spcPct val="100000"/>
              </a:lnSpc>
              <a:spcBef>
                <a:spcPts val="0"/>
              </a:spcBef>
              <a:spcAft>
                <a:spcPts val="0"/>
              </a:spcAft>
            </a:pPr>
            <a:endParaRPr lang="en-US"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4338" name="Picture 2">
            <a:extLst>
              <a:ext uri="{FF2B5EF4-FFF2-40B4-BE49-F238E27FC236}">
                <a16:creationId xmlns:a16="http://schemas.microsoft.com/office/drawing/2014/main" id="{F785A75E-0215-3429-9B75-22D028B47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92845"/>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6744E92-D172-BB60-2F93-69EFF811AD86}"/>
              </a:ext>
            </a:extLst>
          </p:cNvPr>
          <p:cNvPicPr>
            <a:picLocks noChangeAspect="1"/>
          </p:cNvPicPr>
          <p:nvPr/>
        </p:nvPicPr>
        <p:blipFill>
          <a:blip r:embed="rId4"/>
          <a:stretch>
            <a:fillRect/>
          </a:stretch>
        </p:blipFill>
        <p:spPr>
          <a:xfrm>
            <a:off x="619594" y="4153654"/>
            <a:ext cx="3780181" cy="233922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 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205" name="Google Shape;205;p26"/>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3. Client Revenue Sizing</a:t>
            </a: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Client Revenue Sizing can be mainly obtained from Mumbai and Delhi, particularly from Enterprise sellers and Marketing</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b="1" dirty="0">
                <a:latin typeface="Lato"/>
                <a:ea typeface="Lato"/>
                <a:cs typeface="Lato"/>
                <a:sym typeface="Lato"/>
              </a:rPr>
              <a:t>The count of revenue sizing from Mumbai city is 26.94% and from Delhi city is 19.41%. </a:t>
            </a: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Marketing</a:t>
            </a:r>
            <a:endParaRPr sz="1400" b="0" i="0" u="none" strike="noStrike" cap="none" dirty="0">
              <a:solidFill>
                <a:srgbClr val="000000"/>
              </a:solidFill>
              <a:latin typeface="Lato"/>
              <a:ea typeface="Lato"/>
              <a:cs typeface="Lato"/>
              <a:sym typeface="Lato"/>
            </a:endParaRPr>
          </a:p>
        </p:txBody>
      </p:sp>
      <p:pic>
        <p:nvPicPr>
          <p:cNvPr id="15362" name="Picture 2">
            <a:extLst>
              <a:ext uri="{FF2B5EF4-FFF2-40B4-BE49-F238E27FC236}">
                <a16:creationId xmlns:a16="http://schemas.microsoft.com/office/drawing/2014/main" id="{BB860DAB-E166-8724-3A14-EFE41CD74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D15BC5A-D94B-B881-A7B0-ACD0A18CF1A0}"/>
              </a:ext>
            </a:extLst>
          </p:cNvPr>
          <p:cNvPicPr>
            <a:picLocks noChangeAspect="1"/>
          </p:cNvPicPr>
          <p:nvPr/>
        </p:nvPicPr>
        <p:blipFill>
          <a:blip r:embed="rId4"/>
          <a:stretch>
            <a:fillRect/>
          </a:stretch>
        </p:blipFill>
        <p:spPr>
          <a:xfrm>
            <a:off x="493712" y="3276600"/>
            <a:ext cx="7323455" cy="331498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212" name="Google Shape;212;p27"/>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4. Opportunity Sizing</a:t>
            </a:r>
          </a:p>
          <a:p>
            <a:pPr marL="0" marR="0" lvl="0" indent="0" algn="l" rtl="0">
              <a:lnSpc>
                <a:spcPct val="100000"/>
              </a:lnSpc>
              <a:spcBef>
                <a:spcPts val="0"/>
              </a:spcBef>
              <a:spcAft>
                <a:spcPts val="0"/>
              </a:spcAft>
              <a:buNone/>
            </a:pPr>
            <a:r>
              <a:rPr lang="en-US" dirty="0">
                <a:latin typeface="Lato"/>
                <a:ea typeface="Lato"/>
                <a:cs typeface="Lato"/>
                <a:sym typeface="Lato"/>
              </a:rPr>
              <a:t>In B2B Medium sales medium marketing has a big opportunity sizing nearly 57.16%</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b="1" dirty="0">
                <a:latin typeface="Lato"/>
                <a:ea typeface="Lato"/>
                <a:cs typeface="Lato"/>
                <a:sym typeface="Lato"/>
              </a:rPr>
              <a:t>The Marketing count has a good opportunity sizing followed by Enterprise seller.</a:t>
            </a:r>
          </a:p>
          <a:p>
            <a:pPr marL="0" marR="0" lvl="0" indent="0" algn="l" rtl="0">
              <a:lnSpc>
                <a:spcPct val="100000"/>
              </a:lnSpc>
              <a:spcBef>
                <a:spcPts val="0"/>
              </a:spcBef>
              <a:spcAft>
                <a:spcPts val="0"/>
              </a:spcAft>
              <a:buNone/>
            </a:pPr>
            <a:r>
              <a:rPr lang="en-US" dirty="0">
                <a:latin typeface="Lato"/>
                <a:ea typeface="Lato"/>
                <a:cs typeface="Lato"/>
                <a:sym typeface="Lato"/>
              </a:rPr>
              <a:t> </a:t>
            </a: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6386" name="Picture 2">
            <a:extLst>
              <a:ext uri="{FF2B5EF4-FFF2-40B4-BE49-F238E27FC236}">
                <a16:creationId xmlns:a16="http://schemas.microsoft.com/office/drawing/2014/main" id="{93C4F7DA-E0CD-10F1-2909-289B7A129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3F724DF-92D5-A93B-AF95-D8FCA981290D}"/>
              </a:ext>
            </a:extLst>
          </p:cNvPr>
          <p:cNvPicPr>
            <a:picLocks noChangeAspect="1"/>
          </p:cNvPicPr>
          <p:nvPr/>
        </p:nvPicPr>
        <p:blipFill>
          <a:blip r:embed="rId4"/>
          <a:stretch>
            <a:fillRect/>
          </a:stretch>
        </p:blipFill>
        <p:spPr>
          <a:xfrm>
            <a:off x="910423" y="3660045"/>
            <a:ext cx="3848433" cy="217950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PART</a:t>
            </a:r>
            <a:r>
              <a:rPr lang="en-US" sz="3500" b="1" dirty="0">
                <a:solidFill>
                  <a:srgbClr val="EF413D"/>
                </a:solidFill>
              </a:rPr>
              <a:t> </a:t>
            </a:r>
            <a:r>
              <a:rPr lang="en-US" sz="3500" b="1" dirty="0">
                <a:solidFill>
                  <a:schemeClr val="accent1">
                    <a:lumMod val="75000"/>
                  </a:schemeClr>
                </a:solidFill>
                <a:latin typeface="Times New Roman" panose="02020603050405020304" pitchFamily="18" charset="0"/>
                <a:cs typeface="Times New Roman" panose="02020603050405020304" pitchFamily="18" charset="0"/>
              </a:rPr>
              <a:t>III A : 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219" name="Google Shape;219;p28"/>
          <p:cNvSpPr txBox="1"/>
          <p:nvPr/>
        </p:nvSpPr>
        <p:spPr>
          <a:xfrm>
            <a:off x="191126" y="169068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p>
          <a:p>
            <a:pPr marL="0" marR="0" lvl="0" indent="0" algn="l" rtl="0">
              <a:lnSpc>
                <a:spcPct val="100000"/>
              </a:lnSpc>
              <a:spcBef>
                <a:spcPts val="0"/>
              </a:spcBef>
              <a:spcAft>
                <a:spcPts val="0"/>
              </a:spcAft>
              <a:buNone/>
            </a:pPr>
            <a:endParaRPr lang="en-US" sz="1800" b="1" dirty="0">
              <a:latin typeface="Lato"/>
              <a:ea typeface="Lato"/>
              <a:cs typeface="Lato"/>
              <a:sym typeface="Lato"/>
            </a:endParaRPr>
          </a:p>
          <a:p>
            <a:pPr marR="0" lvl="0" algn="l" rtl="0">
              <a:lnSpc>
                <a:spcPct val="100000"/>
              </a:lnSpc>
              <a:spcBef>
                <a:spcPts val="0"/>
              </a:spcBef>
              <a:spcAft>
                <a:spcPts val="0"/>
              </a:spcAft>
            </a:pPr>
            <a:r>
              <a:rPr lang="en-US" sz="1800" dirty="0">
                <a:latin typeface="Lato"/>
                <a:ea typeface="Lato"/>
                <a:cs typeface="Lato"/>
                <a:sym typeface="Lato"/>
              </a:rPr>
              <a:t>5. </a:t>
            </a:r>
            <a:r>
              <a:rPr lang="en-US" dirty="0">
                <a:latin typeface="Lato"/>
                <a:ea typeface="Lato"/>
                <a:cs typeface="Lato"/>
                <a:sym typeface="Lato"/>
              </a:rPr>
              <a:t>Business</a:t>
            </a:r>
            <a:r>
              <a:rPr lang="en-US" sz="1800" dirty="0">
                <a:latin typeface="Lato"/>
                <a:ea typeface="Lato"/>
                <a:cs typeface="Lato"/>
                <a:sym typeface="Lato"/>
              </a:rPr>
              <a:t> </a:t>
            </a:r>
            <a:r>
              <a:rPr lang="en-US" dirty="0">
                <a:latin typeface="Lato"/>
                <a:ea typeface="Lato"/>
                <a:cs typeface="Lato"/>
                <a:sym typeface="Lato"/>
              </a:rPr>
              <a:t>from</a:t>
            </a:r>
            <a:r>
              <a:rPr lang="en-US" sz="1800" dirty="0">
                <a:latin typeface="Lato"/>
                <a:ea typeface="Lato"/>
                <a:cs typeface="Lato"/>
                <a:sym typeface="Lato"/>
              </a:rPr>
              <a:t> a </a:t>
            </a:r>
            <a:r>
              <a:rPr lang="en-US" dirty="0">
                <a:latin typeface="Lato"/>
                <a:ea typeface="Lato"/>
                <a:cs typeface="Lato"/>
                <a:sym typeface="Lato"/>
              </a:rPr>
              <a:t>client</a:t>
            </a:r>
            <a:r>
              <a:rPr lang="en-US" sz="1800" dirty="0">
                <a:latin typeface="Lato"/>
                <a:ea typeface="Lato"/>
                <a:cs typeface="Lato"/>
                <a:sym typeface="Lato"/>
              </a:rPr>
              <a:t> </a:t>
            </a:r>
            <a:r>
              <a:rPr lang="en-US" dirty="0">
                <a:latin typeface="Lato"/>
                <a:ea typeface="Lato"/>
                <a:cs typeface="Lato"/>
                <a:sym typeface="Lato"/>
              </a:rPr>
              <a:t>last</a:t>
            </a:r>
            <a:r>
              <a:rPr lang="en-US" sz="1800" dirty="0">
                <a:latin typeface="Lato"/>
                <a:ea typeface="Lato"/>
                <a:cs typeface="Lato"/>
                <a:sym typeface="Lato"/>
              </a:rPr>
              <a:t> </a:t>
            </a:r>
            <a:r>
              <a:rPr lang="en-US" dirty="0">
                <a:latin typeface="Lato"/>
                <a:ea typeface="Lato"/>
                <a:cs typeface="Lato"/>
                <a:sym typeface="Lato"/>
              </a:rPr>
              <a:t>year</a:t>
            </a:r>
          </a:p>
          <a:p>
            <a:pPr marR="0" lvl="0" algn="l" rtl="0">
              <a:lnSpc>
                <a:spcPct val="100000"/>
              </a:lnSpc>
              <a:spcBef>
                <a:spcPts val="0"/>
              </a:spcBef>
              <a:spcAft>
                <a:spcPts val="0"/>
              </a:spcAft>
            </a:pPr>
            <a:r>
              <a:rPr lang="en-US" dirty="0">
                <a:latin typeface="Lato"/>
                <a:ea typeface="Lato"/>
                <a:cs typeface="Lato"/>
                <a:sym typeface="Lato"/>
              </a:rPr>
              <a:t> Business from a client last year was done specifically from Mumbai and Delhi 30.25% and 19.54% respectively</a:t>
            </a:r>
          </a:p>
          <a:p>
            <a:pPr marR="0" lvl="0" algn="l" rtl="0">
              <a:lnSpc>
                <a:spcPct val="100000"/>
              </a:lnSpc>
              <a:spcBef>
                <a:spcPts val="0"/>
              </a:spcBef>
              <a:spcAft>
                <a:spcPts val="0"/>
              </a:spcAft>
            </a:pPr>
            <a:endParaRPr lang="en-US" dirty="0">
              <a:latin typeface="Lato"/>
              <a:ea typeface="Lato"/>
              <a:cs typeface="Lato"/>
              <a:sym typeface="Lato"/>
            </a:endParaRPr>
          </a:p>
          <a:p>
            <a:pPr marR="0" lvl="0" algn="l" rtl="0">
              <a:lnSpc>
                <a:spcPct val="100000"/>
              </a:lnSpc>
              <a:spcBef>
                <a:spcPts val="0"/>
              </a:spcBef>
              <a:spcAft>
                <a:spcPts val="0"/>
              </a:spcAft>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7410" name="Picture 2">
            <a:extLst>
              <a:ext uri="{FF2B5EF4-FFF2-40B4-BE49-F238E27FC236}">
                <a16:creationId xmlns:a16="http://schemas.microsoft.com/office/drawing/2014/main" id="{4BF6E944-28CF-BD47-A0A3-381D593C3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2CAE999-8F87-BD23-4B2C-37C142A9F11E}"/>
              </a:ext>
            </a:extLst>
          </p:cNvPr>
          <p:cNvPicPr>
            <a:picLocks noChangeAspect="1"/>
          </p:cNvPicPr>
          <p:nvPr/>
        </p:nvPicPr>
        <p:blipFill>
          <a:blip r:embed="rId4"/>
          <a:stretch>
            <a:fillRect/>
          </a:stretch>
        </p:blipFill>
        <p:spPr>
          <a:xfrm>
            <a:off x="365551" y="3164839"/>
            <a:ext cx="6004769" cy="299288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226" name="Google Shape;226;p29"/>
          <p:cNvSpPr txBox="1"/>
          <p:nvPr/>
        </p:nvSpPr>
        <p:spPr>
          <a:xfrm>
            <a:off x="317188" y="1798905"/>
            <a:ext cx="4037836" cy="4555093"/>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Recommendations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Mumbai and Delhi are the top cities where major clients are located </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The leads Generated are mostly from Marketing and Enterprise sellers but the problem is that they are unable to convert them into potential customers.</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The clients are more interested in ERP Implementation and Technical Business Solutions than the other solutions offered</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p:txBody>
      </p:sp>
      <p:sp>
        <p:nvSpPr>
          <p:cNvPr id="227" name="Google Shape;227;p29"/>
          <p:cNvSpPr txBox="1"/>
          <p:nvPr/>
        </p:nvSpPr>
        <p:spPr>
          <a:xfrm>
            <a:off x="4494508" y="1800542"/>
            <a:ext cx="7206712" cy="4555093"/>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Corresponding Insights</a:t>
            </a:r>
            <a:endParaRPr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1. Significant Outlier</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2. Unknown Result</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3. Unknown Result</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p:txBody>
      </p:sp>
      <p:pic>
        <p:nvPicPr>
          <p:cNvPr id="18434" name="Picture 2">
            <a:extLst>
              <a:ext uri="{FF2B5EF4-FFF2-40B4-BE49-F238E27FC236}">
                <a16:creationId xmlns:a16="http://schemas.microsoft.com/office/drawing/2014/main" id="{3D40C618-BA10-CD34-D260-4DF5FE73C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5652"/>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KUNAL KAKARA</a:t>
            </a:r>
            <a:endParaRPr dirty="0">
              <a:solidFill>
                <a:srgbClr val="5A5A5A"/>
              </a:solidFill>
            </a:endParaRPr>
          </a:p>
        </p:txBody>
      </p:sp>
      <p:sp>
        <p:nvSpPr>
          <p:cNvPr id="93" name="Google Shape;93;p13"/>
          <p:cNvSpPr txBox="1">
            <a:spLocks noGrp="1"/>
          </p:cNvSpPr>
          <p:nvPr>
            <p:ph type="body" idx="1"/>
          </p:nvPr>
        </p:nvSpPr>
        <p:spPr>
          <a:xfrm>
            <a:off x="838200" y="3339612"/>
            <a:ext cx="10515600" cy="3312300"/>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dirty="0">
                <a:solidFill>
                  <a:srgbClr val="EF413D"/>
                </a:solidFill>
              </a:rPr>
              <a:t>Problem Statement</a:t>
            </a:r>
            <a:br>
              <a:rPr lang="en-US" dirty="0"/>
            </a:br>
            <a:r>
              <a:rPr lang="en-US" sz="1400" dirty="0"/>
              <a:t> </a:t>
            </a:r>
            <a:br>
              <a:rPr lang="en-US" dirty="0"/>
            </a:br>
            <a:r>
              <a:rPr lang="en-US" sz="2000" dirty="0">
                <a:solidFill>
                  <a:srgbClr val="5A5A5A"/>
                </a:solidFill>
              </a:rPr>
              <a:t>The sales pipeline conversion percentage at </a:t>
            </a:r>
            <a:r>
              <a:rPr lang="en-US" sz="2000" dirty="0" err="1">
                <a:solidFill>
                  <a:srgbClr val="5A5A5A"/>
                </a:solidFill>
              </a:rPr>
              <a:t>TechnoServe</a:t>
            </a:r>
            <a:r>
              <a:rPr lang="en-US" sz="2000" dirty="0">
                <a:solidFill>
                  <a:srgbClr val="5A5A5A"/>
                </a:solidFill>
              </a:rPr>
              <a:t> (a tech SaaS startup) has dropped from 35% at the end of last fiscal (FY 2017-18) to 25% at present.</a:t>
            </a:r>
            <a:endParaRPr sz="2000" dirty="0">
              <a:solidFill>
                <a:srgbClr val="5A5A5A"/>
              </a:solidFill>
            </a:endParaRPr>
          </a:p>
          <a:p>
            <a:pPr marL="50800" lvl="0" indent="0" algn="l" rtl="0">
              <a:lnSpc>
                <a:spcPct val="90000"/>
              </a:lnSpc>
              <a:spcBef>
                <a:spcPts val="1000"/>
              </a:spcBef>
              <a:spcAft>
                <a:spcPts val="0"/>
              </a:spcAft>
              <a:buSzPts val="2800"/>
              <a:buNone/>
            </a:pPr>
            <a:endParaRPr sz="2000" dirty="0">
              <a:solidFill>
                <a:srgbClr val="5A5A5A"/>
              </a:solidFill>
            </a:endParaRPr>
          </a:p>
          <a:p>
            <a:pPr marL="50800" marR="0" lvl="0" indent="0" algn="l" rtl="0">
              <a:lnSpc>
                <a:spcPct val="90000"/>
              </a:lnSpc>
              <a:spcBef>
                <a:spcPts val="0"/>
              </a:spcBef>
              <a:spcAft>
                <a:spcPts val="0"/>
              </a:spcAft>
              <a:buSzPts val="2800"/>
              <a:buNone/>
            </a:pPr>
            <a:r>
              <a:rPr lang="en-US" sz="2400" dirty="0">
                <a:solidFill>
                  <a:srgbClr val="EF413D"/>
                </a:solidFill>
              </a:rPr>
              <a:t>Assignment Objective</a:t>
            </a:r>
            <a:endParaRPr sz="2400" dirty="0">
              <a:solidFill>
                <a:srgbClr val="EF413D"/>
              </a:solidFill>
            </a:endParaRPr>
          </a:p>
          <a:p>
            <a:pPr marL="50800" lvl="0" indent="0" algn="l" rtl="0">
              <a:spcBef>
                <a:spcPts val="0"/>
              </a:spcBef>
              <a:spcAft>
                <a:spcPts val="0"/>
              </a:spcAft>
              <a:buClr>
                <a:schemeClr val="dk1"/>
              </a:buClr>
              <a:buSzPts val="2800"/>
              <a:buFont typeface="Arial"/>
              <a:buNone/>
            </a:pPr>
            <a:r>
              <a:rPr lang="en-US" sz="1400" dirty="0"/>
              <a:t> </a:t>
            </a:r>
            <a:endParaRPr sz="2400" dirty="0">
              <a:solidFill>
                <a:srgbClr val="EF413D"/>
              </a:solidFill>
            </a:endParaRPr>
          </a:p>
          <a:p>
            <a:pPr marL="50800" marR="0" lvl="0" indent="0" algn="l" rtl="0">
              <a:lnSpc>
                <a:spcPct val="90000"/>
              </a:lnSpc>
              <a:spcBef>
                <a:spcPts val="0"/>
              </a:spcBef>
              <a:spcAft>
                <a:spcPts val="0"/>
              </a:spcAft>
              <a:buSzPts val="2800"/>
              <a:buNone/>
            </a:pPr>
            <a:r>
              <a:rPr lang="en-US" sz="2000" dirty="0">
                <a:solidFill>
                  <a:srgbClr val="5A5A5A"/>
                </a:solidFill>
              </a:rPr>
              <a:t>Understand the problem, come up with a hypothesis for low conversions faced by </a:t>
            </a:r>
            <a:r>
              <a:rPr lang="en-US" sz="2000" dirty="0" err="1">
                <a:solidFill>
                  <a:srgbClr val="5A5A5A"/>
                </a:solidFill>
              </a:rPr>
              <a:t>TechnoServe</a:t>
            </a:r>
            <a:r>
              <a:rPr lang="en-US" sz="2000" dirty="0">
                <a:solidFill>
                  <a:srgbClr val="5A5A5A"/>
                </a:solidFill>
              </a:rPr>
              <a:t>, and </a:t>
            </a:r>
            <a:r>
              <a:rPr lang="en-US" sz="2000" dirty="0" err="1">
                <a:solidFill>
                  <a:srgbClr val="5A5A5A"/>
                </a:solidFill>
              </a:rPr>
              <a:t>analyse</a:t>
            </a:r>
            <a:r>
              <a:rPr lang="en-US" sz="2000" dirty="0">
                <a:solidFill>
                  <a:srgbClr val="5A5A5A"/>
                </a:solidFill>
              </a:rPr>
              <a:t> the dataset provided to arrive at possible solutions to increase it.</a:t>
            </a:r>
            <a:endParaRPr sz="2000" dirty="0">
              <a:solidFill>
                <a:srgbClr val="5A5A5A"/>
              </a:solidFill>
            </a:endParaRPr>
          </a:p>
        </p:txBody>
      </p:sp>
      <p:pic>
        <p:nvPicPr>
          <p:cNvPr id="2050" name="Picture 2">
            <a:extLst>
              <a:ext uri="{FF2B5EF4-FFF2-40B4-BE49-F238E27FC236}">
                <a16:creationId xmlns:a16="http://schemas.microsoft.com/office/drawing/2014/main" id="{BC1717C9-A632-8382-9C7B-CAF87CA5C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1169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Presenting Findings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pic>
        <p:nvPicPr>
          <p:cNvPr id="19458" name="Picture 2">
            <a:extLst>
              <a:ext uri="{FF2B5EF4-FFF2-40B4-BE49-F238E27FC236}">
                <a16:creationId xmlns:a16="http://schemas.microsoft.com/office/drawing/2014/main" id="{EF515ECB-84C5-725D-6FBE-1DB708380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234521"/>
            <a:ext cx="1524000" cy="7334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446232F-980C-4F55-7A66-D75C94A97ED9}"/>
              </a:ext>
            </a:extLst>
          </p:cNvPr>
          <p:cNvSpPr/>
          <p:nvPr/>
        </p:nvSpPr>
        <p:spPr>
          <a:xfrm>
            <a:off x="3854824" y="1954305"/>
            <a:ext cx="4634752" cy="7530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The Problem of low sales can be tackled by looking for customers who are interested in ERP implementation and Technical solutions.</a:t>
            </a:r>
            <a:endParaRPr lang="en-IN" dirty="0"/>
          </a:p>
        </p:txBody>
      </p:sp>
      <p:cxnSp>
        <p:nvCxnSpPr>
          <p:cNvPr id="5" name="Straight Arrow Connector 4">
            <a:extLst>
              <a:ext uri="{FF2B5EF4-FFF2-40B4-BE49-F238E27FC236}">
                <a16:creationId xmlns:a16="http://schemas.microsoft.com/office/drawing/2014/main" id="{7C089241-8291-70AE-C19C-D3C4EE084257}"/>
              </a:ext>
            </a:extLst>
          </p:cNvPr>
          <p:cNvCxnSpPr/>
          <p:nvPr/>
        </p:nvCxnSpPr>
        <p:spPr>
          <a:xfrm flipH="1">
            <a:off x="3065929" y="2814918"/>
            <a:ext cx="1120589" cy="61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2B757A0-EB36-A712-1F29-9C7301264249}"/>
              </a:ext>
            </a:extLst>
          </p:cNvPr>
          <p:cNvSpPr/>
          <p:nvPr/>
        </p:nvSpPr>
        <p:spPr>
          <a:xfrm>
            <a:off x="1183341" y="3491755"/>
            <a:ext cx="3532094" cy="829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Demand for ERP Implementation and Technical solutions is 63.84% and 35.02% </a:t>
            </a:r>
            <a:endParaRPr lang="en-IN" dirty="0"/>
          </a:p>
        </p:txBody>
      </p:sp>
      <p:cxnSp>
        <p:nvCxnSpPr>
          <p:cNvPr id="8" name="Straight Arrow Connector 7">
            <a:extLst>
              <a:ext uri="{FF2B5EF4-FFF2-40B4-BE49-F238E27FC236}">
                <a16:creationId xmlns:a16="http://schemas.microsoft.com/office/drawing/2014/main" id="{D169AC6C-3623-BF46-669A-B9231C8C24C5}"/>
              </a:ext>
            </a:extLst>
          </p:cNvPr>
          <p:cNvCxnSpPr/>
          <p:nvPr/>
        </p:nvCxnSpPr>
        <p:spPr>
          <a:xfrm>
            <a:off x="2832847" y="4320988"/>
            <a:ext cx="0" cy="502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07A129A-8B75-087E-3408-8D84CD04A61C}"/>
              </a:ext>
            </a:extLst>
          </p:cNvPr>
          <p:cNvSpPr/>
          <p:nvPr/>
        </p:nvSpPr>
        <p:spPr>
          <a:xfrm>
            <a:off x="1151965" y="5105403"/>
            <a:ext cx="3594845" cy="1165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The leads generated by the Marketing and Enterprise seller are 47.60% and 44.68% for the ERP Implementation and Technical solutions.</a:t>
            </a:r>
            <a:endParaRPr lang="en-IN" dirty="0"/>
          </a:p>
        </p:txBody>
      </p:sp>
      <p:cxnSp>
        <p:nvCxnSpPr>
          <p:cNvPr id="11" name="Straight Arrow Connector 10">
            <a:extLst>
              <a:ext uri="{FF2B5EF4-FFF2-40B4-BE49-F238E27FC236}">
                <a16:creationId xmlns:a16="http://schemas.microsoft.com/office/drawing/2014/main" id="{E6A47DA3-E495-E81C-8BC7-18F4FE529E85}"/>
              </a:ext>
            </a:extLst>
          </p:cNvPr>
          <p:cNvCxnSpPr/>
          <p:nvPr/>
        </p:nvCxnSpPr>
        <p:spPr>
          <a:xfrm>
            <a:off x="6499412" y="2707340"/>
            <a:ext cx="0" cy="60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10BF731-CBB1-3648-B93B-C348DB706A51}"/>
              </a:ext>
            </a:extLst>
          </p:cNvPr>
          <p:cNvSpPr/>
          <p:nvPr/>
        </p:nvSpPr>
        <p:spPr>
          <a:xfrm>
            <a:off x="4988860" y="3460375"/>
            <a:ext cx="3249700" cy="860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 B2B Sales The leads are mainly generated by the Marketing and ERP Implementation</a:t>
            </a:r>
            <a:endParaRPr lang="en-IN" dirty="0"/>
          </a:p>
        </p:txBody>
      </p:sp>
      <p:cxnSp>
        <p:nvCxnSpPr>
          <p:cNvPr id="14" name="Straight Arrow Connector 13">
            <a:extLst>
              <a:ext uri="{FF2B5EF4-FFF2-40B4-BE49-F238E27FC236}">
                <a16:creationId xmlns:a16="http://schemas.microsoft.com/office/drawing/2014/main" id="{13D581B8-81C3-E0B4-D31F-D667020833B9}"/>
              </a:ext>
            </a:extLst>
          </p:cNvPr>
          <p:cNvCxnSpPr/>
          <p:nvPr/>
        </p:nvCxnSpPr>
        <p:spPr>
          <a:xfrm>
            <a:off x="6604746" y="4320988"/>
            <a:ext cx="0" cy="60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9FC0892-8575-F744-3892-6A8371AE7145}"/>
              </a:ext>
            </a:extLst>
          </p:cNvPr>
          <p:cNvSpPr/>
          <p:nvPr/>
        </p:nvSpPr>
        <p:spPr>
          <a:xfrm>
            <a:off x="4988860" y="5114365"/>
            <a:ext cx="3500706" cy="1165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The total leads generated by the ERP Implementation is 44.55% and leads won are 12.28% whereas in marketing 47.76% leads were generated and the leads won are 8.87% </a:t>
            </a:r>
            <a:endParaRPr lang="en-IN" dirty="0"/>
          </a:p>
        </p:txBody>
      </p:sp>
      <p:cxnSp>
        <p:nvCxnSpPr>
          <p:cNvPr id="17" name="Straight Arrow Connector 16">
            <a:extLst>
              <a:ext uri="{FF2B5EF4-FFF2-40B4-BE49-F238E27FC236}">
                <a16:creationId xmlns:a16="http://schemas.microsoft.com/office/drawing/2014/main" id="{50C563B3-B44D-3401-9D94-A331E7702264}"/>
              </a:ext>
            </a:extLst>
          </p:cNvPr>
          <p:cNvCxnSpPr>
            <a:cxnSpLocks/>
          </p:cNvCxnSpPr>
          <p:nvPr/>
        </p:nvCxnSpPr>
        <p:spPr>
          <a:xfrm>
            <a:off x="8256489" y="2792928"/>
            <a:ext cx="1326782" cy="524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B59AE2E-5E13-8E6E-CC69-4898B773C334}"/>
              </a:ext>
            </a:extLst>
          </p:cNvPr>
          <p:cNvSpPr/>
          <p:nvPr/>
        </p:nvSpPr>
        <p:spPr>
          <a:xfrm>
            <a:off x="8511985" y="3476064"/>
            <a:ext cx="3039045" cy="860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Business was done from three major cities Mumbai, Delhi, and Bengaluru </a:t>
            </a:r>
            <a:endParaRPr lang="en-IN" dirty="0"/>
          </a:p>
        </p:txBody>
      </p:sp>
      <p:cxnSp>
        <p:nvCxnSpPr>
          <p:cNvPr id="20" name="Straight Arrow Connector 19">
            <a:extLst>
              <a:ext uri="{FF2B5EF4-FFF2-40B4-BE49-F238E27FC236}">
                <a16:creationId xmlns:a16="http://schemas.microsoft.com/office/drawing/2014/main" id="{A2A8B081-87FF-F503-B354-C7468F59B6CD}"/>
              </a:ext>
            </a:extLst>
          </p:cNvPr>
          <p:cNvCxnSpPr/>
          <p:nvPr/>
        </p:nvCxnSpPr>
        <p:spPr>
          <a:xfrm>
            <a:off x="10118911" y="4329952"/>
            <a:ext cx="0" cy="60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7A8D91C-AD77-03F7-D4E2-AF2AFC2857A6}"/>
              </a:ext>
            </a:extLst>
          </p:cNvPr>
          <p:cNvSpPr/>
          <p:nvPr/>
        </p:nvSpPr>
        <p:spPr>
          <a:xfrm>
            <a:off x="8606118" y="5114365"/>
            <a:ext cx="3218329" cy="1165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The Major leads generated by B2B sales are from these Three Cities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Presenting Findings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2" name="Text Placeholder 1">
            <a:extLst>
              <a:ext uri="{FF2B5EF4-FFF2-40B4-BE49-F238E27FC236}">
                <a16:creationId xmlns:a16="http://schemas.microsoft.com/office/drawing/2014/main" id="{7815C0CD-38E5-0969-3E71-B8B7C2A25834}"/>
              </a:ext>
            </a:extLst>
          </p:cNvPr>
          <p:cNvSpPr>
            <a:spLocks noGrp="1"/>
          </p:cNvSpPr>
          <p:nvPr>
            <p:ph type="body" idx="1"/>
          </p:nvPr>
        </p:nvSpPr>
        <p:spPr/>
        <p:txBody>
          <a:bodyPr/>
          <a:lstStyle/>
          <a:p>
            <a:pPr marL="50800" indent="0" algn="ctr">
              <a:buNone/>
            </a:pPr>
            <a:r>
              <a:rPr lang="en-US" dirty="0"/>
              <a:t>Story Telling</a:t>
            </a:r>
          </a:p>
          <a:p>
            <a:pPr marL="50800" indent="0">
              <a:buNone/>
            </a:pPr>
            <a:r>
              <a:rPr lang="en-US" sz="1800" dirty="0"/>
              <a:t>To Generate the potential revenue three cities should mainly be focused on </a:t>
            </a:r>
            <a:r>
              <a:rPr lang="en-US" sz="1800" b="1" dirty="0"/>
              <a:t>Delhi, Mumbai, and Bengaluru. </a:t>
            </a:r>
            <a:r>
              <a:rPr lang="en-US" sz="1800" dirty="0"/>
              <a:t>The Clients are mostly interested </a:t>
            </a:r>
            <a:r>
              <a:rPr lang="en-US" sz="1800" b="1" dirty="0"/>
              <a:t>in ERP Implementation and Technical Business Solutions.</a:t>
            </a:r>
          </a:p>
          <a:p>
            <a:pPr marL="50800" indent="0">
              <a:buNone/>
            </a:pPr>
            <a:r>
              <a:rPr lang="en-IN" sz="1800" dirty="0"/>
              <a:t>The B2B sales medium that generates the most leads are </a:t>
            </a:r>
            <a:r>
              <a:rPr lang="en-IN" sz="1800" b="1" dirty="0"/>
              <a:t>Marketing</a:t>
            </a:r>
            <a:r>
              <a:rPr lang="en-IN" sz="1800" dirty="0"/>
              <a:t> and </a:t>
            </a:r>
            <a:r>
              <a:rPr lang="en-IN" sz="1800" b="1" dirty="0"/>
              <a:t>Enterprise sellers.</a:t>
            </a:r>
          </a:p>
          <a:p>
            <a:pPr marL="50800" indent="0">
              <a:buNone/>
            </a:pPr>
            <a:r>
              <a:rPr lang="en-IN" sz="1800" dirty="0"/>
              <a:t>Conversion of leads is a bit difficult but </a:t>
            </a:r>
            <a:r>
              <a:rPr lang="en-IN" sz="1800" b="1" dirty="0"/>
              <a:t>Skilled Teams and Meeting the client demands </a:t>
            </a:r>
            <a:r>
              <a:rPr lang="en-IN" sz="1800" dirty="0"/>
              <a:t>would lead to the conversion of more customers into potential customers.</a:t>
            </a:r>
            <a:endParaRPr lang="en-US" sz="1800" dirty="0"/>
          </a:p>
        </p:txBody>
      </p:sp>
      <p:pic>
        <p:nvPicPr>
          <p:cNvPr id="20482" name="Picture 2">
            <a:extLst>
              <a:ext uri="{FF2B5EF4-FFF2-40B4-BE49-F238E27FC236}">
                <a16:creationId xmlns:a16="http://schemas.microsoft.com/office/drawing/2014/main" id="{5303A3C7-A05D-B132-48D4-069BA568F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234521"/>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chemeClr val="accent1">
                    <a:lumMod val="75000"/>
                  </a:schemeClr>
                </a:solidFill>
                <a:latin typeface="Times New Roman" panose="02020603050405020304" pitchFamily="18" charset="0"/>
                <a:cs typeface="Times New Roman" panose="02020603050405020304" pitchFamily="18" charset="0"/>
              </a:rPr>
              <a:t>Presenting </a:t>
            </a:r>
            <a:r>
              <a:rPr lang="en-US" sz="3500" b="1" dirty="0">
                <a:solidFill>
                  <a:schemeClr val="accent1">
                    <a:lumMod val="75000"/>
                  </a:schemeClr>
                </a:solidFill>
                <a:latin typeface="Times New Roman" panose="02020603050405020304" pitchFamily="18" charset="0"/>
                <a:cs typeface="Times New Roman" panose="02020603050405020304" pitchFamily="18" charset="0"/>
              </a:rPr>
              <a:t>Findings</a:t>
            </a:r>
            <a:br>
              <a:rPr lang="en-US" sz="3500" b="1" dirty="0">
                <a:solidFill>
                  <a:schemeClr val="accent1">
                    <a:lumMod val="75000"/>
                  </a:schemeClr>
                </a:solidFill>
                <a:latin typeface="Times New Roman" panose="02020603050405020304" pitchFamily="18" charset="0"/>
                <a:cs typeface="Times New Roman" panose="02020603050405020304" pitchFamily="18" charset="0"/>
              </a:rPr>
            </a:br>
            <a:r>
              <a:rPr lang="en-US" sz="1000" b="1" dirty="0">
                <a:solidFill>
                  <a:schemeClr val="accent1">
                    <a:lumMod val="75000"/>
                  </a:schemeClr>
                </a:solidFill>
                <a:latin typeface="Times New Roman" panose="02020603050405020304" pitchFamily="18" charset="0"/>
                <a:cs typeface="Times New Roman" panose="02020603050405020304" pitchFamily="18" charset="0"/>
              </a:rPr>
              <a:t> </a:t>
            </a:r>
            <a:br>
              <a:rPr lang="en-US" b="1" dirty="0">
                <a:solidFill>
                  <a:schemeClr val="accent1">
                    <a:lumMod val="75000"/>
                  </a:schemeClr>
                </a:solidFill>
                <a:latin typeface="Times New Roman" panose="02020603050405020304" pitchFamily="18" charset="0"/>
                <a:cs typeface="Times New Roman" panose="02020603050405020304" pitchFamily="18" charset="0"/>
              </a:rPr>
            </a:br>
            <a:r>
              <a:rPr lang="en-US" sz="3000" dirty="0">
                <a:solidFill>
                  <a:schemeClr val="accent1">
                    <a:lumMod val="75000"/>
                  </a:schemeClr>
                </a:solidFill>
                <a:latin typeface="Times New Roman" panose="02020603050405020304" pitchFamily="18" charset="0"/>
                <a:cs typeface="Times New Roman" panose="02020603050405020304" pitchFamily="18" charset="0"/>
              </a:rPr>
              <a:t>Sales Pipeline Conversion at a SaaS Startup</a:t>
            </a:r>
            <a:endParaRPr sz="3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3E9862F7-2274-E491-1EEA-2E2A11269D55}"/>
              </a:ext>
            </a:extLst>
          </p:cNvPr>
          <p:cNvSpPr>
            <a:spLocks noGrp="1"/>
          </p:cNvSpPr>
          <p:nvPr>
            <p:ph type="body" idx="1"/>
          </p:nvPr>
        </p:nvSpPr>
        <p:spPr/>
        <p:txBody>
          <a:bodyPr/>
          <a:lstStyle/>
          <a:p>
            <a:r>
              <a:rPr lang="en-US" sz="1800" dirty="0"/>
              <a:t>I conclude that the assumed hypothesis of </a:t>
            </a:r>
            <a:r>
              <a:rPr lang="en-US" sz="1800" b="1" dirty="0"/>
              <a:t>Competition in </a:t>
            </a:r>
            <a:r>
              <a:rPr lang="en-US" sz="1800" dirty="0"/>
              <a:t>the old competitor or new competitor is providing some of the product solutions in a more efficient manner therefore there is only demand for </a:t>
            </a:r>
            <a:r>
              <a:rPr lang="en-US" sz="1800" b="1" dirty="0"/>
              <a:t>ERP Implementation and Technical Business solutions.</a:t>
            </a:r>
          </a:p>
          <a:p>
            <a:r>
              <a:rPr lang="en-US" sz="1800" dirty="0"/>
              <a:t>The assumed hypothesis of </a:t>
            </a:r>
            <a:r>
              <a:rPr lang="en-US" sz="1800" b="1" dirty="0"/>
              <a:t>Collaboration </a:t>
            </a:r>
            <a:r>
              <a:rPr lang="en-US" sz="1800" dirty="0"/>
              <a:t>there are some cutoff relations with a </a:t>
            </a:r>
            <a:r>
              <a:rPr lang="en-US" sz="1800" b="1" dirty="0"/>
              <a:t>business partner </a:t>
            </a:r>
            <a:r>
              <a:rPr lang="en-US" sz="1800" dirty="0"/>
              <a:t>therefore we have to rely on </a:t>
            </a:r>
            <a:r>
              <a:rPr lang="en-US" sz="1800" b="1" dirty="0"/>
              <a:t>Marketing</a:t>
            </a:r>
            <a:r>
              <a:rPr lang="en-US" sz="1800" dirty="0"/>
              <a:t> and </a:t>
            </a:r>
            <a:r>
              <a:rPr lang="en-US" sz="1800" b="1" dirty="0"/>
              <a:t>Enterprise sellers.</a:t>
            </a:r>
          </a:p>
          <a:p>
            <a:endParaRPr lang="en-US" sz="1800" dirty="0"/>
          </a:p>
          <a:p>
            <a:endParaRPr lang="en-IN" sz="1800" dirty="0"/>
          </a:p>
        </p:txBody>
      </p:sp>
      <p:pic>
        <p:nvPicPr>
          <p:cNvPr id="21506" name="Picture 2">
            <a:extLst>
              <a:ext uri="{FF2B5EF4-FFF2-40B4-BE49-F238E27FC236}">
                <a16:creationId xmlns:a16="http://schemas.microsoft.com/office/drawing/2014/main" id="{243BC772-8A6A-7442-0480-8F35FCAA0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9316" y="234521"/>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Understanding the Problem</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grpSp>
        <p:nvGrpSpPr>
          <p:cNvPr id="100" name="Google Shape;100;p14"/>
          <p:cNvGrpSpPr/>
          <p:nvPr/>
        </p:nvGrpSpPr>
        <p:grpSpPr>
          <a:xfrm>
            <a:off x="593264" y="2008707"/>
            <a:ext cx="11005471" cy="4680040"/>
            <a:chOff x="589265" y="4726688"/>
            <a:chExt cx="11005471" cy="751196"/>
          </a:xfrm>
        </p:grpSpPr>
        <p:sp>
          <p:nvSpPr>
            <p:cNvPr id="101" name="Google Shape;101;p14"/>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Who?</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dirty="0" err="1">
                  <a:solidFill>
                    <a:srgbClr val="5A5A5A"/>
                  </a:solidFill>
                </a:rPr>
                <a:t>TechnoServe</a:t>
              </a:r>
              <a:r>
                <a:rPr lang="en-US" sz="1400" dirty="0">
                  <a:solidFill>
                    <a:srgbClr val="5A5A5A"/>
                  </a:solidFill>
                </a:rPr>
                <a:t> (a tech SaaS startup)</a:t>
              </a:r>
              <a:endParaRPr sz="1400" b="0" i="0" u="none" strike="noStrike" cap="none" dirty="0">
                <a:solidFill>
                  <a:srgbClr val="000000"/>
                </a:solidFill>
                <a:latin typeface="Lato"/>
                <a:ea typeface="Lato"/>
                <a:cs typeface="Lato"/>
                <a:sym typeface="Lato"/>
              </a:endParaRPr>
            </a:p>
          </p:txBody>
        </p:sp>
        <p:sp>
          <p:nvSpPr>
            <p:cNvPr id="102" name="Google Shape;102;p14"/>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What?</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solidFill>
                    <a:srgbClr val="5A5A5A"/>
                  </a:solidFill>
                </a:rPr>
                <a:t>S</a:t>
              </a:r>
              <a:r>
                <a:rPr lang="en-US" sz="1400" dirty="0">
                  <a:solidFill>
                    <a:srgbClr val="5A5A5A"/>
                  </a:solidFill>
                </a:rPr>
                <a:t>ales pipeline conversion</a:t>
              </a:r>
              <a:endParaRPr dirty="0"/>
            </a:p>
          </p:txBody>
        </p:sp>
        <p:sp>
          <p:nvSpPr>
            <p:cNvPr id="103" name="Google Shape;103;p14"/>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When?</a:t>
              </a:r>
              <a:endParaRPr dirty="0"/>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dirty="0">
                  <a:solidFill>
                    <a:srgbClr val="5A5A5A"/>
                  </a:solidFill>
                </a:rPr>
                <a:t>End of last fiscal (FY 2017-18)</a:t>
              </a:r>
              <a:endParaRPr sz="1400" b="0" i="0" u="none" strike="noStrike" cap="none" dirty="0">
                <a:solidFill>
                  <a:srgbClr val="000000"/>
                </a:solidFill>
                <a:latin typeface="Lato"/>
                <a:ea typeface="Lato"/>
                <a:cs typeface="Lato"/>
                <a:sym typeface="Lato"/>
              </a:endParaRPr>
            </a:p>
          </p:txBody>
        </p:sp>
        <p:sp>
          <p:nvSpPr>
            <p:cNvPr id="104" name="Google Shape;104;p14"/>
            <p:cNvSpPr txBox="1"/>
            <p:nvPr/>
          </p:nvSpPr>
          <p:spPr>
            <a:xfrm>
              <a:off x="9553536" y="4726694"/>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t>Lack of features</a:t>
              </a:r>
            </a:p>
            <a:p>
              <a:pPr marL="342900" marR="0" lvl="0" indent="-342900" algn="l" rtl="0">
                <a:lnSpc>
                  <a:spcPct val="100000"/>
                </a:lnSpc>
                <a:spcBef>
                  <a:spcPts val="0"/>
                </a:spcBef>
                <a:spcAft>
                  <a:spcPts val="0"/>
                </a:spcAft>
                <a:buAutoNum type="arabicPeriod"/>
              </a:pPr>
              <a:r>
                <a:rPr lang="en-US" dirty="0"/>
                <a:t>Outdated technology/product</a:t>
              </a:r>
            </a:p>
            <a:p>
              <a:pPr marL="342900" marR="0" lvl="0" indent="-342900" algn="l" rtl="0">
                <a:lnSpc>
                  <a:spcPct val="100000"/>
                </a:lnSpc>
                <a:spcBef>
                  <a:spcPts val="0"/>
                </a:spcBef>
                <a:spcAft>
                  <a:spcPts val="0"/>
                </a:spcAft>
                <a:buAutoNum type="arabicPeriod"/>
              </a:pPr>
              <a:r>
                <a:rPr lang="en-US" dirty="0"/>
                <a:t>Sales team are not skilled enough to convert into Potential Customer.</a:t>
              </a:r>
            </a:p>
            <a:p>
              <a:pPr marL="342900" marR="0" lvl="0" indent="-342900" algn="l" rtl="0">
                <a:lnSpc>
                  <a:spcPct val="100000"/>
                </a:lnSpc>
                <a:spcBef>
                  <a:spcPts val="0"/>
                </a:spcBef>
                <a:spcAft>
                  <a:spcPts val="0"/>
                </a:spcAft>
                <a:buAutoNum type="arabicPeriod"/>
              </a:pPr>
              <a:endParaRPr dirty="0"/>
            </a:p>
          </p:txBody>
        </p:sp>
        <p:sp>
          <p:nvSpPr>
            <p:cNvPr id="105" name="Google Shape;105;p14"/>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Where?</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Among the possible customers or the leads generated by the company</a:t>
              </a:r>
              <a:endParaRPr dirty="0"/>
            </a:p>
          </p:txBody>
        </p:sp>
      </p:grpSp>
      <p:pic>
        <p:nvPicPr>
          <p:cNvPr id="3074" name="Picture 2">
            <a:extLst>
              <a:ext uri="{FF2B5EF4-FFF2-40B4-BE49-F238E27FC236}">
                <a16:creationId xmlns:a16="http://schemas.microsoft.com/office/drawing/2014/main" id="{99A740F0-77A8-2FD7-B0F2-D8B05EB45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7069"/>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Understanding the Problem</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grpSp>
        <p:nvGrpSpPr>
          <p:cNvPr id="112" name="Google Shape;112;p15"/>
          <p:cNvGrpSpPr/>
          <p:nvPr/>
        </p:nvGrpSpPr>
        <p:grpSpPr>
          <a:xfrm>
            <a:off x="619593" y="2008716"/>
            <a:ext cx="10952813" cy="4680022"/>
            <a:chOff x="589265" y="4726688"/>
            <a:chExt cx="8764404" cy="751193"/>
          </a:xfrm>
        </p:grpSpPr>
        <p:sp>
          <p:nvSpPr>
            <p:cNvPr id="113" name="Google Shape;113;p15"/>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Situation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1. Is the company generating revenue through other means?</a:t>
              </a: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2. Is the company still profitable?</a:t>
              </a: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3. What are the different products offered by the company?</a:t>
              </a: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4. How much clients does the techno serve has?</a:t>
              </a:r>
              <a:endParaRPr sz="1400" b="0" i="0" u="none" strike="noStrike" cap="none" dirty="0">
                <a:solidFill>
                  <a:srgbClr val="000000"/>
                </a:solidFill>
                <a:latin typeface="Lato"/>
                <a:ea typeface="Lato"/>
                <a:cs typeface="Lato"/>
                <a:sym typeface="Lato"/>
              </a:endParaRPr>
            </a:p>
          </p:txBody>
        </p:sp>
        <p:sp>
          <p:nvSpPr>
            <p:cNvPr id="114" name="Google Shape;114;p15"/>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Problem</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t>How does the Techno Serve identify the leads in the market?</a:t>
              </a:r>
            </a:p>
            <a:p>
              <a:pPr marL="342900" marR="0" lvl="0" indent="-342900" algn="l" rtl="0">
                <a:lnSpc>
                  <a:spcPct val="100000"/>
                </a:lnSpc>
                <a:spcBef>
                  <a:spcPts val="0"/>
                </a:spcBef>
                <a:spcAft>
                  <a:spcPts val="0"/>
                </a:spcAft>
                <a:buAutoNum type="arabicPeriod"/>
              </a:pPr>
              <a:endParaRPr lang="en-US" dirty="0"/>
            </a:p>
            <a:p>
              <a:pPr marL="342900" marR="0" lvl="0" indent="-342900" algn="l" rtl="0">
                <a:lnSpc>
                  <a:spcPct val="100000"/>
                </a:lnSpc>
                <a:spcBef>
                  <a:spcPts val="0"/>
                </a:spcBef>
                <a:spcAft>
                  <a:spcPts val="0"/>
                </a:spcAft>
                <a:buAutoNum type="arabicPeriod"/>
              </a:pPr>
              <a:r>
                <a:rPr lang="en-US" dirty="0"/>
                <a:t>How much time does it take to convert the customer into a client?</a:t>
              </a:r>
            </a:p>
            <a:p>
              <a:pPr marL="342900" marR="0" lvl="0" indent="-342900" algn="l" rtl="0">
                <a:lnSpc>
                  <a:spcPct val="100000"/>
                </a:lnSpc>
                <a:spcBef>
                  <a:spcPts val="0"/>
                </a:spcBef>
                <a:spcAft>
                  <a:spcPts val="0"/>
                </a:spcAft>
                <a:buAutoNum type="arabicPeriod"/>
              </a:pPr>
              <a:endParaRPr lang="en-US" dirty="0"/>
            </a:p>
            <a:p>
              <a:pPr marL="342900" marR="0" lvl="0" indent="-342900" algn="l" rtl="0">
                <a:lnSpc>
                  <a:spcPct val="100000"/>
                </a:lnSpc>
                <a:spcBef>
                  <a:spcPts val="0"/>
                </a:spcBef>
                <a:spcAft>
                  <a:spcPts val="0"/>
                </a:spcAft>
                <a:buAutoNum type="arabicPeriod"/>
              </a:pPr>
              <a:r>
                <a:rPr lang="en-US" dirty="0"/>
                <a:t>Are there any repeated potential customers or do we have to find new customers every time?</a:t>
              </a:r>
            </a:p>
          </p:txBody>
        </p:sp>
        <p:sp>
          <p:nvSpPr>
            <p:cNvPr id="115" name="Google Shape;115;p15"/>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Implication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What is the impact of the low sales on the profit of the company?</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Will the low sales make the company difficult to sustain?</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Will the cash flow of the company affected?</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p:txBody>
        </p:sp>
        <p:sp>
          <p:nvSpPr>
            <p:cNvPr id="116" name="Google Shape;116;p15"/>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Need-Payoff</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dirty="0">
                  <a:latin typeface="Lato"/>
                  <a:ea typeface="Lato"/>
                  <a:cs typeface="Lato"/>
                  <a:sym typeface="Lato"/>
                </a:rPr>
                <a:t>What is the percent of the growth of revenue expected after solving the problem?</a:t>
              </a:r>
            </a:p>
            <a:p>
              <a:pPr marL="342900" marR="0" lvl="0" indent="-342900" algn="l" rtl="0">
                <a:lnSpc>
                  <a:spcPct val="100000"/>
                </a:lnSpc>
                <a:spcBef>
                  <a:spcPts val="0"/>
                </a:spcBef>
                <a:spcAft>
                  <a:spcPts val="0"/>
                </a:spcAft>
                <a:buFont typeface="+mj-l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dirty="0">
                  <a:latin typeface="Lato"/>
                  <a:ea typeface="Lato"/>
                  <a:cs typeface="Lato"/>
                  <a:sym typeface="Lato"/>
                </a:rPr>
                <a:t>Will it help to capture the market share?</a:t>
              </a:r>
            </a:p>
            <a:p>
              <a:pPr marL="342900" marR="0" lvl="0" indent="-342900" algn="l" rtl="0">
                <a:lnSpc>
                  <a:spcPct val="100000"/>
                </a:lnSpc>
                <a:spcBef>
                  <a:spcPts val="0"/>
                </a:spcBef>
                <a:spcAft>
                  <a:spcPts val="0"/>
                </a:spcAft>
                <a:buFont typeface="+mj-l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endParaRPr lang="en-US" dirty="0">
                <a:latin typeface="Lato"/>
                <a:ea typeface="Lato"/>
                <a:cs typeface="Lato"/>
                <a:sym typeface="Lato"/>
              </a:endParaRPr>
            </a:p>
          </p:txBody>
        </p:sp>
      </p:grpSp>
      <p:pic>
        <p:nvPicPr>
          <p:cNvPr id="4098" name="Picture 2">
            <a:extLst>
              <a:ext uri="{FF2B5EF4-FFF2-40B4-BE49-F238E27FC236}">
                <a16:creationId xmlns:a16="http://schemas.microsoft.com/office/drawing/2014/main" id="{3AA2F4A2-948F-4640-F51C-3C29EC433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4707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 Formulating Hypotheses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123" name="Google Shape;123;p16"/>
          <p:cNvSpPr txBox="1"/>
          <p:nvPr/>
        </p:nvSpPr>
        <p:spPr>
          <a:xfrm>
            <a:off x="514664" y="2009522"/>
            <a:ext cx="11162674" cy="4493538"/>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Framework Used</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5 C Frame Work</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Reason for using the selected framework</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t>The 5C framework will help to understand the internal and external environment in which the firm is operating.</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 you have used the framework here</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5C framework will help to understand each branch individually. Later it will help to drill down each branch by formulating the hypothesis and help us find the root cause analysis impacting the sales conversion. </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5122" name="Picture 2">
            <a:extLst>
              <a:ext uri="{FF2B5EF4-FFF2-40B4-BE49-F238E27FC236}">
                <a16:creationId xmlns:a16="http://schemas.microsoft.com/office/drawing/2014/main" id="{343A968B-FF48-E49A-D51F-E334705C4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0552"/>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Formulating Hypotheses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130" name="Google Shape;130;p17"/>
          <p:cNvSpPr txBox="1"/>
          <p:nvPr/>
        </p:nvSpPr>
        <p:spPr>
          <a:xfrm>
            <a:off x="514664" y="3719238"/>
            <a:ext cx="11162674"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pic>
        <p:nvPicPr>
          <p:cNvPr id="6146" name="Picture 2">
            <a:extLst>
              <a:ext uri="{FF2B5EF4-FFF2-40B4-BE49-F238E27FC236}">
                <a16:creationId xmlns:a16="http://schemas.microsoft.com/office/drawing/2014/main" id="{5CDF4712-1FE9-C21A-63B9-17FAF26A5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0552"/>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717392A-358C-9DF8-FC82-8F18F625C546}"/>
              </a:ext>
            </a:extLst>
          </p:cNvPr>
          <p:cNvPicPr>
            <a:picLocks noChangeAspect="1"/>
          </p:cNvPicPr>
          <p:nvPr/>
        </p:nvPicPr>
        <p:blipFill rotWithShape="1">
          <a:blip r:embed="rId4"/>
          <a:srcRect t="-3038" r="33161" b="-1"/>
          <a:stretch/>
        </p:blipFill>
        <p:spPr>
          <a:xfrm>
            <a:off x="1335383" y="2009888"/>
            <a:ext cx="9117464" cy="45702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 </a:t>
            </a:r>
            <a:r>
              <a:rPr lang="en-US" sz="3500" b="1" dirty="0">
                <a:solidFill>
                  <a:schemeClr val="accent1">
                    <a:lumMod val="75000"/>
                  </a:schemeClr>
                </a:solidFill>
                <a:latin typeface="Times New Roman" panose="02020603050405020304" pitchFamily="18" charset="0"/>
                <a:cs typeface="Times New Roman" panose="02020603050405020304" pitchFamily="18" charset="0"/>
              </a:rPr>
              <a:t>Formulating Hypotheses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grpSp>
        <p:nvGrpSpPr>
          <p:cNvPr id="137" name="Google Shape;137;p18"/>
          <p:cNvGrpSpPr/>
          <p:nvPr/>
        </p:nvGrpSpPr>
        <p:grpSpPr>
          <a:xfrm>
            <a:off x="514664" y="2009465"/>
            <a:ext cx="11162675" cy="4593842"/>
            <a:chOff x="589265" y="4632481"/>
            <a:chExt cx="2041200" cy="229238"/>
          </a:xfrm>
        </p:grpSpPr>
        <p:sp>
          <p:nvSpPr>
            <p:cNvPr id="138" name="Google Shape;138;p18"/>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Branch 1</a:t>
              </a:r>
              <a:endParaRPr dirty="0">
                <a:solidFill>
                  <a:schemeClr val="dk1"/>
                </a:solidFill>
              </a:endParaRPr>
            </a:p>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Problem: The sales pipeline conversion percentage at </a:t>
              </a:r>
              <a:r>
                <a:rPr lang="en-US" sz="1800" b="1" dirty="0" err="1">
                  <a:solidFill>
                    <a:schemeClr val="dk1"/>
                  </a:solidFill>
                  <a:latin typeface="Lato"/>
                  <a:ea typeface="Lato"/>
                  <a:cs typeface="Lato"/>
                  <a:sym typeface="Lato"/>
                </a:rPr>
                <a:t>TechnoServe</a:t>
              </a:r>
              <a:r>
                <a:rPr lang="en-US" sz="1800" b="1" dirty="0">
                  <a:solidFill>
                    <a:schemeClr val="dk1"/>
                  </a:solidFill>
                  <a:latin typeface="Lato"/>
                  <a:ea typeface="Lato"/>
                  <a:cs typeface="Lato"/>
                  <a:sym typeface="Lato"/>
                </a:rPr>
                <a:t>(a tech SaaS startup) has dropped from 35% at the end of the last fiscal (FY 2017-18) to 25%</a:t>
              </a:r>
            </a:p>
            <a:p>
              <a:pPr marL="342900" lvl="0" indent="-342900" algn="l" rtl="0">
                <a:spcBef>
                  <a:spcPts val="0"/>
                </a:spcBef>
                <a:spcAft>
                  <a:spcPts val="0"/>
                </a:spcAft>
                <a:buClr>
                  <a:schemeClr val="dk1"/>
                </a:buClr>
                <a:buFont typeface="Arial"/>
                <a:buAutoNum type="arabicPeriod"/>
              </a:pPr>
              <a:r>
                <a:rPr lang="en-US" sz="1800" b="1" dirty="0">
                  <a:solidFill>
                    <a:schemeClr val="dk1"/>
                  </a:solidFill>
                  <a:latin typeface="Lato"/>
                  <a:ea typeface="Lato"/>
                  <a:cs typeface="Lato"/>
                  <a:sym typeface="Lato"/>
                </a:rPr>
                <a:t>Competition</a:t>
              </a:r>
            </a:p>
            <a:p>
              <a:pPr lvl="0" algn="l" rtl="0">
                <a:spcBef>
                  <a:spcPts val="0"/>
                </a:spcBef>
                <a:spcAft>
                  <a:spcPts val="0"/>
                </a:spcAft>
                <a:buClr>
                  <a:schemeClr val="dk1"/>
                </a:buClr>
              </a:pPr>
              <a:r>
                <a:rPr lang="en-US" sz="1800" b="1" dirty="0">
                  <a:solidFill>
                    <a:schemeClr val="dk1"/>
                  </a:solidFill>
                  <a:latin typeface="Lato"/>
                  <a:ea typeface="Lato"/>
                  <a:cs typeface="Lato"/>
                  <a:sym typeface="Lato"/>
                </a:rPr>
                <a:t>a. Old Competitor</a:t>
              </a:r>
            </a:p>
            <a:p>
              <a:pPr lvl="0" algn="l" rtl="0">
                <a:spcBef>
                  <a:spcPts val="0"/>
                </a:spcBef>
                <a:spcAft>
                  <a:spcPts val="0"/>
                </a:spcAft>
                <a:buClr>
                  <a:schemeClr val="dk1"/>
                </a:buClr>
              </a:pPr>
              <a:r>
                <a:rPr lang="en-US" sz="1800" b="1" dirty="0">
                  <a:solidFill>
                    <a:schemeClr val="dk1"/>
                  </a:solidFill>
                  <a:latin typeface="Lato"/>
                  <a:ea typeface="Lato"/>
                  <a:cs typeface="Lato"/>
                  <a:sym typeface="Lato"/>
                </a:rPr>
                <a:t> Hypothesis: There might be some changes in their current </a:t>
              </a:r>
              <a:r>
                <a:rPr lang="en-US" sz="1800" b="1" dirty="0" err="1">
                  <a:solidFill>
                    <a:schemeClr val="dk1"/>
                  </a:solidFill>
                  <a:latin typeface="Lato"/>
                  <a:ea typeface="Lato"/>
                  <a:cs typeface="Lato"/>
                  <a:sym typeface="Lato"/>
                </a:rPr>
                <a:t>saas</a:t>
              </a:r>
              <a:r>
                <a:rPr lang="en-US" sz="1800" b="1" dirty="0">
                  <a:solidFill>
                    <a:schemeClr val="dk1"/>
                  </a:solidFill>
                  <a:latin typeface="Lato"/>
                  <a:ea typeface="Lato"/>
                  <a:cs typeface="Lato"/>
                  <a:sym typeface="Lato"/>
                </a:rPr>
                <a:t> product that meet the customer demand most and therefore people are shifting to other service provider.</a:t>
              </a:r>
            </a:p>
            <a:p>
              <a:pPr marL="0" lvl="0" indent="0" algn="l" rtl="0">
                <a:spcBef>
                  <a:spcPts val="0"/>
                </a:spcBef>
                <a:spcAft>
                  <a:spcPts val="0"/>
                </a:spcAft>
                <a:buClr>
                  <a:schemeClr val="dk1"/>
                </a:buClr>
                <a:buFont typeface="Arial"/>
                <a:buNone/>
              </a:pPr>
              <a:endParaRPr sz="1800" b="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endParaRPr sz="1800" b="1" dirty="0">
                <a:latin typeface="Lato"/>
                <a:ea typeface="Lato"/>
                <a:cs typeface="Lato"/>
                <a:sym typeface="Lato"/>
              </a:endParaRPr>
            </a:p>
          </p:txBody>
        </p:sp>
        <p:sp>
          <p:nvSpPr>
            <p:cNvPr id="139" name="Google Shape;139;p18"/>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2</a:t>
              </a:r>
              <a:endParaRPr lang="en-US" i="0" u="none" strike="noStrike" cap="none" dirty="0">
                <a:solidFill>
                  <a:srgbClr val="000000"/>
                </a:solidFill>
                <a:ea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a:t>
              </a:r>
              <a:r>
                <a:rPr lang="en-US" sz="1100" b="1" i="0" u="none" strike="noStrike" cap="none" dirty="0">
                  <a:solidFill>
                    <a:srgbClr val="000000"/>
                  </a:solidFill>
                  <a:latin typeface="Lato"/>
                  <a:ea typeface="Lato"/>
                  <a:cs typeface="Lato"/>
                  <a:sym typeface="Lato"/>
                </a:rPr>
                <a:t>. </a:t>
              </a:r>
              <a:r>
                <a:rPr lang="en-US" sz="1800" b="1" i="0" u="none" strike="noStrike" cap="none" dirty="0">
                  <a:solidFill>
                    <a:srgbClr val="000000"/>
                  </a:solidFill>
                  <a:latin typeface="Lato"/>
                  <a:ea typeface="Lato"/>
                  <a:cs typeface="Lato"/>
                  <a:sym typeface="Lato"/>
                </a:rPr>
                <a:t>New Competitor</a:t>
              </a:r>
            </a:p>
            <a:p>
              <a:pPr marL="0" marR="0" lvl="0" indent="0" algn="l" rtl="0">
                <a:lnSpc>
                  <a:spcPct val="100000"/>
                </a:lnSpc>
                <a:spcBef>
                  <a:spcPts val="0"/>
                </a:spcBef>
                <a:spcAft>
                  <a:spcPts val="0"/>
                </a:spcAft>
                <a:buNone/>
              </a:pPr>
              <a:r>
                <a:rPr lang="en-US" sz="1800" b="1" dirty="0">
                  <a:latin typeface="Lato"/>
                  <a:ea typeface="Lato"/>
                  <a:cs typeface="Lato"/>
                  <a:sym typeface="Lato"/>
                </a:rPr>
                <a:t> Hypothesis: There may be a new incoming competitor in the market which is providing the sales directly or indirectly</a:t>
              </a:r>
              <a:endParaRPr sz="1800" b="1" i="0" u="none" strike="noStrike" cap="none" dirty="0">
                <a:solidFill>
                  <a:srgbClr val="000000"/>
                </a:solidFill>
                <a:latin typeface="Lato"/>
                <a:ea typeface="Lato"/>
                <a:cs typeface="Lato"/>
                <a:sym typeface="Lato"/>
              </a:endParaRPr>
            </a:p>
          </p:txBody>
        </p:sp>
      </p:grpSp>
      <p:pic>
        <p:nvPicPr>
          <p:cNvPr id="7170" name="Picture 2">
            <a:extLst>
              <a:ext uri="{FF2B5EF4-FFF2-40B4-BE49-F238E27FC236}">
                <a16:creationId xmlns:a16="http://schemas.microsoft.com/office/drawing/2014/main" id="{FA6ED1F7-A857-8505-6778-ECC23B6FC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9126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 Formulating Hypotheses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grpSp>
        <p:nvGrpSpPr>
          <p:cNvPr id="146" name="Google Shape;146;p19"/>
          <p:cNvGrpSpPr/>
          <p:nvPr/>
        </p:nvGrpSpPr>
        <p:grpSpPr>
          <a:xfrm>
            <a:off x="514664" y="2009465"/>
            <a:ext cx="11162675" cy="4593842"/>
            <a:chOff x="589265" y="4632481"/>
            <a:chExt cx="2041200" cy="229238"/>
          </a:xfrm>
        </p:grpSpPr>
        <p:sp>
          <p:nvSpPr>
            <p:cNvPr id="147" name="Google Shape;147;p19"/>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3</a:t>
              </a:r>
              <a:endParaRPr dirty="0"/>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2. </a:t>
              </a:r>
              <a:r>
                <a:rPr lang="en-US" sz="1800" b="1" dirty="0">
                  <a:latin typeface="Lato"/>
                  <a:ea typeface="Lato"/>
                  <a:cs typeface="Lato"/>
                  <a:sym typeface="Lato"/>
                </a:rPr>
                <a:t>Context</a:t>
              </a:r>
            </a:p>
            <a:p>
              <a:pPr marL="342900" marR="0" lvl="0" indent="-342900" algn="l" rtl="0">
                <a:lnSpc>
                  <a:spcPct val="100000"/>
                </a:lnSpc>
                <a:spcBef>
                  <a:spcPts val="0"/>
                </a:spcBef>
                <a:spcAft>
                  <a:spcPts val="0"/>
                </a:spcAft>
                <a:buAutoNum type="alphaLcPeriod"/>
              </a:pPr>
              <a:r>
                <a:rPr lang="en-US" sz="1800" b="1" i="0" u="none" strike="noStrike" cap="none" dirty="0">
                  <a:solidFill>
                    <a:srgbClr val="000000"/>
                  </a:solidFill>
                  <a:latin typeface="Lato"/>
                  <a:ea typeface="Lato"/>
                  <a:cs typeface="Lato"/>
                  <a:sym typeface="Lato"/>
                </a:rPr>
                <a:t>Pol</a:t>
              </a:r>
              <a:r>
                <a:rPr lang="en-US" sz="1800" b="1" dirty="0">
                  <a:latin typeface="Lato"/>
                  <a:ea typeface="Lato"/>
                  <a:cs typeface="Lato"/>
                  <a:sym typeface="Lato"/>
                </a:rPr>
                <a:t>itical</a:t>
              </a:r>
            </a:p>
            <a:p>
              <a:pPr marR="0" lvl="0" algn="l" rtl="0">
                <a:lnSpc>
                  <a:spcPct val="100000"/>
                </a:lnSpc>
                <a:spcBef>
                  <a:spcPts val="0"/>
                </a:spcBef>
                <a:spcAft>
                  <a:spcPts val="0"/>
                </a:spcAft>
              </a:pPr>
              <a:endParaRPr lang="en-US" sz="1800" b="1" dirty="0">
                <a:latin typeface="Lato"/>
                <a:ea typeface="Lato"/>
                <a:cs typeface="Lato"/>
                <a:sym typeface="Lato"/>
              </a:endParaRPr>
            </a:p>
            <a:p>
              <a:pPr marR="0" lvl="0" algn="l" rtl="0">
                <a:lnSpc>
                  <a:spcPct val="100000"/>
                </a:lnSpc>
                <a:spcBef>
                  <a:spcPts val="0"/>
                </a:spcBef>
                <a:spcAft>
                  <a:spcPts val="0"/>
                </a:spcAft>
              </a:pPr>
              <a:r>
                <a:rPr lang="en-US" sz="1800" b="1" i="0" u="none" strike="noStrike" cap="none" dirty="0">
                  <a:solidFill>
                    <a:srgbClr val="000000"/>
                  </a:solidFill>
                  <a:latin typeface="Lato"/>
                  <a:ea typeface="Lato"/>
                  <a:cs typeface="Lato"/>
                  <a:sym typeface="Lato"/>
                </a:rPr>
                <a:t>Due to some political issues, there may be difficulty in generating the leads or executing the campaign. </a:t>
              </a:r>
              <a:endParaRPr sz="1800" b="1" i="0" u="none" strike="noStrike" cap="none" dirty="0">
                <a:solidFill>
                  <a:srgbClr val="000000"/>
                </a:solidFill>
                <a:latin typeface="Lato"/>
                <a:ea typeface="Lato"/>
                <a:cs typeface="Lato"/>
                <a:sym typeface="Lato"/>
              </a:endParaRPr>
            </a:p>
          </p:txBody>
        </p:sp>
        <p:sp>
          <p:nvSpPr>
            <p:cNvPr id="148" name="Google Shape;148;p19"/>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4</a:t>
              </a:r>
              <a:endParaRPr dirty="0"/>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 Geographi</a:t>
              </a:r>
              <a:r>
                <a:rPr lang="en-US" sz="1800" b="1" dirty="0">
                  <a:latin typeface="Lato"/>
                  <a:ea typeface="Lato"/>
                  <a:cs typeface="Lato"/>
                  <a:sym typeface="Lato"/>
                </a:rPr>
                <a:t>cal </a:t>
              </a:r>
            </a:p>
            <a:p>
              <a:pPr marL="0" marR="0" lvl="0" indent="0" algn="l" rtl="0">
                <a:lnSpc>
                  <a:spcPct val="100000"/>
                </a:lnSpc>
                <a:spcBef>
                  <a:spcPts val="0"/>
                </a:spcBef>
                <a:spcAft>
                  <a:spcPts val="0"/>
                </a:spcAft>
                <a:buNone/>
              </a:pPr>
              <a:endParaRPr lang="en-US"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dirty="0">
                  <a:latin typeface="Lato"/>
                  <a:ea typeface="Lato"/>
                  <a:cs typeface="Lato"/>
                  <a:sym typeface="Lato"/>
                </a:rPr>
                <a:t>Due to inefficiency in service providing clients may be shifting to the nearest service provider.</a:t>
              </a:r>
              <a:endParaRPr sz="1800" b="1" i="0" u="none" strike="noStrike" cap="none" dirty="0">
                <a:solidFill>
                  <a:srgbClr val="000000"/>
                </a:solidFill>
                <a:latin typeface="Lato"/>
                <a:ea typeface="Lato"/>
                <a:cs typeface="Lato"/>
                <a:sym typeface="Lato"/>
              </a:endParaRPr>
            </a:p>
          </p:txBody>
        </p:sp>
      </p:grpSp>
      <p:pic>
        <p:nvPicPr>
          <p:cNvPr id="8194" name="Picture 2">
            <a:extLst>
              <a:ext uri="{FF2B5EF4-FFF2-40B4-BE49-F238E27FC236}">
                <a16:creationId xmlns:a16="http://schemas.microsoft.com/office/drawing/2014/main" id="{35EA2329-C095-3EB6-21B1-ABAE703CA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25469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chemeClr val="accent1">
                    <a:lumMod val="75000"/>
                  </a:schemeClr>
                </a:solidFill>
                <a:latin typeface="Times New Roman" panose="02020603050405020304" pitchFamily="18" charset="0"/>
                <a:cs typeface="Times New Roman" panose="02020603050405020304" pitchFamily="18" charset="0"/>
              </a:rPr>
              <a:t> Formulating Hypotheses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grpSp>
        <p:nvGrpSpPr>
          <p:cNvPr id="155" name="Google Shape;155;p20"/>
          <p:cNvGrpSpPr/>
          <p:nvPr/>
        </p:nvGrpSpPr>
        <p:grpSpPr>
          <a:xfrm>
            <a:off x="514664" y="2009465"/>
            <a:ext cx="11162675" cy="4593842"/>
            <a:chOff x="589265" y="4632481"/>
            <a:chExt cx="2041200" cy="229238"/>
          </a:xfrm>
        </p:grpSpPr>
        <p:sp>
          <p:nvSpPr>
            <p:cNvPr id="156" name="Google Shape;156;p20"/>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5</a:t>
              </a:r>
              <a:endParaRPr dirty="0"/>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3. Customer</a:t>
              </a:r>
            </a:p>
            <a:p>
              <a:pPr marL="342900" marR="0" lvl="0" indent="-342900" algn="l" rtl="0">
                <a:lnSpc>
                  <a:spcPct val="100000"/>
                </a:lnSpc>
                <a:spcBef>
                  <a:spcPts val="0"/>
                </a:spcBef>
                <a:spcAft>
                  <a:spcPts val="0"/>
                </a:spcAft>
                <a:buAutoNum type="alphaLcPeriod"/>
              </a:pPr>
              <a:r>
                <a:rPr lang="en-US" sz="1800" b="1" dirty="0">
                  <a:latin typeface="Lato"/>
                  <a:ea typeface="Lato"/>
                  <a:cs typeface="Lato"/>
                  <a:sym typeface="Lato"/>
                </a:rPr>
                <a:t>Budget </a:t>
              </a:r>
            </a:p>
            <a:p>
              <a:pPr marR="0" lvl="0" algn="l" rtl="0">
                <a:lnSpc>
                  <a:spcPct val="100000"/>
                </a:lnSpc>
                <a:spcBef>
                  <a:spcPts val="0"/>
                </a:spcBef>
                <a:spcAft>
                  <a:spcPts val="0"/>
                </a:spcAft>
              </a:pPr>
              <a:r>
                <a:rPr lang="en-US" sz="1800" b="1" i="0" u="none" strike="noStrike" cap="none" dirty="0">
                  <a:solidFill>
                    <a:srgbClr val="000000"/>
                  </a:solidFill>
                  <a:latin typeface="Lato"/>
                  <a:ea typeface="Lato"/>
                  <a:cs typeface="Lato"/>
                  <a:sym typeface="Lato"/>
                </a:rPr>
                <a:t>The </a:t>
              </a:r>
              <a:r>
                <a:rPr lang="en-US" sz="1800" b="1" i="0" u="none" strike="noStrike" cap="none" dirty="0" err="1">
                  <a:solidFill>
                    <a:srgbClr val="000000"/>
                  </a:solidFill>
                  <a:latin typeface="Lato"/>
                  <a:ea typeface="Lato"/>
                  <a:cs typeface="Lato"/>
                  <a:sym typeface="Lato"/>
                </a:rPr>
                <a:t>TechnoServe</a:t>
              </a:r>
              <a:r>
                <a:rPr lang="en-US" sz="1800" b="1" i="0" u="none" strike="noStrike" cap="none" dirty="0">
                  <a:solidFill>
                    <a:srgbClr val="000000"/>
                  </a:solidFill>
                  <a:latin typeface="Lato"/>
                  <a:ea typeface="Lato"/>
                  <a:cs typeface="Lato"/>
                  <a:sym typeface="Lato"/>
                </a:rPr>
                <a:t> company is charging a bit higher price than the competitor  </a:t>
              </a: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sp>
          <p:nvSpPr>
            <p:cNvPr id="157" name="Google Shape;157;p20"/>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6</a:t>
              </a:r>
              <a:endParaRPr lang="en-US" sz="1800" b="1" dirty="0">
                <a:latin typeface="Lato"/>
                <a:ea typeface="Lato"/>
                <a:cs typeface="Lato"/>
                <a:sym typeface="Lato"/>
              </a:endParaRPr>
            </a:p>
            <a:p>
              <a:pPr marL="0" marR="0" lvl="0" indent="0" algn="l" rtl="0">
                <a:lnSpc>
                  <a:spcPct val="100000"/>
                </a:lnSpc>
                <a:spcBef>
                  <a:spcPts val="0"/>
                </a:spcBef>
                <a:spcAft>
                  <a:spcPts val="0"/>
                </a:spcAft>
                <a:buNone/>
              </a:pPr>
              <a:endParaRPr lang="en-US" sz="1800" b="1" dirty="0">
                <a:latin typeface="Lato"/>
                <a:ea typeface="Lato"/>
                <a:cs typeface="Lato"/>
                <a:sym typeface="Lato"/>
              </a:endParaRPr>
            </a:p>
            <a:p>
              <a:pPr marL="0" marR="0" lvl="0" indent="0" algn="l" rtl="0">
                <a:lnSpc>
                  <a:spcPct val="100000"/>
                </a:lnSpc>
                <a:spcBef>
                  <a:spcPts val="0"/>
                </a:spcBef>
                <a:spcAft>
                  <a:spcPts val="0"/>
                </a:spcAft>
                <a:buNone/>
              </a:pPr>
              <a:r>
                <a:rPr lang="en-US" sz="1800" b="1" dirty="0">
                  <a:latin typeface="Lato"/>
                  <a:ea typeface="Lato"/>
                  <a:cs typeface="Lato"/>
                  <a:sym typeface="Lato"/>
                </a:rPr>
                <a:t>b. Industry</a:t>
              </a:r>
            </a:p>
            <a:p>
              <a:pPr marL="0" marR="0" lvl="0" indent="0" algn="l" rtl="0">
                <a:lnSpc>
                  <a:spcPct val="100000"/>
                </a:lnSpc>
                <a:spcBef>
                  <a:spcPts val="0"/>
                </a:spcBef>
                <a:spcAft>
                  <a:spcPts val="0"/>
                </a:spcAft>
                <a:buNone/>
              </a:pPr>
              <a:r>
                <a:rPr lang="en-US" sz="1800" b="1" dirty="0">
                  <a:latin typeface="Lato"/>
                  <a:ea typeface="Lato"/>
                  <a:cs typeface="Lato"/>
                  <a:sym typeface="Lato"/>
                </a:rPr>
                <a:t>The </a:t>
              </a:r>
              <a:r>
                <a:rPr lang="en-US" sz="1800" b="1" dirty="0" err="1">
                  <a:latin typeface="Lato"/>
                  <a:ea typeface="Lato"/>
                  <a:cs typeface="Lato"/>
                  <a:sym typeface="Lato"/>
                </a:rPr>
                <a:t>Technoserve</a:t>
              </a:r>
              <a:r>
                <a:rPr lang="en-US" sz="1800" b="1" dirty="0">
                  <a:latin typeface="Lato"/>
                  <a:ea typeface="Lato"/>
                  <a:cs typeface="Lato"/>
                  <a:sym typeface="Lato"/>
                </a:rPr>
                <a:t> might be unable to meet the required demands of the clients and industry. </a:t>
              </a:r>
            </a:p>
            <a:p>
              <a:pPr marL="0" marR="0" lvl="0" indent="0" algn="l" rtl="0">
                <a:lnSpc>
                  <a:spcPct val="100000"/>
                </a:lnSpc>
                <a:spcBef>
                  <a:spcPts val="0"/>
                </a:spcBef>
                <a:spcAft>
                  <a:spcPts val="0"/>
                </a:spcAft>
                <a:buNone/>
              </a:pPr>
              <a:endParaRPr dirty="0"/>
            </a:p>
          </p:txBody>
        </p:sp>
      </p:grpSp>
      <p:pic>
        <p:nvPicPr>
          <p:cNvPr id="9218" name="Picture 2">
            <a:extLst>
              <a:ext uri="{FF2B5EF4-FFF2-40B4-BE49-F238E27FC236}">
                <a16:creationId xmlns:a16="http://schemas.microsoft.com/office/drawing/2014/main" id="{F89BEE96-A29C-962D-97A0-A751930F3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711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3255</TotalTime>
  <Words>2395</Words>
  <Application>Microsoft Office PowerPoint</Application>
  <PresentationFormat>Widescreen</PresentationFormat>
  <Paragraphs>486</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Arial</vt:lpstr>
      <vt:lpstr>Calibri</vt:lpstr>
      <vt:lpstr>Lato</vt:lpstr>
      <vt:lpstr>Office Theme</vt:lpstr>
      <vt:lpstr>ASSIGNMENT GUIDELINES</vt:lpstr>
      <vt:lpstr>ASSIGNMENT   Name: KUNAL KAKARA</vt:lpstr>
      <vt:lpstr>Understanding the Problem   Sales Pipeline Conversion at a SaaS Startup</vt:lpstr>
      <vt:lpstr>Understanding the Problem   Sales Pipeline Conversion at a SaaS Startup</vt:lpstr>
      <vt:lpstr> Formulating Hypotheses   Sales Pipeline Conversion at a SaaS Startup</vt:lpstr>
      <vt:lpstr>Formulating Hypotheses   Sales Pipeline Conversion at a SaaS Startup</vt:lpstr>
      <vt:lpstr> Formulating Hypotheses   Sales Pipeline Conversion at a SaaS Startup</vt:lpstr>
      <vt:lpstr> Formulating Hypotheses   Sales Pipeline Conversion at a SaaS Startup</vt:lpstr>
      <vt:lpstr> Formulating Hypotheses   Sales Pipeline Conversion at a SaaS Startup</vt:lpstr>
      <vt:lpstr>Formulating Hypotheses   Sales Pipeline Conversion at a SaaS Startup</vt:lpstr>
      <vt:lpstr> Formulating Hypotheses   Sales Pipeline Conversion at a SaaS Startup</vt:lpstr>
      <vt:lpstr> Generating Insights   Sales Pipeline Conversion at a SaaS Startup</vt:lpstr>
      <vt:lpstr>Generating Insights   Sales Pipeline Conversion at a SaaS Startup</vt:lpstr>
      <vt:lpstr> Generating Insights   Sales Pipeline Conversion at a SaaS Startup</vt:lpstr>
      <vt:lpstr> Generating Insights   Sales Pipeline Conversion at a SaaS Startup</vt:lpstr>
      <vt:lpstr> Generating Insights   Sales Pipeline Conversion at a SaaS Startup</vt:lpstr>
      <vt:lpstr>Generating Insights   Sales Pipeline Conversion at a SaaS Startup</vt:lpstr>
      <vt:lpstr>PART III A : Generating Insights   Sales Pipeline Conversion at a SaaS Startup</vt:lpstr>
      <vt:lpstr>Generating Insights   Sales Pipeline Conversion at a SaaS Startup</vt:lpstr>
      <vt:lpstr>Presenting Findings   Sales Pipeline Conversion at a SaaS Startup</vt:lpstr>
      <vt:lpstr>Presenting Findings   Sales Pipeline Conversion at a SaaS Startup</vt:lpstr>
      <vt:lpstr>Presenting Findings   Sales Pipeline Conversion at a SaaS Startup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dc:creator>kunal kakara</dc:creator>
  <cp:lastModifiedBy>kunal kakara</cp:lastModifiedBy>
  <cp:revision>3</cp:revision>
  <dcterms:modified xsi:type="dcterms:W3CDTF">2023-12-11T10:50:36Z</dcterms:modified>
</cp:coreProperties>
</file>