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9"/>
  </p:notesMasterIdLst>
  <p:sldIdLst>
    <p:sldId id="256" r:id="rId2"/>
    <p:sldId id="257" r:id="rId3"/>
    <p:sldId id="258" r:id="rId4"/>
    <p:sldId id="280" r:id="rId5"/>
    <p:sldId id="281" r:id="rId6"/>
    <p:sldId id="279" r:id="rId7"/>
    <p:sldId id="292" r:id="rId8"/>
    <p:sldId id="290" r:id="rId9"/>
    <p:sldId id="291" r:id="rId10"/>
    <p:sldId id="282" r:id="rId11"/>
    <p:sldId id="286" r:id="rId12"/>
    <p:sldId id="287" r:id="rId13"/>
    <p:sldId id="288" r:id="rId14"/>
    <p:sldId id="289" r:id="rId15"/>
    <p:sldId id="293" r:id="rId16"/>
    <p:sldId id="294" r:id="rId17"/>
    <p:sldId id="29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7755" autoAdjust="0"/>
  </p:normalViewPr>
  <p:slideViewPr>
    <p:cSldViewPr snapToGrid="0">
      <p:cViewPr>
        <p:scale>
          <a:sx n="66" d="100"/>
          <a:sy n="66" d="100"/>
        </p:scale>
        <p:origin x="130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62821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60657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9746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13859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69415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8556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358059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73989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Make </a:t>
            </a:r>
            <a:r>
              <a:rPr lang="en-US" sz="2000" dirty="0">
                <a:solidFill>
                  <a:srgbClr val="757070"/>
                </a:solidFill>
                <a:latin typeface="Lato"/>
                <a:ea typeface="Lato"/>
                <a:cs typeface="Lato"/>
                <a:sym typeface="Lato"/>
              </a:rPr>
              <a:t>the changes in the</a:t>
            </a:r>
            <a:r>
              <a:rPr lang="en-US" sz="2000" b="0" i="0" u="none" strike="noStrike" cap="none" dirty="0">
                <a:solidFill>
                  <a:srgbClr val="757070"/>
                </a:solidFill>
                <a:latin typeface="Lato"/>
                <a:ea typeface="Lato"/>
                <a:cs typeface="Lato"/>
                <a:sym typeface="Lato"/>
              </a:rPr>
              <a:t> PPT </a:t>
            </a:r>
            <a:r>
              <a:rPr lang="en-US" sz="2000" dirty="0">
                <a:solidFill>
                  <a:srgbClr val="757070"/>
                </a:solidFill>
                <a:latin typeface="Lato"/>
                <a:ea typeface="Lato"/>
                <a:cs typeface="Lato"/>
                <a:sym typeface="Lato"/>
              </a:rPr>
              <a:t>as you solve the parts</a:t>
            </a:r>
            <a:endParaRPr dirty="0"/>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This file contains the template for </a:t>
            </a:r>
            <a:r>
              <a:rPr lang="en-IN" sz="2000" b="0" i="0" u="none" strike="noStrike" cap="none" dirty="0">
                <a:solidFill>
                  <a:srgbClr val="757070"/>
                </a:solidFill>
                <a:latin typeface="Lato"/>
                <a:ea typeface="Lato"/>
                <a:cs typeface="Lato"/>
                <a:sym typeface="Lato"/>
              </a:rPr>
              <a:t>the </a:t>
            </a:r>
            <a:r>
              <a:rPr lang="en-IN" sz="2000" b="1" i="0" u="none" strike="noStrike" cap="none" dirty="0">
                <a:solidFill>
                  <a:srgbClr val="757070"/>
                </a:solidFill>
                <a:latin typeface="Lato"/>
                <a:ea typeface="Lato"/>
                <a:cs typeface="Lato"/>
                <a:sym typeface="Lato"/>
              </a:rPr>
              <a:t>EDA part </a:t>
            </a:r>
            <a:r>
              <a:rPr lang="en-IN" sz="2000" b="0" i="0" u="none" strike="noStrike" cap="none" dirty="0">
                <a:solidFill>
                  <a:srgbClr val="757070"/>
                </a:solidFill>
                <a:latin typeface="Lato"/>
                <a:ea typeface="Lato"/>
                <a:cs typeface="Lato"/>
                <a:sym typeface="Lato"/>
              </a:rPr>
              <a:t>of the project.</a:t>
            </a:r>
            <a:endParaRPr sz="1400" b="0"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Check the instructions added in the note section of every slide for clarity.</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Don’t move around any image or text box</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If you require more/lesser elements, be careful when you copy/delete the existing ones.</a:t>
            </a:r>
            <a:endParaRPr dirty="0"/>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p:txBody>
      </p:sp>
      <p:pic>
        <p:nvPicPr>
          <p:cNvPr id="3" name="Picture 2" descr="A picture containing logo&#10;&#10;Description automatically generated">
            <a:extLst>
              <a:ext uri="{FF2B5EF4-FFF2-40B4-BE49-F238E27FC236}">
                <a16:creationId xmlns:a16="http://schemas.microsoft.com/office/drawing/2014/main" id="{9C41E9D6-1A5B-61A9-15E1-E1D35E326C52}"/>
              </a:ext>
            </a:extLst>
          </p:cNvPr>
          <p:cNvPicPr>
            <a:picLocks noChangeAspect="1"/>
          </p:cNvPicPr>
          <p:nvPr/>
        </p:nvPicPr>
        <p:blipFill>
          <a:blip r:embed="rId3"/>
          <a:stretch>
            <a:fillRect/>
          </a:stretch>
        </p:blipFill>
        <p:spPr>
          <a:xfrm>
            <a:off x="9704676" y="120118"/>
            <a:ext cx="2080953" cy="10047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tx1">
                    <a:lumMod val="95000"/>
                    <a:lumOff val="5000"/>
                  </a:schemeClr>
                </a:solidFill>
                <a:latin typeface="Times New Roman" panose="02020603050405020304" pitchFamily="18" charset="0"/>
                <a:cs typeface="Times New Roman" panose="02020603050405020304" pitchFamily="18" charset="0"/>
              </a:rPr>
              <a:t>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5171962"/>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Variables</a:t>
            </a:r>
            <a:r>
              <a:rPr lang="en-US" sz="1800" b="1" i="0" u="none" strike="noStrike" cap="none" dirty="0">
                <a:solidFill>
                  <a:srgbClr val="000000"/>
                </a:solidFill>
                <a:latin typeface="Lato"/>
                <a:ea typeface="Lato"/>
                <a:cs typeface="Lato"/>
                <a:sym typeface="Lato"/>
              </a:rPr>
              <a:t> </a:t>
            </a:r>
            <a:r>
              <a:rPr lang="en-US" sz="1800" dirty="0">
                <a:latin typeface="Times New Roman" panose="02020603050405020304" pitchFamily="18" charset="0"/>
                <a:ea typeface="Lato"/>
                <a:cs typeface="Times New Roman" panose="02020603050405020304" pitchFamily="18" charset="0"/>
                <a:sym typeface="Lato"/>
              </a:rPr>
              <a:t>under consideration: By Month Vs Subscription </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800" dirty="0">
                <a:latin typeface="Times New Roman" panose="02020603050405020304" pitchFamily="18" charset="0"/>
                <a:ea typeface="Lato"/>
                <a:cs typeface="Times New Roman" panose="02020603050405020304" pitchFamily="18" charset="0"/>
                <a:sym typeface="Lato"/>
              </a:rPr>
              <a:t>Observation: As the graph indicates People tend to invest once the financial year ends and therefore customers should be contacted in the month of May.  </a:t>
            </a:r>
            <a:endParaRPr sz="1800" dirty="0">
              <a:latin typeface="Times New Roman" panose="02020603050405020304" pitchFamily="18" charset="0"/>
              <a:ea typeface="Lato"/>
              <a:cs typeface="Times New Roman" panose="02020603050405020304" pitchFamily="18" charset="0"/>
              <a:sym typeface="Lato"/>
            </a:endParaRPr>
          </a:p>
        </p:txBody>
      </p:sp>
      <p:pic>
        <p:nvPicPr>
          <p:cNvPr id="3" name="Picture 2">
            <a:extLst>
              <a:ext uri="{FF2B5EF4-FFF2-40B4-BE49-F238E27FC236}">
                <a16:creationId xmlns:a16="http://schemas.microsoft.com/office/drawing/2014/main" id="{98998278-E4C2-1F2A-66FF-75E7D1EB2A89}"/>
              </a:ext>
            </a:extLst>
          </p:cNvPr>
          <p:cNvPicPr>
            <a:picLocks noChangeAspect="1"/>
          </p:cNvPicPr>
          <p:nvPr/>
        </p:nvPicPr>
        <p:blipFill>
          <a:blip r:embed="rId3"/>
          <a:stretch>
            <a:fillRect/>
          </a:stretch>
        </p:blipFill>
        <p:spPr>
          <a:xfrm>
            <a:off x="514663" y="2065257"/>
            <a:ext cx="11162674" cy="3675786"/>
          </a:xfrm>
          <a:prstGeom prst="rect">
            <a:avLst/>
          </a:prstGeom>
        </p:spPr>
      </p:pic>
    </p:spTree>
    <p:extLst>
      <p:ext uri="{BB962C8B-B14F-4D97-AF65-F5344CB8AC3E}">
        <p14:creationId xmlns:p14="http://schemas.microsoft.com/office/powerpoint/2010/main" val="219998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tx1">
                    <a:lumMod val="95000"/>
                    <a:lumOff val="5000"/>
                  </a:schemeClr>
                </a:solidFill>
                <a:latin typeface="Times New Roman" panose="02020603050405020304" pitchFamily="18" charset="0"/>
                <a:cs typeface="Times New Roman" panose="02020603050405020304" pitchFamily="18" charset="0"/>
              </a:rPr>
              <a:t>Bivariate</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Analysis</a:t>
            </a:r>
            <a:br>
              <a:rPr lang="en-US" sz="3200" b="1" dirty="0">
                <a:solidFill>
                  <a:srgbClr val="EF413D"/>
                </a:solidFill>
              </a:rPr>
            </a:br>
            <a:r>
              <a:rPr lang="en-US" sz="900" b="1" dirty="0">
                <a:solidFill>
                  <a:srgbClr val="EF413D"/>
                </a:solidFill>
              </a:rPr>
              <a:t> </a:t>
            </a:r>
            <a:br>
              <a:rPr lang="en-US" sz="3200"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Variables under consideration: Education Vs Subscription</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Observation: The Customers with Doctorate Degrees and Masters are the most targeted Segment and said yes to the subscription.</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 name="Picture 4">
            <a:extLst>
              <a:ext uri="{FF2B5EF4-FFF2-40B4-BE49-F238E27FC236}">
                <a16:creationId xmlns:a16="http://schemas.microsoft.com/office/drawing/2014/main" id="{C5364EBC-5607-9E4B-AF7A-494B290A9665}"/>
              </a:ext>
            </a:extLst>
          </p:cNvPr>
          <p:cNvPicPr>
            <a:picLocks noChangeAspect="1"/>
          </p:cNvPicPr>
          <p:nvPr/>
        </p:nvPicPr>
        <p:blipFill>
          <a:blip r:embed="rId3"/>
          <a:stretch>
            <a:fillRect/>
          </a:stretch>
        </p:blipFill>
        <p:spPr>
          <a:xfrm>
            <a:off x="682906" y="2072304"/>
            <a:ext cx="10868628" cy="3483544"/>
          </a:xfrm>
          <a:prstGeom prst="rect">
            <a:avLst/>
          </a:prstGeom>
        </p:spPr>
      </p:pic>
    </p:spTree>
    <p:extLst>
      <p:ext uri="{BB962C8B-B14F-4D97-AF65-F5344CB8AC3E}">
        <p14:creationId xmlns:p14="http://schemas.microsoft.com/office/powerpoint/2010/main" val="63305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Bivariate Analysis</a:t>
            </a:r>
            <a:br>
              <a:rPr lang="en-US" sz="2800" b="1" dirty="0">
                <a:solidFill>
                  <a:srgbClr val="EF413D"/>
                </a:solidFill>
              </a:rPr>
            </a:br>
            <a:r>
              <a:rPr lang="en-US" sz="800" b="1" dirty="0">
                <a:solidFill>
                  <a:srgbClr val="EF413D"/>
                </a:solidFill>
              </a:rPr>
              <a:t> </a:t>
            </a:r>
            <a:br>
              <a:rPr lang="en-US" sz="2800"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346420" y="1471907"/>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buNone/>
              <a:defRPr sz="1800" b="1">
                <a:latin typeface="Lato"/>
                <a:ea typeface="Lato"/>
                <a:cs typeface="Lato"/>
              </a:defRPr>
            </a:lvl1pPr>
          </a:lstStyle>
          <a:p>
            <a:r>
              <a:rPr lang="en-US" b="0" dirty="0">
                <a:latin typeface="Times New Roman" panose="02020603050405020304" pitchFamily="18" charset="0"/>
                <a:cs typeface="Times New Roman" panose="02020603050405020304" pitchFamily="18" charset="0"/>
                <a:sym typeface="Lato"/>
              </a:rPr>
              <a:t>Variables</a:t>
            </a:r>
            <a:r>
              <a:rPr lang="en-US" dirty="0">
                <a:sym typeface="Lato"/>
              </a:rPr>
              <a:t> </a:t>
            </a:r>
            <a:r>
              <a:rPr lang="en-US" b="0" dirty="0">
                <a:latin typeface="Times New Roman" panose="02020603050405020304" pitchFamily="18" charset="0"/>
                <a:cs typeface="Times New Roman" panose="02020603050405020304" pitchFamily="18" charset="0"/>
                <a:sym typeface="Lato"/>
              </a:rPr>
              <a:t>under</a:t>
            </a:r>
            <a:r>
              <a:rPr lang="en-US" dirty="0">
                <a:sym typeface="Lato"/>
              </a:rPr>
              <a:t> </a:t>
            </a:r>
            <a:r>
              <a:rPr lang="en-US" b="0" dirty="0">
                <a:latin typeface="Times New Roman" panose="02020603050405020304" pitchFamily="18" charset="0"/>
                <a:cs typeface="Times New Roman" panose="02020603050405020304" pitchFamily="18" charset="0"/>
                <a:sym typeface="Lato"/>
              </a:rPr>
              <a:t>consideration: </a:t>
            </a:r>
            <a:r>
              <a:rPr lang="en-US" b="0" dirty="0" err="1">
                <a:latin typeface="Times New Roman" panose="02020603050405020304" pitchFamily="18" charset="0"/>
                <a:cs typeface="Times New Roman" panose="02020603050405020304" pitchFamily="18" charset="0"/>
                <a:sym typeface="Lato"/>
              </a:rPr>
              <a:t>Pday</a:t>
            </a:r>
            <a:r>
              <a:rPr lang="en-US" b="0" dirty="0">
                <a:latin typeface="Times New Roman" panose="02020603050405020304" pitchFamily="18" charset="0"/>
                <a:cs typeface="Times New Roman" panose="02020603050405020304" pitchFamily="18" charset="0"/>
                <a:sym typeface="Lato"/>
              </a:rPr>
              <a:t> Vs Subscription</a:t>
            </a:r>
            <a:endParaRPr dirty="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a:p>
            <a:r>
              <a:rPr lang="en-US" b="0" dirty="0">
                <a:latin typeface="Times New Roman" panose="02020603050405020304" pitchFamily="18" charset="0"/>
                <a:cs typeface="Times New Roman" panose="02020603050405020304" pitchFamily="18" charset="0"/>
                <a:sym typeface="Lato"/>
              </a:rPr>
              <a:t>Observation: People responded very well when contact after a Quarter or after a certain period.</a:t>
            </a:r>
            <a:endParaRPr b="0" dirty="0">
              <a:latin typeface="Times New Roman" panose="02020603050405020304" pitchFamily="18" charset="0"/>
              <a:cs typeface="Times New Roman" panose="02020603050405020304" pitchFamily="18" charset="0"/>
              <a:sym typeface="Lato"/>
            </a:endParaRPr>
          </a:p>
          <a:p>
            <a:endParaRPr b="0" dirty="0">
              <a:latin typeface="Times New Roman" panose="02020603050405020304" pitchFamily="18" charset="0"/>
              <a:cs typeface="Times New Roman" panose="02020603050405020304" pitchFamily="18" charset="0"/>
              <a:sym typeface="Lato"/>
            </a:endParaRPr>
          </a:p>
          <a:p>
            <a:endParaRPr dirty="0">
              <a:sym typeface="Lato"/>
            </a:endParaRPr>
          </a:p>
          <a:p>
            <a:endParaRPr dirty="0">
              <a:sym typeface="Lato"/>
            </a:endParaRPr>
          </a:p>
          <a:p>
            <a:endParaRPr dirty="0">
              <a:sym typeface="Lato"/>
            </a:endParaRPr>
          </a:p>
          <a:p>
            <a:endParaRPr dirty="0">
              <a:sym typeface="Lato"/>
            </a:endParaRPr>
          </a:p>
          <a:p>
            <a:endParaRPr dirty="0">
              <a:sym typeface="Lato"/>
            </a:endParaRPr>
          </a:p>
        </p:txBody>
      </p:sp>
      <p:pic>
        <p:nvPicPr>
          <p:cNvPr id="3" name="Picture 2">
            <a:extLst>
              <a:ext uri="{FF2B5EF4-FFF2-40B4-BE49-F238E27FC236}">
                <a16:creationId xmlns:a16="http://schemas.microsoft.com/office/drawing/2014/main" id="{62405DE4-4516-AB07-CCCB-90D2D68545B0}"/>
              </a:ext>
            </a:extLst>
          </p:cNvPr>
          <p:cNvPicPr>
            <a:picLocks noChangeAspect="1"/>
          </p:cNvPicPr>
          <p:nvPr/>
        </p:nvPicPr>
        <p:blipFill>
          <a:blip r:embed="rId3"/>
          <a:stretch>
            <a:fillRect/>
          </a:stretch>
        </p:blipFill>
        <p:spPr>
          <a:xfrm>
            <a:off x="514663" y="2280793"/>
            <a:ext cx="10994431" cy="2743438"/>
          </a:xfrm>
          <a:prstGeom prst="rect">
            <a:avLst/>
          </a:prstGeom>
        </p:spPr>
      </p:pic>
    </p:spTree>
    <p:extLst>
      <p:ext uri="{BB962C8B-B14F-4D97-AF65-F5344CB8AC3E}">
        <p14:creationId xmlns:p14="http://schemas.microsoft.com/office/powerpoint/2010/main" val="333812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Bivariate Analysis</a:t>
            </a:r>
            <a:br>
              <a:rPr lang="en-US" sz="3200" b="1" dirty="0">
                <a:solidFill>
                  <a:srgbClr val="EF413D"/>
                </a:solidFill>
              </a:rPr>
            </a:br>
            <a:r>
              <a:rPr lang="en-US" sz="900" b="1" dirty="0">
                <a:solidFill>
                  <a:srgbClr val="EF413D"/>
                </a:solidFill>
              </a:rPr>
              <a:t> </a:t>
            </a:r>
            <a:br>
              <a:rPr lang="en-US" sz="3200"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Variables under consideration: Call Duration vs. Subscription</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Observation: The average Call Duration of the Subscribed Customer is more than the unsubscribed Customer.</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E1715B31-BD58-322B-4CD0-F8B896DFC0F9}"/>
              </a:ext>
            </a:extLst>
          </p:cNvPr>
          <p:cNvPicPr>
            <a:picLocks noChangeAspect="1"/>
          </p:cNvPicPr>
          <p:nvPr/>
        </p:nvPicPr>
        <p:blipFill>
          <a:blip r:embed="rId3"/>
          <a:stretch>
            <a:fillRect/>
          </a:stretch>
        </p:blipFill>
        <p:spPr>
          <a:xfrm>
            <a:off x="664713" y="2050474"/>
            <a:ext cx="9416835" cy="3208298"/>
          </a:xfrm>
          <a:prstGeom prst="rect">
            <a:avLst/>
          </a:prstGeom>
        </p:spPr>
      </p:pic>
    </p:spTree>
    <p:extLst>
      <p:ext uri="{BB962C8B-B14F-4D97-AF65-F5344CB8AC3E}">
        <p14:creationId xmlns:p14="http://schemas.microsoft.com/office/powerpoint/2010/main" val="2438152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Autofit/>
          </a:bodyPr>
          <a:lstStyle/>
          <a:p>
            <a:pPr lvl="0" algn="ctr"/>
            <a:r>
              <a:rPr lang="en-US" dirty="0"/>
              <a:t>Major insights</a:t>
            </a:r>
            <a:br>
              <a:rPr lang="en-US" dirty="0"/>
            </a:br>
            <a:r>
              <a:rPr lang="en-US" dirty="0"/>
              <a:t> </a:t>
            </a:r>
            <a:br>
              <a:rPr lang="en-US" dirty="0"/>
            </a:br>
            <a:endParaRPr lang="en-US" dirty="0"/>
          </a:p>
        </p:txBody>
      </p:sp>
      <p:sp>
        <p:nvSpPr>
          <p:cNvPr id="5" name="Text Placeholder 4">
            <a:extLst>
              <a:ext uri="{FF2B5EF4-FFF2-40B4-BE49-F238E27FC236}">
                <a16:creationId xmlns:a16="http://schemas.microsoft.com/office/drawing/2014/main" id="{2481A167-25C0-EDBC-5C1F-203BF309096B}"/>
              </a:ext>
            </a:extLst>
          </p:cNvPr>
          <p:cNvSpPr>
            <a:spLocks noGrp="1"/>
          </p:cNvSpPr>
          <p:nvPr>
            <p:ph type="body" idx="1"/>
          </p:nvPr>
        </p:nvSpPr>
        <p:spPr>
          <a:xfrm>
            <a:off x="838200" y="1099594"/>
            <a:ext cx="10515600" cy="5671595"/>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pPr marL="50800" indent="0">
              <a:buNone/>
            </a:pPr>
            <a:endParaRPr lang="en-IN" dirty="0"/>
          </a:p>
          <a:p>
            <a:pPr marL="50800" indent="0">
              <a:buNone/>
            </a:pPr>
            <a:r>
              <a:rPr lang="en-IN" sz="1800" dirty="0">
                <a:solidFill>
                  <a:srgbClr val="000000"/>
                </a:solidFill>
                <a:latin typeface="Times New Roman" panose="02020603050405020304" pitchFamily="18" charset="0"/>
                <a:cs typeface="Times New Roman" panose="02020603050405020304" pitchFamily="18" charset="0"/>
                <a:sym typeface="Arial"/>
              </a:rPr>
              <a:t>Observation: Married Customers with master’s degrees are one of the most target segments that say yes to the Term Deposit Plan.</a:t>
            </a:r>
          </a:p>
        </p:txBody>
      </p:sp>
      <p:pic>
        <p:nvPicPr>
          <p:cNvPr id="3" name="Picture 2">
            <a:extLst>
              <a:ext uri="{FF2B5EF4-FFF2-40B4-BE49-F238E27FC236}">
                <a16:creationId xmlns:a16="http://schemas.microsoft.com/office/drawing/2014/main" id="{A629D151-86F5-9E13-D3DA-4B5E95EF89B0}"/>
              </a:ext>
            </a:extLst>
          </p:cNvPr>
          <p:cNvPicPr>
            <a:picLocks noChangeAspect="1"/>
          </p:cNvPicPr>
          <p:nvPr/>
        </p:nvPicPr>
        <p:blipFill>
          <a:blip r:embed="rId3"/>
          <a:stretch>
            <a:fillRect/>
          </a:stretch>
        </p:blipFill>
        <p:spPr>
          <a:xfrm>
            <a:off x="838200" y="1099595"/>
            <a:ext cx="8796760" cy="3881899"/>
          </a:xfrm>
          <a:prstGeom prst="rect">
            <a:avLst/>
          </a:prstGeom>
        </p:spPr>
      </p:pic>
    </p:spTree>
    <p:extLst>
      <p:ext uri="{BB962C8B-B14F-4D97-AF65-F5344CB8AC3E}">
        <p14:creationId xmlns:p14="http://schemas.microsoft.com/office/powerpoint/2010/main" val="200177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399A-56DD-2F71-D86A-6D6089193E6C}"/>
              </a:ext>
            </a:extLst>
          </p:cNvPr>
          <p:cNvSpPr>
            <a:spLocks noGrp="1"/>
          </p:cNvSpPr>
          <p:nvPr>
            <p:ph type="title"/>
          </p:nvPr>
        </p:nvSpPr>
        <p:spPr/>
        <p:txBody>
          <a:bodyPr/>
          <a:lstStyle/>
          <a:p>
            <a:pPr algn="ctr"/>
            <a:r>
              <a:rPr lang="en-US" dirty="0"/>
              <a:t>Major insights</a:t>
            </a:r>
            <a:br>
              <a:rPr lang="en-US" dirty="0"/>
            </a:br>
            <a:r>
              <a:rPr lang="en-US" dirty="0"/>
              <a:t> </a:t>
            </a:r>
            <a:br>
              <a:rPr lang="en-US" dirty="0"/>
            </a:br>
            <a:endParaRPr lang="en-IN" dirty="0"/>
          </a:p>
        </p:txBody>
      </p:sp>
      <p:sp>
        <p:nvSpPr>
          <p:cNvPr id="3" name="Text Placeholder 2">
            <a:extLst>
              <a:ext uri="{FF2B5EF4-FFF2-40B4-BE49-F238E27FC236}">
                <a16:creationId xmlns:a16="http://schemas.microsoft.com/office/drawing/2014/main" id="{C94D7CFC-2BE9-FE61-1BAB-B82C894C02BA}"/>
              </a:ext>
            </a:extLst>
          </p:cNvPr>
          <p:cNvSpPr>
            <a:spLocks noGrp="1"/>
          </p:cNvSpPr>
          <p:nvPr>
            <p:ph type="body" idx="1"/>
          </p:nvPr>
        </p:nvSpPr>
        <p:spPr>
          <a:xfrm>
            <a:off x="838200" y="983848"/>
            <a:ext cx="10515600" cy="5193115"/>
          </a:xfrm>
        </p:spPr>
        <p:txBody>
          <a:bodyPr/>
          <a:lstStyle/>
          <a:p>
            <a:pPr marL="50800" indent="0">
              <a:buNone/>
            </a:pPr>
            <a:r>
              <a:rPr lang="en-US" b="1" dirty="0">
                <a:latin typeface="Times New Roman" panose="02020603050405020304" pitchFamily="18" charset="0"/>
                <a:cs typeface="Times New Roman" panose="02020603050405020304" pitchFamily="18" charset="0"/>
              </a:rPr>
              <a:t>Univariate Analysis: </a:t>
            </a:r>
          </a:p>
          <a:p>
            <a:pPr marL="565150" indent="-514350">
              <a:buFont typeface="+mj-lt"/>
              <a:buAutoNum type="arabicPeriod"/>
            </a:pPr>
            <a:r>
              <a:rPr lang="en-US" dirty="0">
                <a:latin typeface="Times New Roman" panose="02020603050405020304" pitchFamily="18" charset="0"/>
                <a:cs typeface="Times New Roman" panose="02020603050405020304" pitchFamily="18" charset="0"/>
              </a:rPr>
              <a:t>Customers whose age lies between 26 – 60 have the most of the working segment and have an account with the bank.</a:t>
            </a:r>
          </a:p>
          <a:p>
            <a:pPr marL="565150" indent="-514350">
              <a:buFont typeface="+mj-lt"/>
              <a:buAutoNum type="arabicPeriod"/>
            </a:pPr>
            <a:r>
              <a:rPr lang="en-US" dirty="0">
                <a:latin typeface="Times New Roman" panose="02020603050405020304" pitchFamily="18" charset="0"/>
                <a:cs typeface="Times New Roman" panose="02020603050405020304" pitchFamily="18" charset="0"/>
              </a:rPr>
              <a:t>Jobs like </a:t>
            </a:r>
            <a:r>
              <a:rPr lang="en-US" sz="2800" dirty="0">
                <a:latin typeface="Times New Roman" panose="02020603050405020304" pitchFamily="18" charset="0"/>
                <a:ea typeface="Lato"/>
                <a:cs typeface="Times New Roman" panose="02020603050405020304" pitchFamily="18" charset="0"/>
                <a:sym typeface="Lato"/>
              </a:rPr>
              <a:t>blue-collar, management, technician, admin, and service are the majority o</a:t>
            </a:r>
            <a:r>
              <a:rPr lang="en-US" dirty="0">
                <a:latin typeface="Times New Roman" panose="02020603050405020304" pitchFamily="18" charset="0"/>
                <a:cs typeface="Times New Roman" panose="02020603050405020304" pitchFamily="18" charset="0"/>
              </a:rPr>
              <a:t>f the Bank Account Holder</a:t>
            </a:r>
          </a:p>
          <a:p>
            <a:pPr marL="565150" indent="-514350">
              <a:buFont typeface="+mj-lt"/>
              <a:buAutoNum type="arabicPeriod"/>
            </a:pPr>
            <a:r>
              <a:rPr lang="en-US" dirty="0">
                <a:latin typeface="Times New Roman" panose="02020603050405020304" pitchFamily="18" charset="0"/>
                <a:cs typeface="Times New Roman" panose="02020603050405020304" pitchFamily="18" charset="0"/>
              </a:rPr>
              <a:t>Customers with housing loans and who have not defaulted are likely to consider the Term deposit Plan.</a:t>
            </a:r>
          </a:p>
          <a:p>
            <a:pPr marL="565150" indent="-514350">
              <a:buFont typeface="+mj-lt"/>
              <a:buAutoNum type="arabicPeriod"/>
            </a:pPr>
            <a:r>
              <a:rPr lang="en-US" dirty="0">
                <a:latin typeface="Times New Roman" panose="02020603050405020304" pitchFamily="18" charset="0"/>
                <a:cs typeface="Times New Roman" panose="02020603050405020304" pitchFamily="18" charset="0"/>
              </a:rPr>
              <a:t>Customers should be contacted after the end of the financial year and the call duration is approximately 3 min per customer.</a:t>
            </a:r>
          </a:p>
          <a:p>
            <a:pPr marL="5651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40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176E-96D6-7202-300F-75031BC7F409}"/>
              </a:ext>
            </a:extLst>
          </p:cNvPr>
          <p:cNvSpPr>
            <a:spLocks noGrp="1"/>
          </p:cNvSpPr>
          <p:nvPr>
            <p:ph type="title"/>
          </p:nvPr>
        </p:nvSpPr>
        <p:spPr/>
        <p:txBody>
          <a:bodyPr/>
          <a:lstStyle/>
          <a:p>
            <a:pPr algn="ctr"/>
            <a:r>
              <a:rPr lang="en-US" dirty="0"/>
              <a:t>Major insights</a:t>
            </a:r>
            <a:br>
              <a:rPr lang="en-US" dirty="0"/>
            </a:br>
            <a:r>
              <a:rPr lang="en-US" dirty="0"/>
              <a:t> </a:t>
            </a:r>
            <a:br>
              <a:rPr lang="en-US" dirty="0"/>
            </a:br>
            <a:endParaRPr lang="en-IN" dirty="0"/>
          </a:p>
        </p:txBody>
      </p:sp>
      <p:sp>
        <p:nvSpPr>
          <p:cNvPr id="3" name="Text Placeholder 2">
            <a:extLst>
              <a:ext uri="{FF2B5EF4-FFF2-40B4-BE49-F238E27FC236}">
                <a16:creationId xmlns:a16="http://schemas.microsoft.com/office/drawing/2014/main" id="{423724AF-C01E-E3BD-566C-85ABA5D49A33}"/>
              </a:ext>
            </a:extLst>
          </p:cNvPr>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Segmented Univariate</a:t>
            </a:r>
          </a:p>
          <a:p>
            <a:pPr marL="565150" indent="-514350">
              <a:buFont typeface="+mj-lt"/>
              <a:buAutoNum type="arabicPeriod"/>
            </a:pPr>
            <a:r>
              <a:rPr lang="en-IN" dirty="0">
                <a:latin typeface="Times New Roman" panose="02020603050405020304" pitchFamily="18" charset="0"/>
                <a:cs typeface="Times New Roman" panose="02020603050405020304" pitchFamily="18" charset="0"/>
              </a:rPr>
              <a:t>Nearly 82% percent of the people are never approached.</a:t>
            </a:r>
          </a:p>
          <a:p>
            <a:pPr marL="565150" indent="-514350">
              <a:buFont typeface="+mj-lt"/>
              <a:buAutoNum type="arabicPeriod"/>
            </a:pPr>
            <a:r>
              <a:rPr lang="en-IN" dirty="0">
                <a:latin typeface="Times New Roman" panose="02020603050405020304" pitchFamily="18" charset="0"/>
                <a:cs typeface="Times New Roman" panose="02020603050405020304" pitchFamily="18" charset="0"/>
              </a:rPr>
              <a:t>The subscription conversion rate is nearly 11%.</a:t>
            </a:r>
          </a:p>
          <a:p>
            <a:pPr marL="565150" indent="-514350">
              <a:buFont typeface="+mj-lt"/>
              <a:buAutoNum type="arabicPeriod"/>
            </a:pPr>
            <a:r>
              <a:rPr lang="en-IN" dirty="0">
                <a:latin typeface="Times New Roman" panose="02020603050405020304" pitchFamily="18" charset="0"/>
                <a:cs typeface="Times New Roman" panose="02020603050405020304" pitchFamily="18" charset="0"/>
              </a:rPr>
              <a:t>Most of the bank customers are single or married.</a:t>
            </a:r>
          </a:p>
          <a:p>
            <a:pPr marL="565150" indent="-514350">
              <a:buFont typeface="+mj-lt"/>
              <a:buAutoNum type="arabicPeriod"/>
            </a:pPr>
            <a:r>
              <a:rPr lang="en-IN" dirty="0">
                <a:latin typeface="Times New Roman" panose="02020603050405020304" pitchFamily="18" charset="0"/>
                <a:cs typeface="Times New Roman" panose="02020603050405020304" pitchFamily="18" charset="0"/>
              </a:rPr>
              <a:t>The customers with masters degree are the most.</a:t>
            </a:r>
          </a:p>
          <a:p>
            <a:pPr marL="5651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5651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4C6D-17C9-7326-55EC-4728FB69A03C}"/>
              </a:ext>
            </a:extLst>
          </p:cNvPr>
          <p:cNvSpPr>
            <a:spLocks noGrp="1"/>
          </p:cNvSpPr>
          <p:nvPr>
            <p:ph type="title"/>
          </p:nvPr>
        </p:nvSpPr>
        <p:spPr/>
        <p:txBody>
          <a:bodyPr/>
          <a:lstStyle/>
          <a:p>
            <a:pPr algn="ctr"/>
            <a:r>
              <a:rPr lang="en-US" dirty="0"/>
              <a:t>Major insights</a:t>
            </a:r>
            <a:br>
              <a:rPr lang="en-US" dirty="0"/>
            </a:br>
            <a:r>
              <a:rPr lang="en-US" dirty="0"/>
              <a:t> </a:t>
            </a:r>
            <a:br>
              <a:rPr lang="en-US" dirty="0"/>
            </a:br>
            <a:endParaRPr lang="en-IN" dirty="0"/>
          </a:p>
        </p:txBody>
      </p:sp>
      <p:sp>
        <p:nvSpPr>
          <p:cNvPr id="3" name="Text Placeholder 2">
            <a:extLst>
              <a:ext uri="{FF2B5EF4-FFF2-40B4-BE49-F238E27FC236}">
                <a16:creationId xmlns:a16="http://schemas.microsoft.com/office/drawing/2014/main" id="{2B599A0F-AF9F-66DC-DC80-8EA150778FF7}"/>
              </a:ext>
            </a:extLst>
          </p:cNvPr>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Bivariate Analysis</a:t>
            </a:r>
          </a:p>
          <a:p>
            <a:pPr marL="565150" indent="-514350">
              <a:buFont typeface="+mj-lt"/>
              <a:buAutoNum type="arabicPeriod"/>
            </a:pPr>
            <a:r>
              <a:rPr lang="en-US" dirty="0">
                <a:latin typeface="Times New Roman" panose="02020603050405020304" pitchFamily="18" charset="0"/>
                <a:cs typeface="Times New Roman" panose="02020603050405020304" pitchFamily="18" charset="0"/>
              </a:rPr>
              <a:t>Customers with master’s and doctorate mostly say yes to the subscription.</a:t>
            </a:r>
          </a:p>
          <a:p>
            <a:pPr marL="565150" indent="-514350">
              <a:buFont typeface="+mj-lt"/>
              <a:buAutoNum type="arabicPeriod"/>
            </a:pPr>
            <a:r>
              <a:rPr lang="en-US" dirty="0">
                <a:latin typeface="Times New Roman" panose="02020603050405020304" pitchFamily="18" charset="0"/>
                <a:cs typeface="Times New Roman" panose="02020603050405020304" pitchFamily="18" charset="0"/>
              </a:rPr>
              <a:t>Average call duration of the subscribed customers is more than unsubscribed</a:t>
            </a:r>
          </a:p>
          <a:p>
            <a:pPr marL="565150" indent="-514350">
              <a:buFont typeface="+mj-lt"/>
              <a:buAutoNum type="arabicPeriod"/>
            </a:pPr>
            <a:r>
              <a:rPr lang="en-US" dirty="0">
                <a:latin typeface="Times New Roman" panose="02020603050405020304" pitchFamily="18" charset="0"/>
                <a:cs typeface="Times New Roman" panose="02020603050405020304" pitchFamily="18" charset="0"/>
              </a:rPr>
              <a:t>Customers should be contacted after a certain period rather than contacting frequently.</a:t>
            </a:r>
          </a:p>
          <a:p>
            <a:pPr marL="5651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65150" indent="-514350">
              <a:buFont typeface="+mj-lt"/>
              <a:buAutoNum type="arabicPeriod"/>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50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Kunal Kakara</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p>
          <a:p>
            <a:pPr marL="50800" lvl="0" indent="0">
              <a:buNone/>
            </a:pPr>
            <a:r>
              <a:rPr lang="en-IN" sz="2000" b="1" dirty="0">
                <a:solidFill>
                  <a:srgbClr val="5A5A5A"/>
                </a:solidFill>
              </a:rPr>
              <a:t>Bank of Corporate </a:t>
            </a:r>
            <a:r>
              <a:rPr lang="en-US" sz="2000" dirty="0"/>
              <a:t>conducted a telemarketing campaign for one of its financial products, ‘Term deposits’, to build a long-term relationship with the existing customers. </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Your goal is to identify the target customers for the term deposits from the pool of the bank’s existing customers. You should also capture the key driving factors (or driver variables) behind the successful conversion of a customer, i.e., the customer opening a term deposit account with the bank. </a:t>
            </a:r>
            <a:endParaRPr lang="en-US" sz="2000" dirty="0">
              <a:latin typeface="Lato" panose="020F0502020204030203" pitchFamily="34" charset="0"/>
              <a:ea typeface="Lato" panose="020F0502020204030203" pitchFamily="34" charset="0"/>
              <a:cs typeface="Lato" panose="020F0502020204030203" pitchFamily="34" charset="0"/>
            </a:endParaRPr>
          </a:p>
          <a:p>
            <a:pPr marL="50800" lvl="0" indent="0">
              <a:buNone/>
            </a:pPr>
            <a:endParaRPr lang="en-US" sz="2000" dirty="0"/>
          </a:p>
          <a:p>
            <a:pPr marL="50800" lvl="0" indent="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lvl="0" indent="0">
              <a:spcBef>
                <a:spcPts val="0"/>
              </a:spcBef>
              <a:buNone/>
            </a:pPr>
            <a:r>
              <a:rPr lang="en-US" sz="2000" dirty="0"/>
              <a:t>To identify the target customers and the driving factors behind a successful customer conversion for future marketing campaigns.</a:t>
            </a:r>
            <a:endParaRPr sz="2000" dirty="0">
              <a:solidFill>
                <a:srgbClr val="5A5A5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Univariate Analysis</a:t>
            </a:r>
            <a:br>
              <a:rPr lang="en-US" sz="3200" b="1" dirty="0">
                <a:solidFill>
                  <a:srgbClr val="EF413D"/>
                </a:solidFill>
              </a:rPr>
            </a:br>
            <a:r>
              <a:rPr lang="en-US" sz="900" b="1" dirty="0">
                <a:solidFill>
                  <a:srgbClr val="EF413D"/>
                </a:solidFill>
              </a:rPr>
              <a:t> </a:t>
            </a:r>
            <a:br>
              <a:rPr lang="en-US" sz="3200"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180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Variable under consideration: By Age</a:t>
            </a: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lang="en-IN"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r>
              <a:rPr lang="en-US" sz="180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Observation: The majority of the customers are aged 26 – 60 years which can also be considered a working age group. Also, there is a steep decline in the number of customers after age 60.</a:t>
            </a:r>
            <a:endParaRPr sz="18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rtl="0">
              <a:lnSpc>
                <a:spcPct val="100000"/>
              </a:lnSpc>
              <a:spcBef>
                <a:spcPts val="0"/>
              </a:spcBef>
              <a:spcAft>
                <a:spcPts val="0"/>
              </a:spcAft>
              <a:buNone/>
            </a:pPr>
            <a:endParaRPr sz="140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pic>
        <p:nvPicPr>
          <p:cNvPr id="3" name="Picture 2">
            <a:extLst>
              <a:ext uri="{FF2B5EF4-FFF2-40B4-BE49-F238E27FC236}">
                <a16:creationId xmlns:a16="http://schemas.microsoft.com/office/drawing/2014/main" id="{D9803503-6E03-E1BB-9250-725DB5FE2C50}"/>
              </a:ext>
            </a:extLst>
          </p:cNvPr>
          <p:cNvPicPr>
            <a:picLocks noChangeAspect="1"/>
          </p:cNvPicPr>
          <p:nvPr/>
        </p:nvPicPr>
        <p:blipFill>
          <a:blip r:embed="rId3"/>
          <a:stretch>
            <a:fillRect/>
          </a:stretch>
        </p:blipFill>
        <p:spPr>
          <a:xfrm>
            <a:off x="596683" y="2016969"/>
            <a:ext cx="9553158" cy="36804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Univariate Analysis</a:t>
            </a:r>
            <a:br>
              <a:rPr lang="en-US" sz="3200" b="1" dirty="0">
                <a:solidFill>
                  <a:srgbClr val="EF413D"/>
                </a:solidFill>
              </a:rPr>
            </a:br>
            <a:r>
              <a:rPr lang="en-US" sz="900" b="1" dirty="0">
                <a:solidFill>
                  <a:srgbClr val="EF413D"/>
                </a:solidFill>
              </a:rPr>
              <a:t> </a:t>
            </a:r>
            <a:br>
              <a:rPr lang="en-US" sz="3200"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443542" y="2006262"/>
            <a:ext cx="11413177" cy="476029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Variable</a:t>
            </a:r>
            <a:r>
              <a:rPr lang="en-US" sz="1800" b="1" i="0" u="none" strike="noStrike" cap="none" dirty="0">
                <a:solidFill>
                  <a:srgbClr val="000000"/>
                </a:solidFill>
                <a:latin typeface="Lato"/>
                <a:ea typeface="Lato"/>
                <a:cs typeface="Lato"/>
                <a:sym typeface="Lato"/>
              </a:rPr>
              <a:t> </a:t>
            </a:r>
            <a:r>
              <a:rPr lang="en-US" sz="1800" dirty="0">
                <a:latin typeface="Times New Roman" panose="02020603050405020304" pitchFamily="18" charset="0"/>
                <a:ea typeface="Lato"/>
                <a:cs typeface="Times New Roman" panose="02020603050405020304" pitchFamily="18" charset="0"/>
                <a:sym typeface="Lato"/>
              </a:rPr>
              <a:t>under consideration: By Job</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Observation: Jobs with blue-collar, management, technician, admin, and service are the major targeted customers by the bank.  </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9F0B8712-6326-011C-EB44-60FC8674BAE5}"/>
              </a:ext>
            </a:extLst>
          </p:cNvPr>
          <p:cNvPicPr>
            <a:picLocks noChangeAspect="1"/>
          </p:cNvPicPr>
          <p:nvPr/>
        </p:nvPicPr>
        <p:blipFill>
          <a:blip r:embed="rId3"/>
          <a:stretch>
            <a:fillRect/>
          </a:stretch>
        </p:blipFill>
        <p:spPr>
          <a:xfrm>
            <a:off x="443543" y="2367135"/>
            <a:ext cx="10021257" cy="3485025"/>
          </a:xfrm>
          <a:prstGeom prst="rect">
            <a:avLst/>
          </a:prstGeom>
        </p:spPr>
      </p:pic>
    </p:spTree>
    <p:extLst>
      <p:ext uri="{BB962C8B-B14F-4D97-AF65-F5344CB8AC3E}">
        <p14:creationId xmlns:p14="http://schemas.microsoft.com/office/powerpoint/2010/main" val="190503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tx1">
                    <a:lumMod val="95000"/>
                    <a:lumOff val="5000"/>
                  </a:schemeClr>
                </a:solidFill>
                <a:latin typeface="Times New Roman" panose="02020603050405020304" pitchFamily="18" charset="0"/>
                <a:cs typeface="Times New Roman" panose="02020603050405020304" pitchFamily="18" charset="0"/>
              </a:rPr>
              <a:t>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Variable under consideration: By loan</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Observation</a:t>
            </a:r>
            <a:r>
              <a:rPr lang="en-US" sz="1400" b="0" i="0" u="none" strike="noStrike" cap="none" dirty="0">
                <a:solidFill>
                  <a:srgbClr val="000000"/>
                </a:solidFill>
                <a:latin typeface="Lato"/>
                <a:ea typeface="Lato"/>
                <a:cs typeface="Lato"/>
                <a:sym typeface="Lato"/>
              </a:rPr>
              <a:t>: </a:t>
            </a:r>
            <a:r>
              <a:rPr lang="en-US" sz="1800" dirty="0">
                <a:latin typeface="Times New Roman" panose="02020603050405020304" pitchFamily="18" charset="0"/>
                <a:ea typeface="Lato"/>
                <a:cs typeface="Times New Roman" panose="02020603050405020304" pitchFamily="18" charset="0"/>
                <a:sym typeface="Lato"/>
              </a:rPr>
              <a:t>People who have taken a housing loan and have not defaulted are most likely to be considered for the term Deposit plan. Very few people opt for a personal loan.</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 name="Picture 4">
            <a:extLst>
              <a:ext uri="{FF2B5EF4-FFF2-40B4-BE49-F238E27FC236}">
                <a16:creationId xmlns:a16="http://schemas.microsoft.com/office/drawing/2014/main" id="{D76F1D82-2BF4-71BF-8B8D-1799433A9761}"/>
              </a:ext>
            </a:extLst>
          </p:cNvPr>
          <p:cNvPicPr>
            <a:picLocks noChangeAspect="1"/>
          </p:cNvPicPr>
          <p:nvPr/>
        </p:nvPicPr>
        <p:blipFill>
          <a:blip r:embed="rId3"/>
          <a:stretch>
            <a:fillRect/>
          </a:stretch>
        </p:blipFill>
        <p:spPr>
          <a:xfrm>
            <a:off x="587093" y="2137131"/>
            <a:ext cx="11017814" cy="2183409"/>
          </a:xfrm>
          <a:prstGeom prst="rect">
            <a:avLst/>
          </a:prstGeom>
        </p:spPr>
      </p:pic>
    </p:spTree>
    <p:extLst>
      <p:ext uri="{BB962C8B-B14F-4D97-AF65-F5344CB8AC3E}">
        <p14:creationId xmlns:p14="http://schemas.microsoft.com/office/powerpoint/2010/main" val="79853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Univariate Analysis</a:t>
            </a:r>
            <a:br>
              <a:rPr lang="en-US" sz="3200" b="1" dirty="0">
                <a:solidFill>
                  <a:srgbClr val="EF413D"/>
                </a:solidFill>
              </a:rPr>
            </a:br>
            <a:r>
              <a:rPr lang="en-US" sz="900" b="1" dirty="0">
                <a:solidFill>
                  <a:srgbClr val="EF413D"/>
                </a:solidFill>
              </a:rPr>
              <a:t> </a:t>
            </a:r>
            <a:br>
              <a:rPr lang="en-US" sz="3200"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700268" y="153056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Variable under consideration: By Month</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r>
              <a:rPr lang="en-US" sz="1800" dirty="0">
                <a:latin typeface="Times New Roman" panose="02020603050405020304" pitchFamily="18" charset="0"/>
                <a:ea typeface="Lato"/>
                <a:cs typeface="Times New Roman" panose="02020603050405020304" pitchFamily="18" charset="0"/>
                <a:sym typeface="Lato"/>
              </a:rPr>
              <a:t>Observation: The majority of the customers were approached in the month of May.</a:t>
            </a:r>
            <a:endParaRPr sz="1800" dirty="0">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8BEBD047-F67A-9004-704F-672C3F81A164}"/>
              </a:ext>
            </a:extLst>
          </p:cNvPr>
          <p:cNvPicPr>
            <a:picLocks noChangeAspect="1"/>
          </p:cNvPicPr>
          <p:nvPr/>
        </p:nvPicPr>
        <p:blipFill>
          <a:blip r:embed="rId3"/>
          <a:stretch>
            <a:fillRect/>
          </a:stretch>
        </p:blipFill>
        <p:spPr>
          <a:xfrm>
            <a:off x="700268" y="2057925"/>
            <a:ext cx="10515600" cy="3459780"/>
          </a:xfrm>
          <a:prstGeom prst="rect">
            <a:avLst/>
          </a:prstGeom>
        </p:spPr>
      </p:pic>
    </p:spTree>
    <p:extLst>
      <p:ext uri="{BB962C8B-B14F-4D97-AF65-F5344CB8AC3E}">
        <p14:creationId xmlns:p14="http://schemas.microsoft.com/office/powerpoint/2010/main" val="137416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D9DD-89AA-DDE3-C699-6F16D24A6802}"/>
              </a:ext>
            </a:extLst>
          </p:cNvPr>
          <p:cNvSpPr>
            <a:spLocks noGrp="1"/>
          </p:cNvSpPr>
          <p:nvPr>
            <p:ph type="title"/>
          </p:nvPr>
        </p:nvSpPr>
        <p:spPr/>
        <p:txBody>
          <a:bodyPr/>
          <a:lstStyle/>
          <a:p>
            <a:pPr algn="ct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Univariate Analysis</a:t>
            </a:r>
            <a:br>
              <a:rPr lang="en-US" sz="4400" b="1" dirty="0">
                <a:solidFill>
                  <a:srgbClr val="EF413D"/>
                </a:solidFill>
              </a:rPr>
            </a:br>
            <a:r>
              <a:rPr lang="en-US" sz="1100" b="1" dirty="0">
                <a:solidFill>
                  <a:srgbClr val="EF413D"/>
                </a:solidFill>
              </a:rPr>
              <a:t> </a:t>
            </a:r>
            <a:br>
              <a:rPr lang="en-US" sz="4400" b="1" dirty="0"/>
            </a:br>
            <a:endParaRPr lang="en-IN" dirty="0"/>
          </a:p>
        </p:txBody>
      </p:sp>
      <p:sp>
        <p:nvSpPr>
          <p:cNvPr id="3" name="Text Placeholder 2">
            <a:extLst>
              <a:ext uri="{FF2B5EF4-FFF2-40B4-BE49-F238E27FC236}">
                <a16:creationId xmlns:a16="http://schemas.microsoft.com/office/drawing/2014/main" id="{9E275332-3DAA-E120-0456-0059E15B36CE}"/>
              </a:ext>
            </a:extLst>
          </p:cNvPr>
          <p:cNvSpPr>
            <a:spLocks noGrp="1"/>
          </p:cNvSpPr>
          <p:nvPr>
            <p:ph type="body" idx="1"/>
          </p:nvPr>
        </p:nvSpPr>
        <p:spPr>
          <a:xfrm>
            <a:off x="838200" y="1825625"/>
            <a:ext cx="10515600" cy="4760370"/>
          </a:xfrm>
        </p:spPr>
        <p:txBody>
          <a:bodyPr/>
          <a:lstStyle/>
          <a:p>
            <a:pPr marL="50800" indent="0">
              <a:buNone/>
            </a:pPr>
            <a:endParaRPr lang="en-US" dirty="0"/>
          </a:p>
          <a:p>
            <a:pPr marL="50800" indent="0">
              <a:buNone/>
            </a:pPr>
            <a:endParaRPr lang="en-IN" dirty="0"/>
          </a:p>
          <a:p>
            <a:pPr marL="50800" indent="0">
              <a:buNone/>
            </a:pPr>
            <a:endParaRPr lang="en-IN" dirty="0"/>
          </a:p>
          <a:p>
            <a:pPr marL="50800" indent="0">
              <a:buNone/>
            </a:pPr>
            <a:endParaRPr lang="en-IN" dirty="0"/>
          </a:p>
          <a:p>
            <a:pPr marL="50800" indent="0">
              <a:buNone/>
            </a:pPr>
            <a:endParaRPr lang="en-IN" dirty="0"/>
          </a:p>
          <a:p>
            <a:pPr marL="50800" indent="0">
              <a:buNone/>
            </a:pPr>
            <a:endParaRPr lang="en-IN" dirty="0"/>
          </a:p>
          <a:p>
            <a:pPr marL="50800" indent="0">
              <a:buNone/>
            </a:pPr>
            <a:endParaRPr lang="en-IN" dirty="0"/>
          </a:p>
          <a:p>
            <a:pPr marL="50800" indent="0">
              <a:buNone/>
            </a:pPr>
            <a:r>
              <a:rPr lang="en-IN" sz="1800" dirty="0">
                <a:solidFill>
                  <a:srgbClr val="000000"/>
                </a:solidFill>
                <a:latin typeface="Times New Roman" panose="02020603050405020304" pitchFamily="18" charset="0"/>
                <a:cs typeface="Times New Roman" panose="02020603050405020304" pitchFamily="18" charset="0"/>
                <a:sym typeface="Arial"/>
              </a:rPr>
              <a:t>Observation: The Graph Shows th.at the call duration with most of the customers lies between 1-3 Mins</a:t>
            </a:r>
          </a:p>
        </p:txBody>
      </p:sp>
      <p:pic>
        <p:nvPicPr>
          <p:cNvPr id="5" name="Picture 4">
            <a:extLst>
              <a:ext uri="{FF2B5EF4-FFF2-40B4-BE49-F238E27FC236}">
                <a16:creationId xmlns:a16="http://schemas.microsoft.com/office/drawing/2014/main" id="{B5EEF124-0BD7-4463-3FC7-8B28F8579B9E}"/>
              </a:ext>
            </a:extLst>
          </p:cNvPr>
          <p:cNvPicPr>
            <a:picLocks noChangeAspect="1"/>
          </p:cNvPicPr>
          <p:nvPr/>
        </p:nvPicPr>
        <p:blipFill>
          <a:blip r:embed="rId2"/>
          <a:stretch>
            <a:fillRect/>
          </a:stretch>
        </p:blipFill>
        <p:spPr>
          <a:xfrm>
            <a:off x="933691" y="1825625"/>
            <a:ext cx="10023676" cy="3475580"/>
          </a:xfrm>
          <a:prstGeom prst="rect">
            <a:avLst/>
          </a:prstGeom>
        </p:spPr>
      </p:pic>
    </p:spTree>
    <p:extLst>
      <p:ext uri="{BB962C8B-B14F-4D97-AF65-F5344CB8AC3E}">
        <p14:creationId xmlns:p14="http://schemas.microsoft.com/office/powerpoint/2010/main" val="77217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69D6DA-2CFE-2D8C-9F02-423ECE65CC5D}"/>
              </a:ext>
            </a:extLst>
          </p:cNvPr>
          <p:cNvSpPr>
            <a:spLocks noGrp="1"/>
          </p:cNvSpPr>
          <p:nvPr>
            <p:ph type="subTitle" idx="1"/>
          </p:nvPr>
        </p:nvSpPr>
        <p:spPr>
          <a:xfrm>
            <a:off x="381965" y="500022"/>
            <a:ext cx="11667281" cy="6039673"/>
          </a:xfrm>
        </p:spPr>
        <p:txBody>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Segmented Univariate Analysis</a:t>
            </a:r>
            <a:br>
              <a:rPr lang="en-US" sz="2400" b="1" dirty="0">
                <a:solidFill>
                  <a:srgbClr val="EF413D"/>
                </a:solidFill>
              </a:rPr>
            </a:br>
            <a:r>
              <a:rPr lang="en-US" sz="800" b="1" dirty="0">
                <a:solidFill>
                  <a:srgbClr val="EF413D"/>
                </a:solidFill>
              </a:rPr>
              <a:t> </a:t>
            </a:r>
            <a:br>
              <a:rPr lang="en-US" sz="2400" b="1" dirty="0"/>
            </a:br>
            <a:endParaRPr lang="en-US" sz="2400"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algn="l"/>
            <a:r>
              <a:rPr lang="en-IN" sz="1800" dirty="0">
                <a:solidFill>
                  <a:srgbClr val="000000"/>
                </a:solidFill>
                <a:latin typeface="Times New Roman" panose="02020603050405020304" pitchFamily="18" charset="0"/>
                <a:cs typeface="Times New Roman" panose="02020603050405020304" pitchFamily="18" charset="0"/>
                <a:sym typeface="Arial"/>
              </a:rPr>
              <a:t>Observation: </a:t>
            </a:r>
            <a:r>
              <a:rPr lang="en-IN" sz="1800" dirty="0" err="1">
                <a:solidFill>
                  <a:srgbClr val="000000"/>
                </a:solidFill>
                <a:latin typeface="Times New Roman" panose="02020603050405020304" pitchFamily="18" charset="0"/>
                <a:cs typeface="Times New Roman" panose="02020603050405020304" pitchFamily="18" charset="0"/>
                <a:sym typeface="Arial"/>
              </a:rPr>
              <a:t>Poutcome</a:t>
            </a:r>
            <a:r>
              <a:rPr lang="en-IN" sz="1800" dirty="0">
                <a:solidFill>
                  <a:srgbClr val="000000"/>
                </a:solidFill>
                <a:latin typeface="Times New Roman" panose="02020603050405020304" pitchFamily="18" charset="0"/>
                <a:cs typeface="Times New Roman" panose="02020603050405020304" pitchFamily="18" charset="0"/>
                <a:sym typeface="Arial"/>
              </a:rPr>
              <a:t> indicates that nearly 82% of the people have been not reached so far.</a:t>
            </a:r>
          </a:p>
          <a:p>
            <a:pPr algn="l"/>
            <a:r>
              <a:rPr lang="en-IN" sz="1800" dirty="0">
                <a:solidFill>
                  <a:srgbClr val="000000"/>
                </a:solidFill>
                <a:latin typeface="Times New Roman" panose="02020603050405020304" pitchFamily="18" charset="0"/>
                <a:cs typeface="Times New Roman" panose="02020603050405020304" pitchFamily="18" charset="0"/>
                <a:sym typeface="Arial"/>
              </a:rPr>
              <a:t>Observation:  The conversion rate of the customer is 12% for the subscription of the term deposit.</a:t>
            </a:r>
          </a:p>
        </p:txBody>
      </p:sp>
      <p:pic>
        <p:nvPicPr>
          <p:cNvPr id="7" name="Picture 6">
            <a:extLst>
              <a:ext uri="{FF2B5EF4-FFF2-40B4-BE49-F238E27FC236}">
                <a16:creationId xmlns:a16="http://schemas.microsoft.com/office/drawing/2014/main" id="{405AE431-F73A-1099-7956-F9C50AB0B958}"/>
              </a:ext>
            </a:extLst>
          </p:cNvPr>
          <p:cNvPicPr>
            <a:picLocks noChangeAspect="1"/>
          </p:cNvPicPr>
          <p:nvPr/>
        </p:nvPicPr>
        <p:blipFill rotWithShape="1">
          <a:blip r:embed="rId2"/>
          <a:srcRect t="64730" r="1477"/>
          <a:stretch/>
        </p:blipFill>
        <p:spPr>
          <a:xfrm>
            <a:off x="879676" y="1539433"/>
            <a:ext cx="10162571" cy="3090440"/>
          </a:xfrm>
          <a:prstGeom prst="rect">
            <a:avLst/>
          </a:prstGeom>
        </p:spPr>
      </p:pic>
    </p:spTree>
    <p:extLst>
      <p:ext uri="{BB962C8B-B14F-4D97-AF65-F5344CB8AC3E}">
        <p14:creationId xmlns:p14="http://schemas.microsoft.com/office/powerpoint/2010/main" val="413615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C1B3B4-6BCC-A620-589C-22292C57B8E1}"/>
              </a:ext>
            </a:extLst>
          </p:cNvPr>
          <p:cNvSpPr>
            <a:spLocks noGrp="1"/>
          </p:cNvSpPr>
          <p:nvPr>
            <p:ph type="subTitle" idx="1"/>
          </p:nvPr>
        </p:nvSpPr>
        <p:spPr>
          <a:xfrm>
            <a:off x="104172" y="370390"/>
            <a:ext cx="11910350" cy="6273478"/>
          </a:xfrm>
        </p:spPr>
        <p:txBody>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Segmented Univariate Analysis</a:t>
            </a: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1800" dirty="0">
                <a:solidFill>
                  <a:srgbClr val="000000"/>
                </a:solidFill>
                <a:latin typeface="Times New Roman" panose="02020603050405020304" pitchFamily="18" charset="0"/>
                <a:cs typeface="Times New Roman" panose="02020603050405020304" pitchFamily="18" charset="0"/>
                <a:sym typeface="Arial"/>
              </a:rPr>
              <a:t>Observation: Most of the customers are married or single.</a:t>
            </a:r>
          </a:p>
          <a:p>
            <a:pPr algn="l"/>
            <a:r>
              <a:rPr lang="en-US" sz="1800" dirty="0">
                <a:solidFill>
                  <a:srgbClr val="000000"/>
                </a:solidFill>
                <a:latin typeface="Times New Roman" panose="02020603050405020304" pitchFamily="18" charset="0"/>
                <a:cs typeface="Times New Roman" panose="02020603050405020304" pitchFamily="18" charset="0"/>
                <a:sym typeface="Arial"/>
              </a:rPr>
              <a:t>Observation: The least customers hold a degree is a bachelor’s degree which is nearly 15%.</a:t>
            </a:r>
            <a:endParaRPr lang="en-IN" sz="1800" dirty="0">
              <a:solidFill>
                <a:srgbClr val="000000"/>
              </a:solidFill>
              <a:latin typeface="Times New Roman" panose="02020603050405020304" pitchFamily="18" charset="0"/>
              <a:cs typeface="Times New Roman" panose="02020603050405020304" pitchFamily="18" charset="0"/>
              <a:sym typeface="Arial"/>
            </a:endParaRPr>
          </a:p>
        </p:txBody>
      </p:sp>
      <p:pic>
        <p:nvPicPr>
          <p:cNvPr id="5" name="Picture 4">
            <a:extLst>
              <a:ext uri="{FF2B5EF4-FFF2-40B4-BE49-F238E27FC236}">
                <a16:creationId xmlns:a16="http://schemas.microsoft.com/office/drawing/2014/main" id="{AB6C70FE-62E7-F2D8-C362-5A65CB3CF6B2}"/>
              </a:ext>
            </a:extLst>
          </p:cNvPr>
          <p:cNvPicPr>
            <a:picLocks noChangeAspect="1"/>
          </p:cNvPicPr>
          <p:nvPr/>
        </p:nvPicPr>
        <p:blipFill>
          <a:blip r:embed="rId2"/>
          <a:stretch>
            <a:fillRect/>
          </a:stretch>
        </p:blipFill>
        <p:spPr>
          <a:xfrm>
            <a:off x="1540295" y="1443536"/>
            <a:ext cx="9038103" cy="2697714"/>
          </a:xfrm>
          <a:prstGeom prst="rect">
            <a:avLst/>
          </a:prstGeom>
        </p:spPr>
      </p:pic>
    </p:spTree>
    <p:extLst>
      <p:ext uri="{BB962C8B-B14F-4D97-AF65-F5344CB8AC3E}">
        <p14:creationId xmlns:p14="http://schemas.microsoft.com/office/powerpoint/2010/main" val="6592488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TotalTime>
  <Words>1009</Words>
  <Application>Microsoft Office PowerPoint</Application>
  <PresentationFormat>Widescreen</PresentationFormat>
  <Paragraphs>257</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Lato</vt:lpstr>
      <vt:lpstr>Calibri</vt:lpstr>
      <vt:lpstr>Arial</vt:lpstr>
      <vt:lpstr>Office Theme</vt:lpstr>
      <vt:lpstr>ASSIGNMENT GUIDELINES</vt:lpstr>
      <vt:lpstr>ASSIGNMENT   Name: Kunal Kakara</vt:lpstr>
      <vt:lpstr>Univariate Analysis   </vt:lpstr>
      <vt:lpstr>Univariate Analysis   </vt:lpstr>
      <vt:lpstr>Univariate Analysis   </vt:lpstr>
      <vt:lpstr>Univariate Analysis   </vt:lpstr>
      <vt:lpstr>Univariate Analysis   </vt:lpstr>
      <vt:lpstr>PowerPoint Presentation</vt:lpstr>
      <vt:lpstr>PowerPoint Presentation</vt:lpstr>
      <vt:lpstr>Bivariate Analysis   </vt:lpstr>
      <vt:lpstr>Bivariate Analysis   </vt:lpstr>
      <vt:lpstr>Bivariate Analysis   </vt:lpstr>
      <vt:lpstr>Bivariate Analysis   </vt:lpstr>
      <vt:lpstr>Major insights   </vt:lpstr>
      <vt:lpstr>Major insights   </vt:lpstr>
      <vt:lpstr>Major insights   </vt:lpstr>
      <vt:lpstr>Major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Mahima Prasad</dc:creator>
  <cp:lastModifiedBy>kunal kakara</cp:lastModifiedBy>
  <cp:revision>32</cp:revision>
  <dcterms:modified xsi:type="dcterms:W3CDTF">2023-11-05T11:41:29Z</dcterms:modified>
</cp:coreProperties>
</file>