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82" r:id="rId5"/>
    <p:sldId id="260" r:id="rId6"/>
    <p:sldId id="261" r:id="rId7"/>
    <p:sldId id="262" r:id="rId8"/>
    <p:sldId id="263" r:id="rId9"/>
    <p:sldId id="264" r:id="rId10"/>
    <p:sldId id="283" r:id="rId11"/>
    <p:sldId id="265" r:id="rId12"/>
    <p:sldId id="266" r:id="rId13"/>
    <p:sldId id="269" r:id="rId14"/>
    <p:sldId id="270" r:id="rId15"/>
    <p:sldId id="271" r:id="rId16"/>
    <p:sldId id="280" r:id="rId17"/>
    <p:sldId id="284" r:id="rId18"/>
    <p:sldId id="279" r:id="rId19"/>
    <p:sldId id="281" r:id="rId2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Lato"/>
                <a:cs typeface="La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1A9987"/>
          </a:solidFill>
        </p:spPr>
        <p:txBody>
          <a:bodyPr wrap="square" lIns="0" tIns="0" rIns="0" bIns="0" rtlCol="0"/>
          <a:lstStyle/>
          <a:p>
            <a:endParaRPr/>
          </a:p>
        </p:txBody>
      </p:sp>
      <p:sp>
        <p:nvSpPr>
          <p:cNvPr id="17" name="bg object 17"/>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488315"/>
          </a:xfrm>
          <a:custGeom>
            <a:avLst/>
            <a:gdLst/>
            <a:ahLst/>
            <a:cxnLst/>
            <a:rect l="l" t="t" r="r" b="b"/>
            <a:pathLst>
              <a:path w="9144000" h="488315">
                <a:moveTo>
                  <a:pt x="9143981" y="487799"/>
                </a:moveTo>
                <a:lnTo>
                  <a:pt x="0" y="487799"/>
                </a:lnTo>
                <a:lnTo>
                  <a:pt x="0" y="0"/>
                </a:lnTo>
                <a:lnTo>
                  <a:pt x="9143981" y="0"/>
                </a:lnTo>
                <a:lnTo>
                  <a:pt x="9143981" y="487799"/>
                </a:lnTo>
                <a:close/>
              </a:path>
            </a:pathLst>
          </a:custGeom>
          <a:solidFill>
            <a:srgbClr val="E8EDED"/>
          </a:solidFill>
        </p:spPr>
        <p:txBody>
          <a:bodyPr wrap="square" lIns="0" tIns="0" rIns="0" bIns="0" rtlCol="0"/>
          <a:lstStyle/>
          <a:p>
            <a:endParaRPr/>
          </a:p>
        </p:txBody>
      </p:sp>
      <p:sp>
        <p:nvSpPr>
          <p:cNvPr id="17" name="bg object 17"/>
          <p:cNvSpPr/>
          <p:nvPr/>
        </p:nvSpPr>
        <p:spPr>
          <a:xfrm>
            <a:off x="1203292" y="1191252"/>
            <a:ext cx="373380" cy="46355"/>
          </a:xfrm>
          <a:custGeom>
            <a:avLst/>
            <a:gdLst/>
            <a:ahLst/>
            <a:cxnLst/>
            <a:rect l="l" t="t" r="r" b="b"/>
            <a:pathLst>
              <a:path w="373380" h="46355">
                <a:moveTo>
                  <a:pt x="372859" y="45827"/>
                </a:moveTo>
                <a:lnTo>
                  <a:pt x="0" y="45827"/>
                </a:lnTo>
                <a:lnTo>
                  <a:pt x="0" y="0"/>
                </a:lnTo>
                <a:lnTo>
                  <a:pt x="372859" y="0"/>
                </a:lnTo>
                <a:lnTo>
                  <a:pt x="372859" y="45827"/>
                </a:lnTo>
                <a:close/>
              </a:path>
            </a:pathLst>
          </a:custGeom>
          <a:solidFill>
            <a:srgbClr val="EB5600"/>
          </a:solidFill>
        </p:spPr>
        <p:txBody>
          <a:bodyPr wrap="square" lIns="0" tIns="0" rIns="0" bIns="0" rtlCol="0"/>
          <a:lstStyle/>
          <a:p>
            <a:endParaRPr/>
          </a:p>
        </p:txBody>
      </p:sp>
      <p:sp>
        <p:nvSpPr>
          <p:cNvPr id="18" name="bg object 18"/>
          <p:cNvSpPr/>
          <p:nvPr/>
        </p:nvSpPr>
        <p:spPr>
          <a:xfrm>
            <a:off x="830390" y="1191252"/>
            <a:ext cx="376555" cy="46355"/>
          </a:xfrm>
          <a:custGeom>
            <a:avLst/>
            <a:gdLst/>
            <a:ahLst/>
            <a:cxnLst/>
            <a:rect l="l" t="t" r="r" b="b"/>
            <a:pathLst>
              <a:path w="376555" h="46355">
                <a:moveTo>
                  <a:pt x="376011" y="45827"/>
                </a:moveTo>
                <a:lnTo>
                  <a:pt x="0" y="45827"/>
                </a:lnTo>
                <a:lnTo>
                  <a:pt x="0" y="0"/>
                </a:lnTo>
                <a:lnTo>
                  <a:pt x="376011" y="0"/>
                </a:lnTo>
                <a:lnTo>
                  <a:pt x="376011" y="45827"/>
                </a:lnTo>
                <a:close/>
              </a:path>
            </a:pathLst>
          </a:custGeom>
          <a:solidFill>
            <a:srgbClr val="1A9987"/>
          </a:solidFill>
        </p:spPr>
        <p:txBody>
          <a:bodyPr wrap="square" lIns="0" tIns="0" rIns="0" bIns="0" rtlCol="0"/>
          <a:lstStyle/>
          <a:p>
            <a:endParaRPr/>
          </a:p>
        </p:txBody>
      </p:sp>
      <p:sp>
        <p:nvSpPr>
          <p:cNvPr id="2" name="Holder 2"/>
          <p:cNvSpPr>
            <a:spLocks noGrp="1"/>
          </p:cNvSpPr>
          <p:nvPr>
            <p:ph type="title"/>
          </p:nvPr>
        </p:nvSpPr>
        <p:spPr>
          <a:xfrm>
            <a:off x="800823" y="1328131"/>
            <a:ext cx="7542352" cy="1126489"/>
          </a:xfrm>
          <a:prstGeom prst="rect">
            <a:avLst/>
          </a:prstGeom>
        </p:spPr>
        <p:txBody>
          <a:bodyPr wrap="square" lIns="0" tIns="0" rIns="0" bIns="0">
            <a:spAutoFit/>
          </a:bodyPr>
          <a:lstStyle>
            <a:lvl1pPr>
              <a:defRPr sz="3600" b="1" i="0">
                <a:solidFill>
                  <a:schemeClr val="bg1"/>
                </a:solidFill>
                <a:latin typeface="Arial"/>
                <a:cs typeface="Arial"/>
              </a:defRPr>
            </a:lvl1pPr>
          </a:lstStyle>
          <a:p>
            <a:endParaRPr/>
          </a:p>
        </p:txBody>
      </p:sp>
      <p:sp>
        <p:nvSpPr>
          <p:cNvPr id="3" name="Holder 3"/>
          <p:cNvSpPr>
            <a:spLocks noGrp="1"/>
          </p:cNvSpPr>
          <p:nvPr>
            <p:ph type="body" idx="1"/>
          </p:nvPr>
        </p:nvSpPr>
        <p:spPr>
          <a:xfrm>
            <a:off x="800673" y="1428400"/>
            <a:ext cx="7542653" cy="2540000"/>
          </a:xfrm>
          <a:prstGeom prst="rect">
            <a:avLst/>
          </a:prstGeom>
        </p:spPr>
        <p:txBody>
          <a:bodyPr wrap="square" lIns="0" tIns="0" rIns="0" bIns="0">
            <a:spAutoFit/>
          </a:bodyPr>
          <a:lstStyle>
            <a:lvl1pPr>
              <a:defRPr sz="1800" b="0" i="0">
                <a:solidFill>
                  <a:schemeClr val="tx1"/>
                </a:solidFill>
                <a:latin typeface="Lato"/>
                <a:cs typeface="Lato"/>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6/14/2022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14235"/>
            <a:ext cx="9144000" cy="4655820"/>
          </a:xfrm>
          <a:custGeom>
            <a:avLst/>
            <a:gdLst/>
            <a:ahLst/>
            <a:cxnLst/>
            <a:rect l="l" t="t" r="r" b="b"/>
            <a:pathLst>
              <a:path w="9144000" h="4655820">
                <a:moveTo>
                  <a:pt x="0" y="4655690"/>
                </a:moveTo>
                <a:lnTo>
                  <a:pt x="9143981" y="4655690"/>
                </a:lnTo>
                <a:lnTo>
                  <a:pt x="9143981" y="0"/>
                </a:lnTo>
                <a:lnTo>
                  <a:pt x="0" y="0"/>
                </a:lnTo>
                <a:lnTo>
                  <a:pt x="0" y="4655690"/>
                </a:lnTo>
                <a:close/>
              </a:path>
            </a:pathLst>
          </a:custGeom>
          <a:solidFill>
            <a:srgbClr val="E8EDED"/>
          </a:solidFill>
        </p:spPr>
        <p:txBody>
          <a:bodyPr wrap="square" lIns="0" tIns="0" rIns="0" bIns="0" rtlCol="0"/>
          <a:lstStyle/>
          <a:p>
            <a:endParaRPr/>
          </a:p>
        </p:txBody>
      </p:sp>
      <p:grpSp>
        <p:nvGrpSpPr>
          <p:cNvPr id="3" name="object 3"/>
          <p:cNvGrpSpPr/>
          <p:nvPr/>
        </p:nvGrpSpPr>
        <p:grpSpPr>
          <a:xfrm>
            <a:off x="830390" y="1191252"/>
            <a:ext cx="746125" cy="46355"/>
            <a:chOff x="830390" y="1191252"/>
            <a:chExt cx="746125" cy="46355"/>
          </a:xfrm>
        </p:grpSpPr>
        <p:sp>
          <p:nvSpPr>
            <p:cNvPr id="4" name="object 4"/>
            <p:cNvSpPr/>
            <p:nvPr/>
          </p:nvSpPr>
          <p:spPr>
            <a:xfrm>
              <a:off x="1203292" y="1191252"/>
              <a:ext cx="373380" cy="46355"/>
            </a:xfrm>
            <a:custGeom>
              <a:avLst/>
              <a:gdLst/>
              <a:ahLst/>
              <a:cxnLst/>
              <a:rect l="l" t="t" r="r" b="b"/>
              <a:pathLst>
                <a:path w="373380" h="46355">
                  <a:moveTo>
                    <a:pt x="372859" y="45827"/>
                  </a:moveTo>
                  <a:lnTo>
                    <a:pt x="0" y="45827"/>
                  </a:lnTo>
                  <a:lnTo>
                    <a:pt x="0" y="0"/>
                  </a:lnTo>
                  <a:lnTo>
                    <a:pt x="372859" y="0"/>
                  </a:lnTo>
                  <a:lnTo>
                    <a:pt x="372859" y="45827"/>
                  </a:lnTo>
                  <a:close/>
                </a:path>
              </a:pathLst>
            </a:custGeom>
            <a:solidFill>
              <a:srgbClr val="EB5600"/>
            </a:solidFill>
          </p:spPr>
          <p:txBody>
            <a:bodyPr wrap="square" lIns="0" tIns="0" rIns="0" bIns="0" rtlCol="0"/>
            <a:lstStyle/>
            <a:p>
              <a:endParaRPr/>
            </a:p>
          </p:txBody>
        </p:sp>
        <p:sp>
          <p:nvSpPr>
            <p:cNvPr id="5" name="object 5"/>
            <p:cNvSpPr/>
            <p:nvPr/>
          </p:nvSpPr>
          <p:spPr>
            <a:xfrm>
              <a:off x="830390" y="1191252"/>
              <a:ext cx="376555" cy="46355"/>
            </a:xfrm>
            <a:custGeom>
              <a:avLst/>
              <a:gdLst/>
              <a:ahLst/>
              <a:cxnLst/>
              <a:rect l="l" t="t" r="r" b="b"/>
              <a:pathLst>
                <a:path w="376555" h="46355">
                  <a:moveTo>
                    <a:pt x="376011" y="45827"/>
                  </a:moveTo>
                  <a:lnTo>
                    <a:pt x="0" y="45827"/>
                  </a:lnTo>
                  <a:lnTo>
                    <a:pt x="0" y="0"/>
                  </a:lnTo>
                  <a:lnTo>
                    <a:pt x="376011" y="0"/>
                  </a:lnTo>
                  <a:lnTo>
                    <a:pt x="376011" y="45827"/>
                  </a:lnTo>
                  <a:close/>
                </a:path>
              </a:pathLst>
            </a:custGeom>
            <a:solidFill>
              <a:srgbClr val="1A9987"/>
            </a:solidFill>
          </p:spPr>
          <p:txBody>
            <a:bodyPr wrap="square" lIns="0" tIns="0" rIns="0" bIns="0" rtlCol="0"/>
            <a:lstStyle/>
            <a:p>
              <a:endParaRPr/>
            </a:p>
          </p:txBody>
        </p:sp>
      </p:grpSp>
      <p:sp>
        <p:nvSpPr>
          <p:cNvPr id="6" name="object 6"/>
          <p:cNvSpPr/>
          <p:nvPr/>
        </p:nvSpPr>
        <p:spPr>
          <a:xfrm>
            <a:off x="0" y="0"/>
            <a:ext cx="9144000" cy="488315"/>
          </a:xfrm>
          <a:custGeom>
            <a:avLst/>
            <a:gdLst/>
            <a:ahLst/>
            <a:cxnLst/>
            <a:rect l="l" t="t" r="r" b="b"/>
            <a:pathLst>
              <a:path w="9144000" h="488315">
                <a:moveTo>
                  <a:pt x="9143981" y="487799"/>
                </a:moveTo>
                <a:lnTo>
                  <a:pt x="0" y="487799"/>
                </a:lnTo>
                <a:lnTo>
                  <a:pt x="0" y="0"/>
                </a:lnTo>
                <a:lnTo>
                  <a:pt x="9143981" y="0"/>
                </a:lnTo>
                <a:lnTo>
                  <a:pt x="9143981" y="487799"/>
                </a:lnTo>
                <a:close/>
              </a:path>
            </a:pathLst>
          </a:custGeom>
          <a:solidFill>
            <a:srgbClr val="FFFFFF"/>
          </a:solidFill>
        </p:spPr>
        <p:txBody>
          <a:bodyPr wrap="square" lIns="0" tIns="0" rIns="0" bIns="0" rtlCol="0"/>
          <a:lstStyle/>
          <a:p>
            <a:endParaRPr/>
          </a:p>
        </p:txBody>
      </p:sp>
      <p:grpSp>
        <p:nvGrpSpPr>
          <p:cNvPr id="7" name="object 7"/>
          <p:cNvGrpSpPr/>
          <p:nvPr/>
        </p:nvGrpSpPr>
        <p:grpSpPr>
          <a:xfrm>
            <a:off x="4606890" y="1384397"/>
            <a:ext cx="4537710" cy="2822575"/>
            <a:chOff x="4606890" y="1384397"/>
            <a:chExt cx="4537710" cy="2822575"/>
          </a:xfrm>
        </p:grpSpPr>
        <p:sp>
          <p:nvSpPr>
            <p:cNvPr id="8" name="object 8"/>
            <p:cNvSpPr/>
            <p:nvPr/>
          </p:nvSpPr>
          <p:spPr>
            <a:xfrm>
              <a:off x="4606890" y="1384397"/>
              <a:ext cx="4537090" cy="2822394"/>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5232589" y="1896621"/>
              <a:ext cx="3445242" cy="1558971"/>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p:nvPr/>
        </p:nvSpPr>
        <p:spPr>
          <a:xfrm>
            <a:off x="802473" y="1375153"/>
            <a:ext cx="3383279" cy="1859483"/>
          </a:xfrm>
          <a:prstGeom prst="rect">
            <a:avLst/>
          </a:prstGeom>
        </p:spPr>
        <p:txBody>
          <a:bodyPr vert="horz" wrap="square" lIns="0" tIns="12700" rIns="0" bIns="0" rtlCol="0">
            <a:spAutoFit/>
          </a:bodyPr>
          <a:lstStyle/>
          <a:p>
            <a:pPr marL="12700" marR="5080">
              <a:lnSpc>
                <a:spcPct val="100000"/>
              </a:lnSpc>
              <a:spcBef>
                <a:spcPts val="100"/>
              </a:spcBef>
            </a:pPr>
            <a:r>
              <a:rPr lang="en-US" sz="4000" dirty="0">
                <a:latin typeface="Arial"/>
                <a:cs typeface="Arial"/>
              </a:rPr>
              <a:t>Sign Language Recognition</a:t>
            </a:r>
            <a:endParaRPr sz="4000" dirty="0">
              <a:latin typeface="Arial"/>
              <a:cs typeface="Arial"/>
            </a:endParaRPr>
          </a:p>
        </p:txBody>
      </p:sp>
      <p:sp>
        <p:nvSpPr>
          <p:cNvPr id="12" name="TextBox 11">
            <a:extLst>
              <a:ext uri="{FF2B5EF4-FFF2-40B4-BE49-F238E27FC236}">
                <a16:creationId xmlns:a16="http://schemas.microsoft.com/office/drawing/2014/main" id="{98CCA85E-B637-AF16-FD6E-3D7819D8F55B}"/>
              </a:ext>
            </a:extLst>
          </p:cNvPr>
          <p:cNvSpPr txBox="1"/>
          <p:nvPr/>
        </p:nvSpPr>
        <p:spPr>
          <a:xfrm>
            <a:off x="381000" y="4019550"/>
            <a:ext cx="3200400" cy="923330"/>
          </a:xfrm>
          <a:prstGeom prst="rect">
            <a:avLst/>
          </a:prstGeom>
          <a:noFill/>
        </p:spPr>
        <p:txBody>
          <a:bodyPr wrap="square" rtlCol="0">
            <a:spAutoFit/>
          </a:bodyPr>
          <a:lstStyle/>
          <a:p>
            <a:r>
              <a:rPr lang="en-US" dirty="0"/>
              <a:t>- Kunal Maggo(01611503018)</a:t>
            </a:r>
          </a:p>
          <a:p>
            <a:r>
              <a:rPr lang="en" sz="1800" dirty="0"/>
              <a:t>- Samyak Jain(02511503018)</a:t>
            </a:r>
            <a:br>
              <a:rPr lang="en" sz="1800" dirty="0"/>
            </a:br>
            <a:r>
              <a:rPr lang="en" sz="1800" dirty="0"/>
              <a:t>- Mayank Negi(01711503018)</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4BC163-0499-D672-FE24-AB9877DE0ECB}"/>
              </a:ext>
            </a:extLst>
          </p:cNvPr>
          <p:cNvPicPr>
            <a:picLocks noChangeAspect="1"/>
          </p:cNvPicPr>
          <p:nvPr/>
        </p:nvPicPr>
        <p:blipFill rotWithShape="1">
          <a:blip r:embed="rId2"/>
          <a:srcRect l="11172" t="20857" r="1016" b="8890"/>
          <a:stretch/>
        </p:blipFill>
        <p:spPr>
          <a:xfrm>
            <a:off x="452362" y="1025175"/>
            <a:ext cx="8029575" cy="3613514"/>
          </a:xfrm>
          <a:prstGeom prst="rect">
            <a:avLst/>
          </a:prstGeom>
        </p:spPr>
      </p:pic>
      <p:sp>
        <p:nvSpPr>
          <p:cNvPr id="4" name="TextBox 3">
            <a:extLst>
              <a:ext uri="{FF2B5EF4-FFF2-40B4-BE49-F238E27FC236}">
                <a16:creationId xmlns:a16="http://schemas.microsoft.com/office/drawing/2014/main" id="{BE66A46D-054F-1CC6-BB16-CB4160FA7080}"/>
              </a:ext>
            </a:extLst>
          </p:cNvPr>
          <p:cNvSpPr txBox="1"/>
          <p:nvPr/>
        </p:nvSpPr>
        <p:spPr>
          <a:xfrm>
            <a:off x="452362" y="514350"/>
            <a:ext cx="2976638" cy="369332"/>
          </a:xfrm>
          <a:prstGeom prst="rect">
            <a:avLst/>
          </a:prstGeom>
          <a:noFill/>
        </p:spPr>
        <p:txBody>
          <a:bodyPr wrap="square" rtlCol="0">
            <a:spAutoFit/>
          </a:bodyPr>
          <a:lstStyle/>
          <a:p>
            <a:r>
              <a:rPr lang="en-US" dirty="0"/>
              <a:t>DATASET</a:t>
            </a:r>
            <a:endParaRPr lang="en-IN" dirty="0"/>
          </a:p>
        </p:txBody>
      </p:sp>
    </p:spTree>
    <p:extLst>
      <p:ext uri="{BB962C8B-B14F-4D97-AF65-F5344CB8AC3E}">
        <p14:creationId xmlns:p14="http://schemas.microsoft.com/office/powerpoint/2010/main" val="225836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097" y="1667230"/>
            <a:ext cx="4820285" cy="574040"/>
          </a:xfrm>
          <a:prstGeom prst="rect">
            <a:avLst/>
          </a:prstGeom>
        </p:spPr>
        <p:txBody>
          <a:bodyPr vert="horz" wrap="square" lIns="0" tIns="12700" rIns="0" bIns="0" rtlCol="0">
            <a:spAutoFit/>
          </a:bodyPr>
          <a:lstStyle/>
          <a:p>
            <a:pPr marL="12700">
              <a:lnSpc>
                <a:spcPct val="100000"/>
              </a:lnSpc>
              <a:spcBef>
                <a:spcPts val="100"/>
              </a:spcBef>
            </a:pPr>
            <a:r>
              <a:rPr lang="en-US" spc="-20" dirty="0"/>
              <a:t>Implementation</a:t>
            </a:r>
            <a:endParaRPr spc="-2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966AD66C-BA7F-A791-C3BA-B66C58543A67}"/>
              </a:ext>
            </a:extLst>
          </p:cNvPr>
          <p:cNvSpPr txBox="1"/>
          <p:nvPr/>
        </p:nvSpPr>
        <p:spPr>
          <a:xfrm>
            <a:off x="762000" y="1504950"/>
            <a:ext cx="6781800" cy="3139321"/>
          </a:xfrm>
          <a:prstGeom prst="rect">
            <a:avLst/>
          </a:prstGeom>
          <a:noFill/>
        </p:spPr>
        <p:txBody>
          <a:bodyPr wrap="square" rtlCol="0">
            <a:spAutoFit/>
          </a:bodyPr>
          <a:lstStyle/>
          <a:p>
            <a:r>
              <a:rPr lang="en-US" sz="1800" dirty="0"/>
              <a:t>Technology Used – </a:t>
            </a:r>
          </a:p>
          <a:p>
            <a:pPr marL="285750" indent="-285750">
              <a:buFont typeface="Arial" panose="020B0604020202020204" pitchFamily="34" charset="0"/>
              <a:buChar char="•"/>
            </a:pPr>
            <a:r>
              <a:rPr lang="en-US" sz="1800" dirty="0"/>
              <a:t>Yolo Object Detection Algorithm</a:t>
            </a:r>
          </a:p>
          <a:p>
            <a:pPr marL="285750" indent="-285750">
              <a:buFont typeface="Arial" panose="020B0604020202020204" pitchFamily="34" charset="0"/>
              <a:buChar char="•"/>
            </a:pPr>
            <a:r>
              <a:rPr lang="en-US" sz="1800" dirty="0"/>
              <a:t>Darknet Neural Network Framework</a:t>
            </a:r>
          </a:p>
          <a:p>
            <a:pPr marL="285750" indent="-285750">
              <a:buFont typeface="Arial" panose="020B0604020202020204" pitchFamily="34" charset="0"/>
              <a:buChar char="•"/>
            </a:pPr>
            <a:r>
              <a:rPr lang="en-US" sz="1800" dirty="0"/>
              <a:t>OpenCV</a:t>
            </a:r>
          </a:p>
          <a:p>
            <a:pPr marL="285750" indent="-285750">
              <a:buFont typeface="Arial" panose="020B0604020202020204" pitchFamily="34" charset="0"/>
              <a:buChar char="•"/>
            </a:pPr>
            <a:r>
              <a:rPr lang="en-US" sz="1800" dirty="0" err="1"/>
              <a:t>Tkinter</a:t>
            </a:r>
            <a:endParaRPr lang="en-US" sz="1800" dirty="0"/>
          </a:p>
          <a:p>
            <a:pPr marL="285750" indent="-285750">
              <a:buFont typeface="Arial" panose="020B0604020202020204" pitchFamily="34" charset="0"/>
              <a:buChar char="•"/>
            </a:pPr>
            <a:endParaRPr lang="en-US" sz="1800" dirty="0"/>
          </a:p>
          <a:p>
            <a:r>
              <a:rPr lang="en-US" sz="1800" dirty="0"/>
              <a:t>Platforms Used – </a:t>
            </a:r>
          </a:p>
          <a:p>
            <a:pPr marL="285750" indent="-285750">
              <a:buFont typeface="Arial" panose="020B0604020202020204" pitchFamily="34" charset="0"/>
              <a:buChar char="•"/>
            </a:pPr>
            <a:r>
              <a:rPr lang="en-US" sz="1800" dirty="0" err="1"/>
              <a:t>Colab</a:t>
            </a:r>
            <a:endParaRPr lang="en-US" sz="1800" dirty="0"/>
          </a:p>
          <a:p>
            <a:pPr marL="285750" indent="-285750">
              <a:buFont typeface="Arial" panose="020B0604020202020204" pitchFamily="34" charset="0"/>
              <a:buChar char="•"/>
            </a:pPr>
            <a:r>
              <a:rPr lang="en-US" sz="1800" dirty="0"/>
              <a:t>PyCharm</a:t>
            </a:r>
          </a:p>
          <a:p>
            <a:pPr marL="285750" indent="-285750">
              <a:buFont typeface="Arial" panose="020B0604020202020204" pitchFamily="34" charset="0"/>
              <a:buChar char="•"/>
            </a:pPr>
            <a:endParaRPr lang="en-US" sz="1800"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3" y="658158"/>
            <a:ext cx="5777865" cy="482600"/>
          </a:xfrm>
          <a:prstGeom prst="rect">
            <a:avLst/>
          </a:prstGeom>
        </p:spPr>
        <p:txBody>
          <a:bodyPr vert="horz" wrap="square" lIns="0" tIns="12700" rIns="0" bIns="0" rtlCol="0">
            <a:spAutoFit/>
          </a:bodyPr>
          <a:lstStyle/>
          <a:p>
            <a:pPr marL="12700">
              <a:lnSpc>
                <a:spcPct val="100000"/>
              </a:lnSpc>
              <a:spcBef>
                <a:spcPts val="100"/>
              </a:spcBef>
            </a:pPr>
            <a:r>
              <a:rPr lang="en-US" sz="3000" dirty="0">
                <a:solidFill>
                  <a:schemeClr val="tx1"/>
                </a:solidFill>
              </a:rPr>
              <a:t>Flow Chart</a:t>
            </a:r>
            <a:endParaRPr sz="3000" dirty="0">
              <a:solidFill>
                <a:schemeClr val="tx1"/>
              </a:solidFill>
            </a:endParaRPr>
          </a:p>
        </p:txBody>
      </p:sp>
      <p:pic>
        <p:nvPicPr>
          <p:cNvPr id="5" name="Picture 4">
            <a:extLst>
              <a:ext uri="{FF2B5EF4-FFF2-40B4-BE49-F238E27FC236}">
                <a16:creationId xmlns:a16="http://schemas.microsoft.com/office/drawing/2014/main" id="{3A1BC09A-201D-BA2B-3CCA-0912274728B5}"/>
              </a:ext>
            </a:extLst>
          </p:cNvPr>
          <p:cNvPicPr>
            <a:picLocks noChangeAspect="1"/>
          </p:cNvPicPr>
          <p:nvPr/>
        </p:nvPicPr>
        <p:blipFill rotWithShape="1">
          <a:blip r:embed="rId2"/>
          <a:srcRect l="27223" t="10160" r="21190" b="17460"/>
          <a:stretch/>
        </p:blipFill>
        <p:spPr>
          <a:xfrm>
            <a:off x="2192093" y="1276350"/>
            <a:ext cx="4759813" cy="375659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097" y="1667230"/>
            <a:ext cx="5586095" cy="574040"/>
          </a:xfrm>
          <a:prstGeom prst="rect">
            <a:avLst/>
          </a:prstGeom>
        </p:spPr>
        <p:txBody>
          <a:bodyPr vert="horz" wrap="square" lIns="0" tIns="12700" rIns="0" bIns="0" rtlCol="0">
            <a:spAutoFit/>
          </a:bodyPr>
          <a:lstStyle/>
          <a:p>
            <a:pPr marL="12700">
              <a:lnSpc>
                <a:spcPct val="100000"/>
              </a:lnSpc>
              <a:spcBef>
                <a:spcPts val="100"/>
              </a:spcBef>
            </a:pPr>
            <a:r>
              <a:rPr spc="-25" dirty="0"/>
              <a:t>Our </a:t>
            </a:r>
            <a:r>
              <a:rPr spc="50" dirty="0"/>
              <a:t>CNN </a:t>
            </a:r>
            <a:r>
              <a:rPr spc="-25" dirty="0"/>
              <a:t>Classifier</a:t>
            </a:r>
            <a:r>
              <a:rPr spc="-484" dirty="0"/>
              <a:t> </a:t>
            </a:r>
            <a:r>
              <a:rPr spc="100" dirty="0"/>
              <a:t>Model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B6BDB2-0FBB-71FA-9E38-B0E01CBD920B}"/>
              </a:ext>
            </a:extLst>
          </p:cNvPr>
          <p:cNvSpPr txBox="1"/>
          <p:nvPr/>
        </p:nvSpPr>
        <p:spPr>
          <a:xfrm>
            <a:off x="762000" y="666750"/>
            <a:ext cx="4343400" cy="369332"/>
          </a:xfrm>
          <a:prstGeom prst="rect">
            <a:avLst/>
          </a:prstGeom>
          <a:noFill/>
        </p:spPr>
        <p:txBody>
          <a:bodyPr wrap="square" rtlCol="0">
            <a:spAutoFit/>
          </a:bodyPr>
          <a:lstStyle/>
          <a:p>
            <a:r>
              <a:rPr lang="en-US" dirty="0"/>
              <a:t>Darknet-53</a:t>
            </a:r>
            <a:endParaRPr lang="en-IN" dirty="0"/>
          </a:p>
        </p:txBody>
      </p:sp>
      <p:pic>
        <p:nvPicPr>
          <p:cNvPr id="1026" name="Picture 2" descr="Darknet-53 Explained | Papers With Code">
            <a:extLst>
              <a:ext uri="{FF2B5EF4-FFF2-40B4-BE49-F238E27FC236}">
                <a16:creationId xmlns:a16="http://schemas.microsoft.com/office/drawing/2014/main" id="{B62A2D1B-2F6A-7949-22F2-028E6148BC9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7168"/>
          <a:stretch/>
        </p:blipFill>
        <p:spPr bwMode="auto">
          <a:xfrm>
            <a:off x="762000" y="1276350"/>
            <a:ext cx="2646203" cy="373141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EDB0AEC-D0DA-CB66-2B0F-A6BA0F103D91}"/>
              </a:ext>
            </a:extLst>
          </p:cNvPr>
          <p:cNvSpPr txBox="1"/>
          <p:nvPr/>
        </p:nvSpPr>
        <p:spPr>
          <a:xfrm>
            <a:off x="4343400" y="1428750"/>
            <a:ext cx="2438400" cy="646331"/>
          </a:xfrm>
          <a:prstGeom prst="rect">
            <a:avLst/>
          </a:prstGeom>
          <a:noFill/>
        </p:spPr>
        <p:txBody>
          <a:bodyPr wrap="square" rtlCol="0">
            <a:spAutoFit/>
          </a:bodyPr>
          <a:lstStyle/>
          <a:p>
            <a:r>
              <a:rPr lang="en-US" dirty="0"/>
              <a:t>Learning Rate – 0.001</a:t>
            </a:r>
          </a:p>
          <a:p>
            <a:r>
              <a:rPr lang="en-US" dirty="0"/>
              <a:t>Activation – Leaky </a:t>
            </a:r>
            <a:r>
              <a:rPr lang="en-US" dirty="0" err="1"/>
              <a:t>Relu</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 y="0"/>
            <a:ext cx="4572000" cy="5143500"/>
            <a:chOff x="1" y="0"/>
            <a:chExt cx="4572000" cy="5143500"/>
          </a:xfrm>
        </p:grpSpPr>
        <p:sp>
          <p:nvSpPr>
            <p:cNvPr id="3" name="object 3"/>
            <p:cNvSpPr/>
            <p:nvPr/>
          </p:nvSpPr>
          <p:spPr>
            <a:xfrm>
              <a:off x="1" y="0"/>
              <a:ext cx="4571989" cy="51434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49" y="0"/>
              <a:ext cx="4568825" cy="5143500"/>
            </a:xfrm>
            <a:custGeom>
              <a:avLst/>
              <a:gdLst/>
              <a:ahLst/>
              <a:cxnLst/>
              <a:rect l="l" t="t" r="r" b="b"/>
              <a:pathLst>
                <a:path w="4568825" h="5143500">
                  <a:moveTo>
                    <a:pt x="4568690" y="5143489"/>
                  </a:moveTo>
                  <a:lnTo>
                    <a:pt x="0" y="5143489"/>
                  </a:lnTo>
                  <a:lnTo>
                    <a:pt x="0" y="0"/>
                  </a:lnTo>
                  <a:lnTo>
                    <a:pt x="4568690" y="0"/>
                  </a:lnTo>
                  <a:lnTo>
                    <a:pt x="4568690" y="5143489"/>
                  </a:lnTo>
                  <a:close/>
                </a:path>
              </a:pathLst>
            </a:custGeom>
            <a:solidFill>
              <a:srgbClr val="178C7C">
                <a:alpha val="68078"/>
              </a:srgbClr>
            </a:solidFill>
          </p:spPr>
          <p:txBody>
            <a:bodyPr wrap="square" lIns="0" tIns="0" rIns="0" bIns="0" rtlCol="0"/>
            <a:lstStyle/>
            <a:p>
              <a:endParaRPr/>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grpSp>
      <p:sp>
        <p:nvSpPr>
          <p:cNvPr id="6" name="object 6"/>
          <p:cNvSpPr txBox="1"/>
          <p:nvPr/>
        </p:nvSpPr>
        <p:spPr>
          <a:xfrm>
            <a:off x="803023" y="1379480"/>
            <a:ext cx="2740025" cy="377154"/>
          </a:xfrm>
          <a:prstGeom prst="rect">
            <a:avLst/>
          </a:prstGeom>
        </p:spPr>
        <p:txBody>
          <a:bodyPr vert="horz" wrap="square" lIns="0" tIns="27939" rIns="0" bIns="0" rtlCol="0">
            <a:spAutoFit/>
          </a:bodyPr>
          <a:lstStyle/>
          <a:p>
            <a:pPr marL="12700" marR="636905">
              <a:lnSpc>
                <a:spcPts val="2850"/>
              </a:lnSpc>
              <a:spcBef>
                <a:spcPts val="219"/>
              </a:spcBef>
            </a:pPr>
            <a:r>
              <a:rPr lang="en-US" sz="2400" dirty="0">
                <a:solidFill>
                  <a:schemeClr val="bg1"/>
                </a:solidFill>
                <a:latin typeface="Arial"/>
                <a:cs typeface="Arial"/>
              </a:rPr>
              <a:t>RESULTS</a:t>
            </a:r>
            <a:endParaRPr sz="2400" dirty="0">
              <a:solidFill>
                <a:schemeClr val="bg1"/>
              </a:solidFill>
              <a:latin typeface="Arial"/>
              <a:cs typeface="Arial"/>
            </a:endParaRPr>
          </a:p>
        </p:txBody>
      </p:sp>
      <p:sp>
        <p:nvSpPr>
          <p:cNvPr id="7" name="object 7"/>
          <p:cNvSpPr txBox="1">
            <a:spLocks noGrp="1"/>
          </p:cNvSpPr>
          <p:nvPr>
            <p:ph type="title"/>
          </p:nvPr>
        </p:nvSpPr>
        <p:spPr>
          <a:xfrm>
            <a:off x="5134818" y="1022360"/>
            <a:ext cx="1439545" cy="391160"/>
          </a:xfrm>
          <a:prstGeom prst="rect">
            <a:avLst/>
          </a:prstGeom>
        </p:spPr>
        <p:txBody>
          <a:bodyPr vert="horz" wrap="square" lIns="0" tIns="12700" rIns="0" bIns="0" rtlCol="0">
            <a:spAutoFit/>
          </a:bodyPr>
          <a:lstStyle/>
          <a:p>
            <a:pPr marL="12700">
              <a:lnSpc>
                <a:spcPct val="100000"/>
              </a:lnSpc>
              <a:spcBef>
                <a:spcPts val="100"/>
              </a:spcBef>
            </a:pPr>
            <a:endParaRPr sz="2400" dirty="0"/>
          </a:p>
        </p:txBody>
      </p:sp>
      <p:pic>
        <p:nvPicPr>
          <p:cNvPr id="9" name="Picture 8">
            <a:extLst>
              <a:ext uri="{FF2B5EF4-FFF2-40B4-BE49-F238E27FC236}">
                <a16:creationId xmlns:a16="http://schemas.microsoft.com/office/drawing/2014/main" id="{C5958C71-D313-56E1-28A6-297CED391EF9}"/>
              </a:ext>
            </a:extLst>
          </p:cNvPr>
          <p:cNvPicPr>
            <a:picLocks noChangeAspect="1"/>
          </p:cNvPicPr>
          <p:nvPr/>
        </p:nvPicPr>
        <p:blipFill>
          <a:blip r:embed="rId3"/>
          <a:stretch>
            <a:fillRect/>
          </a:stretch>
        </p:blipFill>
        <p:spPr>
          <a:xfrm>
            <a:off x="4876800" y="361950"/>
            <a:ext cx="3821906" cy="3821906"/>
          </a:xfrm>
          <a:prstGeom prst="rect">
            <a:avLst/>
          </a:prstGeom>
        </p:spPr>
      </p:pic>
      <p:sp>
        <p:nvSpPr>
          <p:cNvPr id="10" name="TextBox 9">
            <a:extLst>
              <a:ext uri="{FF2B5EF4-FFF2-40B4-BE49-F238E27FC236}">
                <a16:creationId xmlns:a16="http://schemas.microsoft.com/office/drawing/2014/main" id="{D394EA51-A879-56DA-D852-AD1DC18AA243}"/>
              </a:ext>
            </a:extLst>
          </p:cNvPr>
          <p:cNvSpPr txBox="1"/>
          <p:nvPr/>
        </p:nvSpPr>
        <p:spPr>
          <a:xfrm>
            <a:off x="4953000" y="4400550"/>
            <a:ext cx="3048000" cy="369332"/>
          </a:xfrm>
          <a:prstGeom prst="rect">
            <a:avLst/>
          </a:prstGeom>
          <a:noFill/>
        </p:spPr>
        <p:txBody>
          <a:bodyPr wrap="square" rtlCol="0">
            <a:spAutoFit/>
          </a:bodyPr>
          <a:lstStyle/>
          <a:p>
            <a:r>
              <a:rPr lang="en-US" dirty="0"/>
              <a:t>Average Loss – 0.0555</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B6BDB2-0FBB-71FA-9E38-B0E01CBD920B}"/>
              </a:ext>
            </a:extLst>
          </p:cNvPr>
          <p:cNvSpPr txBox="1"/>
          <p:nvPr/>
        </p:nvSpPr>
        <p:spPr>
          <a:xfrm>
            <a:off x="609600" y="666750"/>
            <a:ext cx="4495800" cy="369332"/>
          </a:xfrm>
          <a:prstGeom prst="rect">
            <a:avLst/>
          </a:prstGeom>
          <a:noFill/>
        </p:spPr>
        <p:txBody>
          <a:bodyPr wrap="square" rtlCol="0">
            <a:spAutoFit/>
          </a:bodyPr>
          <a:lstStyle/>
          <a:p>
            <a:r>
              <a:rPr lang="en-US" u="sng" dirty="0"/>
              <a:t>APPLICATION</a:t>
            </a:r>
            <a:endParaRPr lang="en-IN" u="sng" dirty="0"/>
          </a:p>
        </p:txBody>
      </p:sp>
      <p:pic>
        <p:nvPicPr>
          <p:cNvPr id="5" name="Picture 4">
            <a:extLst>
              <a:ext uri="{FF2B5EF4-FFF2-40B4-BE49-F238E27FC236}">
                <a16:creationId xmlns:a16="http://schemas.microsoft.com/office/drawing/2014/main" id="{9821DB6E-3055-4696-A8AA-616A2D25ED29}"/>
              </a:ext>
            </a:extLst>
          </p:cNvPr>
          <p:cNvPicPr>
            <a:picLocks noChangeAspect="1"/>
          </p:cNvPicPr>
          <p:nvPr/>
        </p:nvPicPr>
        <p:blipFill rotWithShape="1">
          <a:blip r:embed="rId2"/>
          <a:srcRect r="26250" b="6528"/>
          <a:stretch/>
        </p:blipFill>
        <p:spPr>
          <a:xfrm>
            <a:off x="609600" y="1113258"/>
            <a:ext cx="5562600" cy="3965710"/>
          </a:xfrm>
          <a:prstGeom prst="rect">
            <a:avLst/>
          </a:prstGeom>
        </p:spPr>
      </p:pic>
    </p:spTree>
    <p:extLst>
      <p:ext uri="{BB962C8B-B14F-4D97-AF65-F5344CB8AC3E}">
        <p14:creationId xmlns:p14="http://schemas.microsoft.com/office/powerpoint/2010/main" val="3578559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473" y="1376432"/>
            <a:ext cx="2477770" cy="482600"/>
          </a:xfrm>
          <a:prstGeom prst="rect">
            <a:avLst/>
          </a:prstGeom>
        </p:spPr>
        <p:txBody>
          <a:bodyPr vert="horz" wrap="square" lIns="0" tIns="12700" rIns="0" bIns="0" rtlCol="0">
            <a:spAutoFit/>
          </a:bodyPr>
          <a:lstStyle/>
          <a:p>
            <a:pPr marL="12700">
              <a:lnSpc>
                <a:spcPct val="100000"/>
              </a:lnSpc>
              <a:spcBef>
                <a:spcPts val="100"/>
              </a:spcBef>
            </a:pPr>
            <a:r>
              <a:rPr sz="3000" spc="30" dirty="0">
                <a:solidFill>
                  <a:srgbClr val="1A1A1A"/>
                </a:solidFill>
              </a:rPr>
              <a:t>Future</a:t>
            </a:r>
            <a:r>
              <a:rPr sz="3000" spc="-165" dirty="0">
                <a:solidFill>
                  <a:srgbClr val="1A1A1A"/>
                </a:solidFill>
              </a:rPr>
              <a:t> </a:t>
            </a:r>
            <a:r>
              <a:rPr sz="3000" spc="5" dirty="0">
                <a:solidFill>
                  <a:srgbClr val="1A1A1A"/>
                </a:solidFill>
              </a:rPr>
              <a:t>Scope</a:t>
            </a:r>
            <a:endParaRPr sz="3000"/>
          </a:p>
        </p:txBody>
      </p:sp>
      <p:sp>
        <p:nvSpPr>
          <p:cNvPr id="3" name="object 3"/>
          <p:cNvSpPr txBox="1"/>
          <p:nvPr/>
        </p:nvSpPr>
        <p:spPr>
          <a:xfrm>
            <a:off x="802473" y="2102750"/>
            <a:ext cx="7528559" cy="955774"/>
          </a:xfrm>
          <a:prstGeom prst="rect">
            <a:avLst/>
          </a:prstGeom>
        </p:spPr>
        <p:txBody>
          <a:bodyPr vert="horz" wrap="square" lIns="0" tIns="12700" rIns="0" bIns="0" rtlCol="0">
            <a:spAutoFit/>
          </a:bodyPr>
          <a:lstStyle/>
          <a:p>
            <a:pPr marL="469265" marR="5080" indent="-457200">
              <a:lnSpc>
                <a:spcPct val="114599"/>
              </a:lnSpc>
              <a:spcBef>
                <a:spcPts val="100"/>
              </a:spcBef>
              <a:buFont typeface="AoyagiKouzanFontT"/>
              <a:buChar char="❖"/>
              <a:tabLst>
                <a:tab pos="469265" algn="l"/>
                <a:tab pos="469900" algn="l"/>
                <a:tab pos="914400" algn="l"/>
                <a:tab pos="1320165" algn="l"/>
                <a:tab pos="2248535" algn="l"/>
                <a:tab pos="2553970" algn="l"/>
                <a:tab pos="3377565" algn="l"/>
                <a:tab pos="4089400" algn="l"/>
                <a:tab pos="5026660" algn="l"/>
                <a:tab pos="5584825" algn="l"/>
                <a:tab pos="5890260" algn="l"/>
                <a:tab pos="6410325" algn="l"/>
                <a:tab pos="6729095" algn="l"/>
              </a:tabLst>
            </a:pPr>
            <a:r>
              <a:rPr lang="en-US" sz="1800" dirty="0"/>
              <a:t>Add more gestures to increase the flexibility of our Application.</a:t>
            </a:r>
            <a:endParaRPr lang="en-IN" sz="1800" dirty="0"/>
          </a:p>
          <a:p>
            <a:pPr marL="469265" marR="5080" indent="-457200">
              <a:lnSpc>
                <a:spcPct val="114599"/>
              </a:lnSpc>
              <a:spcBef>
                <a:spcPts val="100"/>
              </a:spcBef>
              <a:buFont typeface="AoyagiKouzanFontT"/>
              <a:buChar char="❖"/>
              <a:tabLst>
                <a:tab pos="469265" algn="l"/>
                <a:tab pos="469900" algn="l"/>
                <a:tab pos="914400" algn="l"/>
                <a:tab pos="1320165" algn="l"/>
                <a:tab pos="2248535" algn="l"/>
                <a:tab pos="2553970" algn="l"/>
                <a:tab pos="3377565" algn="l"/>
                <a:tab pos="4089400" algn="l"/>
                <a:tab pos="5026660" algn="l"/>
                <a:tab pos="5584825" algn="l"/>
                <a:tab pos="5890260" algn="l"/>
                <a:tab pos="6410325" algn="l"/>
                <a:tab pos="6729095" algn="l"/>
              </a:tabLst>
            </a:pPr>
            <a:r>
              <a:rPr sz="1800" spc="-5" dirty="0">
                <a:latin typeface="Times New Roman"/>
                <a:cs typeface="Times New Roman"/>
              </a:rPr>
              <a:t>We are also thinking </a:t>
            </a:r>
            <a:r>
              <a:rPr sz="1800" dirty="0">
                <a:latin typeface="Times New Roman"/>
                <a:cs typeface="Times New Roman"/>
              </a:rPr>
              <a:t>of </a:t>
            </a:r>
            <a:r>
              <a:rPr sz="1800" spc="-5" dirty="0">
                <a:latin typeface="Times New Roman"/>
                <a:cs typeface="Times New Roman"/>
              </a:rPr>
              <a:t>improving the </a:t>
            </a:r>
            <a:r>
              <a:rPr sz="1800" dirty="0">
                <a:latin typeface="Times New Roman"/>
                <a:cs typeface="Times New Roman"/>
              </a:rPr>
              <a:t>preprocessing </a:t>
            </a:r>
            <a:r>
              <a:rPr sz="1800" spc="-5" dirty="0">
                <a:latin typeface="Times New Roman"/>
                <a:cs typeface="Times New Roman"/>
              </a:rPr>
              <a:t>to </a:t>
            </a:r>
            <a:r>
              <a:rPr sz="1800" dirty="0">
                <a:latin typeface="Times New Roman"/>
                <a:cs typeface="Times New Roman"/>
              </a:rPr>
              <a:t>predict gestures </a:t>
            </a:r>
            <a:r>
              <a:rPr sz="1800" spc="-5" dirty="0">
                <a:latin typeface="Times New Roman"/>
                <a:cs typeface="Times New Roman"/>
              </a:rPr>
              <a:t>in  low light conditions with </a:t>
            </a:r>
            <a:r>
              <a:rPr sz="1800" dirty="0">
                <a:latin typeface="Times New Roman"/>
                <a:cs typeface="Times New Roman"/>
              </a:rPr>
              <a:t>a higher</a:t>
            </a:r>
            <a:r>
              <a:rPr sz="1800" spc="-15" dirty="0">
                <a:latin typeface="Times New Roman"/>
                <a:cs typeface="Times New Roman"/>
              </a:rPr>
              <a:t> </a:t>
            </a:r>
            <a:r>
              <a:rPr sz="1800" spc="-5" dirty="0">
                <a:latin typeface="Times New Roman"/>
                <a:cs typeface="Times New Roman"/>
              </a:rPr>
              <a:t>accuracy.</a:t>
            </a:r>
            <a:endParaRPr sz="1800"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EB5600"/>
          </a:solidFill>
        </p:spPr>
        <p:txBody>
          <a:bodyPr wrap="square" lIns="0" tIns="0" rIns="0" bIns="0" rtlCol="0"/>
          <a:lstStyle/>
          <a:p>
            <a:endParaRPr/>
          </a:p>
        </p:txBody>
      </p:sp>
      <p:sp>
        <p:nvSpPr>
          <p:cNvPr id="3" name="object 3"/>
          <p:cNvSpPr/>
          <p:nvPr/>
        </p:nvSpPr>
        <p:spPr>
          <a:xfrm>
            <a:off x="830389" y="4169118"/>
            <a:ext cx="746125" cy="46355"/>
          </a:xfrm>
          <a:custGeom>
            <a:avLst/>
            <a:gdLst/>
            <a:ahLst/>
            <a:cxnLst/>
            <a:rect l="l" t="t" r="r" b="b"/>
            <a:pathLst>
              <a:path w="746125" h="46354">
                <a:moveTo>
                  <a:pt x="745756" y="0"/>
                </a:moveTo>
                <a:lnTo>
                  <a:pt x="376008" y="0"/>
                </a:lnTo>
                <a:lnTo>
                  <a:pt x="372897" y="0"/>
                </a:lnTo>
                <a:lnTo>
                  <a:pt x="0" y="0"/>
                </a:lnTo>
                <a:lnTo>
                  <a:pt x="0" y="45834"/>
                </a:lnTo>
                <a:lnTo>
                  <a:pt x="372897" y="45834"/>
                </a:lnTo>
                <a:lnTo>
                  <a:pt x="376008" y="45834"/>
                </a:lnTo>
                <a:lnTo>
                  <a:pt x="745756" y="45834"/>
                </a:lnTo>
                <a:lnTo>
                  <a:pt x="745756" y="0"/>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802473" y="1856417"/>
            <a:ext cx="4315460" cy="939800"/>
          </a:xfrm>
          <a:prstGeom prst="rect">
            <a:avLst/>
          </a:prstGeom>
        </p:spPr>
        <p:txBody>
          <a:bodyPr vert="horz" wrap="square" lIns="0" tIns="12700" rIns="0" bIns="0" rtlCol="0">
            <a:spAutoFit/>
          </a:bodyPr>
          <a:lstStyle/>
          <a:p>
            <a:pPr marL="12700">
              <a:lnSpc>
                <a:spcPct val="100000"/>
              </a:lnSpc>
              <a:spcBef>
                <a:spcPts val="100"/>
              </a:spcBef>
            </a:pPr>
            <a:r>
              <a:rPr sz="6000" spc="15" dirty="0"/>
              <a:t>Thank </a:t>
            </a:r>
            <a:r>
              <a:rPr sz="6000" spc="-10" dirty="0"/>
              <a:t>You</a:t>
            </a:r>
            <a:r>
              <a:rPr sz="6000" spc="-560" dirty="0"/>
              <a:t> </a:t>
            </a:r>
            <a:r>
              <a:rPr sz="6000" spc="-160" dirty="0"/>
              <a:t>!</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 y="0"/>
            <a:ext cx="4572000" cy="5143500"/>
            <a:chOff x="1" y="0"/>
            <a:chExt cx="4572000" cy="5143500"/>
          </a:xfrm>
        </p:grpSpPr>
        <p:sp>
          <p:nvSpPr>
            <p:cNvPr id="3" name="object 3"/>
            <p:cNvSpPr/>
            <p:nvPr/>
          </p:nvSpPr>
          <p:spPr>
            <a:xfrm>
              <a:off x="1" y="0"/>
              <a:ext cx="4571989" cy="51434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49" y="0"/>
              <a:ext cx="4568825" cy="5143500"/>
            </a:xfrm>
            <a:custGeom>
              <a:avLst/>
              <a:gdLst/>
              <a:ahLst/>
              <a:cxnLst/>
              <a:rect l="l" t="t" r="r" b="b"/>
              <a:pathLst>
                <a:path w="4568825" h="5143500">
                  <a:moveTo>
                    <a:pt x="4568690" y="5143489"/>
                  </a:moveTo>
                  <a:lnTo>
                    <a:pt x="0" y="5143489"/>
                  </a:lnTo>
                  <a:lnTo>
                    <a:pt x="0" y="0"/>
                  </a:lnTo>
                  <a:lnTo>
                    <a:pt x="4568690" y="0"/>
                  </a:lnTo>
                  <a:lnTo>
                    <a:pt x="4568690" y="5143489"/>
                  </a:lnTo>
                  <a:close/>
                </a:path>
              </a:pathLst>
            </a:custGeom>
            <a:solidFill>
              <a:srgbClr val="178C7C">
                <a:alpha val="68078"/>
              </a:srgbClr>
            </a:solidFill>
          </p:spPr>
          <p:txBody>
            <a:bodyPr wrap="square" lIns="0" tIns="0" rIns="0" bIns="0" rtlCol="0"/>
            <a:lstStyle/>
            <a:p>
              <a:endParaRPr/>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803022" y="1361192"/>
            <a:ext cx="3464177" cy="1859483"/>
          </a:xfrm>
          <a:prstGeom prst="rect">
            <a:avLst/>
          </a:prstGeom>
        </p:spPr>
        <p:txBody>
          <a:bodyPr vert="horz" wrap="square" lIns="0" tIns="12700" rIns="0" bIns="0" rtlCol="0">
            <a:spAutoFit/>
          </a:bodyPr>
          <a:lstStyle/>
          <a:p>
            <a:pPr marL="12700">
              <a:lnSpc>
                <a:spcPct val="100000"/>
              </a:lnSpc>
              <a:spcBef>
                <a:spcPts val="100"/>
              </a:spcBef>
            </a:pPr>
            <a:r>
              <a:rPr lang="en-US" sz="6000" dirty="0"/>
              <a:t>Research</a:t>
            </a:r>
            <a:br>
              <a:rPr lang="en-US" sz="6000" dirty="0"/>
            </a:br>
            <a:r>
              <a:rPr lang="en-US" sz="6000" dirty="0"/>
              <a:t>Problem</a:t>
            </a:r>
            <a:endParaRPr sz="6000" dirty="0"/>
          </a:p>
        </p:txBody>
      </p:sp>
      <p:sp>
        <p:nvSpPr>
          <p:cNvPr id="7" name="object 7"/>
          <p:cNvSpPr txBox="1"/>
          <p:nvPr/>
        </p:nvSpPr>
        <p:spPr>
          <a:xfrm>
            <a:off x="5362742" y="616438"/>
            <a:ext cx="3275329" cy="4245329"/>
          </a:xfrm>
          <a:prstGeom prst="rect">
            <a:avLst/>
          </a:prstGeom>
        </p:spPr>
        <p:txBody>
          <a:bodyPr vert="horz" wrap="square" lIns="0" tIns="12700" rIns="0" bIns="0" rtlCol="0">
            <a:spAutoFit/>
          </a:bodyPr>
          <a:lstStyle/>
          <a:p>
            <a:pPr marL="12700" marR="5080">
              <a:lnSpc>
                <a:spcPct val="106200"/>
              </a:lnSpc>
              <a:spcBef>
                <a:spcPts val="100"/>
              </a:spcBef>
            </a:pPr>
            <a:r>
              <a:rPr lang="en-US" sz="2000" dirty="0">
                <a:solidFill>
                  <a:schemeClr val="dk1"/>
                </a:solidFill>
                <a:latin typeface="Times New Roman"/>
                <a:ea typeface="Times New Roman"/>
                <a:cs typeface="Times New Roman"/>
                <a:sym typeface="Times New Roman"/>
              </a:rPr>
              <a:t>Speech impaired people use hand signs and gestures to speak. Regular people face difficulty in understanding sign language. Hence there's a necessity of a system which recognizes the various signs, gestures and conveys the data to the conventional people. It bridges the gap between physically challenged people and regular people.</a:t>
            </a:r>
          </a:p>
          <a:p>
            <a:pPr marL="12700" marR="5080">
              <a:lnSpc>
                <a:spcPct val="106200"/>
              </a:lnSpc>
              <a:spcBef>
                <a:spcPts val="100"/>
              </a:spcBef>
            </a:pPr>
            <a:endParaRPr sz="20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4" y="0"/>
            <a:ext cx="4575810" cy="5143500"/>
            <a:chOff x="-74" y="0"/>
            <a:chExt cx="4575810" cy="5143500"/>
          </a:xfrm>
        </p:grpSpPr>
        <p:sp>
          <p:nvSpPr>
            <p:cNvPr id="3" name="object 3"/>
            <p:cNvSpPr/>
            <p:nvPr/>
          </p:nvSpPr>
          <p:spPr>
            <a:xfrm>
              <a:off x="0" y="0"/>
              <a:ext cx="4575240" cy="514348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4" y="0"/>
              <a:ext cx="4572000" cy="5143500"/>
            </a:xfrm>
            <a:custGeom>
              <a:avLst/>
              <a:gdLst/>
              <a:ahLst/>
              <a:cxnLst/>
              <a:rect l="l" t="t" r="r" b="b"/>
              <a:pathLst>
                <a:path w="4572000" h="5143500">
                  <a:moveTo>
                    <a:pt x="4571990" y="5143489"/>
                  </a:moveTo>
                  <a:lnTo>
                    <a:pt x="0" y="5143489"/>
                  </a:lnTo>
                  <a:lnTo>
                    <a:pt x="0" y="0"/>
                  </a:lnTo>
                  <a:lnTo>
                    <a:pt x="4571990" y="0"/>
                  </a:lnTo>
                  <a:lnTo>
                    <a:pt x="4571990" y="5143489"/>
                  </a:lnTo>
                  <a:close/>
                </a:path>
              </a:pathLst>
            </a:custGeom>
            <a:solidFill>
              <a:srgbClr val="178C7C">
                <a:alpha val="68078"/>
              </a:srgbClr>
            </a:solidFill>
          </p:spPr>
          <p:txBody>
            <a:bodyPr wrap="square" lIns="0" tIns="0" rIns="0" bIns="0" rtlCol="0"/>
            <a:lstStyle/>
            <a:p>
              <a:endParaRPr/>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782023" y="1388691"/>
            <a:ext cx="3118485" cy="1587500"/>
          </a:xfrm>
          <a:prstGeom prst="rect">
            <a:avLst/>
          </a:prstGeom>
        </p:spPr>
        <p:txBody>
          <a:bodyPr vert="horz" wrap="square" lIns="0" tIns="12700" rIns="0" bIns="0" rtlCol="0">
            <a:spAutoFit/>
          </a:bodyPr>
          <a:lstStyle/>
          <a:p>
            <a:pPr marL="12700" marR="5080">
              <a:lnSpc>
                <a:spcPct val="106800"/>
              </a:lnSpc>
              <a:spcBef>
                <a:spcPts val="100"/>
              </a:spcBef>
              <a:tabLst>
                <a:tab pos="800735" algn="l"/>
                <a:tab pos="1015365" algn="l"/>
                <a:tab pos="1348740" algn="l"/>
                <a:tab pos="1792605" algn="l"/>
                <a:tab pos="2108835" algn="l"/>
                <a:tab pos="2334895" algn="l"/>
                <a:tab pos="2549525" algn="l"/>
                <a:tab pos="2710180" algn="l"/>
              </a:tabLst>
            </a:pPr>
            <a:r>
              <a:rPr sz="2400" spc="-40" dirty="0"/>
              <a:t>Sign	</a:t>
            </a:r>
            <a:r>
              <a:rPr sz="2400" spc="45" dirty="0"/>
              <a:t>language	</a:t>
            </a:r>
            <a:r>
              <a:rPr sz="2400" spc="-100" dirty="0"/>
              <a:t>is	</a:t>
            </a:r>
            <a:r>
              <a:rPr sz="2400" spc="40" dirty="0"/>
              <a:t>a  </a:t>
            </a:r>
            <a:r>
              <a:rPr sz="2400" spc="-10" dirty="0"/>
              <a:t>visual</a:t>
            </a:r>
            <a:r>
              <a:rPr sz="2400" dirty="0"/>
              <a:t>	</a:t>
            </a:r>
            <a:r>
              <a:rPr sz="2400" spc="45" dirty="0"/>
              <a:t>language</a:t>
            </a:r>
            <a:r>
              <a:rPr sz="2400" dirty="0"/>
              <a:t>	</a:t>
            </a:r>
            <a:r>
              <a:rPr sz="2400" spc="25" dirty="0"/>
              <a:t>and  </a:t>
            </a:r>
            <a:r>
              <a:rPr sz="2400" spc="-50" dirty="0"/>
              <a:t>consists	</a:t>
            </a:r>
            <a:r>
              <a:rPr sz="2400" spc="35" dirty="0"/>
              <a:t>of	</a:t>
            </a:r>
            <a:r>
              <a:rPr sz="2400" dirty="0"/>
              <a:t>3	</a:t>
            </a:r>
            <a:r>
              <a:rPr sz="2400" spc="15" dirty="0"/>
              <a:t>major  </a:t>
            </a:r>
            <a:r>
              <a:rPr sz="2400" spc="-5" dirty="0"/>
              <a:t>components:</a:t>
            </a:r>
            <a:endParaRPr sz="2400" dirty="0"/>
          </a:p>
        </p:txBody>
      </p:sp>
      <p:sp>
        <p:nvSpPr>
          <p:cNvPr id="7" name="object 7"/>
          <p:cNvSpPr/>
          <p:nvPr/>
        </p:nvSpPr>
        <p:spPr>
          <a:xfrm>
            <a:off x="4648200" y="1650046"/>
            <a:ext cx="4495780" cy="183610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 y="0"/>
            <a:ext cx="4572000" cy="5143500"/>
            <a:chOff x="1" y="0"/>
            <a:chExt cx="4572000" cy="5143500"/>
          </a:xfrm>
        </p:grpSpPr>
        <p:sp>
          <p:nvSpPr>
            <p:cNvPr id="3" name="object 3"/>
            <p:cNvSpPr/>
            <p:nvPr/>
          </p:nvSpPr>
          <p:spPr>
            <a:xfrm>
              <a:off x="1" y="0"/>
              <a:ext cx="4571989" cy="51434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49" y="0"/>
              <a:ext cx="4568825" cy="5143500"/>
            </a:xfrm>
            <a:custGeom>
              <a:avLst/>
              <a:gdLst/>
              <a:ahLst/>
              <a:cxnLst/>
              <a:rect l="l" t="t" r="r" b="b"/>
              <a:pathLst>
                <a:path w="4568825" h="5143500">
                  <a:moveTo>
                    <a:pt x="4568690" y="5143489"/>
                  </a:moveTo>
                  <a:lnTo>
                    <a:pt x="0" y="5143489"/>
                  </a:lnTo>
                  <a:lnTo>
                    <a:pt x="0" y="0"/>
                  </a:lnTo>
                  <a:lnTo>
                    <a:pt x="4568690" y="0"/>
                  </a:lnTo>
                  <a:lnTo>
                    <a:pt x="4568690" y="5143489"/>
                  </a:lnTo>
                  <a:close/>
                </a:path>
              </a:pathLst>
            </a:custGeom>
            <a:solidFill>
              <a:srgbClr val="178C7C">
                <a:alpha val="68078"/>
              </a:srgbClr>
            </a:solidFill>
          </p:spPr>
          <p:txBody>
            <a:bodyPr wrap="square" lIns="0" tIns="0" rIns="0" bIns="0" rtlCol="0"/>
            <a:lstStyle/>
            <a:p>
              <a:endParaRPr/>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803022" y="1361192"/>
            <a:ext cx="3464177" cy="689932"/>
          </a:xfrm>
          <a:prstGeom prst="rect">
            <a:avLst/>
          </a:prstGeom>
        </p:spPr>
        <p:txBody>
          <a:bodyPr vert="horz" wrap="square" lIns="0" tIns="12700" rIns="0" bIns="0" rtlCol="0">
            <a:spAutoFit/>
          </a:bodyPr>
          <a:lstStyle/>
          <a:p>
            <a:pPr marL="12700">
              <a:lnSpc>
                <a:spcPct val="100000"/>
              </a:lnSpc>
              <a:spcBef>
                <a:spcPts val="100"/>
              </a:spcBef>
            </a:pPr>
            <a:r>
              <a:rPr lang="en-US" sz="4400" dirty="0"/>
              <a:t>Our Solution</a:t>
            </a:r>
            <a:endParaRPr sz="6000" dirty="0"/>
          </a:p>
        </p:txBody>
      </p:sp>
      <p:sp>
        <p:nvSpPr>
          <p:cNvPr id="7" name="object 7"/>
          <p:cNvSpPr txBox="1"/>
          <p:nvPr/>
        </p:nvSpPr>
        <p:spPr>
          <a:xfrm>
            <a:off x="5362742" y="616438"/>
            <a:ext cx="3275329" cy="3266600"/>
          </a:xfrm>
          <a:prstGeom prst="rect">
            <a:avLst/>
          </a:prstGeom>
        </p:spPr>
        <p:txBody>
          <a:bodyPr vert="horz" wrap="square" lIns="0" tIns="12700" rIns="0" bIns="0" rtlCol="0">
            <a:spAutoFit/>
          </a:bodyPr>
          <a:lstStyle/>
          <a:p>
            <a:pPr marL="12700" marR="5080">
              <a:lnSpc>
                <a:spcPct val="106200"/>
              </a:lnSpc>
              <a:spcBef>
                <a:spcPts val="100"/>
              </a:spcBef>
            </a:pPr>
            <a:r>
              <a:rPr lang="en-US" sz="2000" dirty="0"/>
              <a:t>Our solution to this problem is to create a machine learning model to recognize Word Level Sign Language and to create an application which assembles the recognized Gestures which can also be converted to Audio and be translated for natives to understand.</a:t>
            </a:r>
          </a:p>
          <a:p>
            <a:pPr marL="12700" marR="5080">
              <a:lnSpc>
                <a:spcPct val="106200"/>
              </a:lnSpc>
              <a:spcBef>
                <a:spcPts val="100"/>
              </a:spcBef>
            </a:pPr>
            <a:endParaRPr sz="2000" dirty="0">
              <a:latin typeface="Times New Roman"/>
              <a:cs typeface="Times New Roman"/>
            </a:endParaRPr>
          </a:p>
        </p:txBody>
      </p:sp>
    </p:spTree>
    <p:extLst>
      <p:ext uri="{BB962C8B-B14F-4D97-AF65-F5344CB8AC3E}">
        <p14:creationId xmlns:p14="http://schemas.microsoft.com/office/powerpoint/2010/main" val="2506423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823" y="1315939"/>
            <a:ext cx="4914900" cy="939800"/>
          </a:xfrm>
          <a:prstGeom prst="rect">
            <a:avLst/>
          </a:prstGeom>
        </p:spPr>
        <p:txBody>
          <a:bodyPr vert="horz" wrap="square" lIns="0" tIns="12700" rIns="0" bIns="0" rtlCol="0">
            <a:spAutoFit/>
          </a:bodyPr>
          <a:lstStyle/>
          <a:p>
            <a:pPr marL="12700">
              <a:lnSpc>
                <a:spcPct val="100000"/>
              </a:lnSpc>
              <a:spcBef>
                <a:spcPts val="100"/>
              </a:spcBef>
            </a:pPr>
            <a:r>
              <a:rPr sz="6000" spc="105" dirty="0"/>
              <a:t>Methodology</a:t>
            </a:r>
            <a:endParaRPr sz="6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890" rIns="0" bIns="0" rtlCol="0">
            <a:spAutoFit/>
          </a:bodyPr>
          <a:lstStyle/>
          <a:p>
            <a:pPr marL="12700" marR="5080">
              <a:lnSpc>
                <a:spcPct val="100699"/>
              </a:lnSpc>
              <a:spcBef>
                <a:spcPts val="70"/>
              </a:spcBef>
            </a:pPr>
            <a:r>
              <a:rPr spc="95" dirty="0"/>
              <a:t>How</a:t>
            </a:r>
            <a:r>
              <a:rPr spc="-150" dirty="0"/>
              <a:t> </a:t>
            </a:r>
            <a:r>
              <a:rPr spc="185" dirty="0"/>
              <a:t>we</a:t>
            </a:r>
            <a:r>
              <a:rPr spc="-145" dirty="0"/>
              <a:t> </a:t>
            </a:r>
            <a:r>
              <a:rPr spc="95" dirty="0"/>
              <a:t>generated</a:t>
            </a:r>
            <a:r>
              <a:rPr spc="-145" dirty="0"/>
              <a:t> </a:t>
            </a:r>
            <a:r>
              <a:rPr spc="105" dirty="0"/>
              <a:t>data</a:t>
            </a:r>
            <a:r>
              <a:rPr spc="-150" dirty="0"/>
              <a:t> </a:t>
            </a:r>
            <a:r>
              <a:rPr spc="40" dirty="0"/>
              <a:t>set</a:t>
            </a:r>
            <a:r>
              <a:rPr spc="-145" dirty="0"/>
              <a:t> </a:t>
            </a:r>
            <a:r>
              <a:rPr spc="50" dirty="0"/>
              <a:t>and  </a:t>
            </a:r>
            <a:r>
              <a:rPr lang="en-US" spc="50" dirty="0"/>
              <a:t>labelled it</a:t>
            </a:r>
            <a:r>
              <a:rPr spc="-550" dirty="0"/>
              <a:t> </a:t>
            </a:r>
            <a:r>
              <a:rPr spc="-45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488315"/>
          </a:xfrm>
          <a:custGeom>
            <a:avLst/>
            <a:gdLst/>
            <a:ahLst/>
            <a:cxnLst/>
            <a:rect l="l" t="t" r="r" b="b"/>
            <a:pathLst>
              <a:path w="9144000" h="488315">
                <a:moveTo>
                  <a:pt x="9143981" y="487799"/>
                </a:moveTo>
                <a:lnTo>
                  <a:pt x="0" y="487799"/>
                </a:lnTo>
                <a:lnTo>
                  <a:pt x="0" y="0"/>
                </a:lnTo>
                <a:lnTo>
                  <a:pt x="9143981" y="0"/>
                </a:lnTo>
                <a:lnTo>
                  <a:pt x="9143981" y="487799"/>
                </a:lnTo>
                <a:close/>
              </a:path>
            </a:pathLst>
          </a:custGeom>
          <a:solidFill>
            <a:srgbClr val="E8EDED"/>
          </a:solidFill>
        </p:spPr>
        <p:txBody>
          <a:bodyPr wrap="square" lIns="0" tIns="0" rIns="0" bIns="0" rtlCol="0"/>
          <a:lstStyle/>
          <a:p>
            <a:endParaRPr/>
          </a:p>
        </p:txBody>
      </p:sp>
      <p:grpSp>
        <p:nvGrpSpPr>
          <p:cNvPr id="3" name="object 3"/>
          <p:cNvGrpSpPr/>
          <p:nvPr/>
        </p:nvGrpSpPr>
        <p:grpSpPr>
          <a:xfrm>
            <a:off x="830390" y="1191252"/>
            <a:ext cx="746125" cy="46355"/>
            <a:chOff x="830390" y="1191252"/>
            <a:chExt cx="746125" cy="46355"/>
          </a:xfrm>
        </p:grpSpPr>
        <p:sp>
          <p:nvSpPr>
            <p:cNvPr id="4" name="object 4"/>
            <p:cNvSpPr/>
            <p:nvPr/>
          </p:nvSpPr>
          <p:spPr>
            <a:xfrm>
              <a:off x="1203292" y="1191252"/>
              <a:ext cx="373380" cy="46355"/>
            </a:xfrm>
            <a:custGeom>
              <a:avLst/>
              <a:gdLst/>
              <a:ahLst/>
              <a:cxnLst/>
              <a:rect l="l" t="t" r="r" b="b"/>
              <a:pathLst>
                <a:path w="373380" h="46355">
                  <a:moveTo>
                    <a:pt x="372859" y="45827"/>
                  </a:moveTo>
                  <a:lnTo>
                    <a:pt x="0" y="45827"/>
                  </a:lnTo>
                  <a:lnTo>
                    <a:pt x="0" y="0"/>
                  </a:lnTo>
                  <a:lnTo>
                    <a:pt x="372859" y="0"/>
                  </a:lnTo>
                  <a:lnTo>
                    <a:pt x="372859" y="45827"/>
                  </a:lnTo>
                  <a:close/>
                </a:path>
              </a:pathLst>
            </a:custGeom>
            <a:solidFill>
              <a:srgbClr val="EB5600"/>
            </a:solidFill>
          </p:spPr>
          <p:txBody>
            <a:bodyPr wrap="square" lIns="0" tIns="0" rIns="0" bIns="0" rtlCol="0"/>
            <a:lstStyle/>
            <a:p>
              <a:endParaRPr/>
            </a:p>
          </p:txBody>
        </p:sp>
        <p:sp>
          <p:nvSpPr>
            <p:cNvPr id="5" name="object 5"/>
            <p:cNvSpPr/>
            <p:nvPr/>
          </p:nvSpPr>
          <p:spPr>
            <a:xfrm>
              <a:off x="830390" y="1191252"/>
              <a:ext cx="376555" cy="46355"/>
            </a:xfrm>
            <a:custGeom>
              <a:avLst/>
              <a:gdLst/>
              <a:ahLst/>
              <a:cxnLst/>
              <a:rect l="l" t="t" r="r" b="b"/>
              <a:pathLst>
                <a:path w="376555" h="46355">
                  <a:moveTo>
                    <a:pt x="376011" y="45827"/>
                  </a:moveTo>
                  <a:lnTo>
                    <a:pt x="0" y="45827"/>
                  </a:lnTo>
                  <a:lnTo>
                    <a:pt x="0" y="0"/>
                  </a:lnTo>
                  <a:lnTo>
                    <a:pt x="376011" y="0"/>
                  </a:lnTo>
                  <a:lnTo>
                    <a:pt x="376011" y="45827"/>
                  </a:lnTo>
                  <a:close/>
                </a:path>
              </a:pathLst>
            </a:custGeom>
            <a:solidFill>
              <a:srgbClr val="1A9987"/>
            </a:solidFill>
          </p:spPr>
          <p:txBody>
            <a:bodyPr wrap="square" lIns="0" tIns="0" rIns="0" bIns="0" rtlCol="0"/>
            <a:lstStyle/>
            <a:p>
              <a:endParaRPr/>
            </a:p>
          </p:txBody>
        </p:sp>
      </p:grpSp>
      <p:grpSp>
        <p:nvGrpSpPr>
          <p:cNvPr id="9" name="object 9"/>
          <p:cNvGrpSpPr/>
          <p:nvPr/>
        </p:nvGrpSpPr>
        <p:grpSpPr>
          <a:xfrm>
            <a:off x="2696907" y="2923606"/>
            <a:ext cx="885825" cy="171450"/>
            <a:chOff x="2696907" y="2923606"/>
            <a:chExt cx="885825" cy="171450"/>
          </a:xfrm>
        </p:grpSpPr>
        <p:sp>
          <p:nvSpPr>
            <p:cNvPr id="10" name="object 10"/>
            <p:cNvSpPr/>
            <p:nvPr/>
          </p:nvSpPr>
          <p:spPr>
            <a:xfrm>
              <a:off x="2701669" y="2928369"/>
              <a:ext cx="876300" cy="161925"/>
            </a:xfrm>
            <a:custGeom>
              <a:avLst/>
              <a:gdLst/>
              <a:ahLst/>
              <a:cxnLst/>
              <a:rect l="l" t="t" r="r" b="b"/>
              <a:pathLst>
                <a:path w="876300" h="161925">
                  <a:moveTo>
                    <a:pt x="795448" y="161699"/>
                  </a:moveTo>
                  <a:lnTo>
                    <a:pt x="795448" y="121274"/>
                  </a:lnTo>
                  <a:lnTo>
                    <a:pt x="0" y="121274"/>
                  </a:lnTo>
                  <a:lnTo>
                    <a:pt x="0" y="40424"/>
                  </a:lnTo>
                  <a:lnTo>
                    <a:pt x="795448" y="40424"/>
                  </a:lnTo>
                  <a:lnTo>
                    <a:pt x="795448" y="0"/>
                  </a:lnTo>
                  <a:lnTo>
                    <a:pt x="876298" y="80849"/>
                  </a:lnTo>
                  <a:lnTo>
                    <a:pt x="795448" y="161699"/>
                  </a:lnTo>
                  <a:close/>
                </a:path>
              </a:pathLst>
            </a:custGeom>
            <a:solidFill>
              <a:srgbClr val="E8EDED"/>
            </a:solidFill>
          </p:spPr>
          <p:txBody>
            <a:bodyPr wrap="square" lIns="0" tIns="0" rIns="0" bIns="0" rtlCol="0"/>
            <a:lstStyle/>
            <a:p>
              <a:endParaRPr/>
            </a:p>
          </p:txBody>
        </p:sp>
        <p:sp>
          <p:nvSpPr>
            <p:cNvPr id="11" name="object 11"/>
            <p:cNvSpPr/>
            <p:nvPr/>
          </p:nvSpPr>
          <p:spPr>
            <a:xfrm>
              <a:off x="2701669" y="2928369"/>
              <a:ext cx="876300" cy="161925"/>
            </a:xfrm>
            <a:custGeom>
              <a:avLst/>
              <a:gdLst/>
              <a:ahLst/>
              <a:cxnLst/>
              <a:rect l="l" t="t" r="r" b="b"/>
              <a:pathLst>
                <a:path w="876300" h="161925">
                  <a:moveTo>
                    <a:pt x="0" y="40424"/>
                  </a:moveTo>
                  <a:lnTo>
                    <a:pt x="795448" y="40424"/>
                  </a:lnTo>
                  <a:lnTo>
                    <a:pt x="795448" y="0"/>
                  </a:lnTo>
                  <a:lnTo>
                    <a:pt x="876298" y="80849"/>
                  </a:lnTo>
                  <a:lnTo>
                    <a:pt x="795448" y="161699"/>
                  </a:lnTo>
                  <a:lnTo>
                    <a:pt x="795448" y="121274"/>
                  </a:lnTo>
                  <a:lnTo>
                    <a:pt x="0" y="121274"/>
                  </a:lnTo>
                  <a:lnTo>
                    <a:pt x="0" y="40424"/>
                  </a:lnTo>
                  <a:close/>
                </a:path>
              </a:pathLst>
            </a:custGeom>
            <a:ln w="9524">
              <a:solidFill>
                <a:srgbClr val="1A1A1A"/>
              </a:solidFill>
            </a:ln>
          </p:spPr>
          <p:txBody>
            <a:bodyPr wrap="square" lIns="0" tIns="0" rIns="0" bIns="0" rtlCol="0"/>
            <a:lstStyle/>
            <a:p>
              <a:endParaRPr/>
            </a:p>
          </p:txBody>
        </p:sp>
      </p:grpSp>
      <p:sp>
        <p:nvSpPr>
          <p:cNvPr id="15" name="object 15"/>
          <p:cNvSpPr txBox="1"/>
          <p:nvPr/>
        </p:nvSpPr>
        <p:spPr>
          <a:xfrm>
            <a:off x="333874" y="1366374"/>
            <a:ext cx="221107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Lato"/>
                <a:cs typeface="Lato"/>
              </a:rPr>
              <a:t>Capturing </a:t>
            </a:r>
            <a:r>
              <a:rPr sz="1800" b="1" spc="5" dirty="0">
                <a:latin typeface="Lato"/>
                <a:cs typeface="Lato"/>
              </a:rPr>
              <a:t>Raw</a:t>
            </a:r>
            <a:r>
              <a:rPr sz="1800" b="1" spc="-245" dirty="0">
                <a:latin typeface="Lato"/>
                <a:cs typeface="Lato"/>
              </a:rPr>
              <a:t> </a:t>
            </a:r>
            <a:r>
              <a:rPr sz="1800" b="1" spc="10" dirty="0">
                <a:latin typeface="Lato"/>
                <a:cs typeface="Lato"/>
              </a:rPr>
              <a:t>Image</a:t>
            </a:r>
            <a:endParaRPr sz="1800">
              <a:latin typeface="Lato"/>
              <a:cs typeface="Lato"/>
            </a:endParaRPr>
          </a:p>
        </p:txBody>
      </p:sp>
      <p:sp>
        <p:nvSpPr>
          <p:cNvPr id="16" name="object 16"/>
          <p:cNvSpPr txBox="1"/>
          <p:nvPr/>
        </p:nvSpPr>
        <p:spPr>
          <a:xfrm>
            <a:off x="3697327" y="1366374"/>
            <a:ext cx="2827060" cy="289823"/>
          </a:xfrm>
          <a:prstGeom prst="rect">
            <a:avLst/>
          </a:prstGeom>
        </p:spPr>
        <p:txBody>
          <a:bodyPr vert="horz" wrap="square" lIns="0" tIns="12700" rIns="0" bIns="0" rtlCol="0">
            <a:spAutoFit/>
          </a:bodyPr>
          <a:lstStyle/>
          <a:p>
            <a:pPr marL="12700">
              <a:lnSpc>
                <a:spcPct val="100000"/>
              </a:lnSpc>
              <a:spcBef>
                <a:spcPts val="100"/>
              </a:spcBef>
            </a:pPr>
            <a:r>
              <a:rPr lang="en-US" b="1" spc="20" dirty="0">
                <a:latin typeface="Lato"/>
                <a:cs typeface="Lato"/>
              </a:rPr>
              <a:t>Labelling using </a:t>
            </a:r>
            <a:r>
              <a:rPr lang="en-US" b="1" spc="20" dirty="0" err="1">
                <a:latin typeface="Lato"/>
                <a:cs typeface="Lato"/>
              </a:rPr>
              <a:t>Labelimg</a:t>
            </a:r>
            <a:endParaRPr sz="1800" dirty="0">
              <a:latin typeface="Lato"/>
              <a:cs typeface="Lato"/>
            </a:endParaRPr>
          </a:p>
        </p:txBody>
      </p:sp>
      <p:pic>
        <p:nvPicPr>
          <p:cNvPr id="7" name="Picture 6">
            <a:extLst>
              <a:ext uri="{FF2B5EF4-FFF2-40B4-BE49-F238E27FC236}">
                <a16:creationId xmlns:a16="http://schemas.microsoft.com/office/drawing/2014/main" id="{C428FCAD-8894-907C-1AEC-81F3090C5C5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8290" r="877" b="41111"/>
          <a:stretch/>
        </p:blipFill>
        <p:spPr>
          <a:xfrm>
            <a:off x="117711" y="1823436"/>
            <a:ext cx="2501904" cy="2029606"/>
          </a:xfrm>
          <a:prstGeom prst="rect">
            <a:avLst/>
          </a:prstGeom>
        </p:spPr>
      </p:pic>
      <p:pic>
        <p:nvPicPr>
          <p:cNvPr id="18" name="Picture 17">
            <a:extLst>
              <a:ext uri="{FF2B5EF4-FFF2-40B4-BE49-F238E27FC236}">
                <a16:creationId xmlns:a16="http://schemas.microsoft.com/office/drawing/2014/main" id="{0C92C190-476D-0186-B343-588CEE177EA4}"/>
              </a:ext>
            </a:extLst>
          </p:cNvPr>
          <p:cNvPicPr>
            <a:picLocks noChangeAspect="1"/>
          </p:cNvPicPr>
          <p:nvPr/>
        </p:nvPicPr>
        <p:blipFill rotWithShape="1">
          <a:blip r:embed="rId3"/>
          <a:srcRect l="833" t="1112" b="7036"/>
          <a:stretch/>
        </p:blipFill>
        <p:spPr>
          <a:xfrm>
            <a:off x="3727778" y="1757352"/>
            <a:ext cx="5116777" cy="266588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823" y="1328131"/>
            <a:ext cx="7721600" cy="574040"/>
          </a:xfrm>
          <a:prstGeom prst="rect">
            <a:avLst/>
          </a:prstGeom>
        </p:spPr>
        <p:txBody>
          <a:bodyPr vert="horz" wrap="square" lIns="0" tIns="12700" rIns="0" bIns="0" rtlCol="0">
            <a:spAutoFit/>
          </a:bodyPr>
          <a:lstStyle/>
          <a:p>
            <a:pPr marL="12700">
              <a:lnSpc>
                <a:spcPct val="100000"/>
              </a:lnSpc>
              <a:spcBef>
                <a:spcPts val="100"/>
              </a:spcBef>
            </a:pPr>
            <a:r>
              <a:rPr spc="114" dirty="0"/>
              <a:t>Why</a:t>
            </a:r>
            <a:r>
              <a:rPr spc="-150" dirty="0"/>
              <a:t> </a:t>
            </a:r>
            <a:r>
              <a:rPr spc="185" dirty="0"/>
              <a:t>we</a:t>
            </a:r>
            <a:r>
              <a:rPr spc="-145" dirty="0"/>
              <a:t> </a:t>
            </a:r>
            <a:r>
              <a:rPr spc="75" dirty="0"/>
              <a:t>Created</a:t>
            </a:r>
            <a:r>
              <a:rPr spc="-145" dirty="0"/>
              <a:t> </a:t>
            </a:r>
            <a:r>
              <a:rPr dirty="0"/>
              <a:t>our</a:t>
            </a:r>
            <a:r>
              <a:rPr spc="-145" dirty="0"/>
              <a:t> </a:t>
            </a:r>
            <a:r>
              <a:rPr spc="55" dirty="0"/>
              <a:t>own</a:t>
            </a:r>
            <a:r>
              <a:rPr spc="-145" dirty="0"/>
              <a:t> </a:t>
            </a:r>
            <a:r>
              <a:rPr spc="55" dirty="0"/>
              <a:t>Dataset</a:t>
            </a:r>
            <a:r>
              <a:rPr spc="-145" dirty="0"/>
              <a:t> </a:t>
            </a:r>
            <a:r>
              <a:rPr spc="-45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0023" y="1672269"/>
            <a:ext cx="7429500" cy="1911805"/>
          </a:xfrm>
          <a:prstGeom prst="rect">
            <a:avLst/>
          </a:prstGeom>
        </p:spPr>
        <p:txBody>
          <a:bodyPr vert="horz" wrap="square" lIns="0" tIns="12700" rIns="0" bIns="0" rtlCol="0">
            <a:spAutoFit/>
          </a:bodyPr>
          <a:lstStyle/>
          <a:p>
            <a:pPr marL="469265" marR="5080" indent="-457200">
              <a:lnSpc>
                <a:spcPct val="114599"/>
              </a:lnSpc>
              <a:spcBef>
                <a:spcPts val="100"/>
              </a:spcBef>
              <a:tabLst>
                <a:tab pos="469265" algn="l"/>
              </a:tabLst>
            </a:pPr>
            <a:r>
              <a:rPr sz="1800" dirty="0">
                <a:solidFill>
                  <a:srgbClr val="595959"/>
                </a:solidFill>
                <a:latin typeface="AoyagiKouzanFontT"/>
                <a:cs typeface="AoyagiKouzanFontT"/>
              </a:rPr>
              <a:t>➔	</a:t>
            </a:r>
            <a:r>
              <a:rPr sz="1800" spc="15" dirty="0">
                <a:solidFill>
                  <a:srgbClr val="333333"/>
                </a:solidFill>
                <a:latin typeface="Lato"/>
                <a:cs typeface="Lato"/>
              </a:rPr>
              <a:t>For</a:t>
            </a:r>
            <a:r>
              <a:rPr sz="1800" spc="-114" dirty="0">
                <a:solidFill>
                  <a:srgbClr val="333333"/>
                </a:solidFill>
                <a:latin typeface="Lato"/>
                <a:cs typeface="Lato"/>
              </a:rPr>
              <a:t> </a:t>
            </a:r>
            <a:r>
              <a:rPr sz="1800" spc="5" dirty="0">
                <a:solidFill>
                  <a:srgbClr val="333333"/>
                </a:solidFill>
                <a:latin typeface="Lato"/>
                <a:cs typeface="Lato"/>
              </a:rPr>
              <a:t>the</a:t>
            </a:r>
            <a:r>
              <a:rPr sz="1800" spc="-110" dirty="0">
                <a:solidFill>
                  <a:srgbClr val="333333"/>
                </a:solidFill>
                <a:latin typeface="Lato"/>
                <a:cs typeface="Lato"/>
              </a:rPr>
              <a:t> </a:t>
            </a:r>
            <a:r>
              <a:rPr sz="1800" spc="5" dirty="0">
                <a:solidFill>
                  <a:srgbClr val="333333"/>
                </a:solidFill>
                <a:latin typeface="Lato"/>
                <a:cs typeface="Lato"/>
              </a:rPr>
              <a:t>project</a:t>
            </a:r>
            <a:r>
              <a:rPr sz="1800" spc="-114" dirty="0">
                <a:solidFill>
                  <a:srgbClr val="333333"/>
                </a:solidFill>
                <a:latin typeface="Lato"/>
                <a:cs typeface="Lato"/>
              </a:rPr>
              <a:t> </a:t>
            </a:r>
            <a:r>
              <a:rPr sz="1800" spc="-25" dirty="0">
                <a:solidFill>
                  <a:srgbClr val="333333"/>
                </a:solidFill>
                <a:latin typeface="Lato"/>
                <a:cs typeface="Lato"/>
              </a:rPr>
              <a:t>we</a:t>
            </a:r>
            <a:r>
              <a:rPr sz="1800" spc="-110" dirty="0">
                <a:solidFill>
                  <a:srgbClr val="333333"/>
                </a:solidFill>
                <a:latin typeface="Lato"/>
                <a:cs typeface="Lato"/>
              </a:rPr>
              <a:t> </a:t>
            </a:r>
            <a:r>
              <a:rPr sz="1800" spc="20" dirty="0">
                <a:solidFill>
                  <a:srgbClr val="333333"/>
                </a:solidFill>
                <a:latin typeface="Lato"/>
                <a:cs typeface="Lato"/>
              </a:rPr>
              <a:t>tried</a:t>
            </a:r>
            <a:r>
              <a:rPr sz="1800" spc="-114" dirty="0">
                <a:solidFill>
                  <a:srgbClr val="333333"/>
                </a:solidFill>
                <a:latin typeface="Lato"/>
                <a:cs typeface="Lato"/>
              </a:rPr>
              <a:t> </a:t>
            </a:r>
            <a:r>
              <a:rPr sz="1800" dirty="0">
                <a:solidFill>
                  <a:srgbClr val="333333"/>
                </a:solidFill>
                <a:latin typeface="Lato"/>
                <a:cs typeface="Lato"/>
              </a:rPr>
              <a:t>to</a:t>
            </a:r>
            <a:r>
              <a:rPr sz="1800" spc="-110" dirty="0">
                <a:solidFill>
                  <a:srgbClr val="333333"/>
                </a:solidFill>
                <a:latin typeface="Lato"/>
                <a:cs typeface="Lato"/>
              </a:rPr>
              <a:t> </a:t>
            </a:r>
            <a:r>
              <a:rPr sz="1800" spc="-5" dirty="0">
                <a:solidFill>
                  <a:srgbClr val="333333"/>
                </a:solidFill>
                <a:latin typeface="Lato"/>
                <a:cs typeface="Lato"/>
              </a:rPr>
              <a:t>find</a:t>
            </a:r>
            <a:r>
              <a:rPr sz="1800" spc="-110" dirty="0">
                <a:solidFill>
                  <a:srgbClr val="333333"/>
                </a:solidFill>
                <a:latin typeface="Lato"/>
                <a:cs typeface="Lato"/>
              </a:rPr>
              <a:t> </a:t>
            </a:r>
            <a:r>
              <a:rPr sz="1800" spc="15" dirty="0">
                <a:solidFill>
                  <a:srgbClr val="333333"/>
                </a:solidFill>
                <a:latin typeface="Lato"/>
                <a:cs typeface="Lato"/>
              </a:rPr>
              <a:t>already</a:t>
            </a:r>
            <a:r>
              <a:rPr sz="1800" spc="-114" dirty="0">
                <a:solidFill>
                  <a:srgbClr val="333333"/>
                </a:solidFill>
                <a:latin typeface="Lato"/>
                <a:cs typeface="Lato"/>
              </a:rPr>
              <a:t> </a:t>
            </a:r>
            <a:r>
              <a:rPr sz="1800" dirty="0">
                <a:solidFill>
                  <a:srgbClr val="333333"/>
                </a:solidFill>
                <a:latin typeface="Lato"/>
                <a:cs typeface="Lato"/>
              </a:rPr>
              <a:t>made</a:t>
            </a:r>
            <a:r>
              <a:rPr sz="1800" spc="-110" dirty="0">
                <a:solidFill>
                  <a:srgbClr val="333333"/>
                </a:solidFill>
                <a:latin typeface="Lato"/>
                <a:cs typeface="Lato"/>
              </a:rPr>
              <a:t> </a:t>
            </a:r>
            <a:r>
              <a:rPr sz="1800" spc="10" dirty="0">
                <a:solidFill>
                  <a:srgbClr val="333333"/>
                </a:solidFill>
                <a:latin typeface="Lato"/>
                <a:cs typeface="Lato"/>
              </a:rPr>
              <a:t>datasets</a:t>
            </a:r>
            <a:r>
              <a:rPr sz="1800" spc="-114" dirty="0">
                <a:solidFill>
                  <a:srgbClr val="333333"/>
                </a:solidFill>
                <a:latin typeface="Lato"/>
                <a:cs typeface="Lato"/>
              </a:rPr>
              <a:t> </a:t>
            </a:r>
            <a:r>
              <a:rPr sz="1800" spc="5" dirty="0">
                <a:solidFill>
                  <a:srgbClr val="333333"/>
                </a:solidFill>
                <a:latin typeface="Lato"/>
                <a:cs typeface="Lato"/>
              </a:rPr>
              <a:t>but</a:t>
            </a:r>
            <a:r>
              <a:rPr sz="1800" spc="-110" dirty="0">
                <a:solidFill>
                  <a:srgbClr val="333333"/>
                </a:solidFill>
                <a:latin typeface="Lato"/>
                <a:cs typeface="Lato"/>
              </a:rPr>
              <a:t> </a:t>
            </a:r>
            <a:r>
              <a:rPr sz="1800" spc="-25" dirty="0">
                <a:solidFill>
                  <a:srgbClr val="333333"/>
                </a:solidFill>
                <a:latin typeface="Lato"/>
                <a:cs typeface="Lato"/>
              </a:rPr>
              <a:t>we</a:t>
            </a:r>
            <a:r>
              <a:rPr sz="1800" spc="-110" dirty="0">
                <a:solidFill>
                  <a:srgbClr val="333333"/>
                </a:solidFill>
                <a:latin typeface="Lato"/>
                <a:cs typeface="Lato"/>
              </a:rPr>
              <a:t> </a:t>
            </a:r>
            <a:r>
              <a:rPr sz="1800" dirty="0">
                <a:solidFill>
                  <a:srgbClr val="333333"/>
                </a:solidFill>
                <a:latin typeface="Lato"/>
                <a:cs typeface="Lato"/>
              </a:rPr>
              <a:t>couldn’t  </a:t>
            </a:r>
            <a:r>
              <a:rPr sz="1800" spc="-5" dirty="0">
                <a:solidFill>
                  <a:srgbClr val="333333"/>
                </a:solidFill>
                <a:latin typeface="Lato"/>
                <a:cs typeface="Lato"/>
              </a:rPr>
              <a:t>find</a:t>
            </a:r>
            <a:r>
              <a:rPr sz="1800" spc="-114" dirty="0">
                <a:solidFill>
                  <a:srgbClr val="333333"/>
                </a:solidFill>
                <a:latin typeface="Lato"/>
                <a:cs typeface="Lato"/>
              </a:rPr>
              <a:t> </a:t>
            </a:r>
            <a:r>
              <a:rPr sz="1800" spc="10" dirty="0">
                <a:solidFill>
                  <a:srgbClr val="333333"/>
                </a:solidFill>
                <a:latin typeface="Lato"/>
                <a:cs typeface="Lato"/>
              </a:rPr>
              <a:t>dataset</a:t>
            </a:r>
            <a:r>
              <a:rPr sz="1800" spc="-110" dirty="0">
                <a:solidFill>
                  <a:srgbClr val="333333"/>
                </a:solidFill>
                <a:latin typeface="Lato"/>
                <a:cs typeface="Lato"/>
              </a:rPr>
              <a:t> </a:t>
            </a:r>
            <a:r>
              <a:rPr sz="1800" spc="10" dirty="0">
                <a:solidFill>
                  <a:srgbClr val="333333"/>
                </a:solidFill>
                <a:latin typeface="Lato"/>
                <a:cs typeface="Lato"/>
              </a:rPr>
              <a:t>in</a:t>
            </a:r>
            <a:r>
              <a:rPr sz="1800" spc="-110" dirty="0">
                <a:solidFill>
                  <a:srgbClr val="333333"/>
                </a:solidFill>
                <a:latin typeface="Lato"/>
                <a:cs typeface="Lato"/>
              </a:rPr>
              <a:t> </a:t>
            </a:r>
            <a:r>
              <a:rPr sz="1800" spc="5" dirty="0">
                <a:solidFill>
                  <a:srgbClr val="333333"/>
                </a:solidFill>
                <a:latin typeface="Lato"/>
                <a:cs typeface="Lato"/>
              </a:rPr>
              <a:t>the</a:t>
            </a:r>
            <a:r>
              <a:rPr sz="1800" spc="-110" dirty="0">
                <a:solidFill>
                  <a:srgbClr val="333333"/>
                </a:solidFill>
                <a:latin typeface="Lato"/>
                <a:cs typeface="Lato"/>
              </a:rPr>
              <a:t> </a:t>
            </a:r>
            <a:r>
              <a:rPr sz="1800" spc="5" dirty="0">
                <a:solidFill>
                  <a:srgbClr val="333333"/>
                </a:solidFill>
                <a:latin typeface="Lato"/>
                <a:cs typeface="Lato"/>
              </a:rPr>
              <a:t>form</a:t>
            </a:r>
            <a:r>
              <a:rPr sz="1800" spc="-110" dirty="0">
                <a:solidFill>
                  <a:srgbClr val="333333"/>
                </a:solidFill>
                <a:latin typeface="Lato"/>
                <a:cs typeface="Lato"/>
              </a:rPr>
              <a:t> </a:t>
            </a:r>
            <a:r>
              <a:rPr sz="1800" spc="-25" dirty="0">
                <a:solidFill>
                  <a:srgbClr val="333333"/>
                </a:solidFill>
                <a:latin typeface="Lato"/>
                <a:cs typeface="Lato"/>
              </a:rPr>
              <a:t>of</a:t>
            </a:r>
            <a:r>
              <a:rPr sz="1800" spc="-110" dirty="0">
                <a:solidFill>
                  <a:srgbClr val="333333"/>
                </a:solidFill>
                <a:latin typeface="Lato"/>
                <a:cs typeface="Lato"/>
              </a:rPr>
              <a:t> </a:t>
            </a:r>
            <a:r>
              <a:rPr sz="1800" spc="15" dirty="0">
                <a:solidFill>
                  <a:srgbClr val="333333"/>
                </a:solidFill>
                <a:latin typeface="Lato"/>
                <a:cs typeface="Lato"/>
              </a:rPr>
              <a:t>raw</a:t>
            </a:r>
            <a:r>
              <a:rPr sz="1800" spc="-110" dirty="0">
                <a:solidFill>
                  <a:srgbClr val="333333"/>
                </a:solidFill>
                <a:latin typeface="Lato"/>
                <a:cs typeface="Lato"/>
              </a:rPr>
              <a:t> </a:t>
            </a:r>
            <a:r>
              <a:rPr sz="1800" dirty="0">
                <a:solidFill>
                  <a:srgbClr val="333333"/>
                </a:solidFill>
                <a:latin typeface="Lato"/>
                <a:cs typeface="Lato"/>
              </a:rPr>
              <a:t>images</a:t>
            </a:r>
            <a:r>
              <a:rPr sz="1800" spc="-110" dirty="0">
                <a:solidFill>
                  <a:srgbClr val="333333"/>
                </a:solidFill>
                <a:latin typeface="Lato"/>
                <a:cs typeface="Lato"/>
              </a:rPr>
              <a:t> </a:t>
            </a:r>
            <a:r>
              <a:rPr sz="1800" spc="15" dirty="0">
                <a:solidFill>
                  <a:srgbClr val="333333"/>
                </a:solidFill>
                <a:latin typeface="Lato"/>
                <a:cs typeface="Lato"/>
              </a:rPr>
              <a:t>that</a:t>
            </a:r>
            <a:r>
              <a:rPr sz="1800" spc="-110" dirty="0">
                <a:solidFill>
                  <a:srgbClr val="333333"/>
                </a:solidFill>
                <a:latin typeface="Lato"/>
                <a:cs typeface="Lato"/>
              </a:rPr>
              <a:t> </a:t>
            </a:r>
            <a:r>
              <a:rPr sz="1800" dirty="0">
                <a:solidFill>
                  <a:srgbClr val="333333"/>
                </a:solidFill>
                <a:latin typeface="Lato"/>
                <a:cs typeface="Lato"/>
              </a:rPr>
              <a:t>matched</a:t>
            </a:r>
            <a:r>
              <a:rPr sz="1800" spc="-110" dirty="0">
                <a:solidFill>
                  <a:srgbClr val="333333"/>
                </a:solidFill>
                <a:latin typeface="Lato"/>
                <a:cs typeface="Lato"/>
              </a:rPr>
              <a:t> </a:t>
            </a:r>
            <a:r>
              <a:rPr sz="1800" spc="15" dirty="0">
                <a:solidFill>
                  <a:srgbClr val="333333"/>
                </a:solidFill>
                <a:latin typeface="Lato"/>
                <a:cs typeface="Lato"/>
              </a:rPr>
              <a:t>our</a:t>
            </a:r>
            <a:r>
              <a:rPr sz="1800" spc="-110" dirty="0">
                <a:solidFill>
                  <a:srgbClr val="333333"/>
                </a:solidFill>
                <a:latin typeface="Lato"/>
                <a:cs typeface="Lato"/>
              </a:rPr>
              <a:t> </a:t>
            </a:r>
            <a:r>
              <a:rPr sz="1800" spc="5" dirty="0">
                <a:solidFill>
                  <a:srgbClr val="333333"/>
                </a:solidFill>
                <a:latin typeface="Lato"/>
                <a:cs typeface="Lato"/>
              </a:rPr>
              <a:t>requirements.</a:t>
            </a:r>
            <a:endParaRPr sz="1800" dirty="0">
              <a:latin typeface="Lato"/>
              <a:cs typeface="Lato"/>
            </a:endParaRPr>
          </a:p>
          <a:p>
            <a:pPr>
              <a:lnSpc>
                <a:spcPct val="100000"/>
              </a:lnSpc>
              <a:spcBef>
                <a:spcPts val="25"/>
              </a:spcBef>
            </a:pPr>
            <a:endParaRPr sz="2300" dirty="0">
              <a:latin typeface="Lato"/>
              <a:cs typeface="Lato"/>
            </a:endParaRPr>
          </a:p>
          <a:p>
            <a:pPr marL="12700">
              <a:lnSpc>
                <a:spcPct val="100000"/>
              </a:lnSpc>
              <a:spcBef>
                <a:spcPts val="5"/>
              </a:spcBef>
              <a:tabLst>
                <a:tab pos="469265" algn="l"/>
              </a:tabLst>
            </a:pPr>
            <a:r>
              <a:rPr sz="1800" dirty="0">
                <a:solidFill>
                  <a:srgbClr val="595959"/>
                </a:solidFill>
                <a:latin typeface="AoyagiKouzanFontT"/>
                <a:cs typeface="AoyagiKouzanFontT"/>
              </a:rPr>
              <a:t>➔	</a:t>
            </a:r>
            <a:r>
              <a:rPr sz="1800" spc="25" dirty="0">
                <a:solidFill>
                  <a:srgbClr val="333333"/>
                </a:solidFill>
                <a:latin typeface="Lato"/>
                <a:cs typeface="Lato"/>
              </a:rPr>
              <a:t>A</a:t>
            </a:r>
            <a:r>
              <a:rPr lang="en-US" sz="1800" spc="25" dirty="0">
                <a:solidFill>
                  <a:srgbClr val="333333"/>
                </a:solidFill>
                <a:latin typeface="Lato"/>
                <a:cs typeface="Lato"/>
              </a:rPr>
              <a:t>lso to train the model we had to label images individually.</a:t>
            </a:r>
          </a:p>
          <a:p>
            <a:pPr marL="12700">
              <a:lnSpc>
                <a:spcPct val="100000"/>
              </a:lnSpc>
              <a:spcBef>
                <a:spcPts val="5"/>
              </a:spcBef>
              <a:tabLst>
                <a:tab pos="469265" algn="l"/>
              </a:tabLst>
            </a:pPr>
            <a:endParaRPr lang="en-US" sz="2300" dirty="0">
              <a:latin typeface="Lato"/>
              <a:cs typeface="Lato"/>
            </a:endParaRPr>
          </a:p>
          <a:p>
            <a:pPr marL="12700">
              <a:lnSpc>
                <a:spcPct val="100000"/>
              </a:lnSpc>
              <a:spcBef>
                <a:spcPts val="5"/>
              </a:spcBef>
              <a:tabLst>
                <a:tab pos="469265" algn="l"/>
              </a:tabLst>
            </a:pPr>
            <a:r>
              <a:rPr sz="1800" dirty="0">
                <a:solidFill>
                  <a:srgbClr val="595959"/>
                </a:solidFill>
                <a:latin typeface="AoyagiKouzanFontT"/>
                <a:cs typeface="AoyagiKouzanFontT"/>
              </a:rPr>
              <a:t>➔	</a:t>
            </a:r>
            <a:r>
              <a:rPr sz="1800" spc="-15" dirty="0">
                <a:solidFill>
                  <a:srgbClr val="333333"/>
                </a:solidFill>
                <a:latin typeface="Lato"/>
                <a:cs typeface="Lato"/>
              </a:rPr>
              <a:t>Hence</a:t>
            </a:r>
            <a:r>
              <a:rPr sz="1800" spc="-114" dirty="0">
                <a:solidFill>
                  <a:srgbClr val="333333"/>
                </a:solidFill>
                <a:latin typeface="Lato"/>
                <a:cs typeface="Lato"/>
              </a:rPr>
              <a:t> </a:t>
            </a:r>
            <a:r>
              <a:rPr sz="1800" spc="-25" dirty="0">
                <a:solidFill>
                  <a:srgbClr val="333333"/>
                </a:solidFill>
                <a:latin typeface="Lato"/>
                <a:cs typeface="Lato"/>
              </a:rPr>
              <a:t>we</a:t>
            </a:r>
            <a:r>
              <a:rPr sz="1800" spc="-114" dirty="0">
                <a:solidFill>
                  <a:srgbClr val="333333"/>
                </a:solidFill>
                <a:latin typeface="Lato"/>
                <a:cs typeface="Lato"/>
              </a:rPr>
              <a:t> </a:t>
            </a:r>
            <a:r>
              <a:rPr sz="1800" spc="-5" dirty="0">
                <a:solidFill>
                  <a:srgbClr val="333333"/>
                </a:solidFill>
                <a:latin typeface="Lato"/>
                <a:cs typeface="Lato"/>
              </a:rPr>
              <a:t>decided</a:t>
            </a:r>
            <a:r>
              <a:rPr sz="1800" spc="-114" dirty="0">
                <a:solidFill>
                  <a:srgbClr val="333333"/>
                </a:solidFill>
                <a:latin typeface="Lato"/>
                <a:cs typeface="Lato"/>
              </a:rPr>
              <a:t> </a:t>
            </a:r>
            <a:r>
              <a:rPr sz="1800" dirty="0">
                <a:solidFill>
                  <a:srgbClr val="333333"/>
                </a:solidFill>
                <a:latin typeface="Lato"/>
                <a:cs typeface="Lato"/>
              </a:rPr>
              <a:t>to</a:t>
            </a:r>
            <a:r>
              <a:rPr sz="1800" spc="-114" dirty="0">
                <a:solidFill>
                  <a:srgbClr val="333333"/>
                </a:solidFill>
                <a:latin typeface="Lato"/>
                <a:cs typeface="Lato"/>
              </a:rPr>
              <a:t> </a:t>
            </a:r>
            <a:r>
              <a:rPr sz="1800" spc="10" dirty="0">
                <a:solidFill>
                  <a:srgbClr val="333333"/>
                </a:solidFill>
                <a:latin typeface="Lato"/>
                <a:cs typeface="Lato"/>
              </a:rPr>
              <a:t>create</a:t>
            </a:r>
            <a:r>
              <a:rPr sz="1800" spc="-114" dirty="0">
                <a:solidFill>
                  <a:srgbClr val="333333"/>
                </a:solidFill>
                <a:latin typeface="Lato"/>
                <a:cs typeface="Lato"/>
              </a:rPr>
              <a:t> </a:t>
            </a:r>
            <a:r>
              <a:rPr sz="1800" spc="15" dirty="0">
                <a:solidFill>
                  <a:srgbClr val="333333"/>
                </a:solidFill>
                <a:latin typeface="Lato"/>
                <a:cs typeface="Lato"/>
              </a:rPr>
              <a:t>our</a:t>
            </a:r>
            <a:r>
              <a:rPr sz="1800" spc="-114" dirty="0">
                <a:solidFill>
                  <a:srgbClr val="333333"/>
                </a:solidFill>
                <a:latin typeface="Lato"/>
                <a:cs typeface="Lato"/>
              </a:rPr>
              <a:t> </a:t>
            </a:r>
            <a:r>
              <a:rPr sz="1800" spc="-20" dirty="0">
                <a:solidFill>
                  <a:srgbClr val="333333"/>
                </a:solidFill>
                <a:latin typeface="Lato"/>
                <a:cs typeface="Lato"/>
              </a:rPr>
              <a:t>own</a:t>
            </a:r>
            <a:r>
              <a:rPr sz="1800" spc="-114" dirty="0">
                <a:solidFill>
                  <a:srgbClr val="333333"/>
                </a:solidFill>
                <a:latin typeface="Lato"/>
                <a:cs typeface="Lato"/>
              </a:rPr>
              <a:t> </a:t>
            </a:r>
            <a:r>
              <a:rPr sz="1800" spc="15" dirty="0">
                <a:solidFill>
                  <a:srgbClr val="333333"/>
                </a:solidFill>
                <a:latin typeface="Lato"/>
                <a:cs typeface="Lato"/>
              </a:rPr>
              <a:t>data</a:t>
            </a:r>
            <a:r>
              <a:rPr sz="1800" spc="-114" dirty="0">
                <a:solidFill>
                  <a:srgbClr val="333333"/>
                </a:solidFill>
                <a:latin typeface="Lato"/>
                <a:cs typeface="Lato"/>
              </a:rPr>
              <a:t> </a:t>
            </a:r>
            <a:r>
              <a:rPr sz="1800" spc="-10" dirty="0">
                <a:solidFill>
                  <a:srgbClr val="333333"/>
                </a:solidFill>
                <a:latin typeface="Lato"/>
                <a:cs typeface="Lato"/>
              </a:rPr>
              <a:t>set.</a:t>
            </a:r>
            <a:endParaRPr sz="1800" dirty="0">
              <a:latin typeface="Lato"/>
              <a:cs typeface="La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TotalTime>
  <Words>301</Words>
  <Application>Microsoft Office PowerPoint</Application>
  <PresentationFormat>On-screen Show (16:9)</PresentationFormat>
  <Paragraphs>41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AoyagiKouzanFontT</vt:lpstr>
      <vt:lpstr>Arial</vt:lpstr>
      <vt:lpstr>Calibri</vt:lpstr>
      <vt:lpstr>Lato</vt:lpstr>
      <vt:lpstr>Times New Roman</vt:lpstr>
      <vt:lpstr>Office Theme</vt:lpstr>
      <vt:lpstr>PowerPoint Presentation</vt:lpstr>
      <vt:lpstr>Research Problem</vt:lpstr>
      <vt:lpstr>Sign language is a  visual language and  consists of 3 major  components:</vt:lpstr>
      <vt:lpstr>Our Solution</vt:lpstr>
      <vt:lpstr>Methodology</vt:lpstr>
      <vt:lpstr>How we generated data set and  labelled it ?</vt:lpstr>
      <vt:lpstr>PowerPoint Presentation</vt:lpstr>
      <vt:lpstr>Why we Created our own Dataset ?</vt:lpstr>
      <vt:lpstr>PowerPoint Presentation</vt:lpstr>
      <vt:lpstr>PowerPoint Presentation</vt:lpstr>
      <vt:lpstr>Implementation</vt:lpstr>
      <vt:lpstr>PowerPoint Presentation</vt:lpstr>
      <vt:lpstr>Flow Chart</vt:lpstr>
      <vt:lpstr>Our CNN Classifier Model</vt:lpstr>
      <vt:lpstr>PowerPoint Presentation</vt:lpstr>
      <vt:lpstr>PowerPoint Presentation</vt:lpstr>
      <vt:lpstr>PowerPoint Presentation</vt:lpstr>
      <vt:lpstr>Future Scope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Kunal Maggo</cp:lastModifiedBy>
  <cp:revision>8</cp:revision>
  <dcterms:created xsi:type="dcterms:W3CDTF">2021-09-22T17:48:24Z</dcterms:created>
  <dcterms:modified xsi:type="dcterms:W3CDTF">2022-06-14T07:01:00Z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2021-09-22T00:00:00Z</vt:filetime>
  </property>
</Properties>
</file>