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8"/>
  </p:notesMasterIdLst>
  <p:sldIdLst>
    <p:sldId id="259" r:id="rId2"/>
    <p:sldId id="257" r:id="rId3"/>
    <p:sldId id="258" r:id="rId4"/>
    <p:sldId id="260" r:id="rId5"/>
    <p:sldId id="263" r:id="rId6"/>
    <p:sldId id="261" r:id="rId7"/>
    <p:sldId id="262" r:id="rId8"/>
    <p:sldId id="265"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Heart</a:t>
            </a:r>
            <a:r>
              <a:rPr lang="en-US" baseline="0"/>
              <a:t> Disease - USA Statistics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Sheet1!$F$7</c:f>
              <c:strCache>
                <c:ptCount val="1"/>
                <c:pt idx="0">
                  <c:v>% of Deaths</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7150" dist="19050" dir="5400000" algn="ctr" rotWithShape="0">
                <a:srgbClr val="000000">
                  <a:alpha val="63000"/>
                </a:srgbClr>
              </a:outerShdw>
            </a:effectLst>
          </c:spPr>
          <c:invertIfNegative val="0"/>
          <c:cat>
            <c:strRef>
              <c:f>Sheet1!$E$8:$E$15</c:f>
              <c:strCache>
                <c:ptCount val="7"/>
                <c:pt idx="0">
                  <c:v>American Indian</c:v>
                </c:pt>
                <c:pt idx="1">
                  <c:v>Asian</c:v>
                </c:pt>
                <c:pt idx="2">
                  <c:v>Non-Hispanic</c:v>
                </c:pt>
                <c:pt idx="3">
                  <c:v>Native Hawaiin</c:v>
                </c:pt>
                <c:pt idx="4">
                  <c:v>White </c:v>
                </c:pt>
                <c:pt idx="5">
                  <c:v>Hispanic</c:v>
                </c:pt>
                <c:pt idx="6">
                  <c:v>All</c:v>
                </c:pt>
              </c:strCache>
            </c:strRef>
          </c:cat>
          <c:val>
            <c:numRef>
              <c:f>Sheet1!$F$8:$F$15</c:f>
              <c:numCache>
                <c:formatCode>General</c:formatCode>
                <c:ptCount val="8"/>
                <c:pt idx="0">
                  <c:v>14.2</c:v>
                </c:pt>
                <c:pt idx="1">
                  <c:v>18.899999999999999</c:v>
                </c:pt>
                <c:pt idx="2">
                  <c:v>20.7</c:v>
                </c:pt>
                <c:pt idx="3">
                  <c:v>20.8</c:v>
                </c:pt>
                <c:pt idx="4">
                  <c:v>21.3</c:v>
                </c:pt>
                <c:pt idx="5">
                  <c:v>15.8</c:v>
                </c:pt>
                <c:pt idx="6">
                  <c:v>20.6</c:v>
                </c:pt>
              </c:numCache>
            </c:numRef>
          </c:val>
          <c:extLst>
            <c:ext xmlns:c16="http://schemas.microsoft.com/office/drawing/2014/chart" uri="{C3380CC4-5D6E-409C-BE32-E72D297353CC}">
              <c16:uniqueId val="{00000000-06A0-40BB-88BA-17F211A29418}"/>
            </c:ext>
          </c:extLst>
        </c:ser>
        <c:ser>
          <c:idx val="1"/>
          <c:order val="1"/>
          <c:tx>
            <c:strRef>
              <c:f>Sheet1!$G$7</c:f>
              <c:strCache>
                <c:ptCount val="1"/>
                <c:pt idx="0">
                  <c:v>Male, %</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invertIfNegative val="0"/>
          <c:cat>
            <c:strRef>
              <c:f>Sheet1!$E$8:$E$15</c:f>
              <c:strCache>
                <c:ptCount val="7"/>
                <c:pt idx="0">
                  <c:v>American Indian</c:v>
                </c:pt>
                <c:pt idx="1">
                  <c:v>Asian</c:v>
                </c:pt>
                <c:pt idx="2">
                  <c:v>Non-Hispanic</c:v>
                </c:pt>
                <c:pt idx="3">
                  <c:v>Native Hawaiin</c:v>
                </c:pt>
                <c:pt idx="4">
                  <c:v>White </c:v>
                </c:pt>
                <c:pt idx="5">
                  <c:v>Hispanic</c:v>
                </c:pt>
                <c:pt idx="6">
                  <c:v>All</c:v>
                </c:pt>
              </c:strCache>
            </c:strRef>
          </c:cat>
          <c:val>
            <c:numRef>
              <c:f>Sheet1!$G$8:$G$15</c:f>
              <c:numCache>
                <c:formatCode>General</c:formatCode>
                <c:ptCount val="8"/>
                <c:pt idx="0">
                  <c:v>15.5</c:v>
                </c:pt>
                <c:pt idx="1">
                  <c:v>20</c:v>
                </c:pt>
                <c:pt idx="2">
                  <c:v>21</c:v>
                </c:pt>
                <c:pt idx="3">
                  <c:v>21.9</c:v>
                </c:pt>
                <c:pt idx="4">
                  <c:v>22.7</c:v>
                </c:pt>
                <c:pt idx="5">
                  <c:v>15.8</c:v>
                </c:pt>
                <c:pt idx="6">
                  <c:v>21.6</c:v>
                </c:pt>
              </c:numCache>
            </c:numRef>
          </c:val>
          <c:extLst>
            <c:ext xmlns:c16="http://schemas.microsoft.com/office/drawing/2014/chart" uri="{C3380CC4-5D6E-409C-BE32-E72D297353CC}">
              <c16:uniqueId val="{00000001-06A0-40BB-88BA-17F211A29418}"/>
            </c:ext>
          </c:extLst>
        </c:ser>
        <c:ser>
          <c:idx val="2"/>
          <c:order val="2"/>
          <c:tx>
            <c:strRef>
              <c:f>Sheet1!$H$7</c:f>
              <c:strCache>
                <c:ptCount val="1"/>
                <c:pt idx="0">
                  <c:v>Female, %</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7150" dist="19050" dir="5400000" algn="ctr" rotWithShape="0">
                <a:srgbClr val="000000">
                  <a:alpha val="63000"/>
                </a:srgbClr>
              </a:outerShdw>
            </a:effectLst>
          </c:spPr>
          <c:invertIfNegative val="0"/>
          <c:cat>
            <c:strRef>
              <c:f>Sheet1!$E$8:$E$15</c:f>
              <c:strCache>
                <c:ptCount val="7"/>
                <c:pt idx="0">
                  <c:v>American Indian</c:v>
                </c:pt>
                <c:pt idx="1">
                  <c:v>Asian</c:v>
                </c:pt>
                <c:pt idx="2">
                  <c:v>Non-Hispanic</c:v>
                </c:pt>
                <c:pt idx="3">
                  <c:v>Native Hawaiin</c:v>
                </c:pt>
                <c:pt idx="4">
                  <c:v>White </c:v>
                </c:pt>
                <c:pt idx="5">
                  <c:v>Hispanic</c:v>
                </c:pt>
                <c:pt idx="6">
                  <c:v>All</c:v>
                </c:pt>
              </c:strCache>
            </c:strRef>
          </c:cat>
          <c:val>
            <c:numRef>
              <c:f>Sheet1!$H$8:$H$15</c:f>
              <c:numCache>
                <c:formatCode>General</c:formatCode>
                <c:ptCount val="8"/>
                <c:pt idx="0">
                  <c:v>12.7</c:v>
                </c:pt>
                <c:pt idx="1">
                  <c:v>17.8</c:v>
                </c:pt>
                <c:pt idx="2">
                  <c:v>20.3</c:v>
                </c:pt>
                <c:pt idx="3">
                  <c:v>19.399999999999999</c:v>
                </c:pt>
                <c:pt idx="4">
                  <c:v>19.8</c:v>
                </c:pt>
                <c:pt idx="5">
                  <c:v>15.8</c:v>
                </c:pt>
                <c:pt idx="6">
                  <c:v>19.5</c:v>
                </c:pt>
              </c:numCache>
            </c:numRef>
          </c:val>
          <c:extLst>
            <c:ext xmlns:c16="http://schemas.microsoft.com/office/drawing/2014/chart" uri="{C3380CC4-5D6E-409C-BE32-E72D297353CC}">
              <c16:uniqueId val="{00000002-06A0-40BB-88BA-17F211A29418}"/>
            </c:ext>
          </c:extLst>
        </c:ser>
        <c:dLbls>
          <c:showLegendKey val="0"/>
          <c:showVal val="0"/>
          <c:showCatName val="0"/>
          <c:showSerName val="0"/>
          <c:showPercent val="0"/>
          <c:showBubbleSize val="0"/>
        </c:dLbls>
        <c:gapWidth val="100"/>
        <c:axId val="571048496"/>
        <c:axId val="571049672"/>
      </c:barChart>
      <c:catAx>
        <c:axId val="57104849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1049672"/>
        <c:crosses val="autoZero"/>
        <c:auto val="1"/>
        <c:lblAlgn val="ctr"/>
        <c:lblOffset val="100"/>
        <c:noMultiLvlLbl val="0"/>
      </c:catAx>
      <c:valAx>
        <c:axId val="5710496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104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843722589410999"/>
          <c:y val="0.1435546245703655"/>
          <c:w val="0.87769034687194125"/>
          <c:h val="0.75034706471272661"/>
        </c:manualLayout>
      </c:layout>
      <c:lineChart>
        <c:grouping val="standard"/>
        <c:varyColors val="0"/>
        <c:ser>
          <c:idx val="0"/>
          <c:order val="0"/>
          <c:tx>
            <c:strRef>
              <c:f>Sheet2!$C$1</c:f>
              <c:strCache>
                <c:ptCount val="1"/>
                <c:pt idx="0">
                  <c:v>cumulative probability</c:v>
                </c:pt>
              </c:strCache>
            </c:strRef>
          </c:tx>
          <c:spPr>
            <a:ln w="34925" cap="rnd">
              <a:solidFill>
                <a:schemeClr val="lt1"/>
              </a:solidFill>
              <a:round/>
            </a:ln>
            <a:effectLst>
              <a:outerShdw dist="25400" dir="2700000" algn="tl" rotWithShape="0">
                <a:schemeClr val="accent1"/>
              </a:outerShdw>
            </a:effectLst>
          </c:spPr>
          <c:marker>
            <c:symbol val="none"/>
          </c:marker>
          <c:cat>
            <c:strRef>
              <c:f>Sheet2!$A$2:$A$5</c:f>
              <c:strCache>
                <c:ptCount val="4"/>
                <c:pt idx="0">
                  <c:v>ChestPainType </c:v>
                </c:pt>
                <c:pt idx="1">
                  <c:v>ST_Slope</c:v>
                </c:pt>
                <c:pt idx="2">
                  <c:v>Oldpeak</c:v>
                </c:pt>
                <c:pt idx="3">
                  <c:v>MaxHR</c:v>
                </c:pt>
              </c:strCache>
            </c:strRef>
          </c:cat>
          <c:val>
            <c:numRef>
              <c:f>Sheet2!$C$2:$C$5</c:f>
              <c:numCache>
                <c:formatCode>0.00%</c:formatCode>
                <c:ptCount val="4"/>
                <c:pt idx="0">
                  <c:v>0.42299999999999999</c:v>
                </c:pt>
                <c:pt idx="1">
                  <c:v>0.75239999999999996</c:v>
                </c:pt>
                <c:pt idx="2">
                  <c:v>0.80999999999999994</c:v>
                </c:pt>
                <c:pt idx="3">
                  <c:v>0.8206</c:v>
                </c:pt>
              </c:numCache>
            </c:numRef>
          </c:val>
          <c:smooth val="0"/>
          <c:extLst>
            <c:ext xmlns:c16="http://schemas.microsoft.com/office/drawing/2014/chart" uri="{C3380CC4-5D6E-409C-BE32-E72D297353CC}">
              <c16:uniqueId val="{00000000-AECE-4AD4-B58E-A1FBB7B85BEA}"/>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650118112"/>
        <c:axId val="650118504"/>
      </c:lineChart>
      <c:catAx>
        <c:axId val="650118112"/>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650118504"/>
        <c:crosses val="autoZero"/>
        <c:auto val="1"/>
        <c:lblAlgn val="ctr"/>
        <c:lblOffset val="100"/>
        <c:noMultiLvlLbl val="0"/>
      </c:catAx>
      <c:valAx>
        <c:axId val="6501185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5011811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71096-0098-48E0-9037-219AE70A90DB}"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42DC-1A29-4589-B347-A1571E631B8B}" type="slidenum">
              <a:rPr lang="en-US" smtClean="0"/>
              <a:t>‹#›</a:t>
            </a:fld>
            <a:endParaRPr lang="en-US"/>
          </a:p>
        </p:txBody>
      </p:sp>
    </p:spTree>
    <p:extLst>
      <p:ext uri="{BB962C8B-B14F-4D97-AF65-F5344CB8AC3E}">
        <p14:creationId xmlns:p14="http://schemas.microsoft.com/office/powerpoint/2010/main" val="319361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189198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165707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8D4ABC-AB8C-45C6-B335-B3EE65E49D8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170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354855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8D4ABC-AB8C-45C6-B335-B3EE65E49D8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065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150363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2519339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349177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14220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C5E0-C250-4F4C-892E-D3EE8EB8A77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365507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257546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7C5E0-C250-4F4C-892E-D3EE8EB8A774}"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254400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7C5E0-C250-4F4C-892E-D3EE8EB8A774}"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51390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7C5E0-C250-4F4C-892E-D3EE8EB8A774}"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342326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414687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7C5E0-C250-4F4C-892E-D3EE8EB8A77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8D4ABC-AB8C-45C6-B335-B3EE65E49D8D}" type="slidenum">
              <a:rPr lang="en-US" smtClean="0"/>
              <a:t>‹#›</a:t>
            </a:fld>
            <a:endParaRPr lang="en-US"/>
          </a:p>
        </p:txBody>
      </p:sp>
    </p:spTree>
    <p:extLst>
      <p:ext uri="{BB962C8B-B14F-4D97-AF65-F5344CB8AC3E}">
        <p14:creationId xmlns:p14="http://schemas.microsoft.com/office/powerpoint/2010/main" val="338561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F7C5E0-C250-4F4C-892E-D3EE8EB8A774}" type="datetimeFigureOut">
              <a:rPr lang="en-US" smtClean="0"/>
              <a:t>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8D4ABC-AB8C-45C6-B335-B3EE65E49D8D}" type="slidenum">
              <a:rPr lang="en-US" smtClean="0"/>
              <a:t>‹#›</a:t>
            </a:fld>
            <a:endParaRPr lang="en-US"/>
          </a:p>
        </p:txBody>
      </p:sp>
    </p:spTree>
    <p:extLst>
      <p:ext uri="{BB962C8B-B14F-4D97-AF65-F5344CB8AC3E}">
        <p14:creationId xmlns:p14="http://schemas.microsoft.com/office/powerpoint/2010/main" val="333847441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329366" cy="6858000"/>
          </a:xfrm>
          <a:prstGeom prst="rect">
            <a:avLst/>
          </a:prstGeom>
        </p:spPr>
      </p:pic>
      <p:sp>
        <p:nvSpPr>
          <p:cNvPr id="5" name="Rectangle 4"/>
          <p:cNvSpPr/>
          <p:nvPr/>
        </p:nvSpPr>
        <p:spPr>
          <a:xfrm>
            <a:off x="5301037" y="580397"/>
            <a:ext cx="6789176" cy="3323987"/>
          </a:xfrm>
          <a:prstGeom prst="rect">
            <a:avLst/>
          </a:prstGeom>
          <a:noFill/>
        </p:spPr>
        <p:txBody>
          <a:bodyPr wrap="square" lIns="91440" tIns="45720" rIns="91440" bIns="45720">
            <a:spAutoFit/>
          </a:bodyPr>
          <a:lstStyle/>
          <a:p>
            <a:pPr algn="ctr"/>
            <a:r>
              <a:rPr lang="en-US" sz="4200" b="1" dirty="0">
                <a:ln w="9525">
                  <a:solidFill>
                    <a:schemeClr val="bg1"/>
                  </a:solidFill>
                  <a:prstDash val="solid"/>
                </a:ln>
                <a:effectLst>
                  <a:outerShdw blurRad="12700" dist="38100" dir="2700000" algn="tl" rotWithShape="0">
                    <a:schemeClr val="bg1">
                      <a:lumMod val="50000"/>
                    </a:schemeClr>
                  </a:outerShdw>
                </a:effectLst>
              </a:rPr>
              <a:t>Heart Disease Prediction Model Using Decision -Tree Classifier and Information Theory Approach</a:t>
            </a:r>
          </a:p>
        </p:txBody>
      </p:sp>
      <p:sp>
        <p:nvSpPr>
          <p:cNvPr id="6" name="Subtitle 2"/>
          <p:cNvSpPr txBox="1">
            <a:spLocks/>
          </p:cNvSpPr>
          <p:nvPr/>
        </p:nvSpPr>
        <p:spPr>
          <a:xfrm>
            <a:off x="8815201" y="5010461"/>
            <a:ext cx="3275012" cy="157859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Presented By -:</a:t>
            </a:r>
          </a:p>
          <a:p>
            <a:r>
              <a:rPr lang="en-US" b="1" dirty="0"/>
              <a:t>Kunal Mangaonkar</a:t>
            </a:r>
          </a:p>
          <a:p>
            <a:r>
              <a:rPr lang="en-US" b="1" dirty="0"/>
              <a:t>Al-Mothana Maghaydah</a:t>
            </a:r>
          </a:p>
          <a:p>
            <a:r>
              <a:rPr lang="en-US" b="1" dirty="0"/>
              <a:t>Bhagyashree Narkhede</a:t>
            </a:r>
          </a:p>
        </p:txBody>
      </p:sp>
    </p:spTree>
    <p:extLst>
      <p:ext uri="{BB962C8B-B14F-4D97-AF65-F5344CB8AC3E}">
        <p14:creationId xmlns:p14="http://schemas.microsoft.com/office/powerpoint/2010/main" val="153896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83250" y="2050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outerShdw blurRad="38100" dist="38100" dir="2700000" algn="tl">
                    <a:srgbClr val="000000">
                      <a:alpha val="43137"/>
                    </a:srgbClr>
                  </a:outerShdw>
                </a:effectLst>
              </a:rPr>
              <a:t>Decision Tree Classifier – Entropy</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028700" y="1219200"/>
                <a:ext cx="10763250" cy="55149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gain ratio decision tree is based on the entropy (information gain) approach, which selects the splitting attribute that minimizes the value of entropy, thus maximizing the information gain</a:t>
                </a:r>
              </a:p>
              <a:p>
                <a:r>
                  <a:rPr lang="en-US" dirty="0"/>
                  <a:t>To identify the splitting attribute of the decision tree, one must calculate the information gain for each attribute and then select the attribute that maximizes the information gain</a:t>
                </a:r>
              </a:p>
              <a:p>
                <a:r>
                  <a:rPr lang="en-US" dirty="0"/>
                  <a:t>The information gain for each attribute is calculated using the following formula		</a:t>
                </a:r>
              </a:p>
              <a:p>
                <a:pPr marL="0" indent="0">
                  <a:buNone/>
                </a:pPr>
                <a:r>
                  <a:rPr lang="en-US" dirty="0"/>
                  <a:t>						</a:t>
                </a:r>
                <a14:m>
                  <m:oMath xmlns:m="http://schemas.openxmlformats.org/officeDocument/2006/math">
                    <m:r>
                      <a:rPr lang="en-US" sz="2000" i="1">
                        <a:latin typeface="Cambria Math" panose="02040503050406030204" pitchFamily="18" charset="0"/>
                      </a:rPr>
                      <m:t>𝐸</m:t>
                    </m:r>
                    <m:r>
                      <a:rPr lang="pt-BR" sz="2000" i="1">
                        <a:latin typeface="Cambria Math" panose="02040503050406030204" pitchFamily="18" charset="0"/>
                      </a:rPr>
                      <m:t>=</m:t>
                    </m:r>
                    <m:nary>
                      <m:naryPr>
                        <m:chr m:val="∑"/>
                        <m:ctrlPr>
                          <a:rPr lang="pt-BR" sz="2000" i="1">
                            <a:latin typeface="Cambria Math" panose="02040503050406030204" pitchFamily="18" charset="0"/>
                          </a:rPr>
                        </m:ctrlPr>
                      </m:naryPr>
                      <m:sub>
                        <m:r>
                          <m:rPr>
                            <m:brk m:alnAt="23"/>
                          </m:rPr>
                          <a:rPr lang="en-US" sz="2000" i="1">
                            <a:latin typeface="Cambria Math" panose="02040503050406030204" pitchFamily="18" charset="0"/>
                          </a:rPr>
                          <m:t>𝑖</m:t>
                        </m:r>
                        <m:r>
                          <a:rPr lang="pt-BR"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𝑘</m:t>
                        </m:r>
                      </m:sup>
                      <m:e>
                        <m:r>
                          <a:rPr lang="en-US" sz="2000" i="1">
                            <a:latin typeface="Cambria Math" panose="02040503050406030204" pitchFamily="18" charset="0"/>
                          </a:rPr>
                          <m:t>𝑃𝑖</m:t>
                        </m:r>
                        <m:r>
                          <a:rPr lang="en-US" sz="2000" i="1">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i="1">
                                <a:latin typeface="Cambria Math" panose="02040503050406030204" pitchFamily="18" charset="0"/>
                              </a:rPr>
                              <m:t>𝑃𝑖</m:t>
                            </m:r>
                          </m:e>
                        </m:func>
                      </m:e>
                    </m:nary>
                  </m:oMath>
                </a14:m>
                <a:endParaRPr lang="en-US" dirty="0"/>
              </a:p>
              <a:p>
                <a:pPr marL="457200" lvl="1" indent="0">
                  <a:buNone/>
                </a:pPr>
                <a:r>
                  <a:rPr lang="en-US" altLang="en-US" dirty="0"/>
                  <a:t>	</a:t>
                </a:r>
                <a:r>
                  <a:rPr lang="en-US" dirty="0"/>
                  <a:t>Where, </a:t>
                </a:r>
                <a:r>
                  <a:rPr lang="en-US" b="1" dirty="0"/>
                  <a:t>k</a:t>
                </a:r>
                <a:r>
                  <a:rPr lang="en-US" dirty="0"/>
                  <a:t> is the number of classes of the target attributes </a:t>
                </a:r>
                <a:r>
                  <a:rPr lang="en-US" b="1" dirty="0"/>
                  <a:t>Pi</a:t>
                </a:r>
                <a:r>
                  <a:rPr lang="en-US" dirty="0"/>
                  <a:t> is the number of occurrences of class </a:t>
                </a:r>
                <a:r>
                  <a:rPr lang="en-US" dirty="0" err="1"/>
                  <a:t>i</a:t>
                </a:r>
                <a:r>
                  <a:rPr lang="en-US" dirty="0"/>
                  <a:t> divided by the total number of instances</a:t>
                </a:r>
              </a:p>
              <a:p>
                <a:pPr marL="457200" lvl="1" indent="0">
                  <a:buNone/>
                </a:pPr>
                <a:endParaRPr lang="en-US" dirty="0"/>
              </a:p>
              <a:p>
                <a:pPr marL="0" indent="0">
                  <a:buNone/>
                </a:pPr>
                <a:r>
                  <a:rPr lang="en-US" dirty="0"/>
                  <a:t>			</a:t>
                </a:r>
                <a:r>
                  <a:rPr lang="en-US" b="1" dirty="0"/>
                  <a:t>Gain Ratio = Information Gain / Split Information </a:t>
                </a:r>
              </a:p>
              <a:p>
                <a:r>
                  <a:rPr lang="en-US" dirty="0"/>
                  <a:t>Where the split information is a value based on the column sums of the frequency table</a:t>
                </a:r>
              </a:p>
              <a:p>
                <a:pPr marL="0" indent="0">
                  <a:buNone/>
                </a:pPr>
                <a:r>
                  <a:rPr lang="en-US" dirty="0"/>
                  <a:t>							</a:t>
                </a:r>
              </a:p>
              <a:p>
                <a:pPr marL="457200" lvl="1" indent="0">
                  <a:buNone/>
                </a:pPr>
                <a:r>
                  <a:rPr lang="en-US" altLang="en-US" dirty="0"/>
                  <a:t> </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028700" y="1219200"/>
                <a:ext cx="10763250" cy="5514975"/>
              </a:xfrm>
              <a:prstGeom prst="rect">
                <a:avLst/>
              </a:prstGeom>
              <a:blipFill rotWithShape="0">
                <a:blip r:embed="rId2"/>
                <a:stretch>
                  <a:fillRect l="-397" t="-552"/>
                </a:stretch>
              </a:blipFill>
            </p:spPr>
            <p:txBody>
              <a:bodyPr/>
              <a:lstStyle/>
              <a:p>
                <a:r>
                  <a:rPr lang="en-US">
                    <a:noFill/>
                  </a:rPr>
                  <a:t> </a:t>
                </a:r>
              </a:p>
            </p:txBody>
          </p:sp>
        </mc:Fallback>
      </mc:AlternateContent>
      <p:pic>
        <p:nvPicPr>
          <p:cNvPr id="6" name="Picture 5">
            <a:hlinkClick r:id="rId3" action="ppaction://hlinksldjump"/>
          </p:cNvPr>
          <p:cNvPicPr>
            <a:picLocks noChangeAspect="1"/>
          </p:cNvPicPr>
          <p:nvPr/>
        </p:nvPicPr>
        <p:blipFill>
          <a:blip r:embed="rId4"/>
          <a:stretch>
            <a:fillRect/>
          </a:stretch>
        </p:blipFill>
        <p:spPr>
          <a:xfrm>
            <a:off x="9927469" y="5546419"/>
            <a:ext cx="1864481" cy="1054406"/>
          </a:xfrm>
          <a:prstGeom prst="rect">
            <a:avLst/>
          </a:prstGeom>
        </p:spPr>
      </p:pic>
    </p:spTree>
    <p:extLst>
      <p:ext uri="{BB962C8B-B14F-4D97-AF65-F5344CB8AC3E}">
        <p14:creationId xmlns:p14="http://schemas.microsoft.com/office/powerpoint/2010/main" val="119768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99" y="466725"/>
            <a:ext cx="11473141" cy="5972175"/>
          </a:xfrm>
          <a:prstGeom prst="rect">
            <a:avLst/>
          </a:prstGeom>
        </p:spPr>
      </p:pic>
    </p:spTree>
    <p:extLst>
      <p:ext uri="{BB962C8B-B14F-4D97-AF65-F5344CB8AC3E}">
        <p14:creationId xmlns:p14="http://schemas.microsoft.com/office/powerpoint/2010/main" val="14732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850" y="157385"/>
            <a:ext cx="8911687" cy="795115"/>
          </a:xfrm>
        </p:spPr>
        <p:txBody>
          <a:bodyPr>
            <a:normAutofit/>
          </a:bodyPr>
          <a:lstStyle/>
          <a:p>
            <a:r>
              <a:rPr lang="en-US" b="1" dirty="0">
                <a:effectLst>
                  <a:outerShdw blurRad="38100" dist="38100" dir="2700000" algn="tl">
                    <a:srgbClr val="000000">
                      <a:alpha val="43137"/>
                    </a:srgbClr>
                  </a:outerShdw>
                </a:effectLst>
              </a:rPr>
              <a:t>Conclusions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9483967"/>
              </p:ext>
            </p:extLst>
          </p:nvPr>
        </p:nvGraphicFramePr>
        <p:xfrm>
          <a:off x="4712292" y="2812229"/>
          <a:ext cx="3793096" cy="2011680"/>
        </p:xfrm>
        <a:graphic>
          <a:graphicData uri="http://schemas.openxmlformats.org/drawingml/2006/table">
            <a:tbl>
              <a:tblPr firstRow="1" bandRow="1">
                <a:tableStyleId>{5C22544A-7EE6-4342-B048-85BDC9FD1C3A}</a:tableStyleId>
              </a:tblPr>
              <a:tblGrid>
                <a:gridCol w="1613101">
                  <a:extLst>
                    <a:ext uri="{9D8B030D-6E8A-4147-A177-3AD203B41FA5}">
                      <a16:colId xmlns:a16="http://schemas.microsoft.com/office/drawing/2014/main" val="20000"/>
                    </a:ext>
                  </a:extLst>
                </a:gridCol>
                <a:gridCol w="1157456">
                  <a:extLst>
                    <a:ext uri="{9D8B030D-6E8A-4147-A177-3AD203B41FA5}">
                      <a16:colId xmlns:a16="http://schemas.microsoft.com/office/drawing/2014/main" val="20001"/>
                    </a:ext>
                  </a:extLst>
                </a:gridCol>
                <a:gridCol w="1022539">
                  <a:extLst>
                    <a:ext uri="{9D8B030D-6E8A-4147-A177-3AD203B41FA5}">
                      <a16:colId xmlns:a16="http://schemas.microsoft.com/office/drawing/2014/main" val="20002"/>
                    </a:ext>
                  </a:extLst>
                </a:gridCol>
              </a:tblGrid>
              <a:tr h="545665">
                <a:tc>
                  <a:txBody>
                    <a:bodyPr/>
                    <a:lstStyle/>
                    <a:p>
                      <a:r>
                        <a:rPr lang="en-US" dirty="0"/>
                        <a:t>Factors</a:t>
                      </a:r>
                    </a:p>
                  </a:txBody>
                  <a:tcPr/>
                </a:tc>
                <a:tc>
                  <a:txBody>
                    <a:bodyPr/>
                    <a:lstStyle/>
                    <a:p>
                      <a:r>
                        <a:rPr lang="en-US" dirty="0"/>
                        <a:t>Gini index</a:t>
                      </a:r>
                    </a:p>
                  </a:txBody>
                  <a:tcPr/>
                </a:tc>
                <a:tc>
                  <a:txBody>
                    <a:bodyPr/>
                    <a:lstStyle/>
                    <a:p>
                      <a:r>
                        <a:rPr lang="en-US" dirty="0"/>
                        <a:t>Entropy</a:t>
                      </a:r>
                    </a:p>
                  </a:txBody>
                  <a:tcPr/>
                </a:tc>
                <a:extLst>
                  <a:ext uri="{0D108BD9-81ED-4DB2-BD59-A6C34878D82A}">
                    <a16:rowId xmlns:a16="http://schemas.microsoft.com/office/drawing/2014/main" val="10000"/>
                  </a:ext>
                </a:extLst>
              </a:tr>
              <a:tr h="545665">
                <a:tc>
                  <a:txBody>
                    <a:bodyPr/>
                    <a:lstStyle/>
                    <a:p>
                      <a:r>
                        <a:rPr lang="en-US" dirty="0"/>
                        <a:t>Model accuracy</a:t>
                      </a:r>
                    </a:p>
                  </a:txBody>
                  <a:tcPr/>
                </a:tc>
                <a:tc>
                  <a:txBody>
                    <a:bodyPr/>
                    <a:lstStyle/>
                    <a:p>
                      <a:r>
                        <a:rPr lang="en-US" dirty="0"/>
                        <a:t>0.7717</a:t>
                      </a:r>
                    </a:p>
                  </a:txBody>
                  <a:tcPr/>
                </a:tc>
                <a:tc>
                  <a:txBody>
                    <a:bodyPr/>
                    <a:lstStyle/>
                    <a:p>
                      <a:r>
                        <a:rPr lang="en-US" dirty="0"/>
                        <a:t>0.8777</a:t>
                      </a:r>
                    </a:p>
                  </a:txBody>
                  <a:tcPr/>
                </a:tc>
                <a:extLst>
                  <a:ext uri="{0D108BD9-81ED-4DB2-BD59-A6C34878D82A}">
                    <a16:rowId xmlns:a16="http://schemas.microsoft.com/office/drawing/2014/main" val="10001"/>
                  </a:ext>
                </a:extLst>
              </a:tr>
              <a:tr h="311809">
                <a:tc>
                  <a:txBody>
                    <a:bodyPr/>
                    <a:lstStyle/>
                    <a:p>
                      <a:r>
                        <a:rPr lang="en-US" dirty="0"/>
                        <a:t>f1-score</a:t>
                      </a:r>
                    </a:p>
                  </a:txBody>
                  <a:tcPr/>
                </a:tc>
                <a:tc>
                  <a:txBody>
                    <a:bodyPr/>
                    <a:lstStyle/>
                    <a:p>
                      <a:r>
                        <a:rPr lang="en-US" dirty="0"/>
                        <a:t>0.79</a:t>
                      </a:r>
                    </a:p>
                  </a:txBody>
                  <a:tcPr/>
                </a:tc>
                <a:tc>
                  <a:txBody>
                    <a:bodyPr/>
                    <a:lstStyle/>
                    <a:p>
                      <a:r>
                        <a:rPr lang="en-US" dirty="0"/>
                        <a:t>0.80</a:t>
                      </a:r>
                    </a:p>
                  </a:txBody>
                  <a:tcPr/>
                </a:tc>
                <a:extLst>
                  <a:ext uri="{0D108BD9-81ED-4DB2-BD59-A6C34878D82A}">
                    <a16:rowId xmlns:a16="http://schemas.microsoft.com/office/drawing/2014/main" val="10002"/>
                  </a:ext>
                </a:extLst>
              </a:tr>
              <a:tr h="311809">
                <a:tc>
                  <a:txBody>
                    <a:bodyPr/>
                    <a:lstStyle/>
                    <a:p>
                      <a:r>
                        <a:rPr lang="en-US" dirty="0"/>
                        <a:t>Precision</a:t>
                      </a:r>
                    </a:p>
                  </a:txBody>
                  <a:tcPr/>
                </a:tc>
                <a:tc>
                  <a:txBody>
                    <a:bodyPr/>
                    <a:lstStyle/>
                    <a:p>
                      <a:r>
                        <a:rPr lang="en-US" dirty="0"/>
                        <a:t>0.83</a:t>
                      </a:r>
                    </a:p>
                  </a:txBody>
                  <a:tcPr/>
                </a:tc>
                <a:tc>
                  <a:txBody>
                    <a:bodyPr/>
                    <a:lstStyle/>
                    <a:p>
                      <a:r>
                        <a:rPr lang="en-US" dirty="0"/>
                        <a:t>0.87</a:t>
                      </a:r>
                    </a:p>
                  </a:txBody>
                  <a:tcPr/>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a:xfrm>
            <a:off x="1000125" y="952500"/>
            <a:ext cx="10763250" cy="55149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The most important feature is ST-slope as the threshold value is 1.5 and then the branches start to come.</a:t>
            </a:r>
          </a:p>
          <a:p>
            <a:pPr lvl="0"/>
            <a:r>
              <a:rPr lang="en-US" dirty="0"/>
              <a:t>So, what we need to say there is are three attributes at least must be known to decide if there is heart failure or not.  And the most important are ST slope, heart rate, Chest Pain Type, and old peak.</a:t>
            </a:r>
          </a:p>
          <a:p>
            <a:pPr marL="0" indent="0">
              <a:buNone/>
            </a:pPr>
            <a:r>
              <a:rPr lang="en-US" dirty="0"/>
              <a:t>							</a:t>
            </a:r>
          </a:p>
          <a:p>
            <a:pPr marL="457200" lvl="1" indent="0">
              <a:buNone/>
            </a:pPr>
            <a:r>
              <a:rPr lang="en-US" altLang="en-US" dirty="0"/>
              <a:t> </a:t>
            </a:r>
          </a:p>
        </p:txBody>
      </p:sp>
      <p:pic>
        <p:nvPicPr>
          <p:cNvPr id="4" name="Picture 3">
            <a:extLst>
              <a:ext uri="{FF2B5EF4-FFF2-40B4-BE49-F238E27FC236}">
                <a16:creationId xmlns:a16="http://schemas.microsoft.com/office/drawing/2014/main" id="{88B797BA-B757-F94E-4116-5EE578282172}"/>
              </a:ext>
            </a:extLst>
          </p:cNvPr>
          <p:cNvPicPr>
            <a:picLocks noChangeAspect="1"/>
          </p:cNvPicPr>
          <p:nvPr/>
        </p:nvPicPr>
        <p:blipFill>
          <a:blip r:embed="rId2"/>
          <a:stretch>
            <a:fillRect/>
          </a:stretch>
        </p:blipFill>
        <p:spPr>
          <a:xfrm>
            <a:off x="1506617" y="3709987"/>
            <a:ext cx="3132263" cy="2309787"/>
          </a:xfrm>
          <a:prstGeom prst="rect">
            <a:avLst/>
          </a:prstGeom>
        </p:spPr>
      </p:pic>
      <p:pic>
        <p:nvPicPr>
          <p:cNvPr id="8" name="Picture 7">
            <a:extLst>
              <a:ext uri="{FF2B5EF4-FFF2-40B4-BE49-F238E27FC236}">
                <a16:creationId xmlns:a16="http://schemas.microsoft.com/office/drawing/2014/main" id="{C6A43243-BB1B-D531-0B29-39D07E087CBB}"/>
              </a:ext>
            </a:extLst>
          </p:cNvPr>
          <p:cNvPicPr>
            <a:picLocks noChangeAspect="1"/>
          </p:cNvPicPr>
          <p:nvPr/>
        </p:nvPicPr>
        <p:blipFill>
          <a:blip r:embed="rId3"/>
          <a:stretch>
            <a:fillRect/>
          </a:stretch>
        </p:blipFill>
        <p:spPr>
          <a:xfrm>
            <a:off x="8578800" y="3565244"/>
            <a:ext cx="3111163" cy="2340256"/>
          </a:xfrm>
          <a:prstGeom prst="rect">
            <a:avLst/>
          </a:prstGeom>
        </p:spPr>
      </p:pic>
    </p:spTree>
    <p:extLst>
      <p:ext uri="{BB962C8B-B14F-4D97-AF65-F5344CB8AC3E}">
        <p14:creationId xmlns:p14="http://schemas.microsoft.com/office/powerpoint/2010/main" val="390483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7775" y="1285875"/>
            <a:ext cx="10782300" cy="5476875"/>
          </a:xfrm>
        </p:spPr>
        <p:txBody>
          <a:bodyPr/>
          <a:lstStyle/>
          <a:p>
            <a:r>
              <a:rPr lang="en-US" b="1" dirty="0"/>
              <a:t>What is Mutual Information ?</a:t>
            </a:r>
          </a:p>
          <a:p>
            <a:endParaRPr lang="en-US" b="1" dirty="0"/>
          </a:p>
          <a:p>
            <a:r>
              <a:rPr lang="en-US" dirty="0"/>
              <a:t>Joint entropy </a:t>
            </a:r>
          </a:p>
          <a:p>
            <a:pPr lvl="1"/>
            <a:r>
              <a:rPr lang="en-US" dirty="0"/>
              <a:t>Entropy of product probability space XY:</a:t>
            </a:r>
          </a:p>
          <a:p>
            <a:pPr marL="914400" lvl="2" indent="0">
              <a:buNone/>
            </a:pPr>
            <a:r>
              <a:rPr lang="en-US" dirty="0"/>
              <a:t>			 </a:t>
            </a:r>
            <a:r>
              <a:rPr lang="en-US" b="1" dirty="0"/>
              <a:t>H(XY) = - ∑ x ∑ y p(x, y) log p(x, y)</a:t>
            </a:r>
          </a:p>
          <a:p>
            <a:pPr marL="914400" lvl="2" indent="0">
              <a:buNone/>
            </a:pPr>
            <a:endParaRPr lang="en-US" b="1" dirty="0"/>
          </a:p>
          <a:p>
            <a:pPr marL="342900" lvl="1" indent="-342900"/>
            <a:r>
              <a:rPr lang="en-US" sz="1800" dirty="0"/>
              <a:t>Conditional entropy</a:t>
            </a:r>
          </a:p>
          <a:p>
            <a:pPr marL="685800" lvl="2"/>
            <a:r>
              <a:rPr lang="en-US" dirty="0"/>
              <a:t> Expected (remaining) entropy of Y after an observation of X:</a:t>
            </a:r>
          </a:p>
          <a:p>
            <a:pPr marL="914400" lvl="3" indent="0">
              <a:buNone/>
            </a:pPr>
            <a:r>
              <a:rPr lang="en-US" dirty="0"/>
              <a:t>                                 </a:t>
            </a:r>
            <a:r>
              <a:rPr lang="en-US" sz="1400" b="1" dirty="0"/>
              <a:t>H(Y | X) = </a:t>
            </a:r>
            <a:r>
              <a:rPr lang="es-ES" sz="1400" b="1" dirty="0"/>
              <a:t>- </a:t>
            </a:r>
            <a:r>
              <a:rPr lang="es-ES" sz="1400" b="1" dirty="0" err="1"/>
              <a:t>Σx</a:t>
            </a:r>
            <a:r>
              <a:rPr lang="es-ES" sz="1400" b="1" dirty="0"/>
              <a:t> </a:t>
            </a:r>
            <a:r>
              <a:rPr lang="es-ES" sz="1400" b="1" dirty="0" err="1"/>
              <a:t>Σy</a:t>
            </a:r>
            <a:r>
              <a:rPr lang="es-ES" sz="1400" b="1" dirty="0"/>
              <a:t> p(y, x) log p(y | x) </a:t>
            </a:r>
            <a:endParaRPr lang="en-US" sz="1400" b="1" dirty="0"/>
          </a:p>
          <a:p>
            <a:endParaRPr lang="en-US" dirty="0"/>
          </a:p>
          <a:p>
            <a:r>
              <a:rPr lang="en-US" dirty="0"/>
              <a:t>Mutual information</a:t>
            </a:r>
          </a:p>
          <a:p>
            <a:pPr lvl="1"/>
            <a:r>
              <a:rPr lang="en-US" dirty="0"/>
              <a:t>Expected reduction of uncertainty in Y after an observation of X</a:t>
            </a:r>
          </a:p>
          <a:p>
            <a:pPr marL="914400" lvl="2" indent="0">
              <a:buNone/>
            </a:pPr>
            <a:r>
              <a:rPr lang="en-US" dirty="0"/>
              <a:t>			</a:t>
            </a:r>
            <a:r>
              <a:rPr lang="en-US" b="1" dirty="0"/>
              <a:t>I(Y;X) = H(Y) – H(Y | X)</a:t>
            </a:r>
          </a:p>
          <a:p>
            <a:pPr lvl="1"/>
            <a:endParaRPr lang="en-US" b="1" dirty="0"/>
          </a:p>
          <a:p>
            <a:pPr marL="914400" lvl="2" indent="0">
              <a:buNone/>
            </a:pPr>
            <a:endParaRPr lang="en-US" b="1" dirty="0"/>
          </a:p>
        </p:txBody>
      </p:sp>
      <p:sp>
        <p:nvSpPr>
          <p:cNvPr id="4" name="Title 1"/>
          <p:cNvSpPr txBox="1">
            <a:spLocks/>
          </p:cNvSpPr>
          <p:nvPr/>
        </p:nvSpPr>
        <p:spPr>
          <a:xfrm>
            <a:off x="1440400" y="23358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outerShdw blurRad="38100" dist="38100" dir="2700000" algn="tl">
                    <a:srgbClr val="000000">
                      <a:alpha val="43137"/>
                    </a:srgbClr>
                  </a:outerShdw>
                </a:effectLst>
              </a:rPr>
              <a:t>Mutual Information</a:t>
            </a:r>
          </a:p>
        </p:txBody>
      </p:sp>
    </p:spTree>
    <p:extLst>
      <p:ext uri="{BB962C8B-B14F-4D97-AF65-F5344CB8AC3E}">
        <p14:creationId xmlns:p14="http://schemas.microsoft.com/office/powerpoint/2010/main" val="296789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125" y="85725"/>
            <a:ext cx="8911687" cy="695325"/>
          </a:xfrm>
        </p:spPr>
        <p:txBody>
          <a:bodyPr>
            <a:normAutofit/>
          </a:bodyPr>
          <a:lstStyle/>
          <a:p>
            <a:r>
              <a:rPr lang="en-US" b="1" dirty="0">
                <a:effectLst>
                  <a:outerShdw blurRad="38100" dist="38100" dir="2700000" algn="tl">
                    <a:srgbClr val="000000">
                      <a:alpha val="43137"/>
                    </a:srgbClr>
                  </a:outerShdw>
                </a:effectLst>
              </a:rPr>
              <a:t>Conclusions :</a:t>
            </a:r>
          </a:p>
        </p:txBody>
      </p:sp>
      <p:sp>
        <p:nvSpPr>
          <p:cNvPr id="9" name="Content Placeholder 2"/>
          <p:cNvSpPr>
            <a:spLocks noGrp="1"/>
          </p:cNvSpPr>
          <p:nvPr>
            <p:ph idx="1"/>
          </p:nvPr>
        </p:nvSpPr>
        <p:spPr>
          <a:xfrm>
            <a:off x="1247775" y="1285875"/>
            <a:ext cx="10782300" cy="5476875"/>
          </a:xfrm>
        </p:spPr>
        <p:txBody>
          <a:bodyPr/>
          <a:lstStyle/>
          <a:p>
            <a:r>
              <a:rPr lang="en-US" b="1" dirty="0"/>
              <a:t>After Calculating all the above parameters, below are the graphs shows the distribution of each feature and the result:</a:t>
            </a:r>
          </a:p>
          <a:p>
            <a:endParaRPr lang="en-US" b="1" dirty="0"/>
          </a:p>
          <a:p>
            <a:endParaRPr lang="en-US" b="1" dirty="0"/>
          </a:p>
          <a:p>
            <a:endParaRPr lang="en-US" b="1" dirty="0"/>
          </a:p>
          <a:p>
            <a:r>
              <a:rPr lang="en-US" b="1" dirty="0"/>
              <a:t>`</a:t>
            </a:r>
          </a:p>
          <a:p>
            <a:endParaRPr lang="en-US" b="1" dirty="0"/>
          </a:p>
          <a:p>
            <a:endParaRPr lang="en-US" b="1" dirty="0"/>
          </a:p>
          <a:p>
            <a:endParaRPr lang="en-US" b="1" dirty="0"/>
          </a:p>
          <a:p>
            <a:endParaRPr lang="en-US" b="1" dirty="0"/>
          </a:p>
          <a:p>
            <a:r>
              <a:rPr lang="en-US" dirty="0"/>
              <a:t>The M.I. which means the expected reduction in uncertainty regarding the decision tree the information theory gives the same results as the higher M.I. the higher information gained so again ST-Slope, old peak, heart rate, chest pain type the higher information theory which affects the result to any observation to suffer from heart failure.  </a:t>
            </a:r>
          </a:p>
          <a:p>
            <a:endParaRPr lang="en-US" b="1" dirty="0"/>
          </a:p>
          <a:p>
            <a:endParaRPr lang="en-US" b="1" dirty="0"/>
          </a:p>
          <a:p>
            <a:pPr lvl="1"/>
            <a:endParaRPr lang="en-US" b="1" dirty="0"/>
          </a:p>
          <a:p>
            <a:pPr marL="914400" lvl="2" indent="0">
              <a:buNone/>
            </a:pPr>
            <a:endParaRPr lang="en-US" b="1" dirty="0"/>
          </a:p>
        </p:txBody>
      </p:sp>
      <p:pic>
        <p:nvPicPr>
          <p:cNvPr id="13" name="Picture 12"/>
          <p:cNvPicPr>
            <a:picLocks noChangeAspect="1"/>
          </p:cNvPicPr>
          <p:nvPr/>
        </p:nvPicPr>
        <p:blipFill>
          <a:blip r:embed="rId2"/>
          <a:stretch>
            <a:fillRect/>
          </a:stretch>
        </p:blipFill>
        <p:spPr>
          <a:xfrm>
            <a:off x="841728" y="2143124"/>
            <a:ext cx="5102650" cy="2628899"/>
          </a:xfrm>
          <a:prstGeom prst="rect">
            <a:avLst/>
          </a:prstGeom>
        </p:spPr>
      </p:pic>
      <p:pic>
        <p:nvPicPr>
          <p:cNvPr id="15" name="Picture 14"/>
          <p:cNvPicPr>
            <a:picLocks noChangeAspect="1"/>
          </p:cNvPicPr>
          <p:nvPr/>
        </p:nvPicPr>
        <p:blipFill>
          <a:blip r:embed="rId3"/>
          <a:stretch>
            <a:fillRect/>
          </a:stretch>
        </p:blipFill>
        <p:spPr>
          <a:xfrm>
            <a:off x="6195663" y="2143123"/>
            <a:ext cx="5583127" cy="2628899"/>
          </a:xfrm>
          <a:prstGeom prst="rect">
            <a:avLst/>
          </a:prstGeom>
        </p:spPr>
      </p:pic>
    </p:spTree>
    <p:extLst>
      <p:ext uri="{BB962C8B-B14F-4D97-AF65-F5344CB8AC3E}">
        <p14:creationId xmlns:p14="http://schemas.microsoft.com/office/powerpoint/2010/main" val="68333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600" y="138335"/>
            <a:ext cx="8911687" cy="804640"/>
          </a:xfrm>
        </p:spPr>
        <p:txBody>
          <a:bodyPr>
            <a:normAutofit fontScale="90000"/>
          </a:bodyPr>
          <a:lstStyle/>
          <a:p>
            <a:r>
              <a:rPr lang="en-US" sz="4000" b="1" dirty="0">
                <a:effectLst>
                  <a:outerShdw blurRad="38100" dist="38100" dir="2700000" algn="tl">
                    <a:srgbClr val="000000">
                      <a:alpha val="43137"/>
                    </a:srgbClr>
                  </a:outerShdw>
                </a:effectLst>
              </a:rPr>
              <a:t>Dependency and multivariate effect</a:t>
            </a:r>
            <a:br>
              <a:rPr lang="en-US" dirty="0"/>
            </a:br>
            <a:endParaRPr lang="en-US" dirty="0"/>
          </a:p>
        </p:txBody>
      </p:sp>
      <p:sp>
        <p:nvSpPr>
          <p:cNvPr id="3" name="Content Placeholder 2"/>
          <p:cNvSpPr>
            <a:spLocks noGrp="1"/>
          </p:cNvSpPr>
          <p:nvPr>
            <p:ph idx="1"/>
          </p:nvPr>
        </p:nvSpPr>
        <p:spPr>
          <a:xfrm>
            <a:off x="1362075" y="1381125"/>
            <a:ext cx="10582275" cy="5295900"/>
          </a:xfrm>
        </p:spPr>
        <p:txBody>
          <a:bodyPr>
            <a:normAutofit fontScale="85000" lnSpcReduction="20000"/>
          </a:bodyPr>
          <a:lstStyle/>
          <a:p>
            <a:r>
              <a:rPr lang="en-US" dirty="0"/>
              <a:t>We calculate the conditional probability for each attribute giver that a heart failure dedicated.</a:t>
            </a:r>
          </a:p>
          <a:p>
            <a:pPr marL="457200" lvl="1" indent="0">
              <a:buNone/>
            </a:pPr>
            <a:r>
              <a:rPr lang="en-US" b="1" dirty="0"/>
              <a:t>		</a:t>
            </a:r>
            <a:r>
              <a:rPr lang="en-US" sz="2100" b="1" dirty="0"/>
              <a:t>P</a:t>
            </a:r>
            <a:r>
              <a:rPr lang="en-US" sz="2100" dirty="0"/>
              <a:t> (A/ Heart failure =1) = </a:t>
            </a:r>
            <a:r>
              <a:rPr lang="en-US" sz="2100" b="1" dirty="0"/>
              <a:t>P</a:t>
            </a:r>
            <a:r>
              <a:rPr lang="en-US" sz="2100" dirty="0"/>
              <a:t> (A </a:t>
            </a:r>
            <a:r>
              <a:rPr lang="en-US" sz="2100" b="1" dirty="0"/>
              <a:t>Ո </a:t>
            </a:r>
            <a:r>
              <a:rPr lang="en-US" sz="2100" dirty="0"/>
              <a:t>Heart failure =1) / </a:t>
            </a:r>
            <a:r>
              <a:rPr lang="en-US" sz="2100" b="1" dirty="0"/>
              <a:t>P</a:t>
            </a:r>
            <a:r>
              <a:rPr lang="en-US" sz="2100" dirty="0"/>
              <a:t> (Heart failure =1)</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0"/>
            <a:r>
              <a:rPr lang="en-US" sz="1700" dirty="0"/>
              <a:t>We can discover that if you have 100 observations around 32 of them will suffer from heart failure if the ST slope isn’t in the normal range. </a:t>
            </a:r>
          </a:p>
          <a:p>
            <a:pPr lvl="0"/>
            <a:r>
              <a:rPr lang="en-US" sz="1700" dirty="0"/>
              <a:t>An additional 10% also suffered from chest pain having 42 observations out of 100.</a:t>
            </a:r>
          </a:p>
          <a:p>
            <a:pPr lvl="0"/>
            <a:r>
              <a:rPr lang="en-US" sz="1700" dirty="0"/>
              <a:t>Old peak shows affect 5.76% of observations and heart rate 1.06%.</a:t>
            </a:r>
          </a:p>
          <a:p>
            <a:pPr lvl="0"/>
            <a:r>
              <a:rPr lang="en-US" sz="1700" dirty="0"/>
              <a:t>So the most two factors that shouldn’t be affected by the ST-Slope and Chest Pain Type because you have a probability of 75.24% for heart failure.  </a:t>
            </a:r>
            <a:r>
              <a:rPr lang="en-US" dirty="0"/>
              <a:t>		</a:t>
            </a:r>
          </a:p>
        </p:txBody>
      </p:sp>
      <p:graphicFrame>
        <p:nvGraphicFramePr>
          <p:cNvPr id="4" name="Chart 3"/>
          <p:cNvGraphicFramePr/>
          <p:nvPr>
            <p:extLst>
              <p:ext uri="{D42A27DB-BD31-4B8C-83A1-F6EECF244321}">
                <p14:modId xmlns:p14="http://schemas.microsoft.com/office/powerpoint/2010/main" val="2454282336"/>
              </p:ext>
            </p:extLst>
          </p:nvPr>
        </p:nvGraphicFramePr>
        <p:xfrm>
          <a:off x="3973195" y="2344103"/>
          <a:ext cx="4942205" cy="23898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173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600" y="1343025"/>
            <a:ext cx="10523000" cy="5362575"/>
          </a:xfrm>
        </p:spPr>
        <p:txBody>
          <a:bodyPr/>
          <a:lstStyle/>
          <a:p>
            <a:r>
              <a:rPr lang="en-US" dirty="0"/>
              <a:t>As we mentioned in the conditional probability the joint entropy follows the same probabilities with the same attributes.   </a:t>
            </a:r>
          </a:p>
          <a:p>
            <a:r>
              <a:rPr lang="en-US" dirty="0"/>
              <a:t>The difference in all decisions is that the cholesterol factor appears to form the perspective of the information theory to be considered while assigning new observations</a:t>
            </a:r>
          </a:p>
          <a:p>
            <a:endParaRPr lang="en-US" dirty="0"/>
          </a:p>
        </p:txBody>
      </p:sp>
      <p:sp>
        <p:nvSpPr>
          <p:cNvPr id="5" name="Title 1"/>
          <p:cNvSpPr>
            <a:spLocks noGrp="1"/>
          </p:cNvSpPr>
          <p:nvPr>
            <p:ph type="title"/>
          </p:nvPr>
        </p:nvSpPr>
        <p:spPr>
          <a:xfrm>
            <a:off x="1516600" y="138335"/>
            <a:ext cx="8911687" cy="804640"/>
          </a:xfrm>
        </p:spPr>
        <p:txBody>
          <a:bodyPr>
            <a:normAutofit/>
          </a:bodyPr>
          <a:lstStyle/>
          <a:p>
            <a:r>
              <a:rPr lang="en-US" sz="4000" b="1" dirty="0">
                <a:effectLst>
                  <a:outerShdw blurRad="38100" dist="38100" dir="2700000" algn="tl">
                    <a:srgbClr val="000000">
                      <a:alpha val="43137"/>
                    </a:srgbClr>
                  </a:outerShdw>
                </a:effectLst>
              </a:rPr>
              <a:t>Summary</a:t>
            </a:r>
            <a:endParaRPr lang="en-US" dirty="0"/>
          </a:p>
        </p:txBody>
      </p:sp>
    </p:spTree>
    <p:extLst>
      <p:ext uri="{BB962C8B-B14F-4D97-AF65-F5344CB8AC3E}">
        <p14:creationId xmlns:p14="http://schemas.microsoft.com/office/powerpoint/2010/main" val="197929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88" y="267042"/>
            <a:ext cx="9411598" cy="701221"/>
          </a:xfrm>
        </p:spPr>
        <p:txBody>
          <a:bodyPr>
            <a:normAutofit/>
          </a:bodyPr>
          <a:lstStyle/>
          <a:p>
            <a:r>
              <a:rPr lang="en-US" b="1" dirty="0">
                <a:effectLst>
                  <a:outerShdw blurRad="38100" dist="38100" dir="2700000" algn="tl">
                    <a:srgbClr val="000000">
                      <a:alpha val="43137"/>
                    </a:srgbClr>
                  </a:outerShdw>
                </a:effectLst>
              </a:rPr>
              <a:t>Background. Why it is Imp ?</a:t>
            </a:r>
          </a:p>
        </p:txBody>
      </p:sp>
      <p:sp>
        <p:nvSpPr>
          <p:cNvPr id="4" name="Content Placeholder 3"/>
          <p:cNvSpPr>
            <a:spLocks noGrp="1"/>
          </p:cNvSpPr>
          <p:nvPr>
            <p:ph sz="half" idx="1"/>
          </p:nvPr>
        </p:nvSpPr>
        <p:spPr>
          <a:xfrm>
            <a:off x="1380566" y="1479176"/>
            <a:ext cx="6983506" cy="5450541"/>
          </a:xfrm>
        </p:spPr>
        <p:txBody>
          <a:bodyPr>
            <a:normAutofit/>
          </a:bodyPr>
          <a:lstStyle/>
          <a:p>
            <a:r>
              <a:rPr lang="en-US" sz="1600" dirty="0"/>
              <a:t>Heart disease             Life-threatening disease.</a:t>
            </a:r>
          </a:p>
          <a:p>
            <a:r>
              <a:rPr lang="en-US" sz="1600" dirty="0"/>
              <a:t>In most situations, the diagnosis of cardiac disease is based on a complicated mix of clinical and pathological data.</a:t>
            </a:r>
          </a:p>
          <a:p>
            <a:r>
              <a:rPr lang="en-US" sz="1600" dirty="0"/>
              <a:t>High medical expenses, </a:t>
            </a:r>
          </a:p>
          <a:p>
            <a:r>
              <a:rPr lang="en-US" sz="1600" dirty="0"/>
              <a:t>Diagnosis              Signs and Symptoms</a:t>
            </a:r>
          </a:p>
          <a:p>
            <a:r>
              <a:rPr lang="en-IN" sz="1600" dirty="0"/>
              <a:t>Cardiovascular diseases (CVDs) are the leading cause of death globally.</a:t>
            </a:r>
            <a:endParaRPr lang="en-US" sz="1600" dirty="0"/>
          </a:p>
          <a:p>
            <a:r>
              <a:rPr lang="en-IN" sz="1600" dirty="0"/>
              <a:t>An estimated </a:t>
            </a:r>
            <a:r>
              <a:rPr lang="en-IN" sz="1600" b="1" dirty="0"/>
              <a:t>17.9 million people died from CVDs in 2019</a:t>
            </a:r>
            <a:r>
              <a:rPr lang="en-IN" sz="1600" dirty="0"/>
              <a:t>, representing </a:t>
            </a:r>
            <a:r>
              <a:rPr lang="en-IN" sz="1600" b="1" dirty="0"/>
              <a:t>32%</a:t>
            </a:r>
            <a:r>
              <a:rPr lang="en-IN" sz="1600" dirty="0"/>
              <a:t> of all </a:t>
            </a:r>
            <a:r>
              <a:rPr lang="en-IN" sz="1600" b="1" dirty="0"/>
              <a:t>global deaths</a:t>
            </a:r>
            <a:r>
              <a:rPr lang="en-IN" sz="1600" dirty="0"/>
              <a:t>. Of these deaths, </a:t>
            </a:r>
            <a:r>
              <a:rPr lang="en-IN" sz="1600" b="1" dirty="0"/>
              <a:t>85% were due to heart attack and stroke</a:t>
            </a:r>
            <a:r>
              <a:rPr lang="en-IN" sz="1600" dirty="0"/>
              <a:t>.</a:t>
            </a:r>
            <a:endParaRPr lang="en-US" sz="1600" dirty="0"/>
          </a:p>
          <a:p>
            <a:r>
              <a:rPr lang="en-IN" sz="1600" dirty="0"/>
              <a:t>Out of the 17 million premature deaths (under the age of 70) due to non-communicable diseases in 2019, </a:t>
            </a:r>
            <a:r>
              <a:rPr lang="en-IN" sz="1600" b="1" dirty="0"/>
              <a:t>38% were caused by CVDs</a:t>
            </a:r>
            <a:r>
              <a:rPr lang="en-IN" sz="1600" dirty="0"/>
              <a:t>.</a:t>
            </a:r>
            <a:endParaRPr lang="en-US" sz="1600" dirty="0"/>
          </a:p>
          <a:p>
            <a:r>
              <a:rPr lang="en-IN" sz="1600" dirty="0"/>
              <a:t>It is important to detect cardiovascular disease as early as possible so that management with counselling and medicines can begin.</a:t>
            </a:r>
            <a:endParaRPr lang="en-US" sz="1600" dirty="0"/>
          </a:p>
          <a:p>
            <a:endParaRPr lang="en-US" sz="1600" dirty="0"/>
          </a:p>
          <a:p>
            <a:endParaRPr lang="en-US" sz="3600" dirty="0"/>
          </a:p>
          <a:p>
            <a:endParaRPr lang="en-US" sz="1600" dirty="0"/>
          </a:p>
        </p:txBody>
      </p:sp>
      <p:sp>
        <p:nvSpPr>
          <p:cNvPr id="24" name="Right Arrow 23"/>
          <p:cNvSpPr/>
          <p:nvPr/>
        </p:nvSpPr>
        <p:spPr>
          <a:xfrm>
            <a:off x="3290047" y="1580826"/>
            <a:ext cx="448235" cy="143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904565" y="2949387"/>
            <a:ext cx="448235" cy="143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p:cNvPicPr>
            <a:picLocks noChangeAspect="1"/>
          </p:cNvPicPr>
          <p:nvPr/>
        </p:nvPicPr>
        <p:blipFill>
          <a:blip r:embed="rId2"/>
          <a:stretch>
            <a:fillRect/>
          </a:stretch>
        </p:blipFill>
        <p:spPr>
          <a:xfrm>
            <a:off x="8263178" y="817582"/>
            <a:ext cx="3864330" cy="5303514"/>
          </a:xfrm>
          <a:prstGeom prst="rect">
            <a:avLst/>
          </a:prstGeom>
        </p:spPr>
      </p:pic>
      <p:pic>
        <p:nvPicPr>
          <p:cNvPr id="131" name="Picture 130">
            <a:hlinkClick r:id="rId3" action="ppaction://hlinksldjump"/>
          </p:cNvPr>
          <p:cNvPicPr>
            <a:picLocks noChangeAspect="1"/>
          </p:cNvPicPr>
          <p:nvPr/>
        </p:nvPicPr>
        <p:blipFill>
          <a:blip r:embed="rId4"/>
          <a:stretch>
            <a:fillRect/>
          </a:stretch>
        </p:blipFill>
        <p:spPr>
          <a:xfrm>
            <a:off x="10815891" y="5903440"/>
            <a:ext cx="1042734" cy="641778"/>
          </a:xfrm>
          <a:prstGeom prst="rect">
            <a:avLst/>
          </a:prstGeom>
        </p:spPr>
      </p:pic>
    </p:spTree>
    <p:extLst>
      <p:ext uri="{BB962C8B-B14F-4D97-AF65-F5344CB8AC3E}">
        <p14:creationId xmlns:p14="http://schemas.microsoft.com/office/powerpoint/2010/main" val="249744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641102162"/>
              </p:ext>
            </p:extLst>
          </p:nvPr>
        </p:nvGraphicFramePr>
        <p:xfrm>
          <a:off x="6301729" y="2544548"/>
          <a:ext cx="5505249" cy="3730186"/>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8540004" y="159915"/>
            <a:ext cx="2443749" cy="2155980"/>
          </a:xfrm>
          <a:prstGeom prst="rect">
            <a:avLst/>
          </a:prstGeom>
        </p:spPr>
      </p:pic>
      <p:pic>
        <p:nvPicPr>
          <p:cNvPr id="2052" name="Picture 4" descr="smoke #emoji #smokingemoji - Smiley, HD Png Download - ki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538" y="947395"/>
            <a:ext cx="1406561" cy="965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79974" y="1863128"/>
            <a:ext cx="1684983" cy="377946"/>
          </a:xfrm>
          <a:prstGeom prst="rect">
            <a:avLst/>
          </a:prstGeom>
          <a:noFill/>
        </p:spPr>
        <p:txBody>
          <a:bodyPr wrap="square" rtlCol="0">
            <a:spAutoFit/>
          </a:bodyPr>
          <a:lstStyle/>
          <a:p>
            <a:r>
              <a:rPr lang="en-US" dirty="0"/>
              <a:t>Smoking</a:t>
            </a:r>
          </a:p>
        </p:txBody>
      </p:sp>
      <p:pic>
        <p:nvPicPr>
          <p:cNvPr id="6" name="Picture 5"/>
          <p:cNvPicPr>
            <a:picLocks noChangeAspect="1"/>
          </p:cNvPicPr>
          <p:nvPr/>
        </p:nvPicPr>
        <p:blipFill>
          <a:blip r:embed="rId5"/>
          <a:stretch>
            <a:fillRect/>
          </a:stretch>
        </p:blipFill>
        <p:spPr>
          <a:xfrm>
            <a:off x="3949323" y="968015"/>
            <a:ext cx="985758" cy="924148"/>
          </a:xfrm>
          <a:prstGeom prst="rect">
            <a:avLst/>
          </a:prstGeom>
        </p:spPr>
      </p:pic>
      <p:sp>
        <p:nvSpPr>
          <p:cNvPr id="9" name="TextBox 8"/>
          <p:cNvSpPr txBox="1"/>
          <p:nvPr/>
        </p:nvSpPr>
        <p:spPr>
          <a:xfrm>
            <a:off x="3949323" y="1878460"/>
            <a:ext cx="1684983" cy="377946"/>
          </a:xfrm>
          <a:prstGeom prst="rect">
            <a:avLst/>
          </a:prstGeom>
          <a:noFill/>
        </p:spPr>
        <p:txBody>
          <a:bodyPr wrap="square" rtlCol="0">
            <a:spAutoFit/>
          </a:bodyPr>
          <a:lstStyle/>
          <a:p>
            <a:r>
              <a:rPr lang="en-US" dirty="0"/>
              <a:t>Obesity</a:t>
            </a:r>
          </a:p>
        </p:txBody>
      </p:sp>
      <p:pic>
        <p:nvPicPr>
          <p:cNvPr id="7" name="Picture 6"/>
          <p:cNvPicPr>
            <a:picLocks noChangeAspect="1"/>
          </p:cNvPicPr>
          <p:nvPr/>
        </p:nvPicPr>
        <p:blipFill>
          <a:blip r:embed="rId6"/>
          <a:stretch>
            <a:fillRect/>
          </a:stretch>
        </p:blipFill>
        <p:spPr>
          <a:xfrm>
            <a:off x="1962806" y="2610406"/>
            <a:ext cx="953028" cy="824605"/>
          </a:xfrm>
          <a:prstGeom prst="rect">
            <a:avLst/>
          </a:prstGeom>
        </p:spPr>
      </p:pic>
      <p:sp>
        <p:nvSpPr>
          <p:cNvPr id="17" name="TextBox 16"/>
          <p:cNvSpPr txBox="1"/>
          <p:nvPr/>
        </p:nvSpPr>
        <p:spPr>
          <a:xfrm>
            <a:off x="1879974" y="3435011"/>
            <a:ext cx="1684983" cy="369332"/>
          </a:xfrm>
          <a:prstGeom prst="rect">
            <a:avLst/>
          </a:prstGeom>
          <a:noFill/>
        </p:spPr>
        <p:txBody>
          <a:bodyPr wrap="square" rtlCol="0">
            <a:spAutoFit/>
          </a:bodyPr>
          <a:lstStyle/>
          <a:p>
            <a:r>
              <a:rPr lang="en-US" dirty="0"/>
              <a:t>High BP</a:t>
            </a:r>
          </a:p>
        </p:txBody>
      </p:sp>
      <p:pic>
        <p:nvPicPr>
          <p:cNvPr id="8" name="Picture 7"/>
          <p:cNvPicPr>
            <a:picLocks noChangeAspect="1"/>
          </p:cNvPicPr>
          <p:nvPr/>
        </p:nvPicPr>
        <p:blipFill>
          <a:blip r:embed="rId7"/>
          <a:stretch>
            <a:fillRect/>
          </a:stretch>
        </p:blipFill>
        <p:spPr>
          <a:xfrm>
            <a:off x="3924167" y="2605737"/>
            <a:ext cx="1295030" cy="829274"/>
          </a:xfrm>
          <a:prstGeom prst="rect">
            <a:avLst/>
          </a:prstGeom>
        </p:spPr>
      </p:pic>
      <p:sp>
        <p:nvSpPr>
          <p:cNvPr id="19" name="TextBox 18"/>
          <p:cNvSpPr txBox="1"/>
          <p:nvPr/>
        </p:nvSpPr>
        <p:spPr>
          <a:xfrm>
            <a:off x="3949323" y="3349387"/>
            <a:ext cx="1684983" cy="369332"/>
          </a:xfrm>
          <a:prstGeom prst="rect">
            <a:avLst/>
          </a:prstGeom>
          <a:noFill/>
        </p:spPr>
        <p:txBody>
          <a:bodyPr wrap="square" rtlCol="0">
            <a:spAutoFit/>
          </a:bodyPr>
          <a:lstStyle/>
          <a:p>
            <a:r>
              <a:rPr lang="en-US" dirty="0"/>
              <a:t>Diabetes</a:t>
            </a:r>
          </a:p>
        </p:txBody>
      </p:sp>
      <p:pic>
        <p:nvPicPr>
          <p:cNvPr id="20" name="Picture 19" descr="The ST Segment • LITFL • ECG Library Basics"/>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0872" y="4048050"/>
            <a:ext cx="4408170" cy="2061210"/>
          </a:xfrm>
          <a:prstGeom prst="rect">
            <a:avLst/>
          </a:prstGeom>
          <a:noFill/>
          <a:ln>
            <a:noFill/>
          </a:ln>
        </p:spPr>
      </p:pic>
      <p:sp>
        <p:nvSpPr>
          <p:cNvPr id="21" name="TextBox 20"/>
          <p:cNvSpPr txBox="1"/>
          <p:nvPr/>
        </p:nvSpPr>
        <p:spPr>
          <a:xfrm>
            <a:off x="3032404" y="6194884"/>
            <a:ext cx="1684983" cy="369332"/>
          </a:xfrm>
          <a:prstGeom prst="rect">
            <a:avLst/>
          </a:prstGeom>
          <a:noFill/>
        </p:spPr>
        <p:txBody>
          <a:bodyPr wrap="square" rtlCol="0">
            <a:spAutoFit/>
          </a:bodyPr>
          <a:lstStyle/>
          <a:p>
            <a:r>
              <a:rPr lang="en-US" dirty="0"/>
              <a:t>ST Slope</a:t>
            </a:r>
          </a:p>
        </p:txBody>
      </p:sp>
      <p:sp>
        <p:nvSpPr>
          <p:cNvPr id="16" name="TextBox 15"/>
          <p:cNvSpPr txBox="1"/>
          <p:nvPr/>
        </p:nvSpPr>
        <p:spPr>
          <a:xfrm>
            <a:off x="762739" y="57357"/>
            <a:ext cx="8058150" cy="646331"/>
          </a:xfrm>
          <a:prstGeom prst="rect">
            <a:avLst/>
          </a:prstGeom>
          <a:noFill/>
        </p:spPr>
        <p:txBody>
          <a:bodyPr wrap="square" rtlCol="0">
            <a:spAutoFit/>
          </a:bodyPr>
          <a:lstStyle/>
          <a:p>
            <a:r>
              <a:rPr lang="en-US" sz="3600" b="1" dirty="0">
                <a:solidFill>
                  <a:schemeClr val="tx1">
                    <a:lumMod val="85000"/>
                    <a:lumOff val="15000"/>
                  </a:schemeClr>
                </a:solidFill>
                <a:effectLst>
                  <a:outerShdw blurRad="38100" dist="38100" dir="2700000" algn="tl">
                    <a:srgbClr val="000000">
                      <a:alpha val="43137"/>
                    </a:srgbClr>
                  </a:outerShdw>
                </a:effectLst>
                <a:latin typeface="+mj-lt"/>
                <a:ea typeface="+mj-ea"/>
                <a:cs typeface="+mj-cs"/>
              </a:rPr>
              <a:t>Risk Factors causing Heart Disease</a:t>
            </a:r>
          </a:p>
        </p:txBody>
      </p:sp>
    </p:spTree>
    <p:extLst>
      <p:ext uri="{BB962C8B-B14F-4D97-AF65-F5344CB8AC3E}">
        <p14:creationId xmlns:p14="http://schemas.microsoft.com/office/powerpoint/2010/main" val="90381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25" y="357410"/>
            <a:ext cx="8911687" cy="1280890"/>
          </a:xfrm>
        </p:spPr>
        <p:txBody>
          <a:bodyPr/>
          <a:lstStyle/>
          <a:p>
            <a:r>
              <a:rPr lang="en-US" b="1" dirty="0">
                <a:effectLst>
                  <a:outerShdw blurRad="38100" dist="38100" dir="2700000" algn="tl">
                    <a:srgbClr val="000000">
                      <a:alpha val="43137"/>
                    </a:srgbClr>
                  </a:outerShdw>
                </a:effectLst>
              </a:rPr>
              <a:t>Problem Statement -</a:t>
            </a:r>
          </a:p>
        </p:txBody>
      </p:sp>
      <p:sp>
        <p:nvSpPr>
          <p:cNvPr id="3" name="Content Placeholder 2"/>
          <p:cNvSpPr>
            <a:spLocks noGrp="1"/>
          </p:cNvSpPr>
          <p:nvPr>
            <p:ph idx="1"/>
          </p:nvPr>
        </p:nvSpPr>
        <p:spPr>
          <a:xfrm>
            <a:off x="1427161" y="1514475"/>
            <a:ext cx="10221913" cy="5000625"/>
          </a:xfrm>
        </p:spPr>
        <p:txBody>
          <a:bodyPr>
            <a:normAutofit/>
          </a:bodyPr>
          <a:lstStyle/>
          <a:p>
            <a:r>
              <a:rPr lang="en-US" dirty="0"/>
              <a:t>The past literature reviews don’t speak greatly about heart failure attributes and causes or go through a deep analysis to know the most vital feature effect this phenomenon, so what we are focusing on in our report and project is to define the most important feature and their related relation when they combined together and this will be done through the following: </a:t>
            </a:r>
          </a:p>
          <a:p>
            <a:pPr lvl="1"/>
            <a:r>
              <a:rPr lang="en-US" b="1" dirty="0"/>
              <a:t>Decision tree classifier using entropy and GINI index</a:t>
            </a:r>
          </a:p>
          <a:p>
            <a:pPr lvl="1"/>
            <a:r>
              <a:rPr lang="en-US" b="1" dirty="0"/>
              <a:t>Information theory (entropy and mutual information) </a:t>
            </a:r>
          </a:p>
          <a:p>
            <a:pPr lvl="1"/>
            <a:r>
              <a:rPr lang="en-US" b="1" dirty="0"/>
              <a:t>Dependency and multivariate effect using conditional probability.</a:t>
            </a:r>
          </a:p>
          <a:p>
            <a:r>
              <a:rPr lang="en-US" dirty="0"/>
              <a:t>In this study, we analyzed the various prescribed data from 920 patients from various regions. We analyze and predicted a model that uses this data to be trained and attempts to predict if additional out-of-sample data will have a likelihood of a heart attack occurring or not depending on the most important factors. This approach can aid in decision-making so that the patient is treated properly and that there is open communication between the doctor and the patient. The model must consider more than just accuracy when dealing with the validation set of the data.</a:t>
            </a:r>
          </a:p>
        </p:txBody>
      </p:sp>
    </p:spTree>
    <p:extLst>
      <p:ext uri="{BB962C8B-B14F-4D97-AF65-F5344CB8AC3E}">
        <p14:creationId xmlns:p14="http://schemas.microsoft.com/office/powerpoint/2010/main" val="22990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500" y="252635"/>
            <a:ext cx="8911687" cy="1280890"/>
          </a:xfrm>
        </p:spPr>
        <p:txBody>
          <a:bodyPr>
            <a:normAutofit/>
          </a:bodyPr>
          <a:lstStyle/>
          <a:p>
            <a:r>
              <a:rPr lang="en-US" b="1" dirty="0">
                <a:effectLst>
                  <a:outerShdw blurRad="38100" dist="38100" dir="2700000" algn="tl">
                    <a:srgbClr val="000000">
                      <a:alpha val="43137"/>
                    </a:srgbClr>
                  </a:outerShdw>
                </a:effectLst>
              </a:rPr>
              <a:t>Dataset - Info</a:t>
            </a:r>
          </a:p>
        </p:txBody>
      </p:sp>
      <p:sp>
        <p:nvSpPr>
          <p:cNvPr id="3" name="Content Placeholder 2"/>
          <p:cNvSpPr>
            <a:spLocks noGrp="1"/>
          </p:cNvSpPr>
          <p:nvPr>
            <p:ph idx="1"/>
          </p:nvPr>
        </p:nvSpPr>
        <p:spPr>
          <a:xfrm>
            <a:off x="1583274" y="1228725"/>
            <a:ext cx="10132476" cy="5191125"/>
          </a:xfrm>
        </p:spPr>
        <p:txBody>
          <a:bodyPr>
            <a:normAutofit/>
          </a:bodyPr>
          <a:lstStyle/>
          <a:p>
            <a:r>
              <a:rPr lang="en-US" dirty="0"/>
              <a:t>The Dataset is non-linear which contains total of 918 rows and total of 12 columns with </a:t>
            </a:r>
            <a:r>
              <a:rPr lang="en-US" b="1" dirty="0"/>
              <a:t>1 Target Variable</a:t>
            </a:r>
            <a:r>
              <a:rPr lang="en-US" dirty="0"/>
              <a:t> and </a:t>
            </a:r>
            <a:r>
              <a:rPr lang="en-US" b="1" dirty="0"/>
              <a:t>11 Features columns</a:t>
            </a:r>
          </a:p>
          <a:p>
            <a:pPr>
              <a:buAutoNum type="arabicPeriod"/>
            </a:pPr>
            <a:r>
              <a:rPr lang="en-US" sz="1300" b="1" dirty="0"/>
              <a:t>Age – </a:t>
            </a:r>
            <a:r>
              <a:rPr lang="en-US" sz="1300" dirty="0"/>
              <a:t>( Age of the Patient)</a:t>
            </a:r>
          </a:p>
          <a:p>
            <a:pPr>
              <a:buAutoNum type="arabicPeriod"/>
            </a:pPr>
            <a:r>
              <a:rPr lang="en-US" sz="1300" b="1" dirty="0"/>
              <a:t>Sex – </a:t>
            </a:r>
            <a:r>
              <a:rPr lang="en-US" sz="1300" dirty="0"/>
              <a:t>( Is it Male or Female ?)</a:t>
            </a:r>
          </a:p>
          <a:p>
            <a:pPr>
              <a:buAutoNum type="arabicPeriod"/>
            </a:pPr>
            <a:r>
              <a:rPr lang="en-US" sz="1300" b="1" dirty="0"/>
              <a:t>Chest Pain Type – (</a:t>
            </a:r>
            <a:r>
              <a:rPr lang="en-IN" sz="1300" dirty="0"/>
              <a:t>When a portion of your heart does not receive enough oxygen-rich blood, angina develops. Cause: narrowed coronary arteries.) Four Types ( TA, ATA, NAP, ASY)</a:t>
            </a:r>
          </a:p>
          <a:p>
            <a:pPr>
              <a:buAutoNum type="arabicPeriod"/>
            </a:pPr>
            <a:r>
              <a:rPr lang="en-IN" sz="1300" b="1" dirty="0"/>
              <a:t>Cholesterol</a:t>
            </a:r>
            <a:r>
              <a:rPr lang="en-IN" sz="1300" dirty="0"/>
              <a:t> – ((Normal: </a:t>
            </a:r>
            <a:r>
              <a:rPr lang="en-IN" sz="1300" b="1" dirty="0"/>
              <a:t>less than 200 mg/</a:t>
            </a:r>
            <a:r>
              <a:rPr lang="en-IN" sz="1300" b="1" dirty="0" err="1"/>
              <a:t>dL</a:t>
            </a:r>
            <a:r>
              <a:rPr lang="en-IN" sz="1300" dirty="0"/>
              <a:t> </a:t>
            </a:r>
            <a:r>
              <a:rPr lang="en-US" sz="1300" dirty="0"/>
              <a:t>, </a:t>
            </a:r>
            <a:r>
              <a:rPr lang="en-IN" sz="1300" dirty="0"/>
              <a:t>Medium: 200 to  239 mg/</a:t>
            </a:r>
            <a:r>
              <a:rPr lang="en-IN" sz="1300" dirty="0" err="1"/>
              <a:t>dL</a:t>
            </a:r>
            <a:r>
              <a:rPr lang="en-IN" sz="1300" dirty="0"/>
              <a:t> ; </a:t>
            </a:r>
            <a:r>
              <a:rPr lang="en-US" sz="1300" dirty="0"/>
              <a:t> </a:t>
            </a:r>
            <a:r>
              <a:rPr lang="en-IN" sz="1300" dirty="0"/>
              <a:t>High: 240 mg/</a:t>
            </a:r>
            <a:r>
              <a:rPr lang="en-IN" sz="1300" dirty="0" err="1"/>
              <a:t>dL</a:t>
            </a:r>
            <a:r>
              <a:rPr lang="en-IN" sz="1300" dirty="0"/>
              <a:t> or greater)</a:t>
            </a:r>
          </a:p>
          <a:p>
            <a:pPr>
              <a:buAutoNum type="arabicPeriod"/>
            </a:pPr>
            <a:r>
              <a:rPr lang="en-IN" sz="1300" b="1" dirty="0"/>
              <a:t>Fasting Blood Sugar</a:t>
            </a:r>
          </a:p>
          <a:p>
            <a:pPr>
              <a:buAutoNum type="arabicPeriod"/>
            </a:pPr>
            <a:r>
              <a:rPr lang="en-IN" sz="1300" b="1" dirty="0"/>
              <a:t>Resting ECG - </a:t>
            </a:r>
            <a:r>
              <a:rPr lang="en-IN" sz="1300" dirty="0"/>
              <a:t>Electrocardiogram captured when person is in resting state (Normal, LVH, ST)</a:t>
            </a:r>
          </a:p>
          <a:p>
            <a:pPr>
              <a:buAutoNum type="arabicPeriod"/>
            </a:pPr>
            <a:r>
              <a:rPr lang="en-IN" sz="1300" b="1" dirty="0"/>
              <a:t>Max Heart Rate </a:t>
            </a:r>
          </a:p>
          <a:p>
            <a:pPr>
              <a:buAutoNum type="arabicPeriod"/>
            </a:pPr>
            <a:r>
              <a:rPr lang="en-IN" sz="1300" b="1" dirty="0"/>
              <a:t>Exercise Angina </a:t>
            </a:r>
            <a:r>
              <a:rPr lang="en-IN" sz="1300" dirty="0"/>
              <a:t>– (Portion of heart not receiving oxygen rich blood due to exercise is exercise angina.)</a:t>
            </a:r>
          </a:p>
          <a:p>
            <a:pPr>
              <a:buAutoNum type="arabicPeriod"/>
            </a:pPr>
            <a:r>
              <a:rPr lang="en-IN" sz="1300" b="1" dirty="0"/>
              <a:t>Old peak value </a:t>
            </a:r>
            <a:r>
              <a:rPr lang="en-IN" sz="1300" dirty="0"/>
              <a:t>- Measuring the value of ST in depression</a:t>
            </a:r>
          </a:p>
          <a:p>
            <a:pPr>
              <a:buAutoNum type="arabicPeriod"/>
            </a:pPr>
            <a:r>
              <a:rPr lang="en-IN" sz="1300" b="1" dirty="0"/>
              <a:t>ST Slope </a:t>
            </a:r>
            <a:r>
              <a:rPr lang="en-IN" sz="1300" dirty="0"/>
              <a:t>- The change in the ST segment in relation to heart rate increases brought on by exercise (flat, up and 	               down used in dataset).</a:t>
            </a:r>
          </a:p>
          <a:p>
            <a:pPr marL="0" indent="0">
              <a:buNone/>
            </a:pPr>
            <a:endParaRPr lang="en-IN" sz="1300" b="1" dirty="0"/>
          </a:p>
          <a:p>
            <a:pPr>
              <a:buAutoNum type="arabicPeriod"/>
            </a:pPr>
            <a:r>
              <a:rPr lang="en-IN" b="1" dirty="0"/>
              <a:t>Target Variable :- Heart Disease – (Y/N)</a:t>
            </a:r>
          </a:p>
          <a:p>
            <a:pPr>
              <a:buAutoNum type="arabicPeriod"/>
            </a:pPr>
            <a:endParaRPr lang="en-US" b="1" dirty="0"/>
          </a:p>
          <a:p>
            <a:pPr>
              <a:buAutoNum type="arabicPeriod"/>
            </a:pPr>
            <a:endParaRPr lang="en-US" b="1" dirty="0"/>
          </a:p>
        </p:txBody>
      </p:sp>
    </p:spTree>
    <p:extLst>
      <p:ext uri="{BB962C8B-B14F-4D97-AF65-F5344CB8AC3E}">
        <p14:creationId xmlns:p14="http://schemas.microsoft.com/office/powerpoint/2010/main" val="160663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5" y="147860"/>
            <a:ext cx="8911687" cy="1280890"/>
          </a:xfrm>
        </p:spPr>
        <p:txBody>
          <a:bodyPr/>
          <a:lstStyle/>
          <a:p>
            <a:r>
              <a:rPr lang="en-US" b="1" dirty="0">
                <a:effectLst>
                  <a:outerShdw blurRad="38100" dist="38100" dir="2700000" algn="tl">
                    <a:srgbClr val="000000">
                      <a:alpha val="43137"/>
                    </a:srgbClr>
                  </a:outerShdw>
                </a:effectLst>
              </a:rPr>
              <a:t>Methodology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5249" y="1215758"/>
            <a:ext cx="7631113" cy="5304422"/>
          </a:xfrm>
          <a:prstGeom prst="rect">
            <a:avLst/>
          </a:prstGeom>
          <a:ln>
            <a:solidFill>
              <a:schemeClr val="tx1"/>
            </a:solidFill>
          </a:ln>
        </p:spPr>
      </p:pic>
    </p:spTree>
    <p:extLst>
      <p:ext uri="{BB962C8B-B14F-4D97-AF65-F5344CB8AC3E}">
        <p14:creationId xmlns:p14="http://schemas.microsoft.com/office/powerpoint/2010/main" val="238379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25" y="247872"/>
            <a:ext cx="8911687" cy="852265"/>
          </a:xfrm>
        </p:spPr>
        <p:txBody>
          <a:bodyPr>
            <a:normAutofit/>
          </a:bodyPr>
          <a:lstStyle/>
          <a:p>
            <a:r>
              <a:rPr lang="en-US" b="1" dirty="0">
                <a:effectLst>
                  <a:outerShdw blurRad="38100" dist="38100" dir="2700000" algn="tl">
                    <a:srgbClr val="000000">
                      <a:alpha val="43137"/>
                    </a:srgbClr>
                  </a:outerShdw>
                </a:effectLst>
              </a:rPr>
              <a:t>Why Mutual Information Approach ?</a:t>
            </a:r>
          </a:p>
        </p:txBody>
      </p:sp>
      <p:sp>
        <p:nvSpPr>
          <p:cNvPr id="3" name="Content Placeholder 2"/>
          <p:cNvSpPr>
            <a:spLocks noGrp="1"/>
          </p:cNvSpPr>
          <p:nvPr>
            <p:ph idx="1"/>
          </p:nvPr>
        </p:nvSpPr>
        <p:spPr>
          <a:xfrm>
            <a:off x="1474787" y="1228725"/>
            <a:ext cx="10631488" cy="5505450"/>
          </a:xfrm>
        </p:spPr>
        <p:txBody>
          <a:bodyPr/>
          <a:lstStyle/>
          <a:p>
            <a:r>
              <a:rPr lang="en-US" dirty="0"/>
              <a:t>As the Dataset non-linear correlation when the Pearson correlation falls short.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Used for –</a:t>
            </a:r>
          </a:p>
          <a:p>
            <a:pPr lvl="1"/>
            <a:r>
              <a:rPr lang="en-US" sz="1800" dirty="0"/>
              <a:t>Feature selection for predicting factors affecting Heart Failure</a:t>
            </a:r>
          </a:p>
          <a:p>
            <a:pPr lvl="1"/>
            <a:r>
              <a:rPr lang="en-US" sz="1800" dirty="0"/>
              <a:t>Making splits in tree-based models based on Information Gain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1504950"/>
            <a:ext cx="7143752" cy="3571876"/>
          </a:xfrm>
          <a:prstGeom prst="rect">
            <a:avLst/>
          </a:prstGeom>
        </p:spPr>
      </p:pic>
    </p:spTree>
    <p:extLst>
      <p:ext uri="{BB962C8B-B14F-4D97-AF65-F5344CB8AC3E}">
        <p14:creationId xmlns:p14="http://schemas.microsoft.com/office/powerpoint/2010/main" val="195604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250" y="205010"/>
            <a:ext cx="8911687" cy="1280890"/>
          </a:xfrm>
        </p:spPr>
        <p:txBody>
          <a:bodyPr>
            <a:normAutofit/>
          </a:bodyPr>
          <a:lstStyle/>
          <a:p>
            <a:r>
              <a:rPr lang="en-US" b="1" dirty="0">
                <a:effectLst>
                  <a:outerShdw blurRad="38100" dist="38100" dir="2700000" algn="tl">
                    <a:srgbClr val="000000">
                      <a:alpha val="43137"/>
                    </a:srgbClr>
                  </a:outerShdw>
                </a:effectLst>
              </a:rPr>
              <a:t>Decision Tree Classifier – Gini’s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266825"/>
                <a:ext cx="10763250" cy="5514975"/>
              </a:xfrm>
            </p:spPr>
            <p:txBody>
              <a:bodyPr>
                <a:normAutofit lnSpcReduction="10000"/>
              </a:bodyPr>
              <a:lstStyle/>
              <a:p>
                <a:r>
                  <a:rPr lang="en-US" altLang="en-US" dirty="0"/>
                  <a:t>Gini Index for a given node t :</a:t>
                </a:r>
              </a:p>
              <a:p>
                <a:endParaRPr lang="en-US" altLang="en-US" dirty="0"/>
              </a:p>
              <a:p>
                <a:pPr marL="914400" lvl="2" indent="0">
                  <a:buNone/>
                </a:pPr>
                <a:endParaRPr lang="en-US" altLang="en-US" dirty="0"/>
              </a:p>
              <a:p>
                <a:pPr marL="914400" lvl="2" indent="0">
                  <a:buNone/>
                </a:pPr>
                <a:r>
                  <a:rPr lang="en-US" altLang="en-US" dirty="0"/>
                  <a:t>(NOTE: </a:t>
                </a:r>
                <a:r>
                  <a:rPr lang="en-US" altLang="en-US" i="1" dirty="0">
                    <a:latin typeface="Times New Roman" panose="02020603050405020304" pitchFamily="18" charset="0"/>
                  </a:rPr>
                  <a:t>p( j | t) </a:t>
                </a:r>
                <a:r>
                  <a:rPr lang="en-US" altLang="en-US" dirty="0"/>
                  <a:t>is the relative frequency of class j at node t)</a:t>
                </a:r>
              </a:p>
              <a:p>
                <a:pPr marL="914400" lvl="2" indent="0">
                  <a:buNone/>
                </a:pPr>
                <a:endParaRPr lang="en-US" altLang="en-US" dirty="0"/>
              </a:p>
              <a:p>
                <a:r>
                  <a:rPr lang="en-US" altLang="en-US" dirty="0"/>
                  <a:t>For </a:t>
                </a:r>
                <a:r>
                  <a:rPr lang="en-US" b="1" dirty="0"/>
                  <a:t>Gini index</a:t>
                </a:r>
                <a:r>
                  <a:rPr lang="en-US" dirty="0"/>
                  <a:t> attributes are assumed to be continuous.</a:t>
                </a:r>
              </a:p>
              <a:p>
                <a:r>
                  <a:rPr lang="en-US" dirty="0"/>
                  <a:t>It works with the categorical target variable “Success” or “Failure”.</a:t>
                </a:r>
              </a:p>
              <a:p>
                <a:r>
                  <a:rPr lang="en-US" dirty="0"/>
                  <a:t>It performs only binary splits. The higher the value of Gini, higher the homogeneity.</a:t>
                </a:r>
              </a:p>
              <a:p>
                <a:endParaRPr lang="en-US" altLang="en-US" dirty="0"/>
              </a:p>
              <a:p>
                <a:r>
                  <a:rPr lang="en-US" altLang="en-US" dirty="0"/>
                  <a:t>Calculating Gini for a Split : -</a:t>
                </a:r>
              </a:p>
              <a:p>
                <a:pPr lvl="1"/>
                <a:r>
                  <a:rPr lang="en-US" altLang="en-US" dirty="0"/>
                  <a:t>Calculate Gini for sub-nodes using the formula sum of the squares of success and failure probability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m:t>
                        </m:r>
                        <m:r>
                          <a:rPr lang="en-US" altLang="en-US" b="0" i="1" smtClean="0">
                            <a:latin typeface="Cambria Math" panose="02040503050406030204" pitchFamily="18" charset="0"/>
                          </a:rPr>
                          <m:t>𝑝</m:t>
                        </m:r>
                      </m:e>
                      <m:sup>
                        <m:r>
                          <a:rPr lang="en-US" altLang="en-US" b="0" i="1" smtClean="0">
                            <a:latin typeface="Cambria Math" panose="02040503050406030204" pitchFamily="18" charset="0"/>
                          </a:rPr>
                          <m:t>2</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𝑞</m:t>
                        </m:r>
                      </m:e>
                      <m:sup>
                        <m:r>
                          <a:rPr lang="en-US" altLang="en-US" b="0" i="1" smtClean="0">
                            <a:latin typeface="Cambria Math" panose="02040503050406030204" pitchFamily="18" charset="0"/>
                          </a:rPr>
                          <m:t>2</m:t>
                        </m:r>
                      </m:sup>
                    </m:sSup>
                  </m:oMath>
                </a14:m>
                <a:r>
                  <a:rPr lang="en-US" altLang="en-US" dirty="0"/>
                  <a:t>).</a:t>
                </a:r>
              </a:p>
              <a:p>
                <a:pPr lvl="1"/>
                <a:r>
                  <a:rPr lang="en-US" altLang="en-US" dirty="0"/>
                  <a:t>Calculate  Gini for each node in the split using the weighted Gini score.</a:t>
                </a:r>
                <a:endParaRPr lang="en-US" altLang="en-US" sz="2000" dirty="0"/>
              </a:p>
              <a:p>
                <a:r>
                  <a:rPr lang="en-US" altLang="en-US" dirty="0"/>
                  <a:t>As the splitting attribute, the attribute with the lowest Gini index is picked.</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266825"/>
                <a:ext cx="10763250" cy="5514975"/>
              </a:xfrm>
              <a:blipFill rotWithShape="0">
                <a:blip r:embed="rId2"/>
                <a:stretch>
                  <a:fillRect l="-397" t="-121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338775" y="1718215"/>
            <a:ext cx="2881050" cy="643498"/>
          </a:xfrm>
          <a:prstGeom prst="rect">
            <a:avLst/>
          </a:prstGeom>
        </p:spPr>
      </p:pic>
      <p:pic>
        <p:nvPicPr>
          <p:cNvPr id="10" name="Picture 9">
            <a:hlinkClick r:id="rId4" action="ppaction://hlinksldjump"/>
          </p:cNvPr>
          <p:cNvPicPr>
            <a:picLocks noChangeAspect="1"/>
          </p:cNvPicPr>
          <p:nvPr/>
        </p:nvPicPr>
        <p:blipFill>
          <a:blip r:embed="rId5"/>
          <a:stretch>
            <a:fillRect/>
          </a:stretch>
        </p:blipFill>
        <p:spPr>
          <a:xfrm>
            <a:off x="10294937" y="5553074"/>
            <a:ext cx="1469379" cy="828675"/>
          </a:xfrm>
          <a:prstGeom prst="rect">
            <a:avLst/>
          </a:prstGeom>
        </p:spPr>
      </p:pic>
    </p:spTree>
    <p:extLst>
      <p:ext uri="{BB962C8B-B14F-4D97-AF65-F5344CB8AC3E}">
        <p14:creationId xmlns:p14="http://schemas.microsoft.com/office/powerpoint/2010/main" val="208916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99" y="542925"/>
            <a:ext cx="11233800" cy="5705475"/>
          </a:xfrm>
          <a:prstGeom prst="rect">
            <a:avLst/>
          </a:prstGeom>
        </p:spPr>
      </p:pic>
    </p:spTree>
    <p:extLst>
      <p:ext uri="{BB962C8B-B14F-4D97-AF65-F5344CB8AC3E}">
        <p14:creationId xmlns:p14="http://schemas.microsoft.com/office/powerpoint/2010/main" val="1666214070"/>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ysClr val="window" lastClr="FFFFFF"/>
      </a:lt1>
      <a:dk2>
        <a:srgbClr val="766F54"/>
      </a:dk2>
      <a:lt2>
        <a:srgbClr val="BFBFB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2098</TotalTime>
  <Words>1378</Words>
  <Application>Microsoft Office PowerPoint</Application>
  <PresentationFormat>Widescreen</PresentationFormat>
  <Paragraphs>149</Paragraphs>
  <Slides>16</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Century Gothic</vt:lpstr>
      <vt:lpstr>Times New Roman</vt:lpstr>
      <vt:lpstr>Wingdings 3</vt:lpstr>
      <vt:lpstr>Wisp</vt:lpstr>
      <vt:lpstr>PowerPoint Presentation</vt:lpstr>
      <vt:lpstr>Background. Why it is Imp ?</vt:lpstr>
      <vt:lpstr>PowerPoint Presentation</vt:lpstr>
      <vt:lpstr>Problem Statement -</vt:lpstr>
      <vt:lpstr>Dataset - Info</vt:lpstr>
      <vt:lpstr>Methodology</vt:lpstr>
      <vt:lpstr>Why Mutual Information Approach ?</vt:lpstr>
      <vt:lpstr>Decision Tree Classifier – Gini’s Impurity</vt:lpstr>
      <vt:lpstr>PowerPoint Presentation</vt:lpstr>
      <vt:lpstr>PowerPoint Presentation</vt:lpstr>
      <vt:lpstr>PowerPoint Presentation</vt:lpstr>
      <vt:lpstr>Conclusions -</vt:lpstr>
      <vt:lpstr>PowerPoint Presentation</vt:lpstr>
      <vt:lpstr>Conclusions :</vt:lpstr>
      <vt:lpstr>Dependency and multivariate effect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Mangaonkar</dc:creator>
  <cp:lastModifiedBy>Kunal Rajendra Mangaonkar</cp:lastModifiedBy>
  <cp:revision>40</cp:revision>
  <dcterms:created xsi:type="dcterms:W3CDTF">2022-11-30T20:07:26Z</dcterms:created>
  <dcterms:modified xsi:type="dcterms:W3CDTF">2022-12-02T19:16:11Z</dcterms:modified>
</cp:coreProperties>
</file>