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 id="269" r:id="rId14"/>
    <p:sldId id="275" r:id="rId15"/>
    <p:sldId id="271" r:id="rId16"/>
    <p:sldId id="274" r:id="rId17"/>
    <p:sldId id="272"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896E0-476E-346B-05B3-BBD8EB507441}" v="55" dt="2021-04-01T09:35:28.694"/>
    <p1510:client id="{38AF2F9E-B368-456F-C4DE-4CE6667D98AF}" v="212" dt="2021-03-31T07:01:28.246"/>
    <p1510:client id="{48EBC090-E889-4F86-00D2-821835D8F79F}" v="410" dt="2021-04-06T05:46:58.985"/>
    <p1510:client id="{5EC92B18-5783-572F-B817-CFE59E81BAD3}" v="40" dt="2021-04-07T04:28:48.165"/>
    <p1510:client id="{789624B7-A8E1-45EE-A20B-B04840A90F2C}" v="722" dt="2021-03-29T09:48:31.762"/>
    <p1510:client id="{834AEA12-4586-9492-B9C9-39E0CDF22049}" v="69" dt="2021-03-31T07:29:20.570"/>
    <p1510:client id="{8DBE68BC-4213-3213-E368-6600F23CF534}" v="3" dt="2021-03-29T09:50:56.941"/>
    <p1510:client id="{9B74BF1C-F121-C5BD-A291-0AC1D23243EA}" v="41" dt="2021-03-29T10:04:49.679"/>
    <p1510:client id="{A992DB0C-5CA2-13B4-EEB9-BD9D93053999}" v="25" dt="2021-04-06T05:56:46.780"/>
    <p1510:client id="{C28DD8FF-FCD2-721B-1FBB-A6E5A1311BB5}" v="395" dt="2021-04-01T14:05:09.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B732F-2E58-4D06-80CA-C24094A72610}"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2C398B72-766E-4DEA-9B66-85D2CBD3E651}">
      <dgm:prSet/>
      <dgm:spPr/>
      <dgm:t>
        <a:bodyPr/>
        <a:lstStyle/>
        <a:p>
          <a:r>
            <a:rPr lang="en-US"/>
            <a:t>1. Initialize parameters </a:t>
          </a:r>
        </a:p>
      </dgm:t>
    </dgm:pt>
    <dgm:pt modelId="{D92D5FD1-AA14-46C4-8147-6C0D0576595B}" type="parTrans" cxnId="{D931381A-0BA2-45A1-A8C4-98A0984C7D02}">
      <dgm:prSet/>
      <dgm:spPr/>
      <dgm:t>
        <a:bodyPr/>
        <a:lstStyle/>
        <a:p>
          <a:endParaRPr lang="en-US"/>
        </a:p>
      </dgm:t>
    </dgm:pt>
    <dgm:pt modelId="{6D3278FD-3024-42D2-B908-C88BFFAEB0A4}" type="sibTrans" cxnId="{D931381A-0BA2-45A1-A8C4-98A0984C7D02}">
      <dgm:prSet/>
      <dgm:spPr/>
      <dgm:t>
        <a:bodyPr/>
        <a:lstStyle/>
        <a:p>
          <a:endParaRPr lang="en-US"/>
        </a:p>
      </dgm:t>
    </dgm:pt>
    <dgm:pt modelId="{DA4DD147-830C-4911-9073-9DE394CD0398}">
      <dgm:prSet/>
      <dgm:spPr/>
      <dgm:t>
        <a:bodyPr/>
        <a:lstStyle/>
        <a:p>
          <a:r>
            <a:rPr lang="en-US"/>
            <a:t>2. Loop for number of iterations:</a:t>
          </a:r>
        </a:p>
      </dgm:t>
    </dgm:pt>
    <dgm:pt modelId="{EB3D7E3A-2CFB-4A86-9E4D-EC2A6A4AF95F}" type="parTrans" cxnId="{4443901B-5122-4982-AC43-688477325BB8}">
      <dgm:prSet/>
      <dgm:spPr/>
      <dgm:t>
        <a:bodyPr/>
        <a:lstStyle/>
        <a:p>
          <a:endParaRPr lang="en-US"/>
        </a:p>
      </dgm:t>
    </dgm:pt>
    <dgm:pt modelId="{DB783162-5CE7-4CCB-A97F-CD0B11D4F03F}" type="sibTrans" cxnId="{4443901B-5122-4982-AC43-688477325BB8}">
      <dgm:prSet/>
      <dgm:spPr/>
      <dgm:t>
        <a:bodyPr/>
        <a:lstStyle/>
        <a:p>
          <a:endParaRPr lang="en-US"/>
        </a:p>
      </dgm:t>
    </dgm:pt>
    <dgm:pt modelId="{F803B163-B726-406A-B337-924A336A9AF7}">
      <dgm:prSet/>
      <dgm:spPr/>
      <dgm:t>
        <a:bodyPr/>
        <a:lstStyle/>
        <a:p>
          <a:r>
            <a:rPr lang="en-US"/>
            <a:t>Forward propagation</a:t>
          </a:r>
        </a:p>
      </dgm:t>
    </dgm:pt>
    <dgm:pt modelId="{985A444B-D7F9-4B1D-8612-5DCFEB598F2D}" type="parTrans" cxnId="{26AEC0EC-8AAA-4BDD-8BD1-0BF9D79F6097}">
      <dgm:prSet/>
      <dgm:spPr/>
      <dgm:t>
        <a:bodyPr/>
        <a:lstStyle/>
        <a:p>
          <a:endParaRPr lang="en-US"/>
        </a:p>
      </dgm:t>
    </dgm:pt>
    <dgm:pt modelId="{A1CDCD11-BC9D-43FE-B444-79746DACB9CE}" type="sibTrans" cxnId="{26AEC0EC-8AAA-4BDD-8BD1-0BF9D79F6097}">
      <dgm:prSet/>
      <dgm:spPr/>
      <dgm:t>
        <a:bodyPr/>
        <a:lstStyle/>
        <a:p>
          <a:endParaRPr lang="en-US"/>
        </a:p>
      </dgm:t>
    </dgm:pt>
    <dgm:pt modelId="{844433E0-53CF-4DE1-B1F2-B77CB8037D61}">
      <dgm:prSet/>
      <dgm:spPr/>
      <dgm:t>
        <a:bodyPr/>
        <a:lstStyle/>
        <a:p>
          <a:r>
            <a:rPr lang="en-US"/>
            <a:t>Compute cost function </a:t>
          </a:r>
        </a:p>
      </dgm:t>
    </dgm:pt>
    <dgm:pt modelId="{7A549A18-2C74-4A77-91FE-E46E76B9BBF2}" type="parTrans" cxnId="{D91B3446-BE96-47C2-BDAD-451E4BC64D26}">
      <dgm:prSet/>
      <dgm:spPr/>
      <dgm:t>
        <a:bodyPr/>
        <a:lstStyle/>
        <a:p>
          <a:endParaRPr lang="en-US"/>
        </a:p>
      </dgm:t>
    </dgm:pt>
    <dgm:pt modelId="{B8838556-2736-4190-A339-12D64095B8B6}" type="sibTrans" cxnId="{D91B3446-BE96-47C2-BDAD-451E4BC64D26}">
      <dgm:prSet/>
      <dgm:spPr/>
      <dgm:t>
        <a:bodyPr/>
        <a:lstStyle/>
        <a:p>
          <a:endParaRPr lang="en-US"/>
        </a:p>
      </dgm:t>
    </dgm:pt>
    <dgm:pt modelId="{1047F401-FF73-458B-A699-44A7E47244F3}">
      <dgm:prSet/>
      <dgm:spPr/>
      <dgm:t>
        <a:bodyPr/>
        <a:lstStyle/>
        <a:p>
          <a:r>
            <a:rPr lang="en-US"/>
            <a:t>Backward propagation </a:t>
          </a:r>
        </a:p>
      </dgm:t>
    </dgm:pt>
    <dgm:pt modelId="{5CB08BAA-9F01-41CD-8D7B-8C8F53FFF5E8}" type="parTrans" cxnId="{EC7CFA40-B107-4F40-8651-B0F7447B601C}">
      <dgm:prSet/>
      <dgm:spPr/>
      <dgm:t>
        <a:bodyPr/>
        <a:lstStyle/>
        <a:p>
          <a:endParaRPr lang="en-US"/>
        </a:p>
      </dgm:t>
    </dgm:pt>
    <dgm:pt modelId="{FECA83B8-C497-454E-9827-BFF500F6CEBD}" type="sibTrans" cxnId="{EC7CFA40-B107-4F40-8651-B0F7447B601C}">
      <dgm:prSet/>
      <dgm:spPr/>
      <dgm:t>
        <a:bodyPr/>
        <a:lstStyle/>
        <a:p>
          <a:endParaRPr lang="en-US"/>
        </a:p>
      </dgm:t>
    </dgm:pt>
    <dgm:pt modelId="{DC8E5824-A2DD-468A-9F97-FBEAAF5DDC73}">
      <dgm:prSet/>
      <dgm:spPr/>
      <dgm:t>
        <a:bodyPr/>
        <a:lstStyle/>
        <a:p>
          <a:r>
            <a:rPr lang="en-US"/>
            <a:t>Update parameters </a:t>
          </a:r>
        </a:p>
      </dgm:t>
    </dgm:pt>
    <dgm:pt modelId="{B054DD59-7210-4F6C-BB7D-721CDBECB617}" type="parTrans" cxnId="{9FFCD135-C4C5-40C9-B9E2-BFAA5E0E387A}">
      <dgm:prSet/>
      <dgm:spPr/>
      <dgm:t>
        <a:bodyPr/>
        <a:lstStyle/>
        <a:p>
          <a:endParaRPr lang="en-US"/>
        </a:p>
      </dgm:t>
    </dgm:pt>
    <dgm:pt modelId="{97E7E1D3-17FE-4879-8D2F-087427BB9B9A}" type="sibTrans" cxnId="{9FFCD135-C4C5-40C9-B9E2-BFAA5E0E387A}">
      <dgm:prSet/>
      <dgm:spPr/>
      <dgm:t>
        <a:bodyPr/>
        <a:lstStyle/>
        <a:p>
          <a:endParaRPr lang="en-US"/>
        </a:p>
      </dgm:t>
    </dgm:pt>
    <dgm:pt modelId="{81A0F4C1-CBF8-48E6-85E7-3489A4573105}">
      <dgm:prSet/>
      <dgm:spPr/>
      <dgm:t>
        <a:bodyPr/>
        <a:lstStyle/>
        <a:p>
          <a:r>
            <a:rPr lang="en-US"/>
            <a:t>3. Trained parameters are used to predict the test images</a:t>
          </a:r>
        </a:p>
      </dgm:t>
    </dgm:pt>
    <dgm:pt modelId="{275FCDF2-C632-42DC-B907-8EAD48F69F96}" type="parTrans" cxnId="{82399D7E-E224-4A41-864B-D530D24B5160}">
      <dgm:prSet/>
      <dgm:spPr/>
      <dgm:t>
        <a:bodyPr/>
        <a:lstStyle/>
        <a:p>
          <a:endParaRPr lang="en-US"/>
        </a:p>
      </dgm:t>
    </dgm:pt>
    <dgm:pt modelId="{AF94CA77-532E-4187-BD26-89C40C2FF162}" type="sibTrans" cxnId="{82399D7E-E224-4A41-864B-D530D24B5160}">
      <dgm:prSet/>
      <dgm:spPr/>
      <dgm:t>
        <a:bodyPr/>
        <a:lstStyle/>
        <a:p>
          <a:endParaRPr lang="en-US"/>
        </a:p>
      </dgm:t>
    </dgm:pt>
    <dgm:pt modelId="{C5E1D86B-DF95-4D34-9672-86C1557F540F}" type="pres">
      <dgm:prSet presAssocID="{F90B732F-2E58-4D06-80CA-C24094A72610}" presName="Name0" presStyleCnt="0">
        <dgm:presLayoutVars>
          <dgm:dir/>
          <dgm:animLvl val="lvl"/>
          <dgm:resizeHandles val="exact"/>
        </dgm:presLayoutVars>
      </dgm:prSet>
      <dgm:spPr/>
      <dgm:t>
        <a:bodyPr/>
        <a:lstStyle/>
        <a:p>
          <a:endParaRPr lang="en-IN"/>
        </a:p>
      </dgm:t>
    </dgm:pt>
    <dgm:pt modelId="{D59379CE-8163-49DA-BE22-9BE59D8CF50C}" type="pres">
      <dgm:prSet presAssocID="{81A0F4C1-CBF8-48E6-85E7-3489A4573105}" presName="boxAndChildren" presStyleCnt="0"/>
      <dgm:spPr/>
    </dgm:pt>
    <dgm:pt modelId="{83FA31E5-A7A0-4F6E-811A-24D34642A11C}" type="pres">
      <dgm:prSet presAssocID="{81A0F4C1-CBF8-48E6-85E7-3489A4573105}" presName="parentTextBox" presStyleLbl="node1" presStyleIdx="0" presStyleCnt="7"/>
      <dgm:spPr/>
      <dgm:t>
        <a:bodyPr/>
        <a:lstStyle/>
        <a:p>
          <a:endParaRPr lang="en-IN"/>
        </a:p>
      </dgm:t>
    </dgm:pt>
    <dgm:pt modelId="{4C97FECB-66B8-4252-A8B5-CD6184242E6B}" type="pres">
      <dgm:prSet presAssocID="{97E7E1D3-17FE-4879-8D2F-087427BB9B9A}" presName="sp" presStyleCnt="0"/>
      <dgm:spPr/>
    </dgm:pt>
    <dgm:pt modelId="{DACC9254-568B-4AAA-9915-13FBACB8D2E9}" type="pres">
      <dgm:prSet presAssocID="{DC8E5824-A2DD-468A-9F97-FBEAAF5DDC73}" presName="arrowAndChildren" presStyleCnt="0"/>
      <dgm:spPr/>
    </dgm:pt>
    <dgm:pt modelId="{F65E1E38-1310-4D01-9141-B752B7C91738}" type="pres">
      <dgm:prSet presAssocID="{DC8E5824-A2DD-468A-9F97-FBEAAF5DDC73}" presName="parentTextArrow" presStyleLbl="node1" presStyleIdx="1" presStyleCnt="7"/>
      <dgm:spPr/>
      <dgm:t>
        <a:bodyPr/>
        <a:lstStyle/>
        <a:p>
          <a:endParaRPr lang="en-IN"/>
        </a:p>
      </dgm:t>
    </dgm:pt>
    <dgm:pt modelId="{372052CB-0EC0-4880-BA9F-FFD790A63C2E}" type="pres">
      <dgm:prSet presAssocID="{FECA83B8-C497-454E-9827-BFF500F6CEBD}" presName="sp" presStyleCnt="0"/>
      <dgm:spPr/>
    </dgm:pt>
    <dgm:pt modelId="{096FEBC7-980A-4ACD-BB9A-9B97253E82CC}" type="pres">
      <dgm:prSet presAssocID="{1047F401-FF73-458B-A699-44A7E47244F3}" presName="arrowAndChildren" presStyleCnt="0"/>
      <dgm:spPr/>
    </dgm:pt>
    <dgm:pt modelId="{7047280F-F8C5-46ED-AC93-332D5EA7B9CA}" type="pres">
      <dgm:prSet presAssocID="{1047F401-FF73-458B-A699-44A7E47244F3}" presName="parentTextArrow" presStyleLbl="node1" presStyleIdx="2" presStyleCnt="7"/>
      <dgm:spPr/>
      <dgm:t>
        <a:bodyPr/>
        <a:lstStyle/>
        <a:p>
          <a:endParaRPr lang="en-IN"/>
        </a:p>
      </dgm:t>
    </dgm:pt>
    <dgm:pt modelId="{ECF12A22-A919-4B92-9B01-BF0546E49FB2}" type="pres">
      <dgm:prSet presAssocID="{B8838556-2736-4190-A339-12D64095B8B6}" presName="sp" presStyleCnt="0"/>
      <dgm:spPr/>
    </dgm:pt>
    <dgm:pt modelId="{2627404B-C66F-4AF1-991B-65A4080BEE10}" type="pres">
      <dgm:prSet presAssocID="{844433E0-53CF-4DE1-B1F2-B77CB8037D61}" presName="arrowAndChildren" presStyleCnt="0"/>
      <dgm:spPr/>
    </dgm:pt>
    <dgm:pt modelId="{5BC6B808-E0CF-4A89-B0CC-FEB11FE5E0FD}" type="pres">
      <dgm:prSet presAssocID="{844433E0-53CF-4DE1-B1F2-B77CB8037D61}" presName="parentTextArrow" presStyleLbl="node1" presStyleIdx="3" presStyleCnt="7"/>
      <dgm:spPr/>
      <dgm:t>
        <a:bodyPr/>
        <a:lstStyle/>
        <a:p>
          <a:endParaRPr lang="en-IN"/>
        </a:p>
      </dgm:t>
    </dgm:pt>
    <dgm:pt modelId="{DD9C5D59-A44A-4896-9950-5432326B8CB5}" type="pres">
      <dgm:prSet presAssocID="{A1CDCD11-BC9D-43FE-B444-79746DACB9CE}" presName="sp" presStyleCnt="0"/>
      <dgm:spPr/>
    </dgm:pt>
    <dgm:pt modelId="{40FD1D20-7E95-48F9-AC5F-DDD586B0FBFA}" type="pres">
      <dgm:prSet presAssocID="{F803B163-B726-406A-B337-924A336A9AF7}" presName="arrowAndChildren" presStyleCnt="0"/>
      <dgm:spPr/>
    </dgm:pt>
    <dgm:pt modelId="{E0D9A76C-964C-4D7D-9FD2-39FC8502CB8D}" type="pres">
      <dgm:prSet presAssocID="{F803B163-B726-406A-B337-924A336A9AF7}" presName="parentTextArrow" presStyleLbl="node1" presStyleIdx="4" presStyleCnt="7"/>
      <dgm:spPr/>
      <dgm:t>
        <a:bodyPr/>
        <a:lstStyle/>
        <a:p>
          <a:endParaRPr lang="en-IN"/>
        </a:p>
      </dgm:t>
    </dgm:pt>
    <dgm:pt modelId="{908F3B6D-E8F8-4735-B6DB-1596FCC95A95}" type="pres">
      <dgm:prSet presAssocID="{DB783162-5CE7-4CCB-A97F-CD0B11D4F03F}" presName="sp" presStyleCnt="0"/>
      <dgm:spPr/>
    </dgm:pt>
    <dgm:pt modelId="{5961C772-AD22-4822-8AFE-AE9BE5413337}" type="pres">
      <dgm:prSet presAssocID="{DA4DD147-830C-4911-9073-9DE394CD0398}" presName="arrowAndChildren" presStyleCnt="0"/>
      <dgm:spPr/>
    </dgm:pt>
    <dgm:pt modelId="{BFC919C8-011A-48EE-9F08-1562069C28CC}" type="pres">
      <dgm:prSet presAssocID="{DA4DD147-830C-4911-9073-9DE394CD0398}" presName="parentTextArrow" presStyleLbl="node1" presStyleIdx="5" presStyleCnt="7"/>
      <dgm:spPr/>
      <dgm:t>
        <a:bodyPr/>
        <a:lstStyle/>
        <a:p>
          <a:endParaRPr lang="en-IN"/>
        </a:p>
      </dgm:t>
    </dgm:pt>
    <dgm:pt modelId="{8392AAC1-03B2-4B08-BDA5-1BB6DEABFBB2}" type="pres">
      <dgm:prSet presAssocID="{6D3278FD-3024-42D2-B908-C88BFFAEB0A4}" presName="sp" presStyleCnt="0"/>
      <dgm:spPr/>
    </dgm:pt>
    <dgm:pt modelId="{B2F8367C-75CD-4F56-A02C-977298F6DD69}" type="pres">
      <dgm:prSet presAssocID="{2C398B72-766E-4DEA-9B66-85D2CBD3E651}" presName="arrowAndChildren" presStyleCnt="0"/>
      <dgm:spPr/>
    </dgm:pt>
    <dgm:pt modelId="{E7155027-2641-47FE-924D-CC8796ED2BB8}" type="pres">
      <dgm:prSet presAssocID="{2C398B72-766E-4DEA-9B66-85D2CBD3E651}" presName="parentTextArrow" presStyleLbl="node1" presStyleIdx="6" presStyleCnt="7"/>
      <dgm:spPr/>
      <dgm:t>
        <a:bodyPr/>
        <a:lstStyle/>
        <a:p>
          <a:endParaRPr lang="en-IN"/>
        </a:p>
      </dgm:t>
    </dgm:pt>
  </dgm:ptLst>
  <dgm:cxnLst>
    <dgm:cxn modelId="{05979859-3FFD-4D6D-B957-DE5C6F337290}" type="presOf" srcId="{DA4DD147-830C-4911-9073-9DE394CD0398}" destId="{BFC919C8-011A-48EE-9F08-1562069C28CC}" srcOrd="0" destOrd="0" presId="urn:microsoft.com/office/officeart/2005/8/layout/process4"/>
    <dgm:cxn modelId="{D931381A-0BA2-45A1-A8C4-98A0984C7D02}" srcId="{F90B732F-2E58-4D06-80CA-C24094A72610}" destId="{2C398B72-766E-4DEA-9B66-85D2CBD3E651}" srcOrd="0" destOrd="0" parTransId="{D92D5FD1-AA14-46C4-8147-6C0D0576595B}" sibTransId="{6D3278FD-3024-42D2-B908-C88BFFAEB0A4}"/>
    <dgm:cxn modelId="{D91B3446-BE96-47C2-BDAD-451E4BC64D26}" srcId="{F90B732F-2E58-4D06-80CA-C24094A72610}" destId="{844433E0-53CF-4DE1-B1F2-B77CB8037D61}" srcOrd="3" destOrd="0" parTransId="{7A549A18-2C74-4A77-91FE-E46E76B9BBF2}" sibTransId="{B8838556-2736-4190-A339-12D64095B8B6}"/>
    <dgm:cxn modelId="{9FFCD135-C4C5-40C9-B9E2-BFAA5E0E387A}" srcId="{F90B732F-2E58-4D06-80CA-C24094A72610}" destId="{DC8E5824-A2DD-468A-9F97-FBEAAF5DDC73}" srcOrd="5" destOrd="0" parTransId="{B054DD59-7210-4F6C-BB7D-721CDBECB617}" sibTransId="{97E7E1D3-17FE-4879-8D2F-087427BB9B9A}"/>
    <dgm:cxn modelId="{1F6CB165-D196-4E7D-9208-390DFCDDF7AA}" type="presOf" srcId="{2C398B72-766E-4DEA-9B66-85D2CBD3E651}" destId="{E7155027-2641-47FE-924D-CC8796ED2BB8}" srcOrd="0" destOrd="0" presId="urn:microsoft.com/office/officeart/2005/8/layout/process4"/>
    <dgm:cxn modelId="{4E3BCDD5-5B8D-40D9-B365-6D530AC5067E}" type="presOf" srcId="{1047F401-FF73-458B-A699-44A7E47244F3}" destId="{7047280F-F8C5-46ED-AC93-332D5EA7B9CA}" srcOrd="0" destOrd="0" presId="urn:microsoft.com/office/officeart/2005/8/layout/process4"/>
    <dgm:cxn modelId="{FD13B506-1819-4AC5-99BB-FA63B313DD7A}" type="presOf" srcId="{F803B163-B726-406A-B337-924A336A9AF7}" destId="{E0D9A76C-964C-4D7D-9FD2-39FC8502CB8D}" srcOrd="0" destOrd="0" presId="urn:microsoft.com/office/officeart/2005/8/layout/process4"/>
    <dgm:cxn modelId="{EC7CFA40-B107-4F40-8651-B0F7447B601C}" srcId="{F90B732F-2E58-4D06-80CA-C24094A72610}" destId="{1047F401-FF73-458B-A699-44A7E47244F3}" srcOrd="4" destOrd="0" parTransId="{5CB08BAA-9F01-41CD-8D7B-8C8F53FFF5E8}" sibTransId="{FECA83B8-C497-454E-9827-BFF500F6CEBD}"/>
    <dgm:cxn modelId="{4443901B-5122-4982-AC43-688477325BB8}" srcId="{F90B732F-2E58-4D06-80CA-C24094A72610}" destId="{DA4DD147-830C-4911-9073-9DE394CD0398}" srcOrd="1" destOrd="0" parTransId="{EB3D7E3A-2CFB-4A86-9E4D-EC2A6A4AF95F}" sibTransId="{DB783162-5CE7-4CCB-A97F-CD0B11D4F03F}"/>
    <dgm:cxn modelId="{CAF5BCB0-CE9F-4659-8235-C1CD06A5118E}" type="presOf" srcId="{F90B732F-2E58-4D06-80CA-C24094A72610}" destId="{C5E1D86B-DF95-4D34-9672-86C1557F540F}" srcOrd="0" destOrd="0" presId="urn:microsoft.com/office/officeart/2005/8/layout/process4"/>
    <dgm:cxn modelId="{FC42C76F-72B9-4754-AFEC-17D833B59B9A}" type="presOf" srcId="{844433E0-53CF-4DE1-B1F2-B77CB8037D61}" destId="{5BC6B808-E0CF-4A89-B0CC-FEB11FE5E0FD}" srcOrd="0" destOrd="0" presId="urn:microsoft.com/office/officeart/2005/8/layout/process4"/>
    <dgm:cxn modelId="{97FA3FBB-7B83-4581-AA66-5C48CE7BFE0E}" type="presOf" srcId="{81A0F4C1-CBF8-48E6-85E7-3489A4573105}" destId="{83FA31E5-A7A0-4F6E-811A-24D34642A11C}" srcOrd="0" destOrd="0" presId="urn:microsoft.com/office/officeart/2005/8/layout/process4"/>
    <dgm:cxn modelId="{26AEC0EC-8AAA-4BDD-8BD1-0BF9D79F6097}" srcId="{F90B732F-2E58-4D06-80CA-C24094A72610}" destId="{F803B163-B726-406A-B337-924A336A9AF7}" srcOrd="2" destOrd="0" parTransId="{985A444B-D7F9-4B1D-8612-5DCFEB598F2D}" sibTransId="{A1CDCD11-BC9D-43FE-B444-79746DACB9CE}"/>
    <dgm:cxn modelId="{82399D7E-E224-4A41-864B-D530D24B5160}" srcId="{F90B732F-2E58-4D06-80CA-C24094A72610}" destId="{81A0F4C1-CBF8-48E6-85E7-3489A4573105}" srcOrd="6" destOrd="0" parTransId="{275FCDF2-C632-42DC-B907-8EAD48F69F96}" sibTransId="{AF94CA77-532E-4187-BD26-89C40C2FF162}"/>
    <dgm:cxn modelId="{4BA531A2-ECFB-4BA3-8F3F-2C2ED2EC5B9C}" type="presOf" srcId="{DC8E5824-A2DD-468A-9F97-FBEAAF5DDC73}" destId="{F65E1E38-1310-4D01-9141-B752B7C91738}" srcOrd="0" destOrd="0" presId="urn:microsoft.com/office/officeart/2005/8/layout/process4"/>
    <dgm:cxn modelId="{9E623788-EACB-475A-BC94-FA23DB2E6E9E}" type="presParOf" srcId="{C5E1D86B-DF95-4D34-9672-86C1557F540F}" destId="{D59379CE-8163-49DA-BE22-9BE59D8CF50C}" srcOrd="0" destOrd="0" presId="urn:microsoft.com/office/officeart/2005/8/layout/process4"/>
    <dgm:cxn modelId="{72A54DDD-779B-42F4-82D6-FC2BB06AF37B}" type="presParOf" srcId="{D59379CE-8163-49DA-BE22-9BE59D8CF50C}" destId="{83FA31E5-A7A0-4F6E-811A-24D34642A11C}" srcOrd="0" destOrd="0" presId="urn:microsoft.com/office/officeart/2005/8/layout/process4"/>
    <dgm:cxn modelId="{2F6477E7-CEE9-4343-9215-01F730F106F3}" type="presParOf" srcId="{C5E1D86B-DF95-4D34-9672-86C1557F540F}" destId="{4C97FECB-66B8-4252-A8B5-CD6184242E6B}" srcOrd="1" destOrd="0" presId="urn:microsoft.com/office/officeart/2005/8/layout/process4"/>
    <dgm:cxn modelId="{37D3A980-2DFF-4116-9E9F-30C94FEA8826}" type="presParOf" srcId="{C5E1D86B-DF95-4D34-9672-86C1557F540F}" destId="{DACC9254-568B-4AAA-9915-13FBACB8D2E9}" srcOrd="2" destOrd="0" presId="urn:microsoft.com/office/officeart/2005/8/layout/process4"/>
    <dgm:cxn modelId="{5244D98A-ABC5-4890-B3F0-283D666A81AA}" type="presParOf" srcId="{DACC9254-568B-4AAA-9915-13FBACB8D2E9}" destId="{F65E1E38-1310-4D01-9141-B752B7C91738}" srcOrd="0" destOrd="0" presId="urn:microsoft.com/office/officeart/2005/8/layout/process4"/>
    <dgm:cxn modelId="{8E0A808F-3553-4086-A2FB-130FDE97BE99}" type="presParOf" srcId="{C5E1D86B-DF95-4D34-9672-86C1557F540F}" destId="{372052CB-0EC0-4880-BA9F-FFD790A63C2E}" srcOrd="3" destOrd="0" presId="urn:microsoft.com/office/officeart/2005/8/layout/process4"/>
    <dgm:cxn modelId="{9A3F297B-6BAC-4707-9EBE-01DC84B43585}" type="presParOf" srcId="{C5E1D86B-DF95-4D34-9672-86C1557F540F}" destId="{096FEBC7-980A-4ACD-BB9A-9B97253E82CC}" srcOrd="4" destOrd="0" presId="urn:microsoft.com/office/officeart/2005/8/layout/process4"/>
    <dgm:cxn modelId="{E2BBD66F-21FD-4A67-A832-165BB177030A}" type="presParOf" srcId="{096FEBC7-980A-4ACD-BB9A-9B97253E82CC}" destId="{7047280F-F8C5-46ED-AC93-332D5EA7B9CA}" srcOrd="0" destOrd="0" presId="urn:microsoft.com/office/officeart/2005/8/layout/process4"/>
    <dgm:cxn modelId="{510FACD2-8A61-43DD-813F-9D9DC69B60CE}" type="presParOf" srcId="{C5E1D86B-DF95-4D34-9672-86C1557F540F}" destId="{ECF12A22-A919-4B92-9B01-BF0546E49FB2}" srcOrd="5" destOrd="0" presId="urn:microsoft.com/office/officeart/2005/8/layout/process4"/>
    <dgm:cxn modelId="{1BAFC4DA-34C8-4322-BA79-05621B00EB43}" type="presParOf" srcId="{C5E1D86B-DF95-4D34-9672-86C1557F540F}" destId="{2627404B-C66F-4AF1-991B-65A4080BEE10}" srcOrd="6" destOrd="0" presId="urn:microsoft.com/office/officeart/2005/8/layout/process4"/>
    <dgm:cxn modelId="{97790577-9C04-4D14-A318-3DF550B22816}" type="presParOf" srcId="{2627404B-C66F-4AF1-991B-65A4080BEE10}" destId="{5BC6B808-E0CF-4A89-B0CC-FEB11FE5E0FD}" srcOrd="0" destOrd="0" presId="urn:microsoft.com/office/officeart/2005/8/layout/process4"/>
    <dgm:cxn modelId="{1A537350-566F-4D88-92BF-37C4CA3846AB}" type="presParOf" srcId="{C5E1D86B-DF95-4D34-9672-86C1557F540F}" destId="{DD9C5D59-A44A-4896-9950-5432326B8CB5}" srcOrd="7" destOrd="0" presId="urn:microsoft.com/office/officeart/2005/8/layout/process4"/>
    <dgm:cxn modelId="{A2BD94DA-CA94-4451-A50C-021EA64CD7A9}" type="presParOf" srcId="{C5E1D86B-DF95-4D34-9672-86C1557F540F}" destId="{40FD1D20-7E95-48F9-AC5F-DDD586B0FBFA}" srcOrd="8" destOrd="0" presId="urn:microsoft.com/office/officeart/2005/8/layout/process4"/>
    <dgm:cxn modelId="{EDD41F6B-7FCE-4681-BAC4-E811E0F5F292}" type="presParOf" srcId="{40FD1D20-7E95-48F9-AC5F-DDD586B0FBFA}" destId="{E0D9A76C-964C-4D7D-9FD2-39FC8502CB8D}" srcOrd="0" destOrd="0" presId="urn:microsoft.com/office/officeart/2005/8/layout/process4"/>
    <dgm:cxn modelId="{0B6F4C38-90C0-433E-A042-285AC156C636}" type="presParOf" srcId="{C5E1D86B-DF95-4D34-9672-86C1557F540F}" destId="{908F3B6D-E8F8-4735-B6DB-1596FCC95A95}" srcOrd="9" destOrd="0" presId="urn:microsoft.com/office/officeart/2005/8/layout/process4"/>
    <dgm:cxn modelId="{D4ED101F-0AE1-4053-ACAB-B1C6C52DBA68}" type="presParOf" srcId="{C5E1D86B-DF95-4D34-9672-86C1557F540F}" destId="{5961C772-AD22-4822-8AFE-AE9BE5413337}" srcOrd="10" destOrd="0" presId="urn:microsoft.com/office/officeart/2005/8/layout/process4"/>
    <dgm:cxn modelId="{F6FE423F-96D7-439C-9CC7-858E0C50F233}" type="presParOf" srcId="{5961C772-AD22-4822-8AFE-AE9BE5413337}" destId="{BFC919C8-011A-48EE-9F08-1562069C28CC}" srcOrd="0" destOrd="0" presId="urn:microsoft.com/office/officeart/2005/8/layout/process4"/>
    <dgm:cxn modelId="{10F377E9-79D7-4A54-A836-5AB6E4DDAEEF}" type="presParOf" srcId="{C5E1D86B-DF95-4D34-9672-86C1557F540F}" destId="{8392AAC1-03B2-4B08-BDA5-1BB6DEABFBB2}" srcOrd="11" destOrd="0" presId="urn:microsoft.com/office/officeart/2005/8/layout/process4"/>
    <dgm:cxn modelId="{FFE39BA1-816E-4CFE-9FD3-79DB681C5AB3}" type="presParOf" srcId="{C5E1D86B-DF95-4D34-9672-86C1557F540F}" destId="{B2F8367C-75CD-4F56-A02C-977298F6DD69}" srcOrd="12" destOrd="0" presId="urn:microsoft.com/office/officeart/2005/8/layout/process4"/>
    <dgm:cxn modelId="{B1635D79-BF9F-4F92-A1DC-A47B6BE46787}" type="presParOf" srcId="{B2F8367C-75CD-4F56-A02C-977298F6DD69}" destId="{E7155027-2641-47FE-924D-CC8796ED2BB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FD554B-80B0-436C-A0BA-5F46A4FA2BF6}"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40A1B8EB-010F-4A32-B54D-7456029EA53A}">
      <dgm:prSet/>
      <dgm:spPr/>
      <dgm:t>
        <a:bodyPr/>
        <a:lstStyle/>
        <a:p>
          <a:r>
            <a:rPr lang="en-US"/>
            <a:t>weight matrix (initialized approx to 0)</a:t>
          </a:r>
        </a:p>
      </dgm:t>
    </dgm:pt>
    <dgm:pt modelId="{C2386376-FA7A-4E8F-A351-9F4692360333}" type="parTrans" cxnId="{93BC47BA-2534-4A43-859B-1B8BFAEEB915}">
      <dgm:prSet/>
      <dgm:spPr/>
      <dgm:t>
        <a:bodyPr/>
        <a:lstStyle/>
        <a:p>
          <a:endParaRPr lang="en-US"/>
        </a:p>
      </dgm:t>
    </dgm:pt>
    <dgm:pt modelId="{76F46AB1-9B35-4D95-A0CF-933E225BD198}" type="sibTrans" cxnId="{93BC47BA-2534-4A43-859B-1B8BFAEEB915}">
      <dgm:prSet/>
      <dgm:spPr/>
      <dgm:t>
        <a:bodyPr/>
        <a:lstStyle/>
        <a:p>
          <a:endParaRPr lang="en-US"/>
        </a:p>
      </dgm:t>
    </dgm:pt>
    <dgm:pt modelId="{9C1DFE45-A90A-44E3-8A76-C8AA561C1776}">
      <dgm:prSet/>
      <dgm:spPr/>
      <dgm:t>
        <a:bodyPr/>
        <a:lstStyle/>
        <a:p>
          <a:r>
            <a:rPr lang="en-US"/>
            <a:t>Bias vector (initialized to 0)</a:t>
          </a:r>
        </a:p>
      </dgm:t>
    </dgm:pt>
    <dgm:pt modelId="{FA8A896F-99CD-4DBC-AD4A-445B18E524CF}" type="parTrans" cxnId="{F1E2A15C-5B5B-4EBA-AC21-956DD46259B7}">
      <dgm:prSet/>
      <dgm:spPr/>
      <dgm:t>
        <a:bodyPr/>
        <a:lstStyle/>
        <a:p>
          <a:endParaRPr lang="en-US"/>
        </a:p>
      </dgm:t>
    </dgm:pt>
    <dgm:pt modelId="{E2F634B0-3B59-47EE-978D-287810ED683B}" type="sibTrans" cxnId="{F1E2A15C-5B5B-4EBA-AC21-956DD46259B7}">
      <dgm:prSet/>
      <dgm:spPr/>
      <dgm:t>
        <a:bodyPr/>
        <a:lstStyle/>
        <a:p>
          <a:endParaRPr lang="en-US"/>
        </a:p>
      </dgm:t>
    </dgm:pt>
    <dgm:pt modelId="{A1DE644C-82D2-44C6-8DD4-6762791937BD}" type="pres">
      <dgm:prSet presAssocID="{8EFD554B-80B0-436C-A0BA-5F46A4FA2BF6}" presName="diagram" presStyleCnt="0">
        <dgm:presLayoutVars>
          <dgm:dir/>
          <dgm:resizeHandles val="exact"/>
        </dgm:presLayoutVars>
      </dgm:prSet>
      <dgm:spPr/>
      <dgm:t>
        <a:bodyPr/>
        <a:lstStyle/>
        <a:p>
          <a:endParaRPr lang="en-IN"/>
        </a:p>
      </dgm:t>
    </dgm:pt>
    <dgm:pt modelId="{3C0476B2-C4BE-4511-B454-48A0352C0DAD}" type="pres">
      <dgm:prSet presAssocID="{40A1B8EB-010F-4A32-B54D-7456029EA53A}" presName="node" presStyleLbl="node1" presStyleIdx="0" presStyleCnt="2">
        <dgm:presLayoutVars>
          <dgm:bulletEnabled val="1"/>
        </dgm:presLayoutVars>
      </dgm:prSet>
      <dgm:spPr/>
      <dgm:t>
        <a:bodyPr/>
        <a:lstStyle/>
        <a:p>
          <a:endParaRPr lang="en-IN"/>
        </a:p>
      </dgm:t>
    </dgm:pt>
    <dgm:pt modelId="{3B59EBF1-29FA-4EBE-9A9C-D0C000B6BA84}" type="pres">
      <dgm:prSet presAssocID="{76F46AB1-9B35-4D95-A0CF-933E225BD198}" presName="sibTrans" presStyleCnt="0"/>
      <dgm:spPr/>
    </dgm:pt>
    <dgm:pt modelId="{853E0EE6-8270-484C-97B4-F86589D86839}" type="pres">
      <dgm:prSet presAssocID="{9C1DFE45-A90A-44E3-8A76-C8AA561C1776}" presName="node" presStyleLbl="node1" presStyleIdx="1" presStyleCnt="2">
        <dgm:presLayoutVars>
          <dgm:bulletEnabled val="1"/>
        </dgm:presLayoutVars>
      </dgm:prSet>
      <dgm:spPr/>
      <dgm:t>
        <a:bodyPr/>
        <a:lstStyle/>
        <a:p>
          <a:endParaRPr lang="en-IN"/>
        </a:p>
      </dgm:t>
    </dgm:pt>
  </dgm:ptLst>
  <dgm:cxnLst>
    <dgm:cxn modelId="{B560E82C-83D0-4AA8-B455-69BDF9ED3352}" type="presOf" srcId="{8EFD554B-80B0-436C-A0BA-5F46A4FA2BF6}" destId="{A1DE644C-82D2-44C6-8DD4-6762791937BD}" srcOrd="0" destOrd="0" presId="urn:microsoft.com/office/officeart/2005/8/layout/default"/>
    <dgm:cxn modelId="{F1E2A15C-5B5B-4EBA-AC21-956DD46259B7}" srcId="{8EFD554B-80B0-436C-A0BA-5F46A4FA2BF6}" destId="{9C1DFE45-A90A-44E3-8A76-C8AA561C1776}" srcOrd="1" destOrd="0" parTransId="{FA8A896F-99CD-4DBC-AD4A-445B18E524CF}" sibTransId="{E2F634B0-3B59-47EE-978D-287810ED683B}"/>
    <dgm:cxn modelId="{44F745A5-89E6-46EB-ACBC-B25B210E40BD}" type="presOf" srcId="{9C1DFE45-A90A-44E3-8A76-C8AA561C1776}" destId="{853E0EE6-8270-484C-97B4-F86589D86839}" srcOrd="0" destOrd="0" presId="urn:microsoft.com/office/officeart/2005/8/layout/default"/>
    <dgm:cxn modelId="{2AEF5107-5FAE-429D-B0E4-130D5000B0B3}" type="presOf" srcId="{40A1B8EB-010F-4A32-B54D-7456029EA53A}" destId="{3C0476B2-C4BE-4511-B454-48A0352C0DAD}" srcOrd="0" destOrd="0" presId="urn:microsoft.com/office/officeart/2005/8/layout/default"/>
    <dgm:cxn modelId="{93BC47BA-2534-4A43-859B-1B8BFAEEB915}" srcId="{8EFD554B-80B0-436C-A0BA-5F46A4FA2BF6}" destId="{40A1B8EB-010F-4A32-B54D-7456029EA53A}" srcOrd="0" destOrd="0" parTransId="{C2386376-FA7A-4E8F-A351-9F4692360333}" sibTransId="{76F46AB1-9B35-4D95-A0CF-933E225BD198}"/>
    <dgm:cxn modelId="{F28BE1A7-F321-4573-BB9E-23F19D47BC43}" type="presParOf" srcId="{A1DE644C-82D2-44C6-8DD4-6762791937BD}" destId="{3C0476B2-C4BE-4511-B454-48A0352C0DAD}" srcOrd="0" destOrd="0" presId="urn:microsoft.com/office/officeart/2005/8/layout/default"/>
    <dgm:cxn modelId="{B760D2DC-496C-4D3C-BCB6-211F9EB8C80B}" type="presParOf" srcId="{A1DE644C-82D2-44C6-8DD4-6762791937BD}" destId="{3B59EBF1-29FA-4EBE-9A9C-D0C000B6BA84}" srcOrd="1" destOrd="0" presId="urn:microsoft.com/office/officeart/2005/8/layout/default"/>
    <dgm:cxn modelId="{F8484D33-E0A1-438B-9E6C-1D631F698DA5}" type="presParOf" srcId="{A1DE644C-82D2-44C6-8DD4-6762791937BD}" destId="{853E0EE6-8270-484C-97B4-F86589D8683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0EC2DE-511E-4E1D-909D-4E0F607A1A25}"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69D389B-61F8-4A24-A81A-E55C69161739}">
      <dgm:prSet/>
      <dgm:spPr/>
      <dgm:t>
        <a:bodyPr/>
        <a:lstStyle/>
        <a:p>
          <a:r>
            <a:rPr lang="en-US" b="1"/>
            <a:t>RIKI MUKHAIYAR-</a:t>
          </a:r>
          <a:r>
            <a:rPr lang="en-US" i="1"/>
            <a:t>ISPAI Research Group, Dept. of Electrical Engineering Universitas Negeri Padang , Indonesia</a:t>
          </a:r>
          <a:endParaRPr lang="en-US"/>
        </a:p>
      </dgm:t>
    </dgm:pt>
    <dgm:pt modelId="{73B0DF1D-091D-4CE6-BDB7-83FA5BF6A1CC}" type="parTrans" cxnId="{1CA5D155-88AF-459E-854B-3E990F928A18}">
      <dgm:prSet/>
      <dgm:spPr/>
      <dgm:t>
        <a:bodyPr/>
        <a:lstStyle/>
        <a:p>
          <a:endParaRPr lang="en-US"/>
        </a:p>
      </dgm:t>
    </dgm:pt>
    <dgm:pt modelId="{58947D05-AD4C-4AA5-8379-7B43484EB5FC}" type="sibTrans" cxnId="{1CA5D155-88AF-459E-854B-3E990F928A18}">
      <dgm:prSet/>
      <dgm:spPr/>
      <dgm:t>
        <a:bodyPr/>
        <a:lstStyle/>
        <a:p>
          <a:endParaRPr lang="en-US"/>
        </a:p>
      </dgm:t>
    </dgm:pt>
    <dgm:pt modelId="{8A28A76D-8E5E-4952-AEC2-0EED5239F879}">
      <dgm:prSet/>
      <dgm:spPr/>
      <dgm:t>
        <a:bodyPr/>
        <a:lstStyle/>
        <a:p>
          <a:r>
            <a:rPr lang="en-US" b="1"/>
            <a:t>REZA SAFITRI-</a:t>
          </a:r>
          <a:r>
            <a:rPr lang="en-US" i="1"/>
            <a:t>Dept of Electrical Engineering Universitas Negeri Padang , Indonesia </a:t>
          </a:r>
          <a:endParaRPr lang="en-US"/>
        </a:p>
      </dgm:t>
    </dgm:pt>
    <dgm:pt modelId="{B310F8C7-5213-4850-AE27-22E44AA2A51C}" type="parTrans" cxnId="{7A4466BE-42D5-4635-9064-7A54B7A678FD}">
      <dgm:prSet/>
      <dgm:spPr/>
      <dgm:t>
        <a:bodyPr/>
        <a:lstStyle/>
        <a:p>
          <a:endParaRPr lang="en-US"/>
        </a:p>
      </dgm:t>
    </dgm:pt>
    <dgm:pt modelId="{4F9F1DAB-2F19-4122-9467-E74E9E9B9E78}" type="sibTrans" cxnId="{7A4466BE-42D5-4635-9064-7A54B7A678FD}">
      <dgm:prSet/>
      <dgm:spPr/>
      <dgm:t>
        <a:bodyPr/>
        <a:lstStyle/>
        <a:p>
          <a:endParaRPr lang="en-US"/>
        </a:p>
      </dgm:t>
    </dgm:pt>
    <dgm:pt modelId="{96DD6C43-FEF3-4A1C-9F98-770414DC3C18}" type="pres">
      <dgm:prSet presAssocID="{C30EC2DE-511E-4E1D-909D-4E0F607A1A25}" presName="vert0" presStyleCnt="0">
        <dgm:presLayoutVars>
          <dgm:dir/>
          <dgm:animOne val="branch"/>
          <dgm:animLvl val="lvl"/>
        </dgm:presLayoutVars>
      </dgm:prSet>
      <dgm:spPr/>
      <dgm:t>
        <a:bodyPr/>
        <a:lstStyle/>
        <a:p>
          <a:endParaRPr lang="en-IN"/>
        </a:p>
      </dgm:t>
    </dgm:pt>
    <dgm:pt modelId="{0A5C4CE0-1DBC-45FC-8C38-5A8B68FE4C93}" type="pres">
      <dgm:prSet presAssocID="{969D389B-61F8-4A24-A81A-E55C69161739}" presName="thickLine" presStyleLbl="alignNode1" presStyleIdx="0" presStyleCnt="2"/>
      <dgm:spPr/>
    </dgm:pt>
    <dgm:pt modelId="{BA44E76D-B833-447B-A32D-BAA9414D8CC0}" type="pres">
      <dgm:prSet presAssocID="{969D389B-61F8-4A24-A81A-E55C69161739}" presName="horz1" presStyleCnt="0"/>
      <dgm:spPr/>
    </dgm:pt>
    <dgm:pt modelId="{B7A61410-6621-4C65-A8AF-36476E1794F2}" type="pres">
      <dgm:prSet presAssocID="{969D389B-61F8-4A24-A81A-E55C69161739}" presName="tx1" presStyleLbl="revTx" presStyleIdx="0" presStyleCnt="2"/>
      <dgm:spPr/>
      <dgm:t>
        <a:bodyPr/>
        <a:lstStyle/>
        <a:p>
          <a:endParaRPr lang="en-IN"/>
        </a:p>
      </dgm:t>
    </dgm:pt>
    <dgm:pt modelId="{BE459BEC-6963-480A-A145-525BBE0ECD0E}" type="pres">
      <dgm:prSet presAssocID="{969D389B-61F8-4A24-A81A-E55C69161739}" presName="vert1" presStyleCnt="0"/>
      <dgm:spPr/>
    </dgm:pt>
    <dgm:pt modelId="{7058480C-C4B8-4467-9AC9-412D158C83C0}" type="pres">
      <dgm:prSet presAssocID="{8A28A76D-8E5E-4952-AEC2-0EED5239F879}" presName="thickLine" presStyleLbl="alignNode1" presStyleIdx="1" presStyleCnt="2"/>
      <dgm:spPr/>
    </dgm:pt>
    <dgm:pt modelId="{C9D94816-1313-4DCD-80C1-0F49439F1723}" type="pres">
      <dgm:prSet presAssocID="{8A28A76D-8E5E-4952-AEC2-0EED5239F879}" presName="horz1" presStyleCnt="0"/>
      <dgm:spPr/>
    </dgm:pt>
    <dgm:pt modelId="{AC2568E3-22D3-484D-9AF1-0495DBB66BA6}" type="pres">
      <dgm:prSet presAssocID="{8A28A76D-8E5E-4952-AEC2-0EED5239F879}" presName="tx1" presStyleLbl="revTx" presStyleIdx="1" presStyleCnt="2"/>
      <dgm:spPr/>
      <dgm:t>
        <a:bodyPr/>
        <a:lstStyle/>
        <a:p>
          <a:endParaRPr lang="en-IN"/>
        </a:p>
      </dgm:t>
    </dgm:pt>
    <dgm:pt modelId="{BB16D7DE-115D-4C87-B2CE-6BA184C62F1D}" type="pres">
      <dgm:prSet presAssocID="{8A28A76D-8E5E-4952-AEC2-0EED5239F879}" presName="vert1" presStyleCnt="0"/>
      <dgm:spPr/>
    </dgm:pt>
  </dgm:ptLst>
  <dgm:cxnLst>
    <dgm:cxn modelId="{7D740F2A-1010-44F0-8523-299EE6DD154E}" type="presOf" srcId="{8A28A76D-8E5E-4952-AEC2-0EED5239F879}" destId="{AC2568E3-22D3-484D-9AF1-0495DBB66BA6}" srcOrd="0" destOrd="0" presId="urn:microsoft.com/office/officeart/2008/layout/LinedList"/>
    <dgm:cxn modelId="{0EBB95C9-9C36-4B64-A8ED-FEF34E5FC215}" type="presOf" srcId="{969D389B-61F8-4A24-A81A-E55C69161739}" destId="{B7A61410-6621-4C65-A8AF-36476E1794F2}" srcOrd="0" destOrd="0" presId="urn:microsoft.com/office/officeart/2008/layout/LinedList"/>
    <dgm:cxn modelId="{1CA5D155-88AF-459E-854B-3E990F928A18}" srcId="{C30EC2DE-511E-4E1D-909D-4E0F607A1A25}" destId="{969D389B-61F8-4A24-A81A-E55C69161739}" srcOrd="0" destOrd="0" parTransId="{73B0DF1D-091D-4CE6-BDB7-83FA5BF6A1CC}" sibTransId="{58947D05-AD4C-4AA5-8379-7B43484EB5FC}"/>
    <dgm:cxn modelId="{061CC526-5327-4AEB-A940-EF7EFED0992C}" type="presOf" srcId="{C30EC2DE-511E-4E1D-909D-4E0F607A1A25}" destId="{96DD6C43-FEF3-4A1C-9F98-770414DC3C18}" srcOrd="0" destOrd="0" presId="urn:microsoft.com/office/officeart/2008/layout/LinedList"/>
    <dgm:cxn modelId="{7A4466BE-42D5-4635-9064-7A54B7A678FD}" srcId="{C30EC2DE-511E-4E1D-909D-4E0F607A1A25}" destId="{8A28A76D-8E5E-4952-AEC2-0EED5239F879}" srcOrd="1" destOrd="0" parTransId="{B310F8C7-5213-4850-AE27-22E44AA2A51C}" sibTransId="{4F9F1DAB-2F19-4122-9467-E74E9E9B9E78}"/>
    <dgm:cxn modelId="{4E08111A-9836-4A95-B359-F335224E77BB}" type="presParOf" srcId="{96DD6C43-FEF3-4A1C-9F98-770414DC3C18}" destId="{0A5C4CE0-1DBC-45FC-8C38-5A8B68FE4C93}" srcOrd="0" destOrd="0" presId="urn:microsoft.com/office/officeart/2008/layout/LinedList"/>
    <dgm:cxn modelId="{5D066810-D366-4FE5-9E47-74BDFBB6B18E}" type="presParOf" srcId="{96DD6C43-FEF3-4A1C-9F98-770414DC3C18}" destId="{BA44E76D-B833-447B-A32D-BAA9414D8CC0}" srcOrd="1" destOrd="0" presId="urn:microsoft.com/office/officeart/2008/layout/LinedList"/>
    <dgm:cxn modelId="{BC5EC0B1-F112-49ED-A58F-DF34AF5BF7A8}" type="presParOf" srcId="{BA44E76D-B833-447B-A32D-BAA9414D8CC0}" destId="{B7A61410-6621-4C65-A8AF-36476E1794F2}" srcOrd="0" destOrd="0" presId="urn:microsoft.com/office/officeart/2008/layout/LinedList"/>
    <dgm:cxn modelId="{A4D0CF60-59C6-4BCE-A43B-999E3EA9ADF5}" type="presParOf" srcId="{BA44E76D-B833-447B-A32D-BAA9414D8CC0}" destId="{BE459BEC-6963-480A-A145-525BBE0ECD0E}" srcOrd="1" destOrd="0" presId="urn:microsoft.com/office/officeart/2008/layout/LinedList"/>
    <dgm:cxn modelId="{382C067F-2F2C-4C86-A117-F3F96D61B225}" type="presParOf" srcId="{96DD6C43-FEF3-4A1C-9F98-770414DC3C18}" destId="{7058480C-C4B8-4467-9AC9-412D158C83C0}" srcOrd="2" destOrd="0" presId="urn:microsoft.com/office/officeart/2008/layout/LinedList"/>
    <dgm:cxn modelId="{AEBBB67E-17F2-43DE-9C54-20FEBE12AFE2}" type="presParOf" srcId="{96DD6C43-FEF3-4A1C-9F98-770414DC3C18}" destId="{C9D94816-1313-4DCD-80C1-0F49439F1723}" srcOrd="3" destOrd="0" presId="urn:microsoft.com/office/officeart/2008/layout/LinedList"/>
    <dgm:cxn modelId="{8FE9CA3D-C4C9-4AD0-A65E-20D43ED5B174}" type="presParOf" srcId="{C9D94816-1313-4DCD-80C1-0F49439F1723}" destId="{AC2568E3-22D3-484D-9AF1-0495DBB66BA6}" srcOrd="0" destOrd="0" presId="urn:microsoft.com/office/officeart/2008/layout/LinedList"/>
    <dgm:cxn modelId="{3B65A128-66B4-4F24-B854-BFDA62E26C78}" type="presParOf" srcId="{C9D94816-1313-4DCD-80C1-0F49439F1723}" destId="{BB16D7DE-115D-4C87-B2CE-6BA184C62F1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A31E5-A7A0-4F6E-811A-24D34642A11C}">
      <dsp:nvSpPr>
        <dsp:cNvPr id="0" name=""/>
        <dsp:cNvSpPr/>
      </dsp:nvSpPr>
      <dsp:spPr>
        <a:xfrm>
          <a:off x="0" y="5773615"/>
          <a:ext cx="6367912" cy="6318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3. Trained parameters are used to predict the test images</a:t>
          </a:r>
        </a:p>
      </dsp:txBody>
      <dsp:txXfrm>
        <a:off x="0" y="5773615"/>
        <a:ext cx="6367912" cy="631803"/>
      </dsp:txXfrm>
    </dsp:sp>
    <dsp:sp modelId="{F65E1E38-1310-4D01-9141-B752B7C91738}">
      <dsp:nvSpPr>
        <dsp:cNvPr id="0" name=""/>
        <dsp:cNvSpPr/>
      </dsp:nvSpPr>
      <dsp:spPr>
        <a:xfrm rot="10800000">
          <a:off x="0" y="4811378"/>
          <a:ext cx="6367912" cy="971713"/>
        </a:xfrm>
        <a:prstGeom prst="upArrowCallou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Update parameters </a:t>
          </a:r>
        </a:p>
      </dsp:txBody>
      <dsp:txXfrm rot="10800000">
        <a:off x="0" y="4811378"/>
        <a:ext cx="6367912" cy="631390"/>
      </dsp:txXfrm>
    </dsp:sp>
    <dsp:sp modelId="{7047280F-F8C5-46ED-AC93-332D5EA7B9CA}">
      <dsp:nvSpPr>
        <dsp:cNvPr id="0" name=""/>
        <dsp:cNvSpPr/>
      </dsp:nvSpPr>
      <dsp:spPr>
        <a:xfrm rot="10800000">
          <a:off x="0" y="3849141"/>
          <a:ext cx="6367912" cy="971713"/>
        </a:xfrm>
        <a:prstGeom prst="upArrowCallou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Backward propagation </a:t>
          </a:r>
        </a:p>
      </dsp:txBody>
      <dsp:txXfrm rot="10800000">
        <a:off x="0" y="3849141"/>
        <a:ext cx="6367912" cy="631390"/>
      </dsp:txXfrm>
    </dsp:sp>
    <dsp:sp modelId="{5BC6B808-E0CF-4A89-B0CC-FEB11FE5E0FD}">
      <dsp:nvSpPr>
        <dsp:cNvPr id="0" name=""/>
        <dsp:cNvSpPr/>
      </dsp:nvSpPr>
      <dsp:spPr>
        <a:xfrm rot="10800000">
          <a:off x="0" y="2886904"/>
          <a:ext cx="6367912" cy="971713"/>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Compute cost function </a:t>
          </a:r>
        </a:p>
      </dsp:txBody>
      <dsp:txXfrm rot="10800000">
        <a:off x="0" y="2886904"/>
        <a:ext cx="6367912" cy="631390"/>
      </dsp:txXfrm>
    </dsp:sp>
    <dsp:sp modelId="{E0D9A76C-964C-4D7D-9FD2-39FC8502CB8D}">
      <dsp:nvSpPr>
        <dsp:cNvPr id="0" name=""/>
        <dsp:cNvSpPr/>
      </dsp:nvSpPr>
      <dsp:spPr>
        <a:xfrm rot="10800000">
          <a:off x="0" y="1924667"/>
          <a:ext cx="6367912" cy="971713"/>
        </a:xfrm>
        <a:prstGeom prst="upArrowCallou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Forward propagation</a:t>
          </a:r>
        </a:p>
      </dsp:txBody>
      <dsp:txXfrm rot="10800000">
        <a:off x="0" y="1924667"/>
        <a:ext cx="6367912" cy="631390"/>
      </dsp:txXfrm>
    </dsp:sp>
    <dsp:sp modelId="{BFC919C8-011A-48EE-9F08-1562069C28CC}">
      <dsp:nvSpPr>
        <dsp:cNvPr id="0" name=""/>
        <dsp:cNvSpPr/>
      </dsp:nvSpPr>
      <dsp:spPr>
        <a:xfrm rot="10800000">
          <a:off x="0" y="962430"/>
          <a:ext cx="6367912" cy="971713"/>
        </a:xfrm>
        <a:prstGeom prst="upArrowCallou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2. Loop for number of iterations:</a:t>
          </a:r>
        </a:p>
      </dsp:txBody>
      <dsp:txXfrm rot="10800000">
        <a:off x="0" y="962430"/>
        <a:ext cx="6367912" cy="631390"/>
      </dsp:txXfrm>
    </dsp:sp>
    <dsp:sp modelId="{E7155027-2641-47FE-924D-CC8796ED2BB8}">
      <dsp:nvSpPr>
        <dsp:cNvPr id="0" name=""/>
        <dsp:cNvSpPr/>
      </dsp:nvSpPr>
      <dsp:spPr>
        <a:xfrm rot="10800000">
          <a:off x="0" y="193"/>
          <a:ext cx="6367912" cy="971713"/>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a:t>1. Initialize parameters </a:t>
          </a:r>
        </a:p>
      </dsp:txBody>
      <dsp:txXfrm rot="10800000">
        <a:off x="0" y="193"/>
        <a:ext cx="6367912" cy="631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476B2-C4BE-4511-B454-48A0352C0DAD}">
      <dsp:nvSpPr>
        <dsp:cNvPr id="0" name=""/>
        <dsp:cNvSpPr/>
      </dsp:nvSpPr>
      <dsp:spPr>
        <a:xfrm>
          <a:off x="721365" y="1437"/>
          <a:ext cx="4925182" cy="295510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kern="1200"/>
            <a:t>weight matrix (initialized approx to 0)</a:t>
          </a:r>
        </a:p>
      </dsp:txBody>
      <dsp:txXfrm>
        <a:off x="721365" y="1437"/>
        <a:ext cx="4925182" cy="2955109"/>
      </dsp:txXfrm>
    </dsp:sp>
    <dsp:sp modelId="{853E0EE6-8270-484C-97B4-F86589D86839}">
      <dsp:nvSpPr>
        <dsp:cNvPr id="0" name=""/>
        <dsp:cNvSpPr/>
      </dsp:nvSpPr>
      <dsp:spPr>
        <a:xfrm>
          <a:off x="721365" y="3449065"/>
          <a:ext cx="4925182" cy="295510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kern="1200"/>
            <a:t>Bias vector (initialized to 0)</a:t>
          </a:r>
        </a:p>
      </dsp:txBody>
      <dsp:txXfrm>
        <a:off x="721365" y="3449065"/>
        <a:ext cx="4925182" cy="2955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C4CE0-1DBC-45FC-8C38-5A8B68FE4C93}">
      <dsp:nvSpPr>
        <dsp:cNvPr id="0" name=""/>
        <dsp:cNvSpPr/>
      </dsp:nvSpPr>
      <dsp:spPr>
        <a:xfrm>
          <a:off x="0" y="0"/>
          <a:ext cx="64895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A61410-6621-4C65-A8AF-36476E1794F2}">
      <dsp:nvSpPr>
        <dsp:cNvPr id="0" name=""/>
        <dsp:cNvSpPr/>
      </dsp:nvSpPr>
      <dsp:spPr>
        <a:xfrm>
          <a:off x="0" y="0"/>
          <a:ext cx="6489509" cy="2626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b="1" kern="1200"/>
            <a:t>RIKI MUKHAIYAR-</a:t>
          </a:r>
          <a:r>
            <a:rPr lang="en-US" sz="3600" i="1" kern="1200"/>
            <a:t>ISPAI Research Group, Dept. of Electrical Engineering Universitas Negeri Padang , Indonesia</a:t>
          </a:r>
          <a:endParaRPr lang="en-US" sz="3600" kern="1200"/>
        </a:p>
      </dsp:txBody>
      <dsp:txXfrm>
        <a:off x="0" y="0"/>
        <a:ext cx="6489509" cy="2626280"/>
      </dsp:txXfrm>
    </dsp:sp>
    <dsp:sp modelId="{7058480C-C4B8-4467-9AC9-412D158C83C0}">
      <dsp:nvSpPr>
        <dsp:cNvPr id="0" name=""/>
        <dsp:cNvSpPr/>
      </dsp:nvSpPr>
      <dsp:spPr>
        <a:xfrm>
          <a:off x="0" y="2626280"/>
          <a:ext cx="64895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2568E3-22D3-484D-9AF1-0495DBB66BA6}">
      <dsp:nvSpPr>
        <dsp:cNvPr id="0" name=""/>
        <dsp:cNvSpPr/>
      </dsp:nvSpPr>
      <dsp:spPr>
        <a:xfrm>
          <a:off x="0" y="2626280"/>
          <a:ext cx="6489509" cy="2626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b="1" kern="1200"/>
            <a:t>REZA SAFITRI-</a:t>
          </a:r>
          <a:r>
            <a:rPr lang="en-US" sz="3600" i="1" kern="1200"/>
            <a:t>Dept of Electrical Engineering Universitas Negeri Padang , Indonesia </a:t>
          </a:r>
          <a:endParaRPr lang="en-US" sz="3600" kern="1200"/>
        </a:p>
      </dsp:txBody>
      <dsp:txXfrm>
        <a:off x="0" y="2626280"/>
        <a:ext cx="6489509" cy="2626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hyperlink" Target="https://datascience.stackexchange.com/questions/23462/dimension-of-weight-matrix-in-neural-networ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xmlns="" id="{E91DC736-0EF8-4F87-9146-EBF1D2EE4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CPU with binary numbers and blueprint">
            <a:extLst>
              <a:ext uri="{FF2B5EF4-FFF2-40B4-BE49-F238E27FC236}">
                <a16:creationId xmlns:a16="http://schemas.microsoft.com/office/drawing/2014/main" xmlns="" id="{BBA81CAE-ED40-4645-BD46-8A6D895A47E8}"/>
              </a:ext>
            </a:extLst>
          </p:cNvPr>
          <p:cNvPicPr>
            <a:picLocks noChangeAspect="1"/>
          </p:cNvPicPr>
          <p:nvPr/>
        </p:nvPicPr>
        <p:blipFill rotWithShape="1">
          <a:blip r:embed="rId2"/>
          <a:srcRect l="10985" t="9092" r="24374" b="-7"/>
          <a:stretch/>
        </p:blipFill>
        <p:spPr>
          <a:xfrm>
            <a:off x="3523488" y="10"/>
            <a:ext cx="8668512" cy="6857990"/>
          </a:xfrm>
          <a:prstGeom prst="rect">
            <a:avLst/>
          </a:prstGeom>
        </p:spPr>
      </p:pic>
      <p:sp>
        <p:nvSpPr>
          <p:cNvPr id="43" name="Rectangle 42">
            <a:extLst>
              <a:ext uri="{FF2B5EF4-FFF2-40B4-BE49-F238E27FC236}">
                <a16:creationId xmlns:a16="http://schemas.microsoft.com/office/drawing/2014/main" xmlns="" id="{097CD68E-23E3-4007-8847-CD0944C4F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2600" b="1" cap="all" dirty="0">
                <a:ea typeface="+mj-lt"/>
                <a:cs typeface="+mj-lt"/>
              </a:rPr>
              <a:t>Implementation of Artificial Neural Network: Back Propagation Method on Face Recognition System</a:t>
            </a:r>
            <a:br>
              <a:rPr lang="en-US" sz="2600" b="1" cap="all" dirty="0">
                <a:ea typeface="+mj-lt"/>
                <a:cs typeface="+mj-lt"/>
              </a:rPr>
            </a:br>
            <a:r>
              <a:rPr lang="en-US" sz="2600" b="1" cap="all" dirty="0">
                <a:ea typeface="+mj-lt"/>
                <a:cs typeface="+mj-lt"/>
              </a:rPr>
              <a:t/>
            </a:r>
            <a:br>
              <a:rPr lang="en-US" sz="2600" b="1" cap="all" dirty="0">
                <a:ea typeface="+mj-lt"/>
                <a:cs typeface="+mj-lt"/>
              </a:rPr>
            </a:br>
            <a:endParaRPr lang="en-US" sz="2600" b="1" cap="all" dirty="0">
              <a:cs typeface="Calibri Light"/>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Autofit/>
          </a:bodyPr>
          <a:lstStyle/>
          <a:p>
            <a:pPr algn="l"/>
            <a:r>
              <a:rPr lang="en-US" sz="2800" dirty="0">
                <a:ea typeface="+mn-lt"/>
                <a:cs typeface="+mn-lt"/>
              </a:rPr>
              <a:t>By: Kunal </a:t>
            </a:r>
            <a:r>
              <a:rPr lang="en-US" sz="2800" dirty="0" err="1">
                <a:ea typeface="+mn-lt"/>
                <a:cs typeface="+mn-lt"/>
              </a:rPr>
              <a:t>Maniyar</a:t>
            </a:r>
            <a:endParaRPr lang="en-US" sz="2800" dirty="0" err="1">
              <a:cs typeface="Calibri"/>
            </a:endParaRPr>
          </a:p>
          <a:p>
            <a:pPr algn="l"/>
            <a:r>
              <a:rPr lang="en-US" sz="2800" dirty="0">
                <a:ea typeface="+mn-lt"/>
                <a:cs typeface="+mn-lt"/>
              </a:rPr>
              <a:t>Roll.no:1911092</a:t>
            </a:r>
            <a:endParaRPr lang="en-US" sz="2800" dirty="0">
              <a:cs typeface="Calibri"/>
            </a:endParaRPr>
          </a:p>
          <a:p>
            <a:pPr algn="l"/>
            <a:r>
              <a:rPr lang="en-US" sz="2800" dirty="0">
                <a:ea typeface="+mn-lt"/>
                <a:cs typeface="+mn-lt"/>
              </a:rPr>
              <a:t>Batch:B2</a:t>
            </a:r>
            <a:endParaRPr lang="en-US" sz="2800" dirty="0">
              <a:cs typeface="Calibri"/>
            </a:endParaRPr>
          </a:p>
          <a:p>
            <a:pPr algn="l"/>
            <a:endParaRPr lang="en-US" sz="2000">
              <a:cs typeface="Calibri"/>
            </a:endParaRPr>
          </a:p>
        </p:txBody>
      </p:sp>
      <p:sp>
        <p:nvSpPr>
          <p:cNvPr id="45" name="Rectangle 44">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6" y="321732"/>
            <a:ext cx="7058307" cy="1964266"/>
          </a:xfrm>
          <a:prstGeom prst="rect">
            <a:avLst/>
          </a:prstGeom>
          <a:solidFill>
            <a:srgbClr val="5B4154">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E3CD871-ACDE-474B-B573-66E0499501CF}"/>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b="1">
                <a:solidFill>
                  <a:srgbClr val="FFFFFF"/>
                </a:solidFill>
              </a:rPr>
              <a:t>Gradient Descent</a:t>
            </a:r>
            <a:endParaRPr lang="en-US">
              <a:solidFill>
                <a:srgbClr val="FFFFFF"/>
              </a:solidFill>
            </a:endParaRPr>
          </a:p>
        </p:txBody>
      </p:sp>
      <p:sp>
        <p:nvSpPr>
          <p:cNvPr id="12" name="Rectangle 11">
            <a:extLst>
              <a:ext uri="{FF2B5EF4-FFF2-40B4-BE49-F238E27FC236}">
                <a16:creationId xmlns:a16="http://schemas.microsoft.com/office/drawing/2014/main" xmlns=""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xmlns="" id="{362F502F-013E-4E62-85B4-E2552E904423}"/>
              </a:ext>
            </a:extLst>
          </p:cNvPr>
          <p:cNvSpPr>
            <a:spLocks noGrp="1"/>
          </p:cNvSpPr>
          <p:nvPr>
            <p:ph sz="half" idx="2"/>
          </p:nvPr>
        </p:nvSpPr>
        <p:spPr>
          <a:xfrm>
            <a:off x="8029319" y="917725"/>
            <a:ext cx="3424739" cy="4852362"/>
          </a:xfrm>
        </p:spPr>
        <p:txBody>
          <a:bodyPr vert="horz" lIns="91440" tIns="45720" rIns="91440" bIns="45720" rtlCol="0" anchor="ctr">
            <a:normAutofit/>
          </a:bodyPr>
          <a:lstStyle/>
          <a:p>
            <a:pPr marL="0"/>
            <a:r>
              <a:rPr lang="en-US" sz="2000">
                <a:solidFill>
                  <a:srgbClr val="FFFFFF"/>
                </a:solidFill>
              </a:rPr>
              <a:t>We keep on updating the parameters, so that the cost we get keep on reducing till we reach the global minimum position.</a:t>
            </a:r>
          </a:p>
          <a:p>
            <a:pPr marL="0"/>
            <a:endParaRPr lang="en-US" sz="2000">
              <a:solidFill>
                <a:srgbClr val="FFFFFF"/>
              </a:solidFill>
            </a:endParaRPr>
          </a:p>
          <a:p>
            <a:pPr marL="0"/>
            <a:r>
              <a:rPr lang="en-US" sz="2000">
                <a:solidFill>
                  <a:srgbClr val="FFFFFF"/>
                </a:solidFill>
              </a:rPr>
              <a:t>W=W-</a:t>
            </a:r>
            <a:r>
              <a:rPr lang="en-US" sz="2000" b="1">
                <a:solidFill>
                  <a:srgbClr val="FFFFFF"/>
                </a:solidFill>
              </a:rPr>
              <a:t>α*(dJ(w,b))/dw</a:t>
            </a:r>
            <a:endParaRPr lang="en-US" sz="2000">
              <a:solidFill>
                <a:srgbClr val="FFFFFF"/>
              </a:solidFill>
            </a:endParaRPr>
          </a:p>
          <a:p>
            <a:pPr marL="0"/>
            <a:r>
              <a:rPr lang="en-US" sz="2000">
                <a:solidFill>
                  <a:srgbClr val="FFFFFF"/>
                </a:solidFill>
              </a:rPr>
              <a:t>b=b-</a:t>
            </a:r>
            <a:r>
              <a:rPr lang="en-US" sz="2000" b="1">
                <a:solidFill>
                  <a:srgbClr val="FFFFFF"/>
                </a:solidFill>
              </a:rPr>
              <a:t>α*(dJ(w,b))/db</a:t>
            </a:r>
            <a:endParaRPr lang="en-US" sz="2000">
              <a:solidFill>
                <a:srgbClr val="FFFFFF"/>
              </a:solidFill>
            </a:endParaRPr>
          </a:p>
          <a:p>
            <a:endParaRPr lang="en-US" sz="2000">
              <a:solidFill>
                <a:srgbClr val="FFFFFF"/>
              </a:solidFill>
            </a:endParaRPr>
          </a:p>
        </p:txBody>
      </p:sp>
      <p:pic>
        <p:nvPicPr>
          <p:cNvPr id="3" name="Picture 5">
            <a:extLst>
              <a:ext uri="{FF2B5EF4-FFF2-40B4-BE49-F238E27FC236}">
                <a16:creationId xmlns:a16="http://schemas.microsoft.com/office/drawing/2014/main" xmlns="" id="{A0BC9985-AF53-42DA-97E6-9D61D35CA18A}"/>
              </a:ext>
            </a:extLst>
          </p:cNvPr>
          <p:cNvPicPr>
            <a:picLocks noChangeAspect="1"/>
          </p:cNvPicPr>
          <p:nvPr/>
        </p:nvPicPr>
        <p:blipFill>
          <a:blip r:embed="rId2"/>
          <a:stretch>
            <a:fillRect/>
          </a:stretch>
        </p:blipFill>
        <p:spPr>
          <a:xfrm>
            <a:off x="166777" y="2570738"/>
            <a:ext cx="7315199" cy="3988144"/>
          </a:xfrm>
          <a:prstGeom prst="rect">
            <a:avLst/>
          </a:prstGeom>
        </p:spPr>
      </p:pic>
      <p:sp>
        <p:nvSpPr>
          <p:cNvPr id="7" name="Content Placeholder 6">
            <a:extLst>
              <a:ext uri="{FF2B5EF4-FFF2-40B4-BE49-F238E27FC236}">
                <a16:creationId xmlns:a16="http://schemas.microsoft.com/office/drawing/2014/main" xmlns="" id="{B2B3AEA9-10C3-417A-B16F-568CB75A6DD2}"/>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378748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9A5582A0-3AF9-45A6-B4A0-79CFA80D152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Cost vs number of iterations</a:t>
            </a:r>
            <a:endParaRPr lang="en-US" sz="4000" kern="1200" dirty="0">
              <a:solidFill>
                <a:srgbClr val="FFFFFF"/>
              </a:solidFill>
              <a:latin typeface="+mj-lt"/>
              <a:ea typeface="+mj-ea"/>
              <a:cs typeface="+mj-cs"/>
            </a:endParaRPr>
          </a:p>
        </p:txBody>
      </p:sp>
      <p:pic>
        <p:nvPicPr>
          <p:cNvPr id="4" name="Picture 4">
            <a:extLst>
              <a:ext uri="{FF2B5EF4-FFF2-40B4-BE49-F238E27FC236}">
                <a16:creationId xmlns:a16="http://schemas.microsoft.com/office/drawing/2014/main" xmlns="" id="{215591C6-5EE2-4685-9E8C-E5D622777EAB}"/>
              </a:ext>
            </a:extLst>
          </p:cNvPr>
          <p:cNvPicPr>
            <a:picLocks noGrp="1" noChangeAspect="1"/>
          </p:cNvPicPr>
          <p:nvPr>
            <p:ph idx="1"/>
          </p:nvPr>
        </p:nvPicPr>
        <p:blipFill>
          <a:blip r:embed="rId2"/>
          <a:stretch>
            <a:fillRect/>
          </a:stretch>
        </p:blipFill>
        <p:spPr>
          <a:xfrm>
            <a:off x="4502428" y="827731"/>
            <a:ext cx="7225748" cy="5202538"/>
          </a:xfrm>
          <a:prstGeom prst="rect">
            <a:avLst/>
          </a:prstGeom>
        </p:spPr>
      </p:pic>
    </p:spTree>
    <p:extLst>
      <p:ext uri="{BB962C8B-B14F-4D97-AF65-F5344CB8AC3E}">
        <p14:creationId xmlns:p14="http://schemas.microsoft.com/office/powerpoint/2010/main" val="174267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B775CD93-9DF2-48CB-9F57-1BCA9A46C7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xmlns="" id="{E4A58208-397F-42E7-929F-133F8032D505}"/>
              </a:ext>
            </a:extLst>
          </p:cNvPr>
          <p:cNvSpPr>
            <a:spLocks noGrp="1"/>
          </p:cNvSpPr>
          <p:nvPr>
            <p:ph type="title"/>
          </p:nvPr>
        </p:nvSpPr>
        <p:spPr>
          <a:xfrm>
            <a:off x="777240" y="731519"/>
            <a:ext cx="2845191" cy="3237579"/>
          </a:xfrm>
        </p:spPr>
        <p:txBody>
          <a:bodyPr>
            <a:normAutofit/>
          </a:bodyPr>
          <a:lstStyle/>
          <a:p>
            <a:r>
              <a:rPr lang="en-US" sz="3800" b="1">
                <a:solidFill>
                  <a:srgbClr val="FFFFFF"/>
                </a:solidFill>
                <a:ea typeface="+mj-lt"/>
                <a:cs typeface="+mj-lt"/>
              </a:rPr>
              <a:t>Examination Process</a:t>
            </a:r>
            <a:endParaRPr lang="en-US" sz="3800">
              <a:solidFill>
                <a:srgbClr val="FFFFFF"/>
              </a:solidFill>
              <a:ea typeface="+mj-lt"/>
              <a:cs typeface="+mj-lt"/>
            </a:endParaRPr>
          </a:p>
        </p:txBody>
      </p:sp>
      <p:sp>
        <p:nvSpPr>
          <p:cNvPr id="10" name="Rectangle 9">
            <a:extLst>
              <a:ext uri="{FF2B5EF4-FFF2-40B4-BE49-F238E27FC236}">
                <a16:creationId xmlns:a16="http://schemas.microsoft.com/office/drawing/2014/main" xmlns="" id="{6166C6D1-23AC-49C4-BA07-238E4E9F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xmlns="" id="{1C091803-41C2-48E0-9228-5148460C74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4FC9798-6E69-47E5-B2C6-D188B3E42F70}"/>
              </a:ext>
            </a:extLst>
          </p:cNvPr>
          <p:cNvSpPr>
            <a:spLocks noGrp="1"/>
          </p:cNvSpPr>
          <p:nvPr>
            <p:ph idx="1"/>
          </p:nvPr>
        </p:nvSpPr>
        <p:spPr>
          <a:xfrm>
            <a:off x="4379709" y="686862"/>
            <a:ext cx="7037591" cy="5475129"/>
          </a:xfrm>
        </p:spPr>
        <p:txBody>
          <a:bodyPr vert="horz" lIns="91440" tIns="45720" rIns="91440" bIns="45720" rtlCol="0" anchor="ctr">
            <a:normAutofit/>
          </a:bodyPr>
          <a:lstStyle/>
          <a:p>
            <a:pPr marL="0" indent="0">
              <a:buNone/>
            </a:pPr>
            <a:r>
              <a:rPr lang="en-US" sz="2600">
                <a:ea typeface="+mn-lt"/>
                <a:cs typeface="+mn-lt"/>
              </a:rPr>
              <a:t>The trained parameters are used to predict the test images.</a:t>
            </a:r>
            <a:endParaRPr lang="en-US" sz="2600">
              <a:cs typeface="Calibri" panose="020F0502020204030204"/>
            </a:endParaRPr>
          </a:p>
          <a:p>
            <a:pPr marL="0" indent="0">
              <a:buNone/>
            </a:pPr>
            <a:r>
              <a:rPr lang="en-US" sz="2600">
                <a:ea typeface="+mn-lt"/>
                <a:cs typeface="+mn-lt"/>
              </a:rPr>
              <a:t>For example:</a:t>
            </a:r>
            <a:endParaRPr lang="en-US" sz="2600">
              <a:cs typeface="Calibri" panose="020F0502020204030204"/>
            </a:endParaRPr>
          </a:p>
          <a:p>
            <a:pPr marL="0" indent="0">
              <a:buNone/>
            </a:pPr>
            <a:r>
              <a:rPr lang="en-US" sz="2600">
                <a:ea typeface="+mn-lt"/>
                <a:cs typeface="+mn-lt"/>
              </a:rPr>
              <a:t> Suppose the neural network is trained on the set of certain positive and negative images.</a:t>
            </a:r>
            <a:endParaRPr lang="en-US" sz="2600">
              <a:cs typeface="Calibri" panose="020F0502020204030204"/>
            </a:endParaRPr>
          </a:p>
          <a:p>
            <a:pPr marL="0" indent="0">
              <a:buNone/>
            </a:pPr>
            <a:r>
              <a:rPr lang="en-US" sz="2600">
                <a:ea typeface="+mn-lt"/>
                <a:cs typeface="+mn-lt"/>
              </a:rPr>
              <a:t>So, when the test image is given as an input ,it will recognize that the given image is positive or the negative one, based upon the output generated between 0 and 1.</a:t>
            </a:r>
            <a:endParaRPr lang="en-US" sz="2600">
              <a:cs typeface="Calibri" panose="020F0502020204030204"/>
            </a:endParaRPr>
          </a:p>
          <a:p>
            <a:pPr marL="0" indent="0">
              <a:buNone/>
            </a:pPr>
            <a:endParaRPr lang="en-US" sz="2600">
              <a:cs typeface="Calibri" panose="020F0502020204030204"/>
            </a:endParaRPr>
          </a:p>
          <a:p>
            <a:endParaRPr lang="en-US" sz="2600">
              <a:cs typeface="Calibri" panose="020F0502020204030204"/>
            </a:endParaRPr>
          </a:p>
        </p:txBody>
      </p:sp>
    </p:spTree>
    <p:extLst>
      <p:ext uri="{BB962C8B-B14F-4D97-AF65-F5344CB8AC3E}">
        <p14:creationId xmlns:p14="http://schemas.microsoft.com/office/powerpoint/2010/main" val="3116430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135AE-1018-4188-BD1A-7AF53465BCB3}"/>
              </a:ext>
            </a:extLst>
          </p:cNvPr>
          <p:cNvSpPr>
            <a:spLocks noGrp="1"/>
          </p:cNvSpPr>
          <p:nvPr>
            <p:ph type="title"/>
          </p:nvPr>
        </p:nvSpPr>
        <p:spPr>
          <a:xfrm>
            <a:off x="839788" y="365125"/>
            <a:ext cx="10515600" cy="807979"/>
          </a:xfrm>
        </p:spPr>
        <p:txBody>
          <a:bodyPr/>
          <a:lstStyle/>
          <a:p>
            <a:r>
              <a:rPr lang="en-US" b="1" dirty="0">
                <a:ea typeface="+mj-lt"/>
                <a:cs typeface="+mj-lt"/>
              </a:rPr>
              <a:t>INCREASING THE ACCURACY</a:t>
            </a:r>
            <a:endParaRPr lang="en-US" dirty="0"/>
          </a:p>
        </p:txBody>
      </p:sp>
      <p:sp>
        <p:nvSpPr>
          <p:cNvPr id="3" name="Text Placeholder 2">
            <a:extLst>
              <a:ext uri="{FF2B5EF4-FFF2-40B4-BE49-F238E27FC236}">
                <a16:creationId xmlns:a16="http://schemas.microsoft.com/office/drawing/2014/main" xmlns="" id="{68B05C73-6745-431A-89DD-F14AA95D8F50}"/>
              </a:ext>
            </a:extLst>
          </p:cNvPr>
          <p:cNvSpPr>
            <a:spLocks noGrp="1"/>
          </p:cNvSpPr>
          <p:nvPr>
            <p:ph type="body" idx="1"/>
          </p:nvPr>
        </p:nvSpPr>
        <p:spPr>
          <a:xfrm>
            <a:off x="839788" y="1321728"/>
            <a:ext cx="5157787" cy="507611"/>
          </a:xfrm>
        </p:spPr>
        <p:txBody>
          <a:bodyPr>
            <a:normAutofit lnSpcReduction="10000"/>
          </a:bodyPr>
          <a:lstStyle/>
          <a:p>
            <a:r>
              <a:rPr lang="en-US" dirty="0">
                <a:cs typeface="Calibri"/>
              </a:rPr>
              <a:t>Variation in the number of neurons</a:t>
            </a:r>
          </a:p>
        </p:txBody>
      </p:sp>
      <p:pic>
        <p:nvPicPr>
          <p:cNvPr id="7" name="Picture 7">
            <a:extLst>
              <a:ext uri="{FF2B5EF4-FFF2-40B4-BE49-F238E27FC236}">
                <a16:creationId xmlns:a16="http://schemas.microsoft.com/office/drawing/2014/main" xmlns="" id="{B309B64E-DEC4-406B-A919-DC0204E90DFD}"/>
              </a:ext>
            </a:extLst>
          </p:cNvPr>
          <p:cNvPicPr>
            <a:picLocks noGrp="1" noChangeAspect="1"/>
          </p:cNvPicPr>
          <p:nvPr>
            <p:ph sz="half" idx="2"/>
          </p:nvPr>
        </p:nvPicPr>
        <p:blipFill>
          <a:blip r:embed="rId2"/>
          <a:stretch>
            <a:fillRect/>
          </a:stretch>
        </p:blipFill>
        <p:spPr>
          <a:xfrm>
            <a:off x="835741" y="1829340"/>
            <a:ext cx="4547651" cy="4791643"/>
          </a:xfrm>
        </p:spPr>
      </p:pic>
      <p:sp>
        <p:nvSpPr>
          <p:cNvPr id="5" name="Text Placeholder 4">
            <a:extLst>
              <a:ext uri="{FF2B5EF4-FFF2-40B4-BE49-F238E27FC236}">
                <a16:creationId xmlns:a16="http://schemas.microsoft.com/office/drawing/2014/main" xmlns="" id="{CD42837E-7208-4918-A8D3-90C21F54C09F}"/>
              </a:ext>
            </a:extLst>
          </p:cNvPr>
          <p:cNvSpPr>
            <a:spLocks noGrp="1"/>
          </p:cNvSpPr>
          <p:nvPr>
            <p:ph type="body" sz="quarter" idx="3"/>
          </p:nvPr>
        </p:nvSpPr>
        <p:spPr>
          <a:xfrm>
            <a:off x="6100313" y="1422370"/>
            <a:ext cx="5183188" cy="406969"/>
          </a:xfrm>
        </p:spPr>
        <p:txBody>
          <a:bodyPr>
            <a:normAutofit lnSpcReduction="10000"/>
          </a:bodyPr>
          <a:lstStyle/>
          <a:p>
            <a:r>
              <a:rPr lang="en-US" dirty="0">
                <a:cs typeface="Calibri"/>
              </a:rPr>
              <a:t>Variation in the number of layers</a:t>
            </a:r>
            <a:endParaRPr lang="en-US" dirty="0"/>
          </a:p>
        </p:txBody>
      </p:sp>
      <p:pic>
        <p:nvPicPr>
          <p:cNvPr id="8" name="Picture 8">
            <a:extLst>
              <a:ext uri="{FF2B5EF4-FFF2-40B4-BE49-F238E27FC236}">
                <a16:creationId xmlns:a16="http://schemas.microsoft.com/office/drawing/2014/main" xmlns="" id="{C83222BC-CCD9-4843-B256-A8A7863B70F8}"/>
              </a:ext>
            </a:extLst>
          </p:cNvPr>
          <p:cNvPicPr>
            <a:picLocks noGrp="1" noChangeAspect="1"/>
          </p:cNvPicPr>
          <p:nvPr>
            <p:ph sz="quarter" idx="4"/>
          </p:nvPr>
        </p:nvPicPr>
        <p:blipFill>
          <a:blip r:embed="rId3"/>
          <a:stretch>
            <a:fillRect/>
          </a:stretch>
        </p:blipFill>
        <p:spPr>
          <a:xfrm>
            <a:off x="6238363" y="1829340"/>
            <a:ext cx="4403879" cy="4791643"/>
          </a:xfrm>
        </p:spPr>
      </p:pic>
    </p:spTree>
    <p:extLst>
      <p:ext uri="{BB962C8B-B14F-4D97-AF65-F5344CB8AC3E}">
        <p14:creationId xmlns:p14="http://schemas.microsoft.com/office/powerpoint/2010/main" val="628599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7A8D3E6-80CB-47AF-926C-18F99813DA27}"/>
              </a:ext>
            </a:extLst>
          </p:cNvPr>
          <p:cNvSpPr>
            <a:spLocks noGrp="1"/>
          </p:cNvSpPr>
          <p:nvPr>
            <p:ph type="title"/>
          </p:nvPr>
        </p:nvSpPr>
        <p:spPr>
          <a:xfrm>
            <a:off x="686834" y="1153572"/>
            <a:ext cx="3200400" cy="4461163"/>
          </a:xfrm>
        </p:spPr>
        <p:txBody>
          <a:bodyPr>
            <a:normAutofit/>
          </a:bodyPr>
          <a:lstStyle/>
          <a:p>
            <a:r>
              <a:rPr lang="en-US" sz="3400">
                <a:solidFill>
                  <a:srgbClr val="FFFFFF"/>
                </a:solidFill>
                <a:cs typeface="Calibri Light"/>
              </a:rPr>
              <a:t>Implementation Strategy</a:t>
            </a:r>
            <a:endParaRPr lang="en-US" sz="3400">
              <a:solidFill>
                <a:srgbClr val="FFFFFF"/>
              </a:solidFill>
            </a:endParaRPr>
          </a:p>
        </p:txBody>
      </p:sp>
      <p:sp>
        <p:nvSpPr>
          <p:cNvPr id="15"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B31E28FF-C0BB-4092-BFAE-88FF922A4D7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600">
                <a:ea typeface="+mn-lt"/>
                <a:cs typeface="+mn-lt"/>
              </a:rPr>
              <a:t>Taking a dataset of 50 to 100 images. </a:t>
            </a:r>
            <a:endParaRPr lang="en-US" sz="2600">
              <a:cs typeface="Calibri" panose="020F0502020204030204"/>
            </a:endParaRPr>
          </a:p>
          <a:p>
            <a:r>
              <a:rPr lang="en-US" sz="2600">
                <a:ea typeface="+mn-lt"/>
                <a:cs typeface="+mn-lt"/>
              </a:rPr>
              <a:t>Entire implementation would be done using python3.  </a:t>
            </a:r>
            <a:endParaRPr lang="en-US" sz="2600"/>
          </a:p>
          <a:p>
            <a:r>
              <a:rPr lang="en-US" sz="2600">
                <a:ea typeface="+mn-lt"/>
                <a:cs typeface="+mn-lt"/>
              </a:rPr>
              <a:t>Libraries such as </a:t>
            </a:r>
            <a:r>
              <a:rPr lang="en-US" sz="2600" err="1">
                <a:ea typeface="+mn-lt"/>
                <a:cs typeface="+mn-lt"/>
              </a:rPr>
              <a:t>Numpy,Matplotlib</a:t>
            </a:r>
            <a:r>
              <a:rPr lang="en-US" sz="2600">
                <a:ea typeface="+mn-lt"/>
                <a:cs typeface="+mn-lt"/>
              </a:rPr>
              <a:t> and OpenCV would be used for performing different tasks </a:t>
            </a:r>
          </a:p>
          <a:p>
            <a:pPr marL="0" indent="0">
              <a:buNone/>
            </a:pPr>
            <a:r>
              <a:rPr lang="en-US" sz="2600">
                <a:cs typeface="Calibri"/>
              </a:rPr>
              <a:t>OpenCV: It is used for preprocessing the image</a:t>
            </a:r>
          </a:p>
          <a:p>
            <a:pPr marL="0" indent="0">
              <a:buNone/>
            </a:pPr>
            <a:r>
              <a:rPr lang="en-US" sz="2600">
                <a:cs typeface="Calibri"/>
              </a:rPr>
              <a:t>Numpy: It is used store the pixels of all the images in matrix form and all the calculations would be done in matrix form.</a:t>
            </a:r>
          </a:p>
          <a:p>
            <a:pPr marL="0" indent="0">
              <a:buNone/>
            </a:pPr>
            <a:r>
              <a:rPr lang="en-US" sz="2600" err="1">
                <a:cs typeface="Calibri"/>
              </a:rPr>
              <a:t>Matplotlib:It</a:t>
            </a:r>
            <a:r>
              <a:rPr lang="en-US" sz="2600">
                <a:cs typeface="Calibri"/>
              </a:rPr>
              <a:t> is used for plotting the graph of cost vs number of iterations.</a:t>
            </a:r>
          </a:p>
        </p:txBody>
      </p:sp>
    </p:spTree>
    <p:extLst>
      <p:ext uri="{BB962C8B-B14F-4D97-AF65-F5344CB8AC3E}">
        <p14:creationId xmlns:p14="http://schemas.microsoft.com/office/powerpoint/2010/main" val="3653259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B775CD93-9DF2-48CB-9F57-1BCA9A46C7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xmlns="" id="{2498D10D-DDE9-42F3-9032-65105140E994}"/>
              </a:ext>
            </a:extLst>
          </p:cNvPr>
          <p:cNvSpPr>
            <a:spLocks noGrp="1"/>
          </p:cNvSpPr>
          <p:nvPr>
            <p:ph type="title"/>
          </p:nvPr>
        </p:nvSpPr>
        <p:spPr>
          <a:xfrm>
            <a:off x="777240" y="731519"/>
            <a:ext cx="2845191" cy="3237579"/>
          </a:xfrm>
        </p:spPr>
        <p:txBody>
          <a:bodyPr>
            <a:normAutofit/>
          </a:bodyPr>
          <a:lstStyle/>
          <a:p>
            <a:r>
              <a:rPr lang="en-US" sz="3800" b="1">
                <a:solidFill>
                  <a:srgbClr val="FFFFFF"/>
                </a:solidFill>
                <a:ea typeface="+mj-lt"/>
                <a:cs typeface="+mj-lt"/>
              </a:rPr>
              <a:t>CONCLUSION</a:t>
            </a:r>
            <a:endParaRPr lang="en-US" sz="3800">
              <a:solidFill>
                <a:srgbClr val="FFFFFF"/>
              </a:solidFill>
              <a:ea typeface="+mj-lt"/>
              <a:cs typeface="+mj-lt"/>
            </a:endParaRPr>
          </a:p>
        </p:txBody>
      </p:sp>
      <p:sp>
        <p:nvSpPr>
          <p:cNvPr id="10" name="Rectangle 9">
            <a:extLst>
              <a:ext uri="{FF2B5EF4-FFF2-40B4-BE49-F238E27FC236}">
                <a16:creationId xmlns:a16="http://schemas.microsoft.com/office/drawing/2014/main" xmlns="" id="{6166C6D1-23AC-49C4-BA07-238E4E9F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xmlns="" id="{1C091803-41C2-48E0-9228-5148460C74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A1A45A0-8286-4178-8185-E12E50EFAC43}"/>
              </a:ext>
            </a:extLst>
          </p:cNvPr>
          <p:cNvSpPr>
            <a:spLocks noGrp="1"/>
          </p:cNvSpPr>
          <p:nvPr>
            <p:ph idx="1"/>
          </p:nvPr>
        </p:nvSpPr>
        <p:spPr>
          <a:xfrm>
            <a:off x="4379709" y="686862"/>
            <a:ext cx="7037591" cy="5475129"/>
          </a:xfrm>
        </p:spPr>
        <p:txBody>
          <a:bodyPr vert="horz" lIns="91440" tIns="45720" rIns="91440" bIns="45720" rtlCol="0" anchor="ctr">
            <a:normAutofit/>
          </a:bodyPr>
          <a:lstStyle/>
          <a:p>
            <a:pPr marL="0" indent="0">
              <a:buNone/>
            </a:pPr>
            <a:r>
              <a:rPr lang="en-US" sz="3200" dirty="0">
                <a:ea typeface="+mn-lt"/>
                <a:cs typeface="+mn-lt"/>
              </a:rPr>
              <a:t>By performing the backpropagation technique we would be able to detect that how many images of the required persons are present in the dataset taken. This is depicted in the form of probability.</a:t>
            </a:r>
            <a:endParaRPr lang="en-US" sz="3200">
              <a:cs typeface="Calibri" panose="020F0502020204030204"/>
            </a:endParaRPr>
          </a:p>
          <a:p>
            <a:pPr marL="0" indent="0">
              <a:buNone/>
            </a:pPr>
            <a:endParaRPr lang="en-US" sz="2600">
              <a:cs typeface="Calibri" panose="020F0502020204030204"/>
            </a:endParaRPr>
          </a:p>
        </p:txBody>
      </p:sp>
    </p:spTree>
    <p:extLst>
      <p:ext uri="{BB962C8B-B14F-4D97-AF65-F5344CB8AC3E}">
        <p14:creationId xmlns:p14="http://schemas.microsoft.com/office/powerpoint/2010/main" val="1625759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3E57A3F2-3497-430E-BCD2-151E9B5748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xmlns="" id="{88B1F424-0E60-4F04-AFC7-00E1F21101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xmlns="" id="{6B509DD1-7F4E-4C4D-9B18-626473A5F7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8">
            <a:extLst>
              <a:ext uri="{FF2B5EF4-FFF2-40B4-BE49-F238E27FC236}">
                <a16:creationId xmlns:a16="http://schemas.microsoft.com/office/drawing/2014/main" xmlns="" id="{BB89D3BB-9A77-48E3-8C98-9A0A1DD4F7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D2B5DFD2-A93E-479E-84FB-E7CEE60FF7FC}"/>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cs typeface="Calibri Light"/>
              </a:rPr>
              <a:t>Credits:</a:t>
            </a:r>
            <a:endParaRPr lang="en-US" sz="3600">
              <a:solidFill>
                <a:srgbClr val="FFFFFF"/>
              </a:solidFill>
            </a:endParaRPr>
          </a:p>
        </p:txBody>
      </p:sp>
      <p:graphicFrame>
        <p:nvGraphicFramePr>
          <p:cNvPr id="24" name="Content Placeholder 2">
            <a:extLst>
              <a:ext uri="{FF2B5EF4-FFF2-40B4-BE49-F238E27FC236}">
                <a16:creationId xmlns:a16="http://schemas.microsoft.com/office/drawing/2014/main" xmlns="" id="{6426E483-BF74-47B9-9B9F-C5358B0F37AC}"/>
              </a:ext>
            </a:extLst>
          </p:cNvPr>
          <p:cNvGraphicFramePr>
            <a:graphicFrameLocks noGrp="1"/>
          </p:cNvGraphicFramePr>
          <p:nvPr>
            <p:ph idx="1"/>
            <p:extLst>
              <p:ext uri="{D42A27DB-BD31-4B8C-83A1-F6EECF244321}">
                <p14:modId xmlns:p14="http://schemas.microsoft.com/office/powerpoint/2010/main" val="388041034"/>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87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2">
            <a:extLst>
              <a:ext uri="{FF2B5EF4-FFF2-40B4-BE49-F238E27FC236}">
                <a16:creationId xmlns:a16="http://schemas.microsoft.com/office/drawing/2014/main" xmlns="" id="{6A1473A6-3F22-483E-8A30-80B9D2B145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34">
            <a:extLst>
              <a:ext uri="{FF2B5EF4-FFF2-40B4-BE49-F238E27FC236}">
                <a16:creationId xmlns:a16="http://schemas.microsoft.com/office/drawing/2014/main" xmlns="" id="{AA1375E3-3E53-4D75-BAB7-E5929BFCB25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534368" y="563918"/>
            <a:ext cx="4119932" cy="5978614"/>
            <a:chOff x="7513372" y="803186"/>
            <a:chExt cx="4163968" cy="5978614"/>
          </a:xfrm>
        </p:grpSpPr>
        <p:sp>
          <p:nvSpPr>
            <p:cNvPr id="42" name="Freeform 6">
              <a:extLst>
                <a:ext uri="{FF2B5EF4-FFF2-40B4-BE49-F238E27FC236}">
                  <a16:creationId xmlns:a16="http://schemas.microsoft.com/office/drawing/2014/main" xmlns="" id="{0BBEEF67-3DDF-46CF-8CD5-EA5F0E4FB0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xmlns="" id="{8FAC1C95-F817-487C-B8B2-CF141FBB1C2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8">
              <a:extLst>
                <a:ext uri="{FF2B5EF4-FFF2-40B4-BE49-F238E27FC236}">
                  <a16:creationId xmlns:a16="http://schemas.microsoft.com/office/drawing/2014/main" xmlns="" id="{C2C5363A-D941-4AA1-8D38-D7E44A1E2E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63CF07BE-ED8C-49FB-ACC7-7A79A3B6D510}"/>
              </a:ext>
            </a:extLst>
          </p:cNvPr>
          <p:cNvSpPr>
            <a:spLocks noGrp="1"/>
          </p:cNvSpPr>
          <p:nvPr>
            <p:ph type="title"/>
          </p:nvPr>
        </p:nvSpPr>
        <p:spPr>
          <a:xfrm>
            <a:off x="1098468" y="885651"/>
            <a:ext cx="3229803" cy="4624603"/>
          </a:xfrm>
        </p:spPr>
        <p:txBody>
          <a:bodyPr>
            <a:normAutofit/>
          </a:bodyPr>
          <a:lstStyle/>
          <a:p>
            <a:r>
              <a:rPr lang="en-US" b="1" dirty="0">
                <a:solidFill>
                  <a:srgbClr val="FFFFFF"/>
                </a:solidFill>
                <a:ea typeface="+mj-lt"/>
                <a:cs typeface="+mj-lt"/>
              </a:rPr>
              <a:t>Bibliography</a:t>
            </a:r>
            <a:endParaRPr lang="en-US" dirty="0">
              <a:solidFill>
                <a:srgbClr val="FFFFFF"/>
              </a:solidFill>
            </a:endParaRPr>
          </a:p>
        </p:txBody>
      </p:sp>
      <p:sp>
        <p:nvSpPr>
          <p:cNvPr id="3" name="Content Placeholder 2">
            <a:extLst>
              <a:ext uri="{FF2B5EF4-FFF2-40B4-BE49-F238E27FC236}">
                <a16:creationId xmlns:a16="http://schemas.microsoft.com/office/drawing/2014/main" xmlns="" id="{5F73C933-ABF6-4ADB-B020-4440827756EB}"/>
              </a:ext>
            </a:extLst>
          </p:cNvPr>
          <p:cNvSpPr>
            <a:spLocks noGrp="1"/>
          </p:cNvSpPr>
          <p:nvPr>
            <p:ph idx="1"/>
          </p:nvPr>
        </p:nvSpPr>
        <p:spPr>
          <a:xfrm>
            <a:off x="4978708" y="885651"/>
            <a:ext cx="6525220" cy="4616849"/>
          </a:xfrm>
        </p:spPr>
        <p:txBody>
          <a:bodyPr vert="horz" lIns="91440" tIns="45720" rIns="91440" bIns="45720" rtlCol="0" anchor="ctr">
            <a:normAutofit/>
          </a:bodyPr>
          <a:lstStyle/>
          <a:p>
            <a:r>
              <a:rPr lang="en-US" sz="2400">
                <a:ea typeface="+mn-lt"/>
                <a:cs typeface="+mn-lt"/>
              </a:rPr>
              <a:t>S. Z. Li and A. K. Jain, Handbook of Face Recognition. New York: Springer Verlag, 2004. </a:t>
            </a:r>
            <a:endParaRPr lang="en-US" sz="2400">
              <a:cs typeface="Calibri" panose="020F0502020204030204"/>
            </a:endParaRPr>
          </a:p>
          <a:p>
            <a:r>
              <a:rPr lang="en-US" sz="2400">
                <a:ea typeface="+mn-lt"/>
                <a:cs typeface="+mn-lt"/>
                <a:hlinkClick r:id="rId2"/>
              </a:rPr>
              <a:t>https://datascience.stackexchange.com</a:t>
            </a:r>
            <a:endParaRPr lang="en-US" sz="2400">
              <a:cs typeface="Calibri" panose="020F0502020204030204"/>
            </a:endParaRPr>
          </a:p>
          <a:p>
            <a:endParaRPr lang="en-US" sz="2400">
              <a:cs typeface="Calibri" panose="020F0502020204030204"/>
            </a:endParaRPr>
          </a:p>
        </p:txBody>
      </p:sp>
    </p:spTree>
    <p:extLst>
      <p:ext uri="{BB962C8B-B14F-4D97-AF65-F5344CB8AC3E}">
        <p14:creationId xmlns:p14="http://schemas.microsoft.com/office/powerpoint/2010/main" val="2901680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xmlns="" id="{BDCF8BA6-2029-41A4-BB52-F573655CC298}"/>
              </a:ext>
            </a:extLst>
          </p:cNvPr>
          <p:cNvSpPr txBox="1"/>
          <p:nvPr/>
        </p:nvSpPr>
        <p:spPr>
          <a:xfrm>
            <a:off x="3045368" y="2043663"/>
            <a:ext cx="6105194" cy="203105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kern="1200">
                <a:solidFill>
                  <a:srgbClr val="FFFFFF"/>
                </a:solidFill>
                <a:latin typeface="+mj-lt"/>
                <a:ea typeface="+mj-ea"/>
                <a:cs typeface="+mj-cs"/>
              </a:rPr>
              <a:t>THANK YOU  </a:t>
            </a:r>
          </a:p>
        </p:txBody>
      </p:sp>
    </p:spTree>
    <p:extLst>
      <p:ext uri="{BB962C8B-B14F-4D97-AF65-F5344CB8AC3E}">
        <p14:creationId xmlns:p14="http://schemas.microsoft.com/office/powerpoint/2010/main" val="2166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EBF87945-A001-489F-9D9B-7D9435F0B9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C451F65-CE3E-4865-9732-E4E1EB4D4E27}"/>
              </a:ext>
            </a:extLst>
          </p:cNvPr>
          <p:cNvSpPr>
            <a:spLocks noGrp="1"/>
          </p:cNvSpPr>
          <p:nvPr>
            <p:ph type="title"/>
          </p:nvPr>
        </p:nvSpPr>
        <p:spPr>
          <a:xfrm>
            <a:off x="838200" y="585216"/>
            <a:ext cx="10515600" cy="1325563"/>
          </a:xfrm>
        </p:spPr>
        <p:txBody>
          <a:bodyPr>
            <a:normAutofit/>
          </a:bodyPr>
          <a:lstStyle/>
          <a:p>
            <a:r>
              <a:rPr lang="en-US" b="1">
                <a:solidFill>
                  <a:schemeClr val="bg1"/>
                </a:solidFill>
                <a:ea typeface="+mj-lt"/>
                <a:cs typeface="+mj-lt"/>
              </a:rPr>
              <a:t>Artificial Neural Network</a:t>
            </a:r>
            <a:endParaRPr lang="en-US">
              <a:solidFill>
                <a:schemeClr val="bg1"/>
              </a:solidFill>
            </a:endParaRPr>
          </a:p>
        </p:txBody>
      </p:sp>
      <p:sp>
        <p:nvSpPr>
          <p:cNvPr id="6" name="Content Placeholder 5">
            <a:extLst>
              <a:ext uri="{FF2B5EF4-FFF2-40B4-BE49-F238E27FC236}">
                <a16:creationId xmlns:a16="http://schemas.microsoft.com/office/drawing/2014/main" xmlns="" id="{D104CD6A-0864-4417-B982-E2B56B590638}"/>
              </a:ext>
            </a:extLst>
          </p:cNvPr>
          <p:cNvSpPr>
            <a:spLocks noGrp="1"/>
          </p:cNvSpPr>
          <p:nvPr>
            <p:ph idx="1"/>
          </p:nvPr>
        </p:nvSpPr>
        <p:spPr>
          <a:xfrm>
            <a:off x="7201791" y="1797909"/>
            <a:ext cx="3803904" cy="3660185"/>
          </a:xfrm>
        </p:spPr>
        <p:txBody>
          <a:bodyPr vert="horz" lIns="91440" tIns="45720" rIns="91440" bIns="45720" rtlCol="0" anchor="ctr">
            <a:noAutofit/>
          </a:bodyPr>
          <a:lstStyle/>
          <a:p>
            <a:pPr marL="0" indent="0">
              <a:buNone/>
            </a:pPr>
            <a:endParaRPr lang="en-US" sz="1700">
              <a:cs typeface="Calibri"/>
            </a:endParaRPr>
          </a:p>
          <a:p>
            <a:pPr marL="0" indent="0">
              <a:buNone/>
            </a:pPr>
            <a:endParaRPr lang="en-US" sz="1700">
              <a:ea typeface="+mn-lt"/>
              <a:cs typeface="+mn-lt"/>
            </a:endParaRPr>
          </a:p>
          <a:p>
            <a:pPr marL="0" indent="0">
              <a:buNone/>
            </a:pPr>
            <a:endParaRPr lang="en-US" sz="1700">
              <a:ea typeface="+mn-lt"/>
              <a:cs typeface="+mn-lt"/>
            </a:endParaRPr>
          </a:p>
          <a:p>
            <a:pPr marL="0" indent="0">
              <a:buNone/>
            </a:pPr>
            <a:endParaRPr lang="en-US" sz="1700">
              <a:ea typeface="+mn-lt"/>
              <a:cs typeface="+mn-lt"/>
            </a:endParaRPr>
          </a:p>
          <a:p>
            <a:pPr marL="0" indent="0">
              <a:buNone/>
            </a:pPr>
            <a:endParaRPr lang="en-US" sz="1700">
              <a:ea typeface="+mn-lt"/>
              <a:cs typeface="+mn-lt"/>
            </a:endParaRPr>
          </a:p>
          <a:p>
            <a:pPr marL="0" indent="0">
              <a:buNone/>
            </a:pPr>
            <a:endParaRPr lang="en-US" sz="1700">
              <a:ea typeface="+mn-lt"/>
              <a:cs typeface="+mn-lt"/>
            </a:endParaRPr>
          </a:p>
          <a:p>
            <a:pPr marL="0" indent="0">
              <a:buNone/>
            </a:pPr>
            <a:r>
              <a:rPr lang="en-US" sz="3200" dirty="0">
                <a:ea typeface="+mn-lt"/>
                <a:cs typeface="+mn-lt"/>
              </a:rPr>
              <a:t>An </a:t>
            </a:r>
            <a:r>
              <a:rPr lang="en-US" sz="3200" b="1" dirty="0">
                <a:ea typeface="+mn-lt"/>
                <a:cs typeface="+mn-lt"/>
              </a:rPr>
              <a:t>artificial neural network</a:t>
            </a:r>
            <a:r>
              <a:rPr lang="en-US" sz="3200" dirty="0">
                <a:ea typeface="+mn-lt"/>
                <a:cs typeface="+mn-lt"/>
              </a:rPr>
              <a:t> (ANN) is the piece of a computing system designed to simulate the way the human brain analyzes and processes information. </a:t>
            </a:r>
            <a:endParaRPr lang="en-US" sz="3200" dirty="0">
              <a:cs typeface="Calibri" panose="020F0502020204030204"/>
            </a:endParaRPr>
          </a:p>
          <a:p>
            <a:endParaRPr lang="en-US" sz="3200" dirty="0">
              <a:cs typeface="Calibri" panose="020F0502020204030204"/>
            </a:endParaRPr>
          </a:p>
        </p:txBody>
      </p:sp>
      <p:pic>
        <p:nvPicPr>
          <p:cNvPr id="3" name="Picture 3">
            <a:extLst>
              <a:ext uri="{FF2B5EF4-FFF2-40B4-BE49-F238E27FC236}">
                <a16:creationId xmlns:a16="http://schemas.microsoft.com/office/drawing/2014/main" xmlns="" id="{060BD1F3-6AC4-4F9A-AA78-336C72D9BC86}"/>
              </a:ext>
            </a:extLst>
          </p:cNvPr>
          <p:cNvPicPr>
            <a:picLocks noChangeAspect="1"/>
          </p:cNvPicPr>
          <p:nvPr/>
        </p:nvPicPr>
        <p:blipFill>
          <a:blip r:embed="rId2"/>
          <a:stretch>
            <a:fillRect/>
          </a:stretch>
        </p:blipFill>
        <p:spPr>
          <a:xfrm>
            <a:off x="1130060" y="2805643"/>
            <a:ext cx="4784784" cy="3087015"/>
          </a:xfrm>
          <a:prstGeom prst="rect">
            <a:avLst/>
          </a:prstGeom>
        </p:spPr>
      </p:pic>
    </p:spTree>
    <p:extLst>
      <p:ext uri="{BB962C8B-B14F-4D97-AF65-F5344CB8AC3E}">
        <p14:creationId xmlns:p14="http://schemas.microsoft.com/office/powerpoint/2010/main" val="3846726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fill">
            <a:extLst>
              <a:ext uri="{FF2B5EF4-FFF2-40B4-BE49-F238E27FC236}">
                <a16:creationId xmlns:a16="http://schemas.microsoft.com/office/drawing/2014/main" xmlns="" id="{1D63C574-BFD2-41A1-A567-B0C3CC7FDD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Color 2">
            <a:extLst>
              <a:ext uri="{FF2B5EF4-FFF2-40B4-BE49-F238E27FC236}">
                <a16:creationId xmlns:a16="http://schemas.microsoft.com/office/drawing/2014/main" xmlns="" id="{E2A46BAB-8C31-42B2-90E8-B26DD3E8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6">
            <a:extLst>
              <a:ext uri="{FF2B5EF4-FFF2-40B4-BE49-F238E27FC236}">
                <a16:creationId xmlns:a16="http://schemas.microsoft.com/office/drawing/2014/main" xmlns="" id="{B3F7A3C7-0737-4E57-B30E-8EEFE638B40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4707053" cy="6858000"/>
            <a:chOff x="651279" y="598259"/>
            <a:chExt cx="10889442" cy="5680742"/>
          </a:xfrm>
        </p:grpSpPr>
        <p:sp>
          <p:nvSpPr>
            <p:cNvPr id="48" name="Color">
              <a:extLst>
                <a:ext uri="{FF2B5EF4-FFF2-40B4-BE49-F238E27FC236}">
                  <a16:creationId xmlns:a16="http://schemas.microsoft.com/office/drawing/2014/main" xmlns="" id="{3BE6D516-DFC6-4698-B3F1-5F591C1130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olor">
              <a:extLst>
                <a:ext uri="{FF2B5EF4-FFF2-40B4-BE49-F238E27FC236}">
                  <a16:creationId xmlns:a16="http://schemas.microsoft.com/office/drawing/2014/main" xmlns="" id="{C2580FB0-D146-458C-AF1B-8E8BBF6BBA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50">
            <a:extLst>
              <a:ext uri="{FF2B5EF4-FFF2-40B4-BE49-F238E27FC236}">
                <a16:creationId xmlns:a16="http://schemas.microsoft.com/office/drawing/2014/main" xmlns="" id="{43F5E015-E085-4624-B431-B424144486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24" y="0"/>
            <a:ext cx="12188952" cy="6858000"/>
            <a:chOff x="0" y="0"/>
            <a:chExt cx="12188952" cy="6858000"/>
          </a:xfrm>
        </p:grpSpPr>
        <p:sp>
          <p:nvSpPr>
            <p:cNvPr id="52" name="Freeform: Shape 51">
              <a:extLst>
                <a:ext uri="{FF2B5EF4-FFF2-40B4-BE49-F238E27FC236}">
                  <a16:creationId xmlns:a16="http://schemas.microsoft.com/office/drawing/2014/main" xmlns="" id="{4DDB60AE-8B9C-4BA0-93DC-F8C9EBF6D8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xmlns="" id="{9F247760-BE07-41A2-969E-570081E65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Freeform: Shape 53">
              <a:extLst>
                <a:ext uri="{FF2B5EF4-FFF2-40B4-BE49-F238E27FC236}">
                  <a16:creationId xmlns:a16="http://schemas.microsoft.com/office/drawing/2014/main" xmlns="" id="{57A70BD2-76FC-4BDD-9E64-3B93D5EF36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54">
              <a:extLst>
                <a:ext uri="{FF2B5EF4-FFF2-40B4-BE49-F238E27FC236}">
                  <a16:creationId xmlns:a16="http://schemas.microsoft.com/office/drawing/2014/main" xmlns="" id="{AADD9643-5489-42CB-9762-FBAC2AAE9F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55">
              <a:extLst>
                <a:ext uri="{FF2B5EF4-FFF2-40B4-BE49-F238E27FC236}">
                  <a16:creationId xmlns:a16="http://schemas.microsoft.com/office/drawing/2014/main" xmlns="" id="{09A2C16E-2745-4E3D-BECC-D66755221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7" name="Freeform: Shape 56">
              <a:extLst>
                <a:ext uri="{FF2B5EF4-FFF2-40B4-BE49-F238E27FC236}">
                  <a16:creationId xmlns:a16="http://schemas.microsoft.com/office/drawing/2014/main" xmlns="" id="{52E5A063-571D-4461-9869-B3E93F6E69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8" name="Freeform: Shape 57">
              <a:extLst>
                <a:ext uri="{FF2B5EF4-FFF2-40B4-BE49-F238E27FC236}">
                  <a16:creationId xmlns:a16="http://schemas.microsoft.com/office/drawing/2014/main" xmlns="" id="{366019AD-E33B-4DBF-BAD3-AE36116031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xmlns="" id="{BF39D892-8BD7-44B3-B4E4-6464A6472CB9}"/>
              </a:ext>
            </a:extLst>
          </p:cNvPr>
          <p:cNvSpPr>
            <a:spLocks noGrp="1"/>
          </p:cNvSpPr>
          <p:nvPr>
            <p:ph type="title"/>
          </p:nvPr>
        </p:nvSpPr>
        <p:spPr>
          <a:xfrm>
            <a:off x="786385" y="841248"/>
            <a:ext cx="3515244" cy="5340097"/>
          </a:xfrm>
        </p:spPr>
        <p:txBody>
          <a:bodyPr anchor="ctr">
            <a:normAutofit/>
          </a:bodyPr>
          <a:lstStyle/>
          <a:p>
            <a:r>
              <a:rPr lang="en-US" sz="4800" b="1">
                <a:solidFill>
                  <a:schemeClr val="bg1"/>
                </a:solidFill>
                <a:ea typeface="+mj-lt"/>
                <a:cs typeface="+mj-lt"/>
              </a:rPr>
              <a:t>General Methodology</a:t>
            </a:r>
            <a:endParaRPr lang="en-US" sz="4800">
              <a:solidFill>
                <a:schemeClr val="bg1"/>
              </a:solidFill>
              <a:ea typeface="+mj-lt"/>
              <a:cs typeface="+mj-lt"/>
            </a:endParaRPr>
          </a:p>
        </p:txBody>
      </p:sp>
      <p:graphicFrame>
        <p:nvGraphicFramePr>
          <p:cNvPr id="46" name="Content Placeholder 2">
            <a:extLst>
              <a:ext uri="{FF2B5EF4-FFF2-40B4-BE49-F238E27FC236}">
                <a16:creationId xmlns:a16="http://schemas.microsoft.com/office/drawing/2014/main" xmlns="" id="{BC44FEBC-ED55-456A-AFD8-5227DB991A9E}"/>
              </a:ext>
            </a:extLst>
          </p:cNvPr>
          <p:cNvGraphicFramePr>
            <a:graphicFrameLocks noGrp="1"/>
          </p:cNvGraphicFramePr>
          <p:nvPr>
            <p:ph idx="1"/>
            <p:extLst>
              <p:ext uri="{D42A27DB-BD31-4B8C-83A1-F6EECF244321}">
                <p14:modId xmlns:p14="http://schemas.microsoft.com/office/powerpoint/2010/main" val="414007027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810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xmlns="" id="{1D63C574-BFD2-41A1-A567-B0C3CC7FDD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2">
            <a:extLst>
              <a:ext uri="{FF2B5EF4-FFF2-40B4-BE49-F238E27FC236}">
                <a16:creationId xmlns:a16="http://schemas.microsoft.com/office/drawing/2014/main" xmlns="" id="{E2A46BAB-8C31-42B2-90E8-B26DD3E8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xmlns="" id="{B3F7A3C7-0737-4E57-B30E-8EEFE638B40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4707053" cy="6858000"/>
            <a:chOff x="651279" y="598259"/>
            <a:chExt cx="10889442" cy="5680742"/>
          </a:xfrm>
        </p:grpSpPr>
        <p:sp>
          <p:nvSpPr>
            <p:cNvPr id="21" name="Color">
              <a:extLst>
                <a:ext uri="{FF2B5EF4-FFF2-40B4-BE49-F238E27FC236}">
                  <a16:creationId xmlns:a16="http://schemas.microsoft.com/office/drawing/2014/main" xmlns="" id="{3BE6D516-DFC6-4698-B3F1-5F591C1130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xmlns="" id="{C2580FB0-D146-458C-AF1B-8E8BBF6BBA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xmlns="" id="{43F5E015-E085-4624-B431-B424144486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24" y="0"/>
            <a:ext cx="12188952" cy="6858000"/>
            <a:chOff x="0" y="0"/>
            <a:chExt cx="12188952" cy="6858000"/>
          </a:xfrm>
        </p:grpSpPr>
        <p:sp>
          <p:nvSpPr>
            <p:cNvPr id="25" name="Freeform: Shape 24">
              <a:extLst>
                <a:ext uri="{FF2B5EF4-FFF2-40B4-BE49-F238E27FC236}">
                  <a16:creationId xmlns:a16="http://schemas.microsoft.com/office/drawing/2014/main" xmlns="" id="{4DDB60AE-8B9C-4BA0-93DC-F8C9EBF6D8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xmlns="" id="{9F247760-BE07-41A2-969E-570081E65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xmlns="" id="{57A70BD2-76FC-4BDD-9E64-3B93D5EF36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xmlns="" id="{AADD9643-5489-42CB-9762-FBAC2AAE9F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xmlns="" id="{09A2C16E-2745-4E3D-BECC-D66755221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xmlns="" id="{52E5A063-571D-4461-9869-B3E93F6E69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xmlns="" id="{366019AD-E33B-4DBF-BAD3-AE36116031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xmlns="" id="{DB4770DE-9E38-47D9-AFB6-DBA5E964E03D}"/>
              </a:ext>
            </a:extLst>
          </p:cNvPr>
          <p:cNvSpPr>
            <a:spLocks noGrp="1"/>
          </p:cNvSpPr>
          <p:nvPr>
            <p:ph type="title"/>
          </p:nvPr>
        </p:nvSpPr>
        <p:spPr>
          <a:xfrm>
            <a:off x="786385" y="841248"/>
            <a:ext cx="3515244" cy="5340097"/>
          </a:xfrm>
        </p:spPr>
        <p:txBody>
          <a:bodyPr anchor="ctr">
            <a:normAutofit/>
          </a:bodyPr>
          <a:lstStyle/>
          <a:p>
            <a:r>
              <a:rPr lang="en-US" sz="4800" b="1">
                <a:solidFill>
                  <a:schemeClr val="bg1"/>
                </a:solidFill>
                <a:ea typeface="+mj-lt"/>
                <a:cs typeface="+mj-lt"/>
              </a:rPr>
              <a:t>Initializing the parameters</a:t>
            </a: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xmlns="" id="{E3649753-5EB8-49BB-A02F-3F17641B52E6}"/>
              </a:ext>
            </a:extLst>
          </p:cNvPr>
          <p:cNvGraphicFramePr>
            <a:graphicFrameLocks noGrp="1"/>
          </p:cNvGraphicFramePr>
          <p:nvPr>
            <p:ph idx="1"/>
            <p:extLst>
              <p:ext uri="{D42A27DB-BD31-4B8C-83A1-F6EECF244321}">
                <p14:modId xmlns:p14="http://schemas.microsoft.com/office/powerpoint/2010/main" val="3081052344"/>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274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6" y="321732"/>
            <a:ext cx="7058307" cy="1964266"/>
          </a:xfrm>
          <a:prstGeom prst="rect">
            <a:avLst/>
          </a:prstGeom>
          <a:solidFill>
            <a:srgbClr val="4F5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9A18DE7-57CB-4155-B502-73D0DE4A46EE}"/>
              </a:ext>
            </a:extLst>
          </p:cNvPr>
          <p:cNvSpPr>
            <a:spLocks noGrp="1"/>
          </p:cNvSpPr>
          <p:nvPr>
            <p:ph type="title"/>
          </p:nvPr>
        </p:nvSpPr>
        <p:spPr>
          <a:xfrm>
            <a:off x="524256" y="516804"/>
            <a:ext cx="6594189" cy="1625210"/>
          </a:xfrm>
        </p:spPr>
        <p:txBody>
          <a:bodyPr>
            <a:normAutofit/>
          </a:bodyPr>
          <a:lstStyle/>
          <a:p>
            <a:r>
              <a:rPr lang="en-US" b="1">
                <a:solidFill>
                  <a:srgbClr val="FFFFFF"/>
                </a:solidFill>
                <a:ea typeface="+mj-lt"/>
                <a:cs typeface="+mj-lt"/>
              </a:rPr>
              <a:t>Forward Propagation</a:t>
            </a:r>
            <a:endParaRPr lang="en-US">
              <a:solidFill>
                <a:srgbClr val="FFFFFF"/>
              </a:solidFill>
            </a:endParaRPr>
          </a:p>
        </p:txBody>
      </p:sp>
      <p:sp>
        <p:nvSpPr>
          <p:cNvPr id="11" name="Rectangle 10">
            <a:extLst>
              <a:ext uri="{FF2B5EF4-FFF2-40B4-BE49-F238E27FC236}">
                <a16:creationId xmlns:a16="http://schemas.microsoft.com/office/drawing/2014/main" xmlns=""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xmlns="" id="{A2199B11-0745-40C4-A99C-ED0897C56C19}"/>
              </a:ext>
            </a:extLst>
          </p:cNvPr>
          <p:cNvPicPr>
            <a:picLocks noChangeAspect="1"/>
          </p:cNvPicPr>
          <p:nvPr/>
        </p:nvPicPr>
        <p:blipFill>
          <a:blip r:embed="rId2"/>
          <a:stretch>
            <a:fillRect/>
          </a:stretch>
        </p:blipFill>
        <p:spPr>
          <a:xfrm>
            <a:off x="566744" y="2863428"/>
            <a:ext cx="6579910" cy="3240605"/>
          </a:xfrm>
          <a:prstGeom prst="rect">
            <a:avLst/>
          </a:prstGeom>
        </p:spPr>
      </p:pic>
      <p:sp>
        <p:nvSpPr>
          <p:cNvPr id="13" name="Rectangle 12">
            <a:extLst>
              <a:ext uri="{FF2B5EF4-FFF2-40B4-BE49-F238E27FC236}">
                <a16:creationId xmlns:a16="http://schemas.microsoft.com/office/drawing/2014/main" xmlns=""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D4E3E31E-9F04-4ADC-8E12-D7A077C79362}"/>
              </a:ext>
            </a:extLst>
          </p:cNvPr>
          <p:cNvSpPr>
            <a:spLocks noGrp="1"/>
          </p:cNvSpPr>
          <p:nvPr>
            <p:ph idx="1"/>
          </p:nvPr>
        </p:nvSpPr>
        <p:spPr>
          <a:xfrm>
            <a:off x="7986187" y="1420933"/>
            <a:ext cx="3424739" cy="4852362"/>
          </a:xfrm>
        </p:spPr>
        <p:txBody>
          <a:bodyPr vert="horz" lIns="91440" tIns="45720" rIns="91440" bIns="45720" rtlCol="0" anchor="ctr">
            <a:noAutofit/>
          </a:bodyPr>
          <a:lstStyle/>
          <a:p>
            <a:pPr marL="0" indent="0">
              <a:buNone/>
            </a:pPr>
            <a:r>
              <a:rPr lang="en-US" dirty="0">
                <a:solidFill>
                  <a:srgbClr val="FFFFFF"/>
                </a:solidFill>
                <a:ea typeface="+mn-lt"/>
                <a:cs typeface="+mn-lt"/>
              </a:rPr>
              <a:t>As the name suggests, the input data is fed in the forward direction through the network. Each hidden layer accepts the input data, processes it as per the activation function and passes to the successive layer.</a:t>
            </a:r>
            <a:endParaRPr lang="en-US" dirty="0">
              <a:solidFill>
                <a:srgbClr val="FFFFFF"/>
              </a:solidFill>
              <a:cs typeface="Calibri"/>
            </a:endParaRPr>
          </a:p>
          <a:p>
            <a:pPr marL="0" indent="0">
              <a:buNone/>
            </a:pPr>
            <a:endParaRPr lang="en-US" sz="2000">
              <a:solidFill>
                <a:srgbClr val="FFFFFF"/>
              </a:solidFill>
              <a:cs typeface="Calibri"/>
            </a:endParaRPr>
          </a:p>
          <a:p>
            <a:pPr marL="0" indent="0">
              <a:buNone/>
            </a:pPr>
            <a:endParaRPr lang="en-US" sz="2000">
              <a:solidFill>
                <a:srgbClr val="FFFFFF"/>
              </a:solidFill>
              <a:cs typeface="Calibri"/>
            </a:endParaRPr>
          </a:p>
          <a:p>
            <a:endParaRPr lang="en-US" sz="2000">
              <a:solidFill>
                <a:srgbClr val="FFFFFF"/>
              </a:solidFill>
              <a:cs typeface="Calibri"/>
            </a:endParaRPr>
          </a:p>
        </p:txBody>
      </p:sp>
    </p:spTree>
    <p:extLst>
      <p:ext uri="{BB962C8B-B14F-4D97-AF65-F5344CB8AC3E}">
        <p14:creationId xmlns:p14="http://schemas.microsoft.com/office/powerpoint/2010/main" val="3292408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a:extLst>
              <a:ext uri="{FF2B5EF4-FFF2-40B4-BE49-F238E27FC236}">
                <a16:creationId xmlns:a16="http://schemas.microsoft.com/office/drawing/2014/main" xmlns="" id="{E35A04CF-97D4-4FF7-B359-C546B1F62E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2">
            <a:extLst>
              <a:ext uri="{FF2B5EF4-FFF2-40B4-BE49-F238E27FC236}">
                <a16:creationId xmlns:a16="http://schemas.microsoft.com/office/drawing/2014/main" xmlns="" id="{1DE7243B-5109-444B-8FAF-7437C66BC0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4">
            <a:extLst>
              <a:ext uri="{FF2B5EF4-FFF2-40B4-BE49-F238E27FC236}">
                <a16:creationId xmlns:a16="http://schemas.microsoft.com/office/drawing/2014/main" xmlns="" id="{4C5D6221-DA7B-4611-AA26-7D8E349FDE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9C315314-1F0F-4760-BE70-7226EAEF5D38}"/>
              </a:ext>
            </a:extLst>
          </p:cNvPr>
          <p:cNvSpPr>
            <a:spLocks noGrp="1"/>
          </p:cNvSpPr>
          <p:nvPr>
            <p:ph type="title"/>
          </p:nvPr>
        </p:nvSpPr>
        <p:spPr>
          <a:xfrm>
            <a:off x="804672" y="1412489"/>
            <a:ext cx="2871095" cy="2156621"/>
          </a:xfrm>
        </p:spPr>
        <p:txBody>
          <a:bodyPr anchor="t">
            <a:normAutofit/>
          </a:bodyPr>
          <a:lstStyle/>
          <a:p>
            <a:r>
              <a:rPr lang="en-US" sz="3600" b="1">
                <a:solidFill>
                  <a:srgbClr val="FFFFFF"/>
                </a:solidFill>
                <a:ea typeface="+mj-lt"/>
                <a:cs typeface="+mj-lt"/>
              </a:rPr>
              <a:t>Forward Propagation</a:t>
            </a:r>
            <a:endParaRPr lang="en-US" sz="3600">
              <a:solidFill>
                <a:srgbClr val="FFFFFF"/>
              </a:solidFill>
              <a:ea typeface="+mj-lt"/>
              <a:cs typeface="+mj-lt"/>
            </a:endParaRPr>
          </a:p>
        </p:txBody>
      </p:sp>
      <p:sp>
        <p:nvSpPr>
          <p:cNvPr id="3" name="Content Placeholder 2">
            <a:extLst>
              <a:ext uri="{FF2B5EF4-FFF2-40B4-BE49-F238E27FC236}">
                <a16:creationId xmlns:a16="http://schemas.microsoft.com/office/drawing/2014/main" xmlns="" id="{9B13FCEA-E4A9-40E9-9D80-FAC6234BF6B5}"/>
              </a:ext>
            </a:extLst>
          </p:cNvPr>
          <p:cNvSpPr>
            <a:spLocks noGrp="1"/>
          </p:cNvSpPr>
          <p:nvPr>
            <p:ph sz="half" idx="1"/>
          </p:nvPr>
        </p:nvSpPr>
        <p:spPr>
          <a:xfrm>
            <a:off x="4422616" y="1383734"/>
            <a:ext cx="2926080" cy="4363844"/>
          </a:xfrm>
        </p:spPr>
        <p:txBody>
          <a:bodyPr vert="horz" lIns="91440" tIns="45720" rIns="91440" bIns="45720" rtlCol="0">
            <a:normAutofit/>
          </a:bodyPr>
          <a:lstStyle/>
          <a:p>
            <a:pPr marL="0" indent="0">
              <a:buNone/>
            </a:pPr>
            <a:r>
              <a:rPr lang="en-US" sz="2000" kern="1200">
                <a:latin typeface="Book Antiqua"/>
                <a:ea typeface="+mn-ea"/>
                <a:cs typeface="+mn-cs"/>
              </a:rPr>
              <a:t>2-layer neural network</a:t>
            </a:r>
          </a:p>
          <a:p>
            <a:pPr marL="0" indent="0">
              <a:buNone/>
            </a:pPr>
            <a:endParaRPr lang="en-US" sz="2000">
              <a:latin typeface="Book Antiqua"/>
              <a:cs typeface="Calibri"/>
            </a:endParaRPr>
          </a:p>
        </p:txBody>
      </p:sp>
      <p:sp>
        <p:nvSpPr>
          <p:cNvPr id="6" name="Content Placeholder 5">
            <a:extLst>
              <a:ext uri="{FF2B5EF4-FFF2-40B4-BE49-F238E27FC236}">
                <a16:creationId xmlns:a16="http://schemas.microsoft.com/office/drawing/2014/main" xmlns="" id="{95FB32D1-5FBD-4A9A-9984-B829ED854ABC}"/>
              </a:ext>
            </a:extLst>
          </p:cNvPr>
          <p:cNvSpPr>
            <a:spLocks noGrp="1"/>
          </p:cNvSpPr>
          <p:nvPr>
            <p:ph sz="half" idx="2"/>
          </p:nvPr>
        </p:nvSpPr>
        <p:spPr>
          <a:xfrm>
            <a:off x="9041076" y="1484376"/>
            <a:ext cx="2926080" cy="4363844"/>
          </a:xfrm>
        </p:spPr>
        <p:txBody>
          <a:bodyPr vert="horz" lIns="91440" tIns="45720" rIns="91440" bIns="45720" rtlCol="0" anchor="t">
            <a:normAutofit/>
          </a:bodyPr>
          <a:lstStyle/>
          <a:p>
            <a:pPr marL="0" indent="0">
              <a:buNone/>
            </a:pPr>
            <a:r>
              <a:rPr lang="en-US" sz="2000" dirty="0">
                <a:ea typeface="+mn-lt"/>
                <a:cs typeface="+mn-lt"/>
              </a:rPr>
              <a:t>Formulae:</a:t>
            </a:r>
          </a:p>
          <a:p>
            <a:pPr marL="0" indent="0">
              <a:buNone/>
            </a:pPr>
            <a:endParaRPr lang="en-US" sz="2000" dirty="0">
              <a:ea typeface="+mn-lt"/>
              <a:cs typeface="+mn-lt"/>
            </a:endParaRPr>
          </a:p>
          <a:p>
            <a:pPr marL="0" indent="0">
              <a:buNone/>
            </a:pPr>
            <a:r>
              <a:rPr lang="en-US" sz="2000" dirty="0">
                <a:ea typeface="+mn-lt"/>
                <a:cs typeface="+mn-lt"/>
              </a:rPr>
              <a:t>Z</a:t>
            </a:r>
            <a:r>
              <a:rPr lang="en-US" sz="2000" baseline="30000" dirty="0">
                <a:ea typeface="+mn-lt"/>
                <a:cs typeface="+mn-lt"/>
              </a:rPr>
              <a:t>[1]</a:t>
            </a:r>
            <a:r>
              <a:rPr lang="en-US" sz="2000" dirty="0">
                <a:ea typeface="+mn-lt"/>
                <a:cs typeface="+mn-lt"/>
              </a:rPr>
              <a:t>= W</a:t>
            </a:r>
            <a:r>
              <a:rPr lang="en-US" sz="2000" baseline="30000" dirty="0">
                <a:ea typeface="+mn-lt"/>
                <a:cs typeface="+mn-lt"/>
              </a:rPr>
              <a:t>[1]</a:t>
            </a:r>
            <a:r>
              <a:rPr lang="en-US" sz="2000" dirty="0">
                <a:ea typeface="+mn-lt"/>
                <a:cs typeface="+mn-lt"/>
              </a:rPr>
              <a:t>X+ b</a:t>
            </a:r>
            <a:r>
              <a:rPr lang="en-US" sz="2000" baseline="30000" dirty="0">
                <a:ea typeface="+mn-lt"/>
                <a:cs typeface="+mn-lt"/>
              </a:rPr>
              <a:t>[1]</a:t>
            </a:r>
            <a:endParaRPr lang="en-US" sz="2000" baseline="30000" dirty="0">
              <a:cs typeface="Calibri" panose="020F0502020204030204"/>
            </a:endParaRPr>
          </a:p>
          <a:p>
            <a:pPr marL="0" indent="0">
              <a:buNone/>
            </a:pPr>
            <a:r>
              <a:rPr lang="en-US" sz="2000" dirty="0">
                <a:ea typeface="+mn-lt"/>
                <a:cs typeface="+mn-lt"/>
              </a:rPr>
              <a:t>A</a:t>
            </a:r>
            <a:r>
              <a:rPr lang="en-US" sz="2000" baseline="30000" dirty="0">
                <a:ea typeface="+mn-lt"/>
                <a:cs typeface="+mn-lt"/>
              </a:rPr>
              <a:t>[1]</a:t>
            </a:r>
            <a:r>
              <a:rPr lang="en-US" sz="2000" dirty="0">
                <a:ea typeface="+mn-lt"/>
                <a:cs typeface="+mn-lt"/>
              </a:rPr>
              <a:t>=sig(Z</a:t>
            </a:r>
            <a:r>
              <a:rPr lang="en-US" sz="2000" baseline="30000" dirty="0">
                <a:ea typeface="+mn-lt"/>
                <a:cs typeface="+mn-lt"/>
              </a:rPr>
              <a:t>[1]</a:t>
            </a:r>
            <a:r>
              <a:rPr lang="en-US" sz="2000" dirty="0">
                <a:ea typeface="+mn-lt"/>
                <a:cs typeface="+mn-lt"/>
              </a:rPr>
              <a:t>)</a:t>
            </a:r>
            <a:endParaRPr lang="en-US" sz="2000" dirty="0">
              <a:cs typeface="Calibri" panose="020F0502020204030204"/>
            </a:endParaRPr>
          </a:p>
          <a:p>
            <a:pPr marL="0" indent="0">
              <a:buNone/>
            </a:pPr>
            <a:endParaRPr lang="en-US" sz="2000">
              <a:ea typeface="+mn-lt"/>
              <a:cs typeface="+mn-lt"/>
            </a:endParaRPr>
          </a:p>
          <a:p>
            <a:pPr marL="0" indent="0">
              <a:buNone/>
            </a:pPr>
            <a:r>
              <a:rPr lang="en-US" sz="2000" dirty="0">
                <a:ea typeface="+mn-lt"/>
                <a:cs typeface="+mn-lt"/>
              </a:rPr>
              <a:t>Z</a:t>
            </a:r>
            <a:r>
              <a:rPr lang="en-US" sz="2000" baseline="30000" dirty="0">
                <a:ea typeface="+mn-lt"/>
                <a:cs typeface="+mn-lt"/>
              </a:rPr>
              <a:t>[2]</a:t>
            </a:r>
            <a:r>
              <a:rPr lang="en-US" sz="2000" dirty="0">
                <a:ea typeface="+mn-lt"/>
                <a:cs typeface="+mn-lt"/>
              </a:rPr>
              <a:t>= W</a:t>
            </a:r>
            <a:r>
              <a:rPr lang="en-US" sz="2000" baseline="30000" dirty="0">
                <a:ea typeface="+mn-lt"/>
                <a:cs typeface="+mn-lt"/>
              </a:rPr>
              <a:t>[2]</a:t>
            </a:r>
            <a:r>
              <a:rPr lang="en-US" sz="2000" dirty="0">
                <a:ea typeface="+mn-lt"/>
                <a:cs typeface="+mn-lt"/>
              </a:rPr>
              <a:t> A</a:t>
            </a:r>
            <a:r>
              <a:rPr lang="en-US" sz="2000" baseline="30000" dirty="0">
                <a:ea typeface="+mn-lt"/>
                <a:cs typeface="+mn-lt"/>
              </a:rPr>
              <a:t>[1]</a:t>
            </a:r>
            <a:r>
              <a:rPr lang="en-US" sz="2000" dirty="0">
                <a:ea typeface="+mn-lt"/>
                <a:cs typeface="+mn-lt"/>
              </a:rPr>
              <a:t>  + b</a:t>
            </a:r>
            <a:r>
              <a:rPr lang="en-US" sz="2000" baseline="30000" dirty="0">
                <a:ea typeface="+mn-lt"/>
                <a:cs typeface="+mn-lt"/>
              </a:rPr>
              <a:t>[2]</a:t>
            </a:r>
            <a:endParaRPr lang="en-US" sz="2000" baseline="30000" dirty="0">
              <a:cs typeface="Calibri" panose="020F0502020204030204"/>
            </a:endParaRPr>
          </a:p>
          <a:p>
            <a:pPr marL="0" indent="0">
              <a:buNone/>
            </a:pPr>
            <a:r>
              <a:rPr lang="en-US" sz="2000" dirty="0">
                <a:ea typeface="+mn-lt"/>
                <a:cs typeface="+mn-lt"/>
              </a:rPr>
              <a:t>A</a:t>
            </a:r>
            <a:r>
              <a:rPr lang="en-US" sz="2000" baseline="30000" dirty="0">
                <a:ea typeface="+mn-lt"/>
                <a:cs typeface="+mn-lt"/>
              </a:rPr>
              <a:t>[2]</a:t>
            </a:r>
            <a:r>
              <a:rPr lang="en-US" sz="2000" dirty="0">
                <a:ea typeface="+mn-lt"/>
                <a:cs typeface="+mn-lt"/>
              </a:rPr>
              <a:t>=sig(Z</a:t>
            </a:r>
            <a:r>
              <a:rPr lang="en-US" sz="2000" baseline="30000" dirty="0">
                <a:ea typeface="+mn-lt"/>
                <a:cs typeface="+mn-lt"/>
              </a:rPr>
              <a:t>[2]</a:t>
            </a:r>
            <a:r>
              <a:rPr lang="en-US" sz="2000" dirty="0">
                <a:ea typeface="+mn-lt"/>
                <a:cs typeface="+mn-lt"/>
              </a:rPr>
              <a:t>)</a:t>
            </a:r>
            <a:endParaRPr lang="en-US" sz="2000" dirty="0">
              <a:cs typeface="Calibri" panose="020F0502020204030204"/>
            </a:endParaRPr>
          </a:p>
          <a:p>
            <a:pPr marL="0" indent="0">
              <a:buNone/>
            </a:pPr>
            <a:endParaRPr lang="en-US" sz="2000">
              <a:ea typeface="+mn-lt"/>
              <a:cs typeface="+mn-lt"/>
            </a:endParaRPr>
          </a:p>
          <a:p>
            <a:pPr marL="0" indent="0">
              <a:buNone/>
            </a:pPr>
            <a:r>
              <a:rPr lang="en-US" sz="2000" dirty="0">
                <a:ea typeface="+mn-lt"/>
                <a:cs typeface="+mn-lt"/>
              </a:rPr>
              <a:t>A</a:t>
            </a:r>
            <a:r>
              <a:rPr lang="en-US" sz="2000" baseline="30000" dirty="0">
                <a:ea typeface="+mn-lt"/>
                <a:cs typeface="+mn-lt"/>
              </a:rPr>
              <a:t>[2]</a:t>
            </a:r>
            <a:r>
              <a:rPr lang="en-US" sz="2000" dirty="0">
                <a:ea typeface="+mn-lt"/>
                <a:cs typeface="+mn-lt"/>
              </a:rPr>
              <a:t>   is the final probability</a:t>
            </a:r>
            <a:endParaRPr lang="en-US" sz="2000" dirty="0">
              <a:cs typeface="Calibri"/>
            </a:endParaRPr>
          </a:p>
          <a:p>
            <a:pPr marL="0" indent="0">
              <a:buNone/>
            </a:pPr>
            <a:endParaRPr lang="en-US" sz="2000">
              <a:cs typeface="Calibri"/>
            </a:endParaRPr>
          </a:p>
          <a:p>
            <a:endParaRPr lang="en-US" sz="2000">
              <a:cs typeface="Calibri"/>
            </a:endParaRPr>
          </a:p>
        </p:txBody>
      </p:sp>
      <p:pic>
        <p:nvPicPr>
          <p:cNvPr id="5" name="Picture 6">
            <a:extLst>
              <a:ext uri="{FF2B5EF4-FFF2-40B4-BE49-F238E27FC236}">
                <a16:creationId xmlns:a16="http://schemas.microsoft.com/office/drawing/2014/main" xmlns="" id="{7CE36A6D-9958-4488-8A2D-5E09F7F148FD}"/>
              </a:ext>
            </a:extLst>
          </p:cNvPr>
          <p:cNvPicPr>
            <a:picLocks noChangeAspect="1"/>
          </p:cNvPicPr>
          <p:nvPr/>
        </p:nvPicPr>
        <p:blipFill>
          <a:blip r:embed="rId2"/>
          <a:stretch>
            <a:fillRect/>
          </a:stretch>
        </p:blipFill>
        <p:spPr>
          <a:xfrm>
            <a:off x="4551872" y="2087271"/>
            <a:ext cx="3792747" cy="3991797"/>
          </a:xfrm>
          <a:prstGeom prst="rect">
            <a:avLst/>
          </a:prstGeom>
        </p:spPr>
      </p:pic>
    </p:spTree>
    <p:extLst>
      <p:ext uri="{BB962C8B-B14F-4D97-AF65-F5344CB8AC3E}">
        <p14:creationId xmlns:p14="http://schemas.microsoft.com/office/powerpoint/2010/main" val="3086766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87A59-118C-490B-9CB6-B01AAAD5BFFD}"/>
              </a:ext>
            </a:extLst>
          </p:cNvPr>
          <p:cNvSpPr>
            <a:spLocks noGrp="1"/>
          </p:cNvSpPr>
          <p:nvPr>
            <p:ph type="title"/>
          </p:nvPr>
        </p:nvSpPr>
        <p:spPr/>
        <p:txBody>
          <a:bodyPr>
            <a:normAutofit fontScale="90000"/>
          </a:bodyPr>
          <a:lstStyle/>
          <a:p>
            <a:r>
              <a:rPr lang="en-US" dirty="0">
                <a:cs typeface="Calibri Light"/>
              </a:rPr>
              <a:t> Activation Function:</a:t>
            </a:r>
            <a:br>
              <a:rPr lang="en-US" dirty="0">
                <a:cs typeface="Calibri Light"/>
              </a:rPr>
            </a:br>
            <a:r>
              <a:rPr lang="en-US" sz="2800" dirty="0">
                <a:latin typeface="Calibri"/>
                <a:cs typeface="Calibri"/>
              </a:rPr>
              <a:t>An </a:t>
            </a:r>
            <a:r>
              <a:rPr lang="en-US" sz="2800" b="1" dirty="0">
                <a:latin typeface="Calibri"/>
                <a:cs typeface="Calibri"/>
              </a:rPr>
              <a:t>activation function</a:t>
            </a:r>
            <a:r>
              <a:rPr lang="en-US" sz="2800" dirty="0">
                <a:latin typeface="Calibri"/>
                <a:cs typeface="Calibri"/>
              </a:rPr>
              <a:t> in a </a:t>
            </a:r>
            <a:r>
              <a:rPr lang="en-US" sz="2800" b="1" dirty="0">
                <a:latin typeface="Calibri"/>
                <a:cs typeface="Calibri"/>
              </a:rPr>
              <a:t>neural network</a:t>
            </a:r>
            <a:r>
              <a:rPr lang="en-US" sz="2800" dirty="0">
                <a:latin typeface="Calibri"/>
                <a:cs typeface="Calibri"/>
              </a:rPr>
              <a:t> defines how the weighted sum of the input is transformed into an output from a node or nodes in a layer of the </a:t>
            </a:r>
            <a:r>
              <a:rPr lang="en-US" sz="2800" b="1" dirty="0">
                <a:latin typeface="Calibri"/>
                <a:cs typeface="Calibri"/>
              </a:rPr>
              <a:t>network.</a:t>
            </a:r>
            <a:endParaRPr lang="en-US" sz="2800">
              <a:ea typeface="+mj-lt"/>
              <a:cs typeface="+mj-lt"/>
            </a:endParaRPr>
          </a:p>
          <a:p>
            <a:endParaRPr lang="en-US" dirty="0">
              <a:cs typeface="Calibri Light"/>
            </a:endParaRPr>
          </a:p>
        </p:txBody>
      </p:sp>
      <p:sp>
        <p:nvSpPr>
          <p:cNvPr id="3" name="Text Placeholder 2">
            <a:extLst>
              <a:ext uri="{FF2B5EF4-FFF2-40B4-BE49-F238E27FC236}">
                <a16:creationId xmlns:a16="http://schemas.microsoft.com/office/drawing/2014/main" xmlns="" id="{47DE252F-6F84-4AEC-9696-132FE83E0C46}"/>
              </a:ext>
            </a:extLst>
          </p:cNvPr>
          <p:cNvSpPr>
            <a:spLocks noGrp="1"/>
          </p:cNvSpPr>
          <p:nvPr>
            <p:ph type="body" idx="1"/>
          </p:nvPr>
        </p:nvSpPr>
        <p:spPr>
          <a:xfrm>
            <a:off x="767901" y="1393616"/>
            <a:ext cx="5157787" cy="823912"/>
          </a:xfrm>
        </p:spPr>
        <p:txBody>
          <a:bodyPr/>
          <a:lstStyle/>
          <a:p>
            <a:r>
              <a:rPr lang="en-US" dirty="0">
                <a:cs typeface="Calibri"/>
              </a:rPr>
              <a:t>SIGMOID FUNCTION</a:t>
            </a:r>
            <a:endParaRPr lang="en-US" dirty="0"/>
          </a:p>
        </p:txBody>
      </p:sp>
      <p:sp>
        <p:nvSpPr>
          <p:cNvPr id="4" name="Content Placeholder 3">
            <a:extLst>
              <a:ext uri="{FF2B5EF4-FFF2-40B4-BE49-F238E27FC236}">
                <a16:creationId xmlns:a16="http://schemas.microsoft.com/office/drawing/2014/main" xmlns="" id="{21BEA8D8-4CF3-4067-8C4E-770A2433E0D4}"/>
              </a:ext>
            </a:extLst>
          </p:cNvPr>
          <p:cNvSpPr>
            <a:spLocks noGrp="1"/>
          </p:cNvSpPr>
          <p:nvPr>
            <p:ph sz="half" idx="2"/>
          </p:nvPr>
        </p:nvSpPr>
        <p:spPr/>
        <p:txBody>
          <a:bodyPr vert="horz" lIns="91440" tIns="45720" rIns="91440" bIns="45720" rtlCol="0" anchor="t">
            <a:normAutofit/>
          </a:bodyPr>
          <a:lstStyle/>
          <a:p>
            <a:pPr marL="0" indent="0">
              <a:buNone/>
            </a:pPr>
            <a:r>
              <a:rPr lang="en-US">
                <a:ea typeface="+mn-lt"/>
                <a:cs typeface="+mn-lt"/>
              </a:rPr>
              <a:t>Y=1/(1+e</a:t>
            </a:r>
            <a:r>
              <a:rPr lang="en-US" baseline="30000">
                <a:ea typeface="+mn-lt"/>
                <a:cs typeface="+mn-lt"/>
              </a:rPr>
              <a:t>(-z)</a:t>
            </a:r>
            <a:r>
              <a:rPr lang="en-US">
                <a:ea typeface="+mn-lt"/>
                <a:cs typeface="+mn-lt"/>
              </a:rPr>
              <a:t> )</a:t>
            </a:r>
            <a:endParaRPr lang="en-US">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endParaRPr lang="en-US" dirty="0">
              <a:cs typeface="Calibri" panose="020F0502020204030204"/>
            </a:endParaRPr>
          </a:p>
        </p:txBody>
      </p:sp>
      <p:sp>
        <p:nvSpPr>
          <p:cNvPr id="5" name="Text Placeholder 4">
            <a:extLst>
              <a:ext uri="{FF2B5EF4-FFF2-40B4-BE49-F238E27FC236}">
                <a16:creationId xmlns:a16="http://schemas.microsoft.com/office/drawing/2014/main" xmlns="" id="{A29D39C8-BB0C-4548-97A1-D789C8D2305A}"/>
              </a:ext>
            </a:extLst>
          </p:cNvPr>
          <p:cNvSpPr>
            <a:spLocks noGrp="1"/>
          </p:cNvSpPr>
          <p:nvPr>
            <p:ph type="body" sz="quarter" idx="3"/>
          </p:nvPr>
        </p:nvSpPr>
        <p:spPr>
          <a:xfrm>
            <a:off x="6172200" y="1393616"/>
            <a:ext cx="5183188" cy="823912"/>
          </a:xfrm>
        </p:spPr>
        <p:txBody>
          <a:bodyPr/>
          <a:lstStyle/>
          <a:p>
            <a:r>
              <a:rPr lang="en-US" dirty="0">
                <a:cs typeface="Calibri"/>
              </a:rPr>
              <a:t>RELU FUNCTION</a:t>
            </a:r>
            <a:endParaRPr lang="en-US" dirty="0"/>
          </a:p>
        </p:txBody>
      </p:sp>
      <p:sp>
        <p:nvSpPr>
          <p:cNvPr id="6" name="Content Placeholder 5">
            <a:extLst>
              <a:ext uri="{FF2B5EF4-FFF2-40B4-BE49-F238E27FC236}">
                <a16:creationId xmlns:a16="http://schemas.microsoft.com/office/drawing/2014/main" xmlns="" id="{2DC43711-830F-4A3E-AE51-CBF37F213190}"/>
              </a:ext>
            </a:extLst>
          </p:cNvPr>
          <p:cNvSpPr>
            <a:spLocks noGrp="1"/>
          </p:cNvSpPr>
          <p:nvPr>
            <p:ph sz="quarter" idx="4"/>
          </p:nvPr>
        </p:nvSpPr>
        <p:spPr/>
        <p:txBody>
          <a:bodyPr vert="horz" lIns="91440" tIns="45720" rIns="91440" bIns="45720" rtlCol="0" anchor="t">
            <a:normAutofit/>
          </a:bodyPr>
          <a:lstStyle/>
          <a:p>
            <a:pPr marL="0" indent="0">
              <a:buNone/>
            </a:pPr>
            <a:r>
              <a:rPr lang="en-US" dirty="0">
                <a:ea typeface="+mn-lt"/>
                <a:cs typeface="+mn-lt"/>
              </a:rPr>
              <a:t>Y=max(0,z)</a:t>
            </a:r>
            <a:endParaRPr lang="en-US" dirty="0">
              <a:cs typeface="Calibri"/>
            </a:endParaRPr>
          </a:p>
          <a:p>
            <a:pPr marL="0" indent="0">
              <a:buNone/>
            </a:pPr>
            <a:endParaRPr lang="en-US" dirty="0">
              <a:cs typeface="Calibri"/>
            </a:endParaRPr>
          </a:p>
          <a:p>
            <a:pPr marL="0" indent="0">
              <a:buNone/>
            </a:pPr>
            <a:endParaRPr lang="en-US" dirty="0">
              <a:cs typeface="Calibri"/>
            </a:endParaRPr>
          </a:p>
          <a:p>
            <a:endParaRPr lang="en-US" dirty="0">
              <a:cs typeface="Calibri"/>
            </a:endParaRPr>
          </a:p>
        </p:txBody>
      </p:sp>
      <p:pic>
        <p:nvPicPr>
          <p:cNvPr id="8" name="Picture 8">
            <a:extLst>
              <a:ext uri="{FF2B5EF4-FFF2-40B4-BE49-F238E27FC236}">
                <a16:creationId xmlns:a16="http://schemas.microsoft.com/office/drawing/2014/main" xmlns="" id="{8E9F01F6-8D68-4A0C-9E93-FB6C16A4E2FF}"/>
              </a:ext>
            </a:extLst>
          </p:cNvPr>
          <p:cNvPicPr>
            <a:picLocks noChangeAspect="1"/>
          </p:cNvPicPr>
          <p:nvPr/>
        </p:nvPicPr>
        <p:blipFill>
          <a:blip r:embed="rId2"/>
          <a:stretch>
            <a:fillRect/>
          </a:stretch>
        </p:blipFill>
        <p:spPr>
          <a:xfrm>
            <a:off x="626853" y="3066215"/>
            <a:ext cx="4324710" cy="3011571"/>
          </a:xfrm>
          <a:prstGeom prst="rect">
            <a:avLst/>
          </a:prstGeom>
        </p:spPr>
      </p:pic>
      <p:pic>
        <p:nvPicPr>
          <p:cNvPr id="9" name="Picture 9">
            <a:extLst>
              <a:ext uri="{FF2B5EF4-FFF2-40B4-BE49-F238E27FC236}">
                <a16:creationId xmlns:a16="http://schemas.microsoft.com/office/drawing/2014/main" xmlns="" id="{9BDE5001-2D79-46FB-B72D-CDD16BCB32C0}"/>
              </a:ext>
            </a:extLst>
          </p:cNvPr>
          <p:cNvPicPr>
            <a:picLocks noChangeAspect="1"/>
          </p:cNvPicPr>
          <p:nvPr/>
        </p:nvPicPr>
        <p:blipFill>
          <a:blip r:embed="rId3"/>
          <a:stretch>
            <a:fillRect/>
          </a:stretch>
        </p:blipFill>
        <p:spPr>
          <a:xfrm>
            <a:off x="6694098" y="3065055"/>
            <a:ext cx="3821502" cy="2970756"/>
          </a:xfrm>
          <a:prstGeom prst="rect">
            <a:avLst/>
          </a:prstGeom>
        </p:spPr>
      </p:pic>
    </p:spTree>
    <p:extLst>
      <p:ext uri="{BB962C8B-B14F-4D97-AF65-F5344CB8AC3E}">
        <p14:creationId xmlns:p14="http://schemas.microsoft.com/office/powerpoint/2010/main" val="1338073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4" name="Picture 4">
            <a:extLst>
              <a:ext uri="{FF2B5EF4-FFF2-40B4-BE49-F238E27FC236}">
                <a16:creationId xmlns:a16="http://schemas.microsoft.com/office/drawing/2014/main" xmlns="" id="{F83EA3C9-C899-4EB9-95A9-F15EB5D97991}"/>
              </a:ext>
            </a:extLst>
          </p:cNvPr>
          <p:cNvPicPr>
            <a:picLocks noGrp="1" noChangeAspect="1"/>
          </p:cNvPicPr>
          <p:nvPr>
            <p:ph idx="1"/>
          </p:nvPr>
        </p:nvPicPr>
        <p:blipFill>
          <a:blip r:embed="rId2"/>
          <a:stretch>
            <a:fillRect/>
          </a:stretch>
        </p:blipFill>
        <p:spPr>
          <a:xfrm>
            <a:off x="5062538" y="685800"/>
            <a:ext cx="6388100" cy="800100"/>
          </a:xfrm>
        </p:spPr>
      </p:pic>
      <p:pic>
        <p:nvPicPr>
          <p:cNvPr id="5" name="Picture 5">
            <a:extLst>
              <a:ext uri="{FF2B5EF4-FFF2-40B4-BE49-F238E27FC236}">
                <a16:creationId xmlns:a16="http://schemas.microsoft.com/office/drawing/2014/main" xmlns="" id="{CBA37233-7312-4839-9882-2E45DBF17B0B}"/>
              </a:ext>
            </a:extLst>
          </p:cNvPr>
          <p:cNvPicPr>
            <a:picLocks noChangeAspect="1"/>
          </p:cNvPicPr>
          <p:nvPr/>
        </p:nvPicPr>
        <p:blipFill>
          <a:blip r:embed="rId3"/>
          <a:stretch>
            <a:fillRect/>
          </a:stretch>
        </p:blipFill>
        <p:spPr>
          <a:xfrm>
            <a:off x="5062538" y="1547813"/>
            <a:ext cx="6388100" cy="655638"/>
          </a:xfrm>
          <a:prstGeom prst="rect">
            <a:avLst/>
          </a:prstGeom>
        </p:spPr>
      </p:pic>
      <p:pic>
        <p:nvPicPr>
          <p:cNvPr id="6" name="Picture 6">
            <a:extLst>
              <a:ext uri="{FF2B5EF4-FFF2-40B4-BE49-F238E27FC236}">
                <a16:creationId xmlns:a16="http://schemas.microsoft.com/office/drawing/2014/main" xmlns="" id="{B8EAF7BC-DD97-40FE-B56D-387D84C3D06D}"/>
              </a:ext>
            </a:extLst>
          </p:cNvPr>
          <p:cNvPicPr>
            <a:picLocks noChangeAspect="1"/>
          </p:cNvPicPr>
          <p:nvPr/>
        </p:nvPicPr>
        <p:blipFill>
          <a:blip r:embed="rId4"/>
          <a:stretch>
            <a:fillRect/>
          </a:stretch>
        </p:blipFill>
        <p:spPr>
          <a:xfrm>
            <a:off x="5062538" y="2265363"/>
            <a:ext cx="6388100" cy="3525838"/>
          </a:xfrm>
          <a:prstGeom prst="rect">
            <a:avLst/>
          </a:prstGeom>
        </p:spPr>
      </p:pic>
      <p:sp>
        <p:nvSpPr>
          <p:cNvPr id="2" name="Title 1">
            <a:extLst>
              <a:ext uri="{FF2B5EF4-FFF2-40B4-BE49-F238E27FC236}">
                <a16:creationId xmlns:a16="http://schemas.microsoft.com/office/drawing/2014/main" xmlns="" id="{02AFC600-1930-43AA-8317-4E6B676834D3}"/>
              </a:ext>
            </a:extLst>
          </p:cNvPr>
          <p:cNvSpPr>
            <a:spLocks noGrp="1"/>
          </p:cNvSpPr>
          <p:nvPr>
            <p:ph type="title"/>
          </p:nvPr>
        </p:nvSpPr>
        <p:spPr>
          <a:xfrm>
            <a:off x="535020" y="685800"/>
            <a:ext cx="2780271" cy="5105400"/>
          </a:xfrm>
        </p:spPr>
        <p:txBody>
          <a:bodyPr>
            <a:normAutofit/>
          </a:bodyPr>
          <a:lstStyle/>
          <a:p>
            <a:r>
              <a:rPr lang="en-US" sz="4000" b="1">
                <a:solidFill>
                  <a:srgbClr val="FFFFFF"/>
                </a:solidFill>
                <a:ea typeface="+mj-lt"/>
                <a:cs typeface="+mj-lt"/>
              </a:rPr>
              <a:t>Cost Function</a:t>
            </a:r>
            <a:endParaRPr lang="en-US" sz="4000">
              <a:solidFill>
                <a:srgbClr val="FFFFFF"/>
              </a:solidFill>
              <a:ea typeface="+mj-lt"/>
              <a:cs typeface="+mj-lt"/>
            </a:endParaRPr>
          </a:p>
        </p:txBody>
      </p:sp>
    </p:spTree>
    <p:extLst>
      <p:ext uri="{BB962C8B-B14F-4D97-AF65-F5344CB8AC3E}">
        <p14:creationId xmlns:p14="http://schemas.microsoft.com/office/powerpoint/2010/main" val="3101161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B775CD93-9DF2-48CB-9F57-1BCA9A46C7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xmlns="" id="{84CB7DE4-D062-49FE-B39E-670C36E18842}"/>
              </a:ext>
            </a:extLst>
          </p:cNvPr>
          <p:cNvSpPr>
            <a:spLocks noGrp="1"/>
          </p:cNvSpPr>
          <p:nvPr>
            <p:ph type="title"/>
          </p:nvPr>
        </p:nvSpPr>
        <p:spPr>
          <a:xfrm>
            <a:off x="777240" y="731519"/>
            <a:ext cx="2845191" cy="3237579"/>
          </a:xfrm>
        </p:spPr>
        <p:txBody>
          <a:bodyPr>
            <a:normAutofit/>
          </a:bodyPr>
          <a:lstStyle/>
          <a:p>
            <a:r>
              <a:rPr lang="en-US" sz="3800" b="1">
                <a:solidFill>
                  <a:srgbClr val="FFFFFF"/>
                </a:solidFill>
                <a:ea typeface="+mj-lt"/>
                <a:cs typeface="+mj-lt"/>
              </a:rPr>
              <a:t>Back Propagation</a:t>
            </a:r>
            <a:endParaRPr lang="en-US" sz="3800">
              <a:solidFill>
                <a:srgbClr val="FFFFFF"/>
              </a:solidFill>
              <a:ea typeface="+mj-lt"/>
              <a:cs typeface="+mj-lt"/>
            </a:endParaRPr>
          </a:p>
        </p:txBody>
      </p:sp>
      <p:sp>
        <p:nvSpPr>
          <p:cNvPr id="10" name="Rectangle 9">
            <a:extLst>
              <a:ext uri="{FF2B5EF4-FFF2-40B4-BE49-F238E27FC236}">
                <a16:creationId xmlns:a16="http://schemas.microsoft.com/office/drawing/2014/main" xmlns="" id="{6166C6D1-23AC-49C4-BA07-238E4E9F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xmlns="" id="{1C091803-41C2-48E0-9228-5148460C74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0D05FAAB-FEE8-4EDC-8848-384FB585DAC2}"/>
              </a:ext>
            </a:extLst>
          </p:cNvPr>
          <p:cNvSpPr>
            <a:spLocks noGrp="1"/>
          </p:cNvSpPr>
          <p:nvPr>
            <p:ph idx="1"/>
          </p:nvPr>
        </p:nvSpPr>
        <p:spPr>
          <a:xfrm>
            <a:off x="4379709" y="686862"/>
            <a:ext cx="7037591" cy="5475129"/>
          </a:xfrm>
        </p:spPr>
        <p:txBody>
          <a:bodyPr vert="horz" lIns="91440" tIns="45720" rIns="91440" bIns="45720" rtlCol="0" anchor="ctr">
            <a:normAutofit/>
          </a:bodyPr>
          <a:lstStyle/>
          <a:p>
            <a:pPr marL="0" indent="0">
              <a:buNone/>
            </a:pPr>
            <a:r>
              <a:rPr lang="en-US" sz="2600" dirty="0">
                <a:ea typeface="+mn-lt"/>
                <a:cs typeface="+mn-lt"/>
              </a:rPr>
              <a:t>Back-propagation is the essence of neural net training. It is the method of fine-tuning the weights of a neural net based on the error rate obtained in the previous epoch (i.e., iteration). Proper tuning of the weights allows you to reduce error rates and to make the model reliable by increasing its generalization.</a:t>
            </a:r>
            <a:endParaRPr lang="en-US" sz="2600" dirty="0">
              <a:cs typeface="Calibri" panose="020F0502020204030204"/>
            </a:endParaRPr>
          </a:p>
          <a:p>
            <a:pPr marL="0" indent="0">
              <a:buNone/>
            </a:pPr>
            <a:r>
              <a:rPr lang="en-US" sz="2600" dirty="0">
                <a:ea typeface="+mn-lt"/>
                <a:cs typeface="+mn-lt"/>
              </a:rPr>
              <a:t>Formulae:</a:t>
            </a:r>
            <a:endParaRPr lang="en-US" sz="2600" dirty="0">
              <a:cs typeface="Calibri" panose="020F0502020204030204"/>
            </a:endParaRPr>
          </a:p>
          <a:p>
            <a:pPr marL="0" indent="0">
              <a:buNone/>
            </a:pPr>
            <a:r>
              <a:rPr lang="en-US" sz="2600" dirty="0" err="1">
                <a:ea typeface="+mn-lt"/>
                <a:cs typeface="+mn-lt"/>
              </a:rPr>
              <a:t>dW</a:t>
            </a:r>
            <a:r>
              <a:rPr lang="en-US" sz="2600" baseline="30000" dirty="0">
                <a:ea typeface="+mn-lt"/>
                <a:cs typeface="+mn-lt"/>
              </a:rPr>
              <a:t>[L] </a:t>
            </a:r>
            <a:r>
              <a:rPr lang="en-US" sz="2600" dirty="0">
                <a:ea typeface="+mn-lt"/>
                <a:cs typeface="+mn-lt"/>
              </a:rPr>
              <a:t>= (1/m)*</a:t>
            </a:r>
            <a:r>
              <a:rPr lang="en-US" sz="2600" i="1" dirty="0">
                <a:ea typeface="+mn-lt"/>
                <a:cs typeface="+mn-lt"/>
              </a:rPr>
              <a:t> </a:t>
            </a:r>
            <a:r>
              <a:rPr lang="en-US" sz="2600" dirty="0" err="1">
                <a:ea typeface="+mn-lt"/>
                <a:cs typeface="+mn-lt"/>
              </a:rPr>
              <a:t>dZ</a:t>
            </a:r>
            <a:r>
              <a:rPr lang="en-US" sz="2600" baseline="30000" dirty="0">
                <a:ea typeface="+mn-lt"/>
                <a:cs typeface="+mn-lt"/>
              </a:rPr>
              <a:t>[L].</a:t>
            </a:r>
            <a:r>
              <a:rPr lang="en-US" sz="2600" dirty="0">
                <a:ea typeface="+mn-lt"/>
                <a:cs typeface="+mn-lt"/>
              </a:rPr>
              <a:t>A</a:t>
            </a:r>
            <a:r>
              <a:rPr lang="en-US" sz="2600" baseline="30000" dirty="0">
                <a:ea typeface="+mn-lt"/>
                <a:cs typeface="+mn-lt"/>
              </a:rPr>
              <a:t>[L-1]T </a:t>
            </a:r>
            <a:endParaRPr lang="en-US" sz="2600" dirty="0">
              <a:cs typeface="Calibri" panose="020F0502020204030204"/>
            </a:endParaRPr>
          </a:p>
          <a:p>
            <a:pPr marL="0" indent="0">
              <a:buNone/>
            </a:pPr>
            <a:r>
              <a:rPr lang="en-US" sz="2600" dirty="0" err="1">
                <a:ea typeface="+mn-lt"/>
                <a:cs typeface="+mn-lt"/>
              </a:rPr>
              <a:t>db</a:t>
            </a:r>
            <a:r>
              <a:rPr lang="en-US" sz="2600" baseline="30000" dirty="0">
                <a:ea typeface="+mn-lt"/>
                <a:cs typeface="+mn-lt"/>
              </a:rPr>
              <a:t>[L]  </a:t>
            </a:r>
            <a:r>
              <a:rPr lang="en-US" sz="2600" dirty="0">
                <a:ea typeface="+mn-lt"/>
                <a:cs typeface="+mn-lt"/>
              </a:rPr>
              <a:t>=(1/m)*</a:t>
            </a:r>
            <a:r>
              <a:rPr lang="en-US" sz="2600" dirty="0" err="1">
                <a:ea typeface="+mn-lt"/>
                <a:cs typeface="+mn-lt"/>
              </a:rPr>
              <a:t>np.sum</a:t>
            </a:r>
            <a:r>
              <a:rPr lang="en-US" sz="2600" dirty="0">
                <a:ea typeface="+mn-lt"/>
                <a:cs typeface="+mn-lt"/>
              </a:rPr>
              <a:t>(</a:t>
            </a:r>
            <a:r>
              <a:rPr lang="en-US" sz="2600" dirty="0" err="1">
                <a:ea typeface="+mn-lt"/>
                <a:cs typeface="+mn-lt"/>
              </a:rPr>
              <a:t>dZ</a:t>
            </a:r>
            <a:r>
              <a:rPr lang="en-US" sz="2600" baseline="30000" dirty="0">
                <a:ea typeface="+mn-lt"/>
                <a:cs typeface="+mn-lt"/>
              </a:rPr>
              <a:t>[L]</a:t>
            </a:r>
            <a:r>
              <a:rPr lang="en-US" sz="2600" dirty="0">
                <a:ea typeface="+mn-lt"/>
                <a:cs typeface="+mn-lt"/>
              </a:rPr>
              <a:t>,axis=1,keepdims=True)</a:t>
            </a:r>
            <a:endParaRPr lang="en-US" sz="2600" dirty="0">
              <a:cs typeface="Calibri"/>
            </a:endParaRPr>
          </a:p>
          <a:p>
            <a:pPr marL="0" indent="0">
              <a:buNone/>
            </a:pPr>
            <a:r>
              <a:rPr lang="en-US" sz="2600" dirty="0" err="1">
                <a:ea typeface="+mn-lt"/>
                <a:cs typeface="+mn-lt"/>
              </a:rPr>
              <a:t>dZ</a:t>
            </a:r>
            <a:r>
              <a:rPr lang="en-US" sz="2600" baseline="30000" dirty="0">
                <a:ea typeface="+mn-lt"/>
                <a:cs typeface="+mn-lt"/>
              </a:rPr>
              <a:t>[L-1]</a:t>
            </a:r>
            <a:r>
              <a:rPr lang="en-US" sz="2600" dirty="0">
                <a:ea typeface="+mn-lt"/>
                <a:cs typeface="+mn-lt"/>
              </a:rPr>
              <a:t> = W</a:t>
            </a:r>
            <a:r>
              <a:rPr lang="en-US" sz="2600" baseline="30000" dirty="0">
                <a:ea typeface="+mn-lt"/>
                <a:cs typeface="+mn-lt"/>
              </a:rPr>
              <a:t>[L]T </a:t>
            </a:r>
            <a:r>
              <a:rPr lang="en-US" sz="2600" dirty="0" err="1">
                <a:ea typeface="+mn-lt"/>
                <a:cs typeface="+mn-lt"/>
              </a:rPr>
              <a:t>dZ</a:t>
            </a:r>
            <a:r>
              <a:rPr lang="en-US" sz="2600" baseline="30000" dirty="0">
                <a:ea typeface="+mn-lt"/>
                <a:cs typeface="+mn-lt"/>
              </a:rPr>
              <a:t>[L]</a:t>
            </a:r>
            <a:r>
              <a:rPr lang="en-US" sz="2600" dirty="0">
                <a:ea typeface="+mn-lt"/>
                <a:cs typeface="+mn-lt"/>
              </a:rPr>
              <a:t>*g’</a:t>
            </a:r>
            <a:r>
              <a:rPr lang="en-US" sz="2600" baseline="30000" dirty="0">
                <a:ea typeface="+mn-lt"/>
                <a:cs typeface="+mn-lt"/>
              </a:rPr>
              <a:t>[L-1]</a:t>
            </a:r>
            <a:r>
              <a:rPr lang="en-US" sz="2600" dirty="0">
                <a:ea typeface="+mn-lt"/>
                <a:cs typeface="+mn-lt"/>
              </a:rPr>
              <a:t>(Z</a:t>
            </a:r>
            <a:r>
              <a:rPr lang="en-US" sz="2600" baseline="30000" dirty="0">
                <a:ea typeface="+mn-lt"/>
                <a:cs typeface="+mn-lt"/>
              </a:rPr>
              <a:t>[L-1]</a:t>
            </a:r>
            <a:r>
              <a:rPr lang="en-US" sz="2600" dirty="0">
                <a:ea typeface="+mn-lt"/>
                <a:cs typeface="+mn-lt"/>
              </a:rPr>
              <a:t>)</a:t>
            </a:r>
            <a:endParaRPr lang="en-US" sz="2600" dirty="0">
              <a:cs typeface="Calibri"/>
            </a:endParaRPr>
          </a:p>
          <a:p>
            <a:pPr marL="0" indent="0">
              <a:buNone/>
            </a:pPr>
            <a:endParaRPr lang="en-US" sz="2600">
              <a:cs typeface="Calibri"/>
            </a:endParaRPr>
          </a:p>
          <a:p>
            <a:endParaRPr lang="en-US" sz="2600">
              <a:cs typeface="Calibri"/>
            </a:endParaRPr>
          </a:p>
        </p:txBody>
      </p:sp>
    </p:spTree>
    <p:extLst>
      <p:ext uri="{BB962C8B-B14F-4D97-AF65-F5344CB8AC3E}">
        <p14:creationId xmlns:p14="http://schemas.microsoft.com/office/powerpoint/2010/main" val="1936334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320</Words>
  <Application>Microsoft Office PowerPoint</Application>
  <PresentationFormat>Custom</PresentationFormat>
  <Paragraphs>81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Implementation of Artificial Neural Network: Back Propagation Method on Face Recognition System  </vt:lpstr>
      <vt:lpstr>Artificial Neural Network</vt:lpstr>
      <vt:lpstr>General Methodology</vt:lpstr>
      <vt:lpstr>Initializing the parameters</vt:lpstr>
      <vt:lpstr>Forward Propagation</vt:lpstr>
      <vt:lpstr>Forward Propagation</vt:lpstr>
      <vt:lpstr> Activation Function: An activation function in a neural network defines how the weighted sum of the input is transformed into an output from a node or nodes in a layer of the network. </vt:lpstr>
      <vt:lpstr>Cost Function</vt:lpstr>
      <vt:lpstr>Back Propagation</vt:lpstr>
      <vt:lpstr>Gradient Descent</vt:lpstr>
      <vt:lpstr>Cost vs number of iterations</vt:lpstr>
      <vt:lpstr>Examination Process</vt:lpstr>
      <vt:lpstr>INCREASING THE ACCURACY</vt:lpstr>
      <vt:lpstr>Implementation Strategy</vt:lpstr>
      <vt:lpstr>CONCLUSION</vt:lpstr>
      <vt:lpstr>Credits:</vt:lpstr>
      <vt:lpstr>Bibliography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Kalpesh Maniyar</cp:lastModifiedBy>
  <cp:revision>475</cp:revision>
  <dcterms:created xsi:type="dcterms:W3CDTF">2021-03-29T08:17:41Z</dcterms:created>
  <dcterms:modified xsi:type="dcterms:W3CDTF">2021-04-07T05:14:41Z</dcterms:modified>
</cp:coreProperties>
</file>