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8" roundtripDataSignature="AMtx7mii3+wm5oqWfPvXC3QSwAnEXch7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4"/>
          <p:cNvSpPr txBox="1"/>
          <p:nvPr>
            <p:ph type="title"/>
          </p:nvPr>
        </p:nvSpPr>
        <p:spPr>
          <a:xfrm>
            <a:off x="1430528" y="576199"/>
            <a:ext cx="6282943" cy="5137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body"/>
          </p:nvPr>
        </p:nvSpPr>
        <p:spPr>
          <a:xfrm>
            <a:off x="534034" y="1777949"/>
            <a:ext cx="8075930" cy="324548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4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 name="Shape 17"/>
        <p:cNvGrpSpPr/>
        <p:nvPr/>
      </p:nvGrpSpPr>
      <p:grpSpPr>
        <a:xfrm>
          <a:off x="0" y="0"/>
          <a:ext cx="0" cy="0"/>
          <a:chOff x="0" y="0"/>
          <a:chExt cx="0" cy="0"/>
        </a:xfrm>
      </p:grpSpPr>
      <p:sp>
        <p:nvSpPr>
          <p:cNvPr id="18" name="Google Shape;18;p25"/>
          <p:cNvSpPr txBox="1"/>
          <p:nvPr>
            <p:ph type="title"/>
          </p:nvPr>
        </p:nvSpPr>
        <p:spPr>
          <a:xfrm>
            <a:off x="1430528" y="576199"/>
            <a:ext cx="6282943" cy="5137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 name="Shape 22"/>
        <p:cNvGrpSpPr/>
        <p:nvPr/>
      </p:nvGrpSpPr>
      <p:grpSpPr>
        <a:xfrm>
          <a:off x="0" y="0"/>
          <a:ext cx="0" cy="0"/>
          <a:chOff x="0" y="0"/>
          <a:chExt cx="0" cy="0"/>
        </a:xfrm>
      </p:grpSpPr>
      <p:sp>
        <p:nvSpPr>
          <p:cNvPr id="23" name="Google Shape;23;p2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27"/>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7"/>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28"/>
          <p:cNvSpPr txBox="1"/>
          <p:nvPr>
            <p:ph type="title"/>
          </p:nvPr>
        </p:nvSpPr>
        <p:spPr>
          <a:xfrm>
            <a:off x="1430528" y="576199"/>
            <a:ext cx="6282943" cy="5137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8"/>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8"/>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1430528" y="576199"/>
            <a:ext cx="6282943" cy="51371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534034" y="1777949"/>
            <a:ext cx="8075930" cy="324548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8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8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8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8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8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8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800" u="none" cap="none" strike="noStrike">
                <a:latin typeface="Arial"/>
                <a:ea typeface="Arial"/>
                <a:cs typeface="Arial"/>
                <a:sym typeface="Arial"/>
              </a:defRPr>
            </a:lvl9pPr>
          </a:lstStyle>
          <a:p/>
        </p:txBody>
      </p:sp>
      <p:sp>
        <p:nvSpPr>
          <p:cNvPr id="8" name="Google Shape;8;p2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Arial"/>
                <a:ea typeface="Arial"/>
                <a:cs typeface="Arial"/>
                <a:sym typeface="Arial"/>
              </a:defRPr>
            </a:lvl1pPr>
            <a:lvl2pPr indent="0" lvl="1" marL="0" marR="0" rtl="0" algn="r">
              <a:spcBef>
                <a:spcPts val="0"/>
              </a:spcBef>
              <a:buNone/>
              <a:defRPr b="0" i="0" sz="1800" u="none" cap="none" strike="noStrike">
                <a:solidFill>
                  <a:srgbClr val="888888"/>
                </a:solidFill>
                <a:latin typeface="Arial"/>
                <a:ea typeface="Arial"/>
                <a:cs typeface="Arial"/>
                <a:sym typeface="Arial"/>
              </a:defRPr>
            </a:lvl2pPr>
            <a:lvl3pPr indent="0" lvl="2" marL="0" marR="0" rtl="0" algn="r">
              <a:spcBef>
                <a:spcPts val="0"/>
              </a:spcBef>
              <a:buNone/>
              <a:defRPr b="0" i="0" sz="1800" u="none" cap="none" strike="noStrike">
                <a:solidFill>
                  <a:srgbClr val="888888"/>
                </a:solidFill>
                <a:latin typeface="Arial"/>
                <a:ea typeface="Arial"/>
                <a:cs typeface="Arial"/>
                <a:sym typeface="Arial"/>
              </a:defRPr>
            </a:lvl3pPr>
            <a:lvl4pPr indent="0" lvl="3" marL="0" marR="0" rtl="0" algn="r">
              <a:spcBef>
                <a:spcPts val="0"/>
              </a:spcBef>
              <a:buNone/>
              <a:defRPr b="0" i="0" sz="1800" u="none" cap="none" strike="noStrike">
                <a:solidFill>
                  <a:srgbClr val="888888"/>
                </a:solidFill>
                <a:latin typeface="Arial"/>
                <a:ea typeface="Arial"/>
                <a:cs typeface="Arial"/>
                <a:sym typeface="Arial"/>
              </a:defRPr>
            </a:lvl4pPr>
            <a:lvl5pPr indent="0" lvl="4" marL="0" marR="0" rtl="0" algn="r">
              <a:spcBef>
                <a:spcPts val="0"/>
              </a:spcBef>
              <a:buNone/>
              <a:defRPr b="0" i="0" sz="1800" u="none" cap="none" strike="noStrike">
                <a:solidFill>
                  <a:srgbClr val="888888"/>
                </a:solidFill>
                <a:latin typeface="Arial"/>
                <a:ea typeface="Arial"/>
                <a:cs typeface="Arial"/>
                <a:sym typeface="Arial"/>
              </a:defRPr>
            </a:lvl5pPr>
            <a:lvl6pPr indent="0" lvl="5" marL="0" marR="0" rtl="0" algn="r">
              <a:spcBef>
                <a:spcPts val="0"/>
              </a:spcBef>
              <a:buNone/>
              <a:defRPr b="0" i="0" sz="1800" u="none" cap="none" strike="noStrike">
                <a:solidFill>
                  <a:srgbClr val="888888"/>
                </a:solidFill>
                <a:latin typeface="Arial"/>
                <a:ea typeface="Arial"/>
                <a:cs typeface="Arial"/>
                <a:sym typeface="Arial"/>
              </a:defRPr>
            </a:lvl6pPr>
            <a:lvl7pPr indent="0" lvl="6" marL="0" marR="0" rtl="0" algn="r">
              <a:spcBef>
                <a:spcPts val="0"/>
              </a:spcBef>
              <a:buNone/>
              <a:defRPr b="0" i="0" sz="1800" u="none" cap="none" strike="noStrike">
                <a:solidFill>
                  <a:srgbClr val="888888"/>
                </a:solidFill>
                <a:latin typeface="Arial"/>
                <a:ea typeface="Arial"/>
                <a:cs typeface="Arial"/>
                <a:sym typeface="Arial"/>
              </a:defRPr>
            </a:lvl7pPr>
            <a:lvl8pPr indent="0" lvl="7" marL="0" marR="0" rtl="0" algn="r">
              <a:spcBef>
                <a:spcPts val="0"/>
              </a:spcBef>
              <a:buNone/>
              <a:defRPr b="0" i="0" sz="1800" u="none" cap="none" strike="noStrike">
                <a:solidFill>
                  <a:srgbClr val="888888"/>
                </a:solidFill>
                <a:latin typeface="Arial"/>
                <a:ea typeface="Arial"/>
                <a:cs typeface="Arial"/>
                <a:sym typeface="Arial"/>
              </a:defRPr>
            </a:lvl8pPr>
            <a:lvl9pPr indent="0" lvl="8" marL="0" marR="0" rtl="0" algn="r">
              <a:spcBef>
                <a:spcPts val="0"/>
              </a:spcBef>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0" Type="http://schemas.openxmlformats.org/officeDocument/2006/relationships/image" Target="../media/image22.png"/><Relationship Id="rId11" Type="http://schemas.openxmlformats.org/officeDocument/2006/relationships/image" Target="../media/image5.png"/><Relationship Id="rId10" Type="http://schemas.openxmlformats.org/officeDocument/2006/relationships/image" Target="../media/image8.png"/><Relationship Id="rId21" Type="http://schemas.openxmlformats.org/officeDocument/2006/relationships/image" Target="../media/image30.png"/><Relationship Id="rId13" Type="http://schemas.openxmlformats.org/officeDocument/2006/relationships/image" Target="../media/image9.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0.png"/><Relationship Id="rId9" Type="http://schemas.openxmlformats.org/officeDocument/2006/relationships/image" Target="../media/image7.png"/><Relationship Id="rId15" Type="http://schemas.openxmlformats.org/officeDocument/2006/relationships/image" Target="../media/image13.png"/><Relationship Id="rId14" Type="http://schemas.openxmlformats.org/officeDocument/2006/relationships/image" Target="../media/image14.png"/><Relationship Id="rId17" Type="http://schemas.openxmlformats.org/officeDocument/2006/relationships/image" Target="../media/image24.png"/><Relationship Id="rId16" Type="http://schemas.openxmlformats.org/officeDocument/2006/relationships/image" Target="../media/image27.png"/><Relationship Id="rId5" Type="http://schemas.openxmlformats.org/officeDocument/2006/relationships/image" Target="../media/image10.png"/><Relationship Id="rId19" Type="http://schemas.openxmlformats.org/officeDocument/2006/relationships/image" Target="../media/image21.png"/><Relationship Id="rId6" Type="http://schemas.openxmlformats.org/officeDocument/2006/relationships/image" Target="../media/image15.png"/><Relationship Id="rId18" Type="http://schemas.openxmlformats.org/officeDocument/2006/relationships/image" Target="../media/image32.png"/><Relationship Id="rId7" Type="http://schemas.openxmlformats.org/officeDocument/2006/relationships/image" Target="../media/image12.png"/><Relationship Id="rId8"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38.png"/><Relationship Id="rId7"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31.png"/><Relationship Id="rId9" Type="http://schemas.openxmlformats.org/officeDocument/2006/relationships/image" Target="../media/image36.png"/><Relationship Id="rId5" Type="http://schemas.openxmlformats.org/officeDocument/2006/relationships/image" Target="../media/image29.png"/><Relationship Id="rId6" Type="http://schemas.openxmlformats.org/officeDocument/2006/relationships/image" Target="../media/image34.png"/><Relationship Id="rId7" Type="http://schemas.openxmlformats.org/officeDocument/2006/relationships/image" Target="../media/image46.png"/><Relationship Id="rId8"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3.jpg"/><Relationship Id="rId4" Type="http://schemas.openxmlformats.org/officeDocument/2006/relationships/image" Target="../media/image44.jpg"/><Relationship Id="rId5" Type="http://schemas.openxmlformats.org/officeDocument/2006/relationships/image" Target="../media/image37.jpg"/><Relationship Id="rId6" Type="http://schemas.openxmlformats.org/officeDocument/2006/relationships/image" Target="../media/image5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9.jpg"/><Relationship Id="rId4" Type="http://schemas.openxmlformats.org/officeDocument/2006/relationships/image" Target="../media/image40.jpg"/><Relationship Id="rId5" Type="http://schemas.openxmlformats.org/officeDocument/2006/relationships/image" Target="../media/image4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0.png"/><Relationship Id="rId4" Type="http://schemas.openxmlformats.org/officeDocument/2006/relationships/image" Target="../media/image48.png"/><Relationship Id="rId5" Type="http://schemas.openxmlformats.org/officeDocument/2006/relationships/image" Target="../media/image39.png"/><Relationship Id="rId6" Type="http://schemas.openxmlformats.org/officeDocument/2006/relationships/image" Target="../media/image4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1.png"/><Relationship Id="rId4" Type="http://schemas.openxmlformats.org/officeDocument/2006/relationships/image" Target="../media/image42.jpg"/><Relationship Id="rId5" Type="http://schemas.openxmlformats.org/officeDocument/2006/relationships/image" Target="../media/image56.jpg"/><Relationship Id="rId6" Type="http://schemas.openxmlformats.org/officeDocument/2006/relationships/image" Target="../media/image54.jpg"/><Relationship Id="rId7" Type="http://schemas.openxmlformats.org/officeDocument/2006/relationships/image" Target="../media/image5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sp>
        <p:nvSpPr>
          <p:cNvPr id="43" name="Google Shape;43;p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 name="Google Shape;44;p1"/>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 name="Google Shape;45;p1"/>
          <p:cNvSpPr/>
          <p:nvPr/>
        </p:nvSpPr>
        <p:spPr>
          <a:xfrm flipH="1" rot="5400000">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 name="Google Shape;46;p1"/>
          <p:cNvSpPr/>
          <p:nvPr/>
        </p:nvSpPr>
        <p:spPr>
          <a:xfrm flipH="1" rot="5400000">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1"/>
          <p:cNvSpPr/>
          <p:nvPr/>
        </p:nvSpPr>
        <p:spPr>
          <a:xfrm flipH="1" rot="5400000">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1"/>
          <p:cNvSpPr/>
          <p:nvPr/>
        </p:nvSpPr>
        <p:spPr>
          <a:xfrm rot="-964587">
            <a:off x="-376302" y="969718"/>
            <a:ext cx="292526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1"/>
          <p:cNvSpPr/>
          <p:nvPr/>
        </p:nvSpPr>
        <p:spPr>
          <a:xfrm flipH="1" rot="5400000">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1"/>
          <p:cNvSpPr txBox="1"/>
          <p:nvPr>
            <p:ph type="title"/>
          </p:nvPr>
        </p:nvSpPr>
        <p:spPr>
          <a:xfrm>
            <a:off x="350041" y="586855"/>
            <a:ext cx="2401025" cy="3387497"/>
          </a:xfrm>
          <a:prstGeom prst="rect">
            <a:avLst/>
          </a:prstGeom>
          <a:noFill/>
          <a:ln>
            <a:noFill/>
          </a:ln>
        </p:spPr>
        <p:txBody>
          <a:bodyPr anchorCtr="0" anchor="b" bIns="45700" lIns="91425" spcFirstLastPara="1" rIns="91425" wrap="square" tIns="45700">
            <a:normAutofit/>
          </a:bodyPr>
          <a:lstStyle/>
          <a:p>
            <a:pPr indent="-3175" lvl="0" marL="12700" marR="5080" rtl="0" algn="r">
              <a:lnSpc>
                <a:spcPct val="90000"/>
              </a:lnSpc>
              <a:spcBef>
                <a:spcPts val="0"/>
              </a:spcBef>
              <a:spcAft>
                <a:spcPts val="0"/>
              </a:spcAft>
              <a:buNone/>
            </a:pPr>
            <a:r>
              <a:rPr b="0" lang="en-US" sz="1700">
                <a:solidFill>
                  <a:srgbClr val="FFFFFF"/>
                </a:solidFill>
                <a:latin typeface="Arial"/>
                <a:ea typeface="Arial"/>
                <a:cs typeface="Arial"/>
                <a:sym typeface="Arial"/>
              </a:rPr>
              <a:t> DIABETIC  RETINOPATHY DETECTION </a:t>
            </a:r>
            <a:endParaRPr b="0" sz="1700">
              <a:solidFill>
                <a:srgbClr val="FFFFFF"/>
              </a:solidFill>
              <a:latin typeface="Arial"/>
              <a:ea typeface="Arial"/>
              <a:cs typeface="Arial"/>
              <a:sym typeface="Arial"/>
            </a:endParaRPr>
          </a:p>
        </p:txBody>
      </p:sp>
      <p:sp>
        <p:nvSpPr>
          <p:cNvPr id="51" name="Google Shape;51;p1"/>
          <p:cNvSpPr txBox="1"/>
          <p:nvPr/>
        </p:nvSpPr>
        <p:spPr>
          <a:xfrm>
            <a:off x="3607694" y="649480"/>
            <a:ext cx="4916510" cy="5546047"/>
          </a:xfrm>
          <a:prstGeom prst="rect">
            <a:avLst/>
          </a:prstGeom>
          <a:noFill/>
          <a:ln>
            <a:noFill/>
          </a:ln>
        </p:spPr>
        <p:txBody>
          <a:bodyPr anchorCtr="0" anchor="ctr" bIns="45700" lIns="91425" spcFirstLastPara="1" rIns="91425" wrap="square" tIns="45700">
            <a:normAutofit/>
          </a:bodyPr>
          <a:lstStyle/>
          <a:p>
            <a:pPr indent="0" lvl="0" marL="0" marR="59689" rtl="0" algn="l">
              <a:lnSpc>
                <a:spcPct val="90000"/>
              </a:lnSpc>
              <a:spcBef>
                <a:spcPts val="0"/>
              </a:spcBef>
              <a:spcAft>
                <a:spcPts val="0"/>
              </a:spcAft>
              <a:buNone/>
            </a:pPr>
            <a:r>
              <a:rPr b="1" i="0" lang="en-US" sz="1700" u="none" cap="none" strike="noStrike">
                <a:solidFill>
                  <a:schemeClr val="dk1"/>
                </a:solidFill>
                <a:latin typeface="Arial"/>
                <a:ea typeface="Arial"/>
                <a:cs typeface="Arial"/>
                <a:sym typeface="Arial"/>
              </a:rPr>
              <a:t>Batch No.:1</a:t>
            </a:r>
            <a:r>
              <a:rPr b="0" i="0" lang="en-US" sz="1700" u="none" cap="none" strike="noStrike">
                <a:solidFill>
                  <a:schemeClr val="dk1"/>
                </a:solidFill>
                <a:latin typeface="Arial"/>
                <a:ea typeface="Arial"/>
                <a:cs typeface="Arial"/>
                <a:sym typeface="Arial"/>
              </a:rPr>
              <a:t> </a:t>
            </a:r>
            <a:endParaRPr b="0" i="0" sz="1700" u="none" cap="none" strike="noStrike">
              <a:solidFill>
                <a:schemeClr val="dk1"/>
              </a:solidFill>
              <a:latin typeface="Arial"/>
              <a:ea typeface="Arial"/>
              <a:cs typeface="Arial"/>
              <a:sym typeface="Arial"/>
            </a:endParaRPr>
          </a:p>
          <a:p>
            <a:pPr indent="0" lvl="0" marL="0" marR="59689" rtl="0" algn="l">
              <a:lnSpc>
                <a:spcPct val="90000"/>
              </a:lnSpc>
              <a:spcBef>
                <a:spcPts val="105"/>
              </a:spcBef>
              <a:spcAft>
                <a:spcPts val="0"/>
              </a:spcAft>
              <a:buNone/>
            </a:pPr>
            <a:r>
              <a:rPr b="1" i="0" lang="en-US" sz="1700" u="none" cap="none" strike="noStrike">
                <a:solidFill>
                  <a:schemeClr val="dk1"/>
                </a:solidFill>
                <a:latin typeface="Arial"/>
                <a:ea typeface="Arial"/>
                <a:cs typeface="Arial"/>
                <a:sym typeface="Arial"/>
              </a:rPr>
              <a:t>Group No.: 4</a:t>
            </a:r>
            <a:endParaRPr b="0" i="0" sz="1700" u="none" cap="none" strike="noStrike">
              <a:solidFill>
                <a:schemeClr val="dk1"/>
              </a:solidFill>
              <a:latin typeface="Arial"/>
              <a:ea typeface="Arial"/>
              <a:cs typeface="Arial"/>
              <a:sym typeface="Arial"/>
            </a:endParaRPr>
          </a:p>
          <a:p>
            <a:pPr indent="107950" lvl="0" marL="0" marR="0" rtl="0" algn="l">
              <a:lnSpc>
                <a:spcPct val="90000"/>
              </a:lnSpc>
              <a:spcBef>
                <a:spcPts val="0"/>
              </a:spcBef>
              <a:spcAft>
                <a:spcPts val="0"/>
              </a:spcAft>
              <a:buClr>
                <a:schemeClr val="dk1"/>
              </a:buClr>
              <a:buSzPts val="1700"/>
              <a:buFont typeface="Arial"/>
              <a:buNone/>
            </a:pPr>
            <a:r>
              <a:t/>
            </a:r>
            <a:endParaRPr b="0" i="0" sz="17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1. Rachita Kalambarkar – Roll no. 7</a:t>
            </a:r>
            <a:endParaRPr b="0" i="0" sz="17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2. Keshav Sarda – Roll no. 13</a:t>
            </a:r>
            <a:endParaRPr b="0" i="0" sz="17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3. Vijay Khobragade - Roll no. 16</a:t>
            </a:r>
            <a:endParaRPr b="0" i="0" sz="17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4. Kunal Kurve – Roll no. 26</a:t>
            </a:r>
            <a:endParaRPr b="0" i="0" sz="1700" u="none" cap="none" strike="noStrike">
              <a:solidFill>
                <a:schemeClr val="dk1"/>
              </a:solidFill>
              <a:latin typeface="Arial"/>
              <a:ea typeface="Arial"/>
              <a:cs typeface="Arial"/>
              <a:sym typeface="Arial"/>
            </a:endParaRPr>
          </a:p>
        </p:txBody>
      </p:sp>
      <p:sp>
        <p:nvSpPr>
          <p:cNvPr id="52" name="Google Shape;52;p1"/>
          <p:cNvSpPr txBox="1"/>
          <p:nvPr/>
        </p:nvSpPr>
        <p:spPr>
          <a:xfrm>
            <a:off x="8504681" y="6426504"/>
            <a:ext cx="102870" cy="19749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200" u="none" cap="none" strike="noStrike">
                <a:solidFill>
                  <a:srgbClr val="888888"/>
                </a:solidFill>
                <a:latin typeface="Arial"/>
                <a:ea typeface="Arial"/>
                <a:cs typeface="Arial"/>
                <a:sym typeface="Arial"/>
              </a:rPr>
              <a:t>1</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535940" y="576199"/>
            <a:ext cx="480631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3200">
                <a:solidFill>
                  <a:schemeClr val="dk1"/>
                </a:solidFill>
                <a:latin typeface="Times New Roman"/>
                <a:ea typeface="Times New Roman"/>
                <a:cs typeface="Times New Roman"/>
                <a:sym typeface="Times New Roman"/>
              </a:rPr>
              <a:t>WORK</a:t>
            </a:r>
            <a:r>
              <a:rPr lang="en-US"/>
              <a:t> </a:t>
            </a:r>
            <a:r>
              <a:rPr b="1" i="0" lang="en-US" sz="3200">
                <a:solidFill>
                  <a:schemeClr val="dk1"/>
                </a:solidFill>
                <a:latin typeface="Times New Roman"/>
                <a:ea typeface="Times New Roman"/>
                <a:cs typeface="Times New Roman"/>
                <a:sym typeface="Times New Roman"/>
              </a:rPr>
              <a:t>ACCOMPLISHED</a:t>
            </a:r>
            <a:endParaRPr/>
          </a:p>
        </p:txBody>
      </p:sp>
      <p:sp>
        <p:nvSpPr>
          <p:cNvPr id="122" name="Google Shape;122;p10"/>
          <p:cNvSpPr/>
          <p:nvPr/>
        </p:nvSpPr>
        <p:spPr>
          <a:xfrm>
            <a:off x="224027" y="1595627"/>
            <a:ext cx="8695944" cy="50383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10"/>
          <p:cNvSpPr txBox="1"/>
          <p:nvPr/>
        </p:nvSpPr>
        <p:spPr>
          <a:xfrm>
            <a:off x="307340" y="1620977"/>
            <a:ext cx="328930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chemeClr val="dk1"/>
                </a:solidFill>
                <a:latin typeface="Times New Roman"/>
                <a:ea typeface="Times New Roman"/>
                <a:cs typeface="Times New Roman"/>
                <a:sym typeface="Times New Roman"/>
              </a:rPr>
              <a:t>BLOCK DIAGRAM:</a:t>
            </a:r>
            <a:endParaRPr sz="2800">
              <a:solidFill>
                <a:schemeClr val="dk1"/>
              </a:solidFill>
              <a:latin typeface="Times New Roman"/>
              <a:ea typeface="Times New Roman"/>
              <a:cs typeface="Times New Roman"/>
              <a:sym typeface="Times New Roman"/>
            </a:endParaRPr>
          </a:p>
        </p:txBody>
      </p:sp>
      <p:grpSp>
        <p:nvGrpSpPr>
          <p:cNvPr id="124" name="Google Shape;124;p10"/>
          <p:cNvGrpSpPr/>
          <p:nvPr/>
        </p:nvGrpSpPr>
        <p:grpSpPr>
          <a:xfrm>
            <a:off x="833627" y="2377439"/>
            <a:ext cx="1234440" cy="1228343"/>
            <a:chOff x="833627" y="2377439"/>
            <a:chExt cx="1234440" cy="1228343"/>
          </a:xfrm>
        </p:grpSpPr>
        <p:sp>
          <p:nvSpPr>
            <p:cNvPr id="125" name="Google Shape;125;p10"/>
            <p:cNvSpPr/>
            <p:nvPr/>
          </p:nvSpPr>
          <p:spPr>
            <a:xfrm>
              <a:off x="833627" y="2377439"/>
              <a:ext cx="1228344" cy="122834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10"/>
            <p:cNvSpPr/>
            <p:nvPr/>
          </p:nvSpPr>
          <p:spPr>
            <a:xfrm>
              <a:off x="876299" y="2467355"/>
              <a:ext cx="1191768" cy="111404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10"/>
            <p:cNvSpPr/>
            <p:nvPr/>
          </p:nvSpPr>
          <p:spPr>
            <a:xfrm>
              <a:off x="914399" y="2438399"/>
              <a:ext cx="1066800" cy="10668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28" name="Google Shape;128;p10"/>
          <p:cNvSpPr txBox="1"/>
          <p:nvPr/>
        </p:nvSpPr>
        <p:spPr>
          <a:xfrm>
            <a:off x="914400" y="2438400"/>
            <a:ext cx="1066800" cy="1066800"/>
          </a:xfrm>
          <a:prstGeom prst="rect">
            <a:avLst/>
          </a:prstGeom>
          <a:noFill/>
          <a:ln cap="flat" cmpd="sng" w="76200">
            <a:solidFill>
              <a:srgbClr val="BD4A47"/>
            </a:solidFill>
            <a:prstDash val="solid"/>
            <a:round/>
            <a:headEnd len="sm" w="sm" type="none"/>
            <a:tailEnd len="sm" w="sm" type="none"/>
          </a:ln>
        </p:spPr>
        <p:txBody>
          <a:bodyPr anchorCtr="0" anchor="t" bIns="0" lIns="0" spcFirstLastPara="1" rIns="0" wrap="square" tIns="107300">
            <a:spAutoFit/>
          </a:bodyPr>
          <a:lstStyle/>
          <a:p>
            <a:pPr indent="2539" lvl="0" marL="142240" marR="137160" rtl="0" algn="ctr">
              <a:lnSpc>
                <a:spcPct val="100000"/>
              </a:lnSpc>
              <a:spcBef>
                <a:spcPts val="0"/>
              </a:spcBef>
              <a:spcAft>
                <a:spcPts val="0"/>
              </a:spcAft>
              <a:buNone/>
            </a:pPr>
            <a:r>
              <a:rPr lang="en-US" sz="1800">
                <a:solidFill>
                  <a:schemeClr val="dk1"/>
                </a:solidFill>
                <a:latin typeface="Arial"/>
                <a:ea typeface="Arial"/>
                <a:cs typeface="Arial"/>
                <a:sym typeface="Arial"/>
              </a:rPr>
              <a:t>INPUT  RETINAL  IMAGE</a:t>
            </a:r>
            <a:endParaRPr sz="1800">
              <a:solidFill>
                <a:schemeClr val="dk1"/>
              </a:solidFill>
              <a:latin typeface="Arial"/>
              <a:ea typeface="Arial"/>
              <a:cs typeface="Arial"/>
              <a:sym typeface="Arial"/>
            </a:endParaRPr>
          </a:p>
        </p:txBody>
      </p:sp>
      <p:grpSp>
        <p:nvGrpSpPr>
          <p:cNvPr id="129" name="Google Shape;129;p10"/>
          <p:cNvGrpSpPr/>
          <p:nvPr/>
        </p:nvGrpSpPr>
        <p:grpSpPr>
          <a:xfrm>
            <a:off x="2510027" y="2453639"/>
            <a:ext cx="1609344" cy="1075943"/>
            <a:chOff x="2510027" y="2453639"/>
            <a:chExt cx="1609344" cy="1075943"/>
          </a:xfrm>
        </p:grpSpPr>
        <p:sp>
          <p:nvSpPr>
            <p:cNvPr id="130" name="Google Shape;130;p10"/>
            <p:cNvSpPr/>
            <p:nvPr/>
          </p:nvSpPr>
          <p:spPr>
            <a:xfrm>
              <a:off x="2510027" y="2453639"/>
              <a:ext cx="1609344" cy="107594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10"/>
            <p:cNvSpPr/>
            <p:nvPr/>
          </p:nvSpPr>
          <p:spPr>
            <a:xfrm>
              <a:off x="2542031" y="2604515"/>
              <a:ext cx="1542288" cy="83972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10"/>
            <p:cNvSpPr/>
            <p:nvPr/>
          </p:nvSpPr>
          <p:spPr>
            <a:xfrm>
              <a:off x="2590799" y="2514599"/>
              <a:ext cx="1447800" cy="9144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3" name="Google Shape;133;p10"/>
          <p:cNvSpPr txBox="1"/>
          <p:nvPr/>
        </p:nvSpPr>
        <p:spPr>
          <a:xfrm>
            <a:off x="2590800" y="2514600"/>
            <a:ext cx="1447800" cy="914400"/>
          </a:xfrm>
          <a:prstGeom prst="rect">
            <a:avLst/>
          </a:prstGeom>
          <a:noFill/>
          <a:ln cap="flat" cmpd="sng" w="76200">
            <a:solidFill>
              <a:srgbClr val="BD4A47"/>
            </a:solidFill>
            <a:prstDash val="solid"/>
            <a:round/>
            <a:headEnd len="sm" w="sm" type="none"/>
            <a:tailEnd len="sm" w="sm" type="none"/>
          </a:ln>
        </p:spPr>
        <p:txBody>
          <a:bodyPr anchorCtr="0" anchor="t" bIns="0" lIns="0" spcFirstLastPara="1" rIns="0" wrap="square" tIns="168275">
            <a:spAutoFit/>
          </a:bodyPr>
          <a:lstStyle/>
          <a:p>
            <a:pPr indent="380999" lvl="0" marL="131445" marR="123825" rtl="0" algn="l">
              <a:lnSpc>
                <a:spcPct val="100000"/>
              </a:lnSpc>
              <a:spcBef>
                <a:spcPts val="0"/>
              </a:spcBef>
              <a:spcAft>
                <a:spcPts val="0"/>
              </a:spcAft>
              <a:buNone/>
            </a:pPr>
            <a:r>
              <a:rPr lang="en-US" sz="1800">
                <a:solidFill>
                  <a:schemeClr val="dk1"/>
                </a:solidFill>
                <a:latin typeface="Arial"/>
                <a:ea typeface="Arial"/>
                <a:cs typeface="Arial"/>
                <a:sym typeface="Arial"/>
              </a:rPr>
              <a:t>PRE-  PROCESSING</a:t>
            </a:r>
            <a:endParaRPr/>
          </a:p>
        </p:txBody>
      </p:sp>
      <p:grpSp>
        <p:nvGrpSpPr>
          <p:cNvPr id="134" name="Google Shape;134;p10"/>
          <p:cNvGrpSpPr/>
          <p:nvPr/>
        </p:nvGrpSpPr>
        <p:grpSpPr>
          <a:xfrm>
            <a:off x="4643628" y="2453639"/>
            <a:ext cx="1914144" cy="1075943"/>
            <a:chOff x="4643628" y="2453639"/>
            <a:chExt cx="1914144" cy="1075943"/>
          </a:xfrm>
        </p:grpSpPr>
        <p:sp>
          <p:nvSpPr>
            <p:cNvPr id="135" name="Google Shape;135;p10"/>
            <p:cNvSpPr/>
            <p:nvPr/>
          </p:nvSpPr>
          <p:spPr>
            <a:xfrm>
              <a:off x="4643628" y="2453639"/>
              <a:ext cx="1914144" cy="107594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10"/>
            <p:cNvSpPr/>
            <p:nvPr/>
          </p:nvSpPr>
          <p:spPr>
            <a:xfrm>
              <a:off x="4675632" y="2741675"/>
              <a:ext cx="1847088" cy="565403"/>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0"/>
            <p:cNvSpPr/>
            <p:nvPr/>
          </p:nvSpPr>
          <p:spPr>
            <a:xfrm>
              <a:off x="4724400" y="2514599"/>
              <a:ext cx="1752600" cy="9144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8" name="Google Shape;138;p10"/>
          <p:cNvSpPr txBox="1"/>
          <p:nvPr/>
        </p:nvSpPr>
        <p:spPr>
          <a:xfrm>
            <a:off x="4724400" y="2514600"/>
            <a:ext cx="1752600" cy="914400"/>
          </a:xfrm>
          <a:prstGeom prst="rect">
            <a:avLst/>
          </a:prstGeom>
          <a:noFill/>
          <a:ln cap="flat" cmpd="sng" w="76200">
            <a:solidFill>
              <a:srgbClr val="BD4A47"/>
            </a:solidFill>
            <a:prstDash val="solid"/>
            <a:round/>
            <a:headEnd len="sm" w="sm" type="none"/>
            <a:tailEnd len="sm" w="sm" type="none"/>
          </a:ln>
        </p:spPr>
        <p:txBody>
          <a:bodyPr anchorCtr="0" anchor="t" bIns="0" lIns="0" spcFirstLastPara="1" rIns="0" wrap="square" tIns="5700">
            <a:spAutoFit/>
          </a:bodyPr>
          <a:lstStyle/>
          <a:p>
            <a:pPr indent="0" lvl="0" marL="0" marR="0" rtl="0" algn="l">
              <a:lnSpc>
                <a:spcPct val="100000"/>
              </a:lnSpc>
              <a:spcBef>
                <a:spcPts val="0"/>
              </a:spcBef>
              <a:spcAft>
                <a:spcPts val="0"/>
              </a:spcAft>
              <a:buNone/>
            </a:pPr>
            <a:r>
              <a:t/>
            </a:r>
            <a:endParaRPr sz="2050">
              <a:solidFill>
                <a:schemeClr val="dk1"/>
              </a:solidFill>
              <a:latin typeface="Times New Roman"/>
              <a:ea typeface="Times New Roman"/>
              <a:cs typeface="Times New Roman"/>
              <a:sym typeface="Times New Roman"/>
            </a:endParaRPr>
          </a:p>
          <a:p>
            <a:pPr indent="0" lvl="0" marL="132080" marR="0" rtl="0" algn="l">
              <a:lnSpc>
                <a:spcPct val="100000"/>
              </a:lnSpc>
              <a:spcBef>
                <a:spcPts val="0"/>
              </a:spcBef>
              <a:spcAft>
                <a:spcPts val="0"/>
              </a:spcAft>
              <a:buNone/>
            </a:pPr>
            <a:r>
              <a:rPr lang="en-US" sz="1800">
                <a:solidFill>
                  <a:schemeClr val="dk1"/>
                </a:solidFill>
                <a:latin typeface="Arial"/>
                <a:ea typeface="Arial"/>
                <a:cs typeface="Arial"/>
                <a:sym typeface="Arial"/>
              </a:rPr>
              <a:t>SEGMENTATION</a:t>
            </a:r>
            <a:endParaRPr sz="1800">
              <a:solidFill>
                <a:schemeClr val="dk1"/>
              </a:solidFill>
              <a:latin typeface="Arial"/>
              <a:ea typeface="Arial"/>
              <a:cs typeface="Arial"/>
              <a:sym typeface="Arial"/>
            </a:endParaRPr>
          </a:p>
        </p:txBody>
      </p:sp>
      <p:grpSp>
        <p:nvGrpSpPr>
          <p:cNvPr id="139" name="Google Shape;139;p10"/>
          <p:cNvGrpSpPr/>
          <p:nvPr/>
        </p:nvGrpSpPr>
        <p:grpSpPr>
          <a:xfrm>
            <a:off x="7158228" y="2377439"/>
            <a:ext cx="1685544" cy="1228343"/>
            <a:chOff x="7158228" y="2377439"/>
            <a:chExt cx="1685544" cy="1228343"/>
          </a:xfrm>
        </p:grpSpPr>
        <p:sp>
          <p:nvSpPr>
            <p:cNvPr id="140" name="Google Shape;140;p10"/>
            <p:cNvSpPr/>
            <p:nvPr/>
          </p:nvSpPr>
          <p:spPr>
            <a:xfrm>
              <a:off x="7158228" y="2377439"/>
              <a:ext cx="1685544" cy="1228343"/>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10"/>
            <p:cNvSpPr/>
            <p:nvPr/>
          </p:nvSpPr>
          <p:spPr>
            <a:xfrm>
              <a:off x="7226808" y="2604515"/>
              <a:ext cx="1546859" cy="839724"/>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10"/>
            <p:cNvSpPr/>
            <p:nvPr/>
          </p:nvSpPr>
          <p:spPr>
            <a:xfrm>
              <a:off x="7239000" y="2438399"/>
              <a:ext cx="1524000" cy="10668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43" name="Google Shape;143;p10"/>
          <p:cNvSpPr txBox="1"/>
          <p:nvPr/>
        </p:nvSpPr>
        <p:spPr>
          <a:xfrm>
            <a:off x="7239000" y="2438400"/>
            <a:ext cx="1524000" cy="1066800"/>
          </a:xfrm>
          <a:prstGeom prst="rect">
            <a:avLst/>
          </a:prstGeom>
          <a:noFill/>
          <a:ln cap="flat" cmpd="sng" w="76200">
            <a:solidFill>
              <a:srgbClr val="BD4A47"/>
            </a:solidFill>
            <a:prstDash val="solid"/>
            <a:round/>
            <a:headEnd len="sm" w="sm" type="none"/>
            <a:tailEnd len="sm" w="sm" type="none"/>
          </a:ln>
        </p:spPr>
        <p:txBody>
          <a:bodyPr anchorCtr="0" anchor="t" bIns="0" lIns="0" spcFirstLastPara="1" rIns="0" wrap="square" tIns="3175">
            <a:spAutoFit/>
          </a:bodyPr>
          <a:lstStyle/>
          <a:p>
            <a:pPr indent="0" lvl="0" marL="0" marR="0" rtl="0" algn="l">
              <a:lnSpc>
                <a:spcPct val="100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a:p>
            <a:pPr indent="182880" lvl="0" marL="168910" marR="160020" rtl="0" algn="l">
              <a:lnSpc>
                <a:spcPct val="100000"/>
              </a:lnSpc>
              <a:spcBef>
                <a:spcPts val="0"/>
              </a:spcBef>
              <a:spcAft>
                <a:spcPts val="0"/>
              </a:spcAft>
              <a:buNone/>
            </a:pPr>
            <a:r>
              <a:rPr lang="en-US" sz="1800">
                <a:solidFill>
                  <a:schemeClr val="dk1"/>
                </a:solidFill>
                <a:latin typeface="Arial"/>
                <a:ea typeface="Arial"/>
                <a:cs typeface="Arial"/>
                <a:sym typeface="Arial"/>
              </a:rPr>
              <a:t>FEATURE  EXTRACTION</a:t>
            </a:r>
            <a:endParaRPr sz="1800">
              <a:solidFill>
                <a:schemeClr val="dk1"/>
              </a:solidFill>
              <a:latin typeface="Arial"/>
              <a:ea typeface="Arial"/>
              <a:cs typeface="Arial"/>
              <a:sym typeface="Arial"/>
            </a:endParaRPr>
          </a:p>
        </p:txBody>
      </p:sp>
      <p:grpSp>
        <p:nvGrpSpPr>
          <p:cNvPr id="144" name="Google Shape;144;p10"/>
          <p:cNvGrpSpPr/>
          <p:nvPr/>
        </p:nvGrpSpPr>
        <p:grpSpPr>
          <a:xfrm>
            <a:off x="7077456" y="4587240"/>
            <a:ext cx="1845563" cy="1152144"/>
            <a:chOff x="7077456" y="4587240"/>
            <a:chExt cx="1845563" cy="1152144"/>
          </a:xfrm>
        </p:grpSpPr>
        <p:sp>
          <p:nvSpPr>
            <p:cNvPr id="145" name="Google Shape;145;p10"/>
            <p:cNvSpPr/>
            <p:nvPr/>
          </p:nvSpPr>
          <p:spPr>
            <a:xfrm>
              <a:off x="7082028" y="4587240"/>
              <a:ext cx="1837944" cy="115214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10"/>
            <p:cNvSpPr/>
            <p:nvPr/>
          </p:nvSpPr>
          <p:spPr>
            <a:xfrm>
              <a:off x="7077456" y="4913376"/>
              <a:ext cx="1845563" cy="565404"/>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10"/>
            <p:cNvSpPr/>
            <p:nvPr/>
          </p:nvSpPr>
          <p:spPr>
            <a:xfrm>
              <a:off x="7162800" y="4648200"/>
              <a:ext cx="1676400" cy="9906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10"/>
            <p:cNvSpPr/>
            <p:nvPr/>
          </p:nvSpPr>
          <p:spPr>
            <a:xfrm>
              <a:off x="7162800" y="4648200"/>
              <a:ext cx="1676400" cy="990600"/>
            </a:xfrm>
            <a:custGeom>
              <a:rect b="b" l="l" r="r" t="t"/>
              <a:pathLst>
                <a:path extrusionOk="0" h="990600" w="1676400">
                  <a:moveTo>
                    <a:pt x="0" y="990600"/>
                  </a:moveTo>
                  <a:lnTo>
                    <a:pt x="1676400" y="990600"/>
                  </a:lnTo>
                  <a:lnTo>
                    <a:pt x="1676400" y="0"/>
                  </a:lnTo>
                  <a:lnTo>
                    <a:pt x="0" y="0"/>
                  </a:lnTo>
                  <a:lnTo>
                    <a:pt x="0" y="990600"/>
                  </a:lnTo>
                  <a:close/>
                </a:path>
              </a:pathLst>
            </a:custGeom>
            <a:noFill/>
            <a:ln cap="flat" cmpd="sng" w="76200">
              <a:solidFill>
                <a:srgbClr val="BD4A4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49" name="Google Shape;149;p10"/>
          <p:cNvSpPr txBox="1"/>
          <p:nvPr/>
        </p:nvSpPr>
        <p:spPr>
          <a:xfrm>
            <a:off x="7246366" y="4978984"/>
            <a:ext cx="151193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CLASSIFICATION</a:t>
            </a:r>
            <a:endParaRPr sz="1800">
              <a:solidFill>
                <a:schemeClr val="dk1"/>
              </a:solidFill>
              <a:latin typeface="Arial"/>
              <a:ea typeface="Arial"/>
              <a:cs typeface="Arial"/>
              <a:sym typeface="Arial"/>
            </a:endParaRPr>
          </a:p>
        </p:txBody>
      </p:sp>
      <p:grpSp>
        <p:nvGrpSpPr>
          <p:cNvPr id="150" name="Google Shape;150;p10"/>
          <p:cNvGrpSpPr/>
          <p:nvPr/>
        </p:nvGrpSpPr>
        <p:grpSpPr>
          <a:xfrm>
            <a:off x="4567428" y="3749040"/>
            <a:ext cx="1533144" cy="1075944"/>
            <a:chOff x="4567428" y="3749040"/>
            <a:chExt cx="1533144" cy="1075944"/>
          </a:xfrm>
        </p:grpSpPr>
        <p:sp>
          <p:nvSpPr>
            <p:cNvPr id="151" name="Google Shape;151;p10"/>
            <p:cNvSpPr/>
            <p:nvPr/>
          </p:nvSpPr>
          <p:spPr>
            <a:xfrm>
              <a:off x="4567428" y="3749040"/>
              <a:ext cx="1533144" cy="1075944"/>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10"/>
            <p:cNvSpPr/>
            <p:nvPr/>
          </p:nvSpPr>
          <p:spPr>
            <a:xfrm>
              <a:off x="4648200" y="3810000"/>
              <a:ext cx="1371600" cy="9144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10"/>
            <p:cNvSpPr/>
            <p:nvPr/>
          </p:nvSpPr>
          <p:spPr>
            <a:xfrm>
              <a:off x="4648200" y="3810000"/>
              <a:ext cx="1371600" cy="914400"/>
            </a:xfrm>
            <a:custGeom>
              <a:rect b="b" l="l" r="r" t="t"/>
              <a:pathLst>
                <a:path extrusionOk="0" h="914400" w="1371600">
                  <a:moveTo>
                    <a:pt x="0" y="914400"/>
                  </a:moveTo>
                  <a:lnTo>
                    <a:pt x="1371600" y="914400"/>
                  </a:lnTo>
                  <a:lnTo>
                    <a:pt x="1371600" y="0"/>
                  </a:lnTo>
                  <a:lnTo>
                    <a:pt x="0" y="0"/>
                  </a:lnTo>
                  <a:lnTo>
                    <a:pt x="0" y="914400"/>
                  </a:lnTo>
                  <a:close/>
                </a:path>
              </a:pathLst>
            </a:custGeom>
            <a:noFill/>
            <a:ln cap="flat" cmpd="sng" w="76200">
              <a:solidFill>
                <a:srgbClr val="BD4A4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54" name="Google Shape;154;p10"/>
          <p:cNvSpPr txBox="1"/>
          <p:nvPr/>
        </p:nvSpPr>
        <p:spPr>
          <a:xfrm>
            <a:off x="4844034" y="4102989"/>
            <a:ext cx="9810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EXUDATES</a:t>
            </a:r>
            <a:endParaRPr/>
          </a:p>
        </p:txBody>
      </p:sp>
      <p:grpSp>
        <p:nvGrpSpPr>
          <p:cNvPr id="155" name="Google Shape;155;p10"/>
          <p:cNvGrpSpPr/>
          <p:nvPr/>
        </p:nvGrpSpPr>
        <p:grpSpPr>
          <a:xfrm>
            <a:off x="4567428" y="5425440"/>
            <a:ext cx="1533144" cy="1075944"/>
            <a:chOff x="4567428" y="5425440"/>
            <a:chExt cx="1533144" cy="1075944"/>
          </a:xfrm>
        </p:grpSpPr>
        <p:sp>
          <p:nvSpPr>
            <p:cNvPr id="156" name="Google Shape;156;p10"/>
            <p:cNvSpPr/>
            <p:nvPr/>
          </p:nvSpPr>
          <p:spPr>
            <a:xfrm>
              <a:off x="4567428" y="5425440"/>
              <a:ext cx="1533144" cy="1075944"/>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10"/>
            <p:cNvSpPr/>
            <p:nvPr/>
          </p:nvSpPr>
          <p:spPr>
            <a:xfrm>
              <a:off x="4675632" y="5576316"/>
              <a:ext cx="1313688" cy="839724"/>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10"/>
            <p:cNvSpPr/>
            <p:nvPr/>
          </p:nvSpPr>
          <p:spPr>
            <a:xfrm>
              <a:off x="4648200" y="5486400"/>
              <a:ext cx="1371600" cy="9144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59" name="Google Shape;159;p10"/>
          <p:cNvSpPr txBox="1"/>
          <p:nvPr/>
        </p:nvSpPr>
        <p:spPr>
          <a:xfrm>
            <a:off x="4648200" y="5486400"/>
            <a:ext cx="1371600" cy="914400"/>
          </a:xfrm>
          <a:prstGeom prst="rect">
            <a:avLst/>
          </a:prstGeom>
          <a:noFill/>
          <a:ln cap="flat" cmpd="sng" w="76200">
            <a:solidFill>
              <a:srgbClr val="BD4A47"/>
            </a:solidFill>
            <a:prstDash val="solid"/>
            <a:round/>
            <a:headEnd len="sm" w="sm" type="none"/>
            <a:tailEnd len="sm" w="sm" type="none"/>
          </a:ln>
        </p:spPr>
        <p:txBody>
          <a:bodyPr anchorCtr="0" anchor="t" bIns="0" lIns="0" spcFirstLastPara="1" rIns="0" wrap="square" tIns="168900">
            <a:spAutoFit/>
          </a:bodyPr>
          <a:lstStyle/>
          <a:p>
            <a:pPr indent="219709" lvl="0" marL="208279" marR="199390" rtl="0" algn="l">
              <a:lnSpc>
                <a:spcPct val="100000"/>
              </a:lnSpc>
              <a:spcBef>
                <a:spcPts val="0"/>
              </a:spcBef>
              <a:spcAft>
                <a:spcPts val="0"/>
              </a:spcAft>
              <a:buNone/>
            </a:pPr>
            <a:r>
              <a:rPr lang="en-US" sz="1800">
                <a:solidFill>
                  <a:schemeClr val="dk1"/>
                </a:solidFill>
                <a:latin typeface="Arial"/>
                <a:ea typeface="Arial"/>
                <a:cs typeface="Arial"/>
                <a:sym typeface="Arial"/>
              </a:rPr>
              <a:t>NON-  EXUDATES</a:t>
            </a:r>
            <a:endParaRPr/>
          </a:p>
        </p:txBody>
      </p:sp>
      <p:grpSp>
        <p:nvGrpSpPr>
          <p:cNvPr id="160" name="Google Shape;160;p10"/>
          <p:cNvGrpSpPr/>
          <p:nvPr/>
        </p:nvGrpSpPr>
        <p:grpSpPr>
          <a:xfrm>
            <a:off x="1981962" y="2886989"/>
            <a:ext cx="6105525" cy="3057372"/>
            <a:chOff x="1981962" y="2886989"/>
            <a:chExt cx="6105525" cy="3057372"/>
          </a:xfrm>
        </p:grpSpPr>
        <p:sp>
          <p:nvSpPr>
            <p:cNvPr id="161" name="Google Shape;161;p10"/>
            <p:cNvSpPr/>
            <p:nvPr/>
          </p:nvSpPr>
          <p:spPr>
            <a:xfrm>
              <a:off x="1981962" y="2886989"/>
              <a:ext cx="6105525" cy="1762125"/>
            </a:xfrm>
            <a:custGeom>
              <a:rect b="b" l="l" r="r" t="t"/>
              <a:pathLst>
                <a:path extrusionOk="0" h="1762125" w="6105525">
                  <a:moveTo>
                    <a:pt x="609727" y="85572"/>
                  </a:moveTo>
                  <a:lnTo>
                    <a:pt x="577088" y="66522"/>
                  </a:lnTo>
                  <a:lnTo>
                    <a:pt x="467233" y="2387"/>
                  </a:lnTo>
                  <a:lnTo>
                    <a:pt x="460032" y="0"/>
                  </a:lnTo>
                  <a:lnTo>
                    <a:pt x="452716" y="482"/>
                  </a:lnTo>
                  <a:lnTo>
                    <a:pt x="446112" y="3644"/>
                  </a:lnTo>
                  <a:lnTo>
                    <a:pt x="441071" y="9245"/>
                  </a:lnTo>
                  <a:lnTo>
                    <a:pt x="438670" y="16446"/>
                  </a:lnTo>
                  <a:lnTo>
                    <a:pt x="439166" y="23761"/>
                  </a:lnTo>
                  <a:lnTo>
                    <a:pt x="442315" y="30365"/>
                  </a:lnTo>
                  <a:lnTo>
                    <a:pt x="447929" y="35407"/>
                  </a:lnTo>
                  <a:lnTo>
                    <a:pt x="501256" y="66522"/>
                  </a:lnTo>
                  <a:lnTo>
                    <a:pt x="0" y="66522"/>
                  </a:lnTo>
                  <a:lnTo>
                    <a:pt x="0" y="104622"/>
                  </a:lnTo>
                  <a:lnTo>
                    <a:pt x="501256" y="104622"/>
                  </a:lnTo>
                  <a:lnTo>
                    <a:pt x="447929" y="135737"/>
                  </a:lnTo>
                  <a:lnTo>
                    <a:pt x="442315" y="140792"/>
                  </a:lnTo>
                  <a:lnTo>
                    <a:pt x="439166" y="147396"/>
                  </a:lnTo>
                  <a:lnTo>
                    <a:pt x="438670" y="154711"/>
                  </a:lnTo>
                  <a:lnTo>
                    <a:pt x="441071" y="161899"/>
                  </a:lnTo>
                  <a:lnTo>
                    <a:pt x="446112" y="167513"/>
                  </a:lnTo>
                  <a:lnTo>
                    <a:pt x="452716" y="170662"/>
                  </a:lnTo>
                  <a:lnTo>
                    <a:pt x="460032" y="171157"/>
                  </a:lnTo>
                  <a:lnTo>
                    <a:pt x="467233" y="168757"/>
                  </a:lnTo>
                  <a:lnTo>
                    <a:pt x="577088" y="104622"/>
                  </a:lnTo>
                  <a:lnTo>
                    <a:pt x="609727" y="85572"/>
                  </a:lnTo>
                  <a:close/>
                </a:path>
                <a:path extrusionOk="0" h="1762125" w="6105525">
                  <a:moveTo>
                    <a:pt x="2743327" y="85572"/>
                  </a:moveTo>
                  <a:lnTo>
                    <a:pt x="2710688" y="66522"/>
                  </a:lnTo>
                  <a:lnTo>
                    <a:pt x="2600833" y="2387"/>
                  </a:lnTo>
                  <a:lnTo>
                    <a:pt x="2593632" y="0"/>
                  </a:lnTo>
                  <a:lnTo>
                    <a:pt x="2586317" y="482"/>
                  </a:lnTo>
                  <a:lnTo>
                    <a:pt x="2579713" y="3644"/>
                  </a:lnTo>
                  <a:lnTo>
                    <a:pt x="2574671" y="9245"/>
                  </a:lnTo>
                  <a:lnTo>
                    <a:pt x="2572270" y="16446"/>
                  </a:lnTo>
                  <a:lnTo>
                    <a:pt x="2572766" y="23761"/>
                  </a:lnTo>
                  <a:lnTo>
                    <a:pt x="2575915" y="30365"/>
                  </a:lnTo>
                  <a:lnTo>
                    <a:pt x="2581529" y="35407"/>
                  </a:lnTo>
                  <a:lnTo>
                    <a:pt x="2634856" y="66522"/>
                  </a:lnTo>
                  <a:lnTo>
                    <a:pt x="2057400" y="66522"/>
                  </a:lnTo>
                  <a:lnTo>
                    <a:pt x="2057400" y="104622"/>
                  </a:lnTo>
                  <a:lnTo>
                    <a:pt x="2634856" y="104622"/>
                  </a:lnTo>
                  <a:lnTo>
                    <a:pt x="2581529" y="135737"/>
                  </a:lnTo>
                  <a:lnTo>
                    <a:pt x="2575915" y="140792"/>
                  </a:lnTo>
                  <a:lnTo>
                    <a:pt x="2572766" y="147396"/>
                  </a:lnTo>
                  <a:lnTo>
                    <a:pt x="2572270" y="154711"/>
                  </a:lnTo>
                  <a:lnTo>
                    <a:pt x="2574671" y="161899"/>
                  </a:lnTo>
                  <a:lnTo>
                    <a:pt x="2579713" y="167513"/>
                  </a:lnTo>
                  <a:lnTo>
                    <a:pt x="2586317" y="170662"/>
                  </a:lnTo>
                  <a:lnTo>
                    <a:pt x="2593632" y="171157"/>
                  </a:lnTo>
                  <a:lnTo>
                    <a:pt x="2600833" y="168757"/>
                  </a:lnTo>
                  <a:lnTo>
                    <a:pt x="2710688" y="104622"/>
                  </a:lnTo>
                  <a:lnTo>
                    <a:pt x="2743327" y="85572"/>
                  </a:lnTo>
                  <a:close/>
                </a:path>
                <a:path extrusionOk="0" h="1762125" w="6105525">
                  <a:moveTo>
                    <a:pt x="5257927" y="85572"/>
                  </a:moveTo>
                  <a:lnTo>
                    <a:pt x="5225288" y="66522"/>
                  </a:lnTo>
                  <a:lnTo>
                    <a:pt x="5115433" y="2387"/>
                  </a:lnTo>
                  <a:lnTo>
                    <a:pt x="5108232" y="0"/>
                  </a:lnTo>
                  <a:lnTo>
                    <a:pt x="5100917" y="482"/>
                  </a:lnTo>
                  <a:lnTo>
                    <a:pt x="5094313" y="3644"/>
                  </a:lnTo>
                  <a:lnTo>
                    <a:pt x="5089271" y="9245"/>
                  </a:lnTo>
                  <a:lnTo>
                    <a:pt x="5086870" y="16446"/>
                  </a:lnTo>
                  <a:lnTo>
                    <a:pt x="5087366" y="23761"/>
                  </a:lnTo>
                  <a:lnTo>
                    <a:pt x="5090515" y="30365"/>
                  </a:lnTo>
                  <a:lnTo>
                    <a:pt x="5096129" y="35407"/>
                  </a:lnTo>
                  <a:lnTo>
                    <a:pt x="5149456" y="66522"/>
                  </a:lnTo>
                  <a:lnTo>
                    <a:pt x="4495800" y="66522"/>
                  </a:lnTo>
                  <a:lnTo>
                    <a:pt x="4495800" y="104622"/>
                  </a:lnTo>
                  <a:lnTo>
                    <a:pt x="5149456" y="104622"/>
                  </a:lnTo>
                  <a:lnTo>
                    <a:pt x="5096129" y="135737"/>
                  </a:lnTo>
                  <a:lnTo>
                    <a:pt x="5090515" y="140792"/>
                  </a:lnTo>
                  <a:lnTo>
                    <a:pt x="5087366" y="147396"/>
                  </a:lnTo>
                  <a:lnTo>
                    <a:pt x="5086870" y="154711"/>
                  </a:lnTo>
                  <a:lnTo>
                    <a:pt x="5089271" y="161899"/>
                  </a:lnTo>
                  <a:lnTo>
                    <a:pt x="5094313" y="167513"/>
                  </a:lnTo>
                  <a:lnTo>
                    <a:pt x="5100917" y="170662"/>
                  </a:lnTo>
                  <a:lnTo>
                    <a:pt x="5108232" y="171157"/>
                  </a:lnTo>
                  <a:lnTo>
                    <a:pt x="5115433" y="168757"/>
                  </a:lnTo>
                  <a:lnTo>
                    <a:pt x="5225288" y="104622"/>
                  </a:lnTo>
                  <a:lnTo>
                    <a:pt x="5257927" y="85572"/>
                  </a:lnTo>
                  <a:close/>
                </a:path>
                <a:path extrusionOk="0" h="1762125" w="6105525">
                  <a:moveTo>
                    <a:pt x="6105372" y="1612417"/>
                  </a:moveTo>
                  <a:lnTo>
                    <a:pt x="6104890" y="1605102"/>
                  </a:lnTo>
                  <a:lnTo>
                    <a:pt x="6101727" y="1598498"/>
                  </a:lnTo>
                  <a:lnTo>
                    <a:pt x="6096127" y="1593443"/>
                  </a:lnTo>
                  <a:lnTo>
                    <a:pt x="6088926" y="1591056"/>
                  </a:lnTo>
                  <a:lnTo>
                    <a:pt x="6081611" y="1591551"/>
                  </a:lnTo>
                  <a:lnTo>
                    <a:pt x="6075007" y="1594700"/>
                  </a:lnTo>
                  <a:lnTo>
                    <a:pt x="6069965" y="1600301"/>
                  </a:lnTo>
                  <a:lnTo>
                    <a:pt x="6038850" y="1653654"/>
                  </a:lnTo>
                  <a:lnTo>
                    <a:pt x="6038850" y="618972"/>
                  </a:lnTo>
                  <a:lnTo>
                    <a:pt x="6000750" y="618972"/>
                  </a:lnTo>
                  <a:lnTo>
                    <a:pt x="6000750" y="1653654"/>
                  </a:lnTo>
                  <a:lnTo>
                    <a:pt x="5969635" y="1600301"/>
                  </a:lnTo>
                  <a:lnTo>
                    <a:pt x="5964580" y="1594700"/>
                  </a:lnTo>
                  <a:lnTo>
                    <a:pt x="5957976" y="1591551"/>
                  </a:lnTo>
                  <a:lnTo>
                    <a:pt x="5950661" y="1591056"/>
                  </a:lnTo>
                  <a:lnTo>
                    <a:pt x="5943473" y="1593443"/>
                  </a:lnTo>
                  <a:lnTo>
                    <a:pt x="5937859" y="1598498"/>
                  </a:lnTo>
                  <a:lnTo>
                    <a:pt x="5934710" y="1605102"/>
                  </a:lnTo>
                  <a:lnTo>
                    <a:pt x="5934214" y="1612417"/>
                  </a:lnTo>
                  <a:lnTo>
                    <a:pt x="5936615" y="1619605"/>
                  </a:lnTo>
                  <a:lnTo>
                    <a:pt x="6019800" y="1762099"/>
                  </a:lnTo>
                  <a:lnTo>
                    <a:pt x="6041885" y="1724253"/>
                  </a:lnTo>
                  <a:lnTo>
                    <a:pt x="6102985" y="1619605"/>
                  </a:lnTo>
                  <a:lnTo>
                    <a:pt x="6105372" y="16124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10"/>
            <p:cNvSpPr/>
            <p:nvPr/>
          </p:nvSpPr>
          <p:spPr>
            <a:xfrm>
              <a:off x="6020561" y="4267961"/>
              <a:ext cx="1143000" cy="1676400"/>
            </a:xfrm>
            <a:custGeom>
              <a:rect b="b" l="l" r="r" t="t"/>
              <a:pathLst>
                <a:path extrusionOk="0" h="1676400" w="1143000">
                  <a:moveTo>
                    <a:pt x="609599" y="0"/>
                  </a:moveTo>
                  <a:lnTo>
                    <a:pt x="609599" y="1676400"/>
                  </a:lnTo>
                </a:path>
                <a:path extrusionOk="0" h="1676400" w="1143000">
                  <a:moveTo>
                    <a:pt x="0" y="0"/>
                  </a:moveTo>
                  <a:lnTo>
                    <a:pt x="609599" y="0"/>
                  </a:lnTo>
                </a:path>
                <a:path extrusionOk="0" h="1676400" w="1143000">
                  <a:moveTo>
                    <a:pt x="0" y="1676400"/>
                  </a:moveTo>
                  <a:lnTo>
                    <a:pt x="609599" y="1676400"/>
                  </a:lnTo>
                </a:path>
                <a:path extrusionOk="0" h="1676400" w="1143000">
                  <a:moveTo>
                    <a:pt x="609599" y="762000"/>
                  </a:moveTo>
                  <a:lnTo>
                    <a:pt x="1142999" y="76200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2045589" y="576199"/>
            <a:ext cx="505650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3200">
                <a:solidFill>
                  <a:schemeClr val="dk1"/>
                </a:solidFill>
                <a:latin typeface="Times New Roman"/>
                <a:ea typeface="Times New Roman"/>
                <a:cs typeface="Times New Roman"/>
                <a:sym typeface="Times New Roman"/>
              </a:rPr>
              <a:t>STEP</a:t>
            </a:r>
            <a:r>
              <a:rPr lang="en-US"/>
              <a:t> </a:t>
            </a:r>
            <a:r>
              <a:rPr b="1" i="0" lang="en-US" sz="3200">
                <a:solidFill>
                  <a:schemeClr val="dk1"/>
                </a:solidFill>
                <a:latin typeface="Times New Roman"/>
                <a:ea typeface="Times New Roman"/>
                <a:cs typeface="Times New Roman"/>
                <a:sym typeface="Times New Roman"/>
              </a:rPr>
              <a:t>1:PRE-PROCESSING</a:t>
            </a:r>
            <a:endParaRPr/>
          </a:p>
        </p:txBody>
      </p:sp>
      <p:grpSp>
        <p:nvGrpSpPr>
          <p:cNvPr id="168" name="Google Shape;168;p11"/>
          <p:cNvGrpSpPr/>
          <p:nvPr/>
        </p:nvGrpSpPr>
        <p:grpSpPr>
          <a:xfrm>
            <a:off x="3785615" y="1589864"/>
            <a:ext cx="1633727" cy="4646343"/>
            <a:chOff x="3785615" y="1589864"/>
            <a:chExt cx="1633727" cy="4646343"/>
          </a:xfrm>
        </p:grpSpPr>
        <p:sp>
          <p:nvSpPr>
            <p:cNvPr id="169" name="Google Shape;169;p11"/>
            <p:cNvSpPr/>
            <p:nvPr/>
          </p:nvSpPr>
          <p:spPr>
            <a:xfrm>
              <a:off x="3804612" y="1589864"/>
              <a:ext cx="1538743" cy="8907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11"/>
            <p:cNvSpPr/>
            <p:nvPr/>
          </p:nvSpPr>
          <p:spPr>
            <a:xfrm>
              <a:off x="4239767" y="2415540"/>
              <a:ext cx="664463" cy="4815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11"/>
            <p:cNvSpPr/>
            <p:nvPr/>
          </p:nvSpPr>
          <p:spPr>
            <a:xfrm>
              <a:off x="4387595" y="2476500"/>
              <a:ext cx="368935" cy="307975"/>
            </a:xfrm>
            <a:custGeom>
              <a:rect b="b" l="l" r="r" t="t"/>
              <a:pathLst>
                <a:path extrusionOk="0" h="307975" w="368935">
                  <a:moveTo>
                    <a:pt x="295020" y="0"/>
                  </a:moveTo>
                  <a:lnTo>
                    <a:pt x="73787" y="0"/>
                  </a:lnTo>
                  <a:lnTo>
                    <a:pt x="73787" y="153924"/>
                  </a:lnTo>
                  <a:lnTo>
                    <a:pt x="0" y="153924"/>
                  </a:lnTo>
                  <a:lnTo>
                    <a:pt x="184403" y="307848"/>
                  </a:lnTo>
                  <a:lnTo>
                    <a:pt x="368807" y="153924"/>
                  </a:lnTo>
                  <a:lnTo>
                    <a:pt x="295020" y="153924"/>
                  </a:lnTo>
                  <a:lnTo>
                    <a:pt x="295020" y="0"/>
                  </a:lnTo>
                  <a:close/>
                </a:path>
              </a:pathLst>
            </a:custGeom>
            <a:solidFill>
              <a:srgbClr val="F19C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11"/>
            <p:cNvSpPr/>
            <p:nvPr/>
          </p:nvSpPr>
          <p:spPr>
            <a:xfrm>
              <a:off x="4387595" y="2476500"/>
              <a:ext cx="368935" cy="307975"/>
            </a:xfrm>
            <a:custGeom>
              <a:rect b="b" l="l" r="r" t="t"/>
              <a:pathLst>
                <a:path extrusionOk="0" h="307975" w="368935">
                  <a:moveTo>
                    <a:pt x="295020" y="0"/>
                  </a:moveTo>
                  <a:lnTo>
                    <a:pt x="295020" y="153924"/>
                  </a:lnTo>
                  <a:lnTo>
                    <a:pt x="368807" y="153924"/>
                  </a:lnTo>
                  <a:lnTo>
                    <a:pt x="184403" y="307848"/>
                  </a:lnTo>
                  <a:lnTo>
                    <a:pt x="0" y="153924"/>
                  </a:lnTo>
                  <a:lnTo>
                    <a:pt x="73787" y="153924"/>
                  </a:lnTo>
                  <a:lnTo>
                    <a:pt x="73787" y="0"/>
                  </a:lnTo>
                  <a:lnTo>
                    <a:pt x="295020" y="0"/>
                  </a:lnTo>
                  <a:close/>
                </a:path>
              </a:pathLst>
            </a:custGeom>
            <a:noFill/>
            <a:ln cap="flat" cmpd="sng" w="76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11"/>
            <p:cNvSpPr/>
            <p:nvPr/>
          </p:nvSpPr>
          <p:spPr>
            <a:xfrm>
              <a:off x="3788663" y="2814828"/>
              <a:ext cx="1566672" cy="95554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11"/>
            <p:cNvSpPr/>
            <p:nvPr/>
          </p:nvSpPr>
          <p:spPr>
            <a:xfrm>
              <a:off x="4239767" y="3648455"/>
              <a:ext cx="664463" cy="4815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11"/>
            <p:cNvSpPr/>
            <p:nvPr/>
          </p:nvSpPr>
          <p:spPr>
            <a:xfrm>
              <a:off x="4387595" y="3709416"/>
              <a:ext cx="368935" cy="307975"/>
            </a:xfrm>
            <a:custGeom>
              <a:rect b="b" l="l" r="r" t="t"/>
              <a:pathLst>
                <a:path extrusionOk="0" h="307975" w="368935">
                  <a:moveTo>
                    <a:pt x="295020" y="0"/>
                  </a:moveTo>
                  <a:lnTo>
                    <a:pt x="73787" y="0"/>
                  </a:lnTo>
                  <a:lnTo>
                    <a:pt x="73787" y="153923"/>
                  </a:lnTo>
                  <a:lnTo>
                    <a:pt x="0" y="153923"/>
                  </a:lnTo>
                  <a:lnTo>
                    <a:pt x="184403" y="307847"/>
                  </a:lnTo>
                  <a:lnTo>
                    <a:pt x="368807" y="153923"/>
                  </a:lnTo>
                  <a:lnTo>
                    <a:pt x="295020" y="153923"/>
                  </a:lnTo>
                  <a:lnTo>
                    <a:pt x="295020" y="0"/>
                  </a:lnTo>
                  <a:close/>
                </a:path>
              </a:pathLst>
            </a:custGeom>
            <a:solidFill>
              <a:srgbClr val="F19C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11"/>
            <p:cNvSpPr/>
            <p:nvPr/>
          </p:nvSpPr>
          <p:spPr>
            <a:xfrm>
              <a:off x="4387595" y="3709416"/>
              <a:ext cx="368935" cy="307975"/>
            </a:xfrm>
            <a:custGeom>
              <a:rect b="b" l="l" r="r" t="t"/>
              <a:pathLst>
                <a:path extrusionOk="0" h="307975" w="368935">
                  <a:moveTo>
                    <a:pt x="295020" y="0"/>
                  </a:moveTo>
                  <a:lnTo>
                    <a:pt x="295020" y="153923"/>
                  </a:lnTo>
                  <a:lnTo>
                    <a:pt x="368807" y="153923"/>
                  </a:lnTo>
                  <a:lnTo>
                    <a:pt x="184403" y="307847"/>
                  </a:lnTo>
                  <a:lnTo>
                    <a:pt x="0" y="153923"/>
                  </a:lnTo>
                  <a:lnTo>
                    <a:pt x="73787" y="153923"/>
                  </a:lnTo>
                  <a:lnTo>
                    <a:pt x="73787" y="0"/>
                  </a:lnTo>
                  <a:lnTo>
                    <a:pt x="295020" y="0"/>
                  </a:lnTo>
                  <a:close/>
                </a:path>
              </a:pathLst>
            </a:custGeom>
            <a:noFill/>
            <a:ln cap="flat" cmpd="sng" w="76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11"/>
            <p:cNvSpPr/>
            <p:nvPr/>
          </p:nvSpPr>
          <p:spPr>
            <a:xfrm>
              <a:off x="3788663" y="4047744"/>
              <a:ext cx="1566672" cy="90982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11"/>
            <p:cNvSpPr/>
            <p:nvPr/>
          </p:nvSpPr>
          <p:spPr>
            <a:xfrm>
              <a:off x="4239767" y="4881372"/>
              <a:ext cx="664463" cy="48158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11"/>
            <p:cNvSpPr/>
            <p:nvPr/>
          </p:nvSpPr>
          <p:spPr>
            <a:xfrm>
              <a:off x="4387595" y="4942331"/>
              <a:ext cx="368935" cy="307975"/>
            </a:xfrm>
            <a:custGeom>
              <a:rect b="b" l="l" r="r" t="t"/>
              <a:pathLst>
                <a:path extrusionOk="0" h="307975" w="368935">
                  <a:moveTo>
                    <a:pt x="295020" y="0"/>
                  </a:moveTo>
                  <a:lnTo>
                    <a:pt x="73787" y="0"/>
                  </a:lnTo>
                  <a:lnTo>
                    <a:pt x="73787" y="153924"/>
                  </a:lnTo>
                  <a:lnTo>
                    <a:pt x="0" y="153924"/>
                  </a:lnTo>
                  <a:lnTo>
                    <a:pt x="184403" y="307848"/>
                  </a:lnTo>
                  <a:lnTo>
                    <a:pt x="368807" y="153924"/>
                  </a:lnTo>
                  <a:lnTo>
                    <a:pt x="295020" y="153924"/>
                  </a:lnTo>
                  <a:lnTo>
                    <a:pt x="295020" y="0"/>
                  </a:lnTo>
                  <a:close/>
                </a:path>
              </a:pathLst>
            </a:custGeom>
            <a:solidFill>
              <a:srgbClr val="F19C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11"/>
            <p:cNvSpPr/>
            <p:nvPr/>
          </p:nvSpPr>
          <p:spPr>
            <a:xfrm>
              <a:off x="4387595" y="4942331"/>
              <a:ext cx="368935" cy="307975"/>
            </a:xfrm>
            <a:custGeom>
              <a:rect b="b" l="l" r="r" t="t"/>
              <a:pathLst>
                <a:path extrusionOk="0" h="307975" w="368935">
                  <a:moveTo>
                    <a:pt x="295020" y="0"/>
                  </a:moveTo>
                  <a:lnTo>
                    <a:pt x="295020" y="153924"/>
                  </a:lnTo>
                  <a:lnTo>
                    <a:pt x="368807" y="153924"/>
                  </a:lnTo>
                  <a:lnTo>
                    <a:pt x="184403" y="307848"/>
                  </a:lnTo>
                  <a:lnTo>
                    <a:pt x="0" y="153924"/>
                  </a:lnTo>
                  <a:lnTo>
                    <a:pt x="73787" y="153924"/>
                  </a:lnTo>
                  <a:lnTo>
                    <a:pt x="73787" y="0"/>
                  </a:lnTo>
                  <a:lnTo>
                    <a:pt x="295020" y="0"/>
                  </a:lnTo>
                  <a:close/>
                </a:path>
              </a:pathLst>
            </a:custGeom>
            <a:noFill/>
            <a:ln cap="flat" cmpd="sng" w="76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11"/>
            <p:cNvSpPr/>
            <p:nvPr/>
          </p:nvSpPr>
          <p:spPr>
            <a:xfrm>
              <a:off x="3785615" y="5280660"/>
              <a:ext cx="1633727" cy="95554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2" name="Google Shape;182;p11"/>
          <p:cNvSpPr txBox="1"/>
          <p:nvPr/>
        </p:nvSpPr>
        <p:spPr>
          <a:xfrm>
            <a:off x="3980434" y="1662429"/>
            <a:ext cx="1184910" cy="5413277"/>
          </a:xfrm>
          <a:prstGeom prst="rect">
            <a:avLst/>
          </a:prstGeom>
          <a:noFill/>
          <a:ln>
            <a:noFill/>
          </a:ln>
        </p:spPr>
        <p:txBody>
          <a:bodyPr anchorCtr="0" anchor="t" bIns="0" lIns="0" spcFirstLastPara="1" rIns="0" wrap="square" tIns="12700">
            <a:spAutoFit/>
          </a:bodyPr>
          <a:lstStyle/>
          <a:p>
            <a:pPr indent="0" lvl="0" marL="12700" marR="0" rtl="0" algn="l">
              <a:lnSpc>
                <a:spcPct val="134444"/>
              </a:lnSpc>
              <a:spcBef>
                <a:spcPts val="0"/>
              </a:spcBef>
              <a:spcAft>
                <a:spcPts val="0"/>
              </a:spcAft>
              <a:buNone/>
            </a:pPr>
            <a:r>
              <a:rPr lang="en-US" sz="1800">
                <a:solidFill>
                  <a:schemeClr val="dk1"/>
                </a:solidFill>
                <a:latin typeface="Arial"/>
                <a:ea typeface="Arial"/>
                <a:cs typeface="Arial"/>
                <a:sym typeface="Arial"/>
              </a:rPr>
              <a:t>RGB to HIS image</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10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1850">
              <a:solidFill>
                <a:schemeClr val="dk1"/>
              </a:solidFill>
              <a:latin typeface="Arial"/>
              <a:ea typeface="Arial"/>
              <a:cs typeface="Arial"/>
              <a:sym typeface="Arial"/>
            </a:endParaRPr>
          </a:p>
          <a:p>
            <a:pPr indent="0" lvl="0" marL="175260" marR="0" rtl="0" algn="l">
              <a:lnSpc>
                <a:spcPct val="115238"/>
              </a:lnSpc>
              <a:spcBef>
                <a:spcPts val="0"/>
              </a:spcBef>
              <a:spcAft>
                <a:spcPts val="0"/>
              </a:spcAft>
              <a:buNone/>
            </a:pPr>
            <a:r>
              <a:rPr lang="en-US" sz="2100">
                <a:solidFill>
                  <a:schemeClr val="dk1"/>
                </a:solidFill>
                <a:latin typeface="Arial"/>
                <a:ea typeface="Arial"/>
                <a:cs typeface="Arial"/>
                <a:sym typeface="Arial"/>
              </a:rPr>
              <a:t>Median</a:t>
            </a:r>
            <a:endParaRPr/>
          </a:p>
          <a:p>
            <a:pPr indent="0" lvl="0" marL="170815" marR="0" rtl="0" algn="l">
              <a:lnSpc>
                <a:spcPct val="115238"/>
              </a:lnSpc>
              <a:spcBef>
                <a:spcPts val="0"/>
              </a:spcBef>
              <a:spcAft>
                <a:spcPts val="0"/>
              </a:spcAft>
              <a:buNone/>
            </a:pPr>
            <a:r>
              <a:rPr lang="en-US" sz="2100">
                <a:solidFill>
                  <a:schemeClr val="dk1"/>
                </a:solidFill>
                <a:latin typeface="Arial"/>
                <a:ea typeface="Arial"/>
                <a:cs typeface="Arial"/>
                <a:sym typeface="Arial"/>
              </a:rPr>
              <a:t>filtering</a:t>
            </a:r>
            <a:endParaRPr sz="2100">
              <a:solidFill>
                <a:schemeClr val="dk1"/>
              </a:solidFill>
              <a:latin typeface="Arial"/>
              <a:ea typeface="Arial"/>
              <a:cs typeface="Arial"/>
              <a:sym typeface="Arial"/>
            </a:endParaRPr>
          </a:p>
          <a:p>
            <a:pPr indent="226695" lvl="0" marL="12700" marR="5080" rtl="0" algn="l">
              <a:lnSpc>
                <a:spcPct val="407619"/>
              </a:lnSpc>
              <a:spcBef>
                <a:spcPts val="1285"/>
              </a:spcBef>
              <a:spcAft>
                <a:spcPts val="0"/>
              </a:spcAft>
              <a:buNone/>
            </a:pPr>
            <a:r>
              <a:rPr lang="en-US" sz="2100">
                <a:solidFill>
                  <a:schemeClr val="dk1"/>
                </a:solidFill>
                <a:latin typeface="Arial"/>
                <a:ea typeface="Arial"/>
                <a:cs typeface="Arial"/>
                <a:sym typeface="Arial"/>
              </a:rPr>
              <a:t>CLAHE </a:t>
            </a:r>
            <a:r>
              <a:rPr lang="en-US" sz="1600">
                <a:solidFill>
                  <a:schemeClr val="dk1"/>
                </a:solidFill>
                <a:latin typeface="Arial"/>
                <a:ea typeface="Arial"/>
                <a:cs typeface="Arial"/>
                <a:sym typeface="Arial"/>
              </a:rPr>
              <a:t> HIS to RGB</a:t>
            </a:r>
            <a:endParaRPr/>
          </a:p>
          <a:p>
            <a:pPr indent="0" lvl="0" marL="262255" marR="0" rtl="0" algn="l">
              <a:lnSpc>
                <a:spcPct val="63687"/>
              </a:lnSpc>
              <a:spcBef>
                <a:spcPts val="0"/>
              </a:spcBef>
              <a:spcAft>
                <a:spcPts val="0"/>
              </a:spcAft>
              <a:buNone/>
            </a:pPr>
            <a:r>
              <a:rPr lang="en-US" sz="1600">
                <a:solidFill>
                  <a:schemeClr val="dk1"/>
                </a:solidFill>
                <a:latin typeface="Arial"/>
                <a:ea typeface="Arial"/>
                <a:cs typeface="Arial"/>
                <a:sym typeface="Arial"/>
              </a:rPr>
              <a:t>image</a:t>
            </a:r>
            <a:endParaRPr/>
          </a:p>
          <a:p>
            <a:pPr indent="226695" lvl="0" marL="12700" marR="5080" rtl="0" algn="l">
              <a:lnSpc>
                <a:spcPct val="535000"/>
              </a:lnSpc>
              <a:spcBef>
                <a:spcPts val="1285"/>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535940" y="576199"/>
            <a:ext cx="629221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3200">
                <a:solidFill>
                  <a:schemeClr val="dk1"/>
                </a:solidFill>
                <a:latin typeface="Times New Roman"/>
                <a:ea typeface="Times New Roman"/>
                <a:cs typeface="Times New Roman"/>
                <a:sym typeface="Times New Roman"/>
              </a:rPr>
              <a:t>STEP 2:IMAGE</a:t>
            </a:r>
            <a:r>
              <a:rPr lang="en-US"/>
              <a:t> SEGMENTATION</a:t>
            </a:r>
            <a:endParaRPr/>
          </a:p>
        </p:txBody>
      </p:sp>
      <p:grpSp>
        <p:nvGrpSpPr>
          <p:cNvPr id="188" name="Google Shape;188;p12"/>
          <p:cNvGrpSpPr/>
          <p:nvPr/>
        </p:nvGrpSpPr>
        <p:grpSpPr>
          <a:xfrm>
            <a:off x="1482852" y="2119883"/>
            <a:ext cx="1694688" cy="1086612"/>
            <a:chOff x="1482852" y="2119883"/>
            <a:chExt cx="1694688" cy="1086612"/>
          </a:xfrm>
        </p:grpSpPr>
        <p:sp>
          <p:nvSpPr>
            <p:cNvPr id="189" name="Google Shape;189;p12"/>
            <p:cNvSpPr/>
            <p:nvPr/>
          </p:nvSpPr>
          <p:spPr>
            <a:xfrm>
              <a:off x="1482852" y="2119883"/>
              <a:ext cx="1694688" cy="10561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12"/>
            <p:cNvSpPr/>
            <p:nvPr/>
          </p:nvSpPr>
          <p:spPr>
            <a:xfrm>
              <a:off x="1574292" y="2132075"/>
              <a:ext cx="1565148" cy="107442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12"/>
            <p:cNvSpPr/>
            <p:nvPr/>
          </p:nvSpPr>
          <p:spPr>
            <a:xfrm>
              <a:off x="1530096" y="2147315"/>
              <a:ext cx="1600199" cy="96164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12"/>
            <p:cNvSpPr/>
            <p:nvPr/>
          </p:nvSpPr>
          <p:spPr>
            <a:xfrm>
              <a:off x="1530096" y="2147315"/>
              <a:ext cx="1600200" cy="962025"/>
            </a:xfrm>
            <a:custGeom>
              <a:rect b="b" l="l" r="r" t="t"/>
              <a:pathLst>
                <a:path extrusionOk="0" h="962025" w="1600200">
                  <a:moveTo>
                    <a:pt x="0" y="96138"/>
                  </a:moveTo>
                  <a:lnTo>
                    <a:pt x="7556" y="58721"/>
                  </a:lnTo>
                  <a:lnTo>
                    <a:pt x="28162" y="28162"/>
                  </a:lnTo>
                  <a:lnTo>
                    <a:pt x="58721" y="7556"/>
                  </a:lnTo>
                  <a:lnTo>
                    <a:pt x="96139" y="0"/>
                  </a:lnTo>
                  <a:lnTo>
                    <a:pt x="1504061" y="0"/>
                  </a:lnTo>
                  <a:lnTo>
                    <a:pt x="1541478" y="7556"/>
                  </a:lnTo>
                  <a:lnTo>
                    <a:pt x="1572037" y="28162"/>
                  </a:lnTo>
                  <a:lnTo>
                    <a:pt x="1592643" y="58721"/>
                  </a:lnTo>
                  <a:lnTo>
                    <a:pt x="1600199" y="96138"/>
                  </a:lnTo>
                  <a:lnTo>
                    <a:pt x="1600199" y="865505"/>
                  </a:lnTo>
                  <a:lnTo>
                    <a:pt x="1592643" y="902922"/>
                  </a:lnTo>
                  <a:lnTo>
                    <a:pt x="1572037" y="933481"/>
                  </a:lnTo>
                  <a:lnTo>
                    <a:pt x="1541478" y="954087"/>
                  </a:lnTo>
                  <a:lnTo>
                    <a:pt x="1504061" y="961644"/>
                  </a:lnTo>
                  <a:lnTo>
                    <a:pt x="96139" y="961644"/>
                  </a:lnTo>
                  <a:lnTo>
                    <a:pt x="58721" y="954087"/>
                  </a:lnTo>
                  <a:lnTo>
                    <a:pt x="28162" y="933481"/>
                  </a:lnTo>
                  <a:lnTo>
                    <a:pt x="7556" y="902922"/>
                  </a:lnTo>
                  <a:lnTo>
                    <a:pt x="0" y="865505"/>
                  </a:lnTo>
                  <a:lnTo>
                    <a:pt x="0" y="96138"/>
                  </a:lnTo>
                  <a:close/>
                </a:path>
              </a:pathLst>
            </a:custGeom>
            <a:noFill/>
            <a:ln cap="flat" cmpd="sng" w="9525">
              <a:solidFill>
                <a:srgbClr val="46AA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93" name="Google Shape;193;p12"/>
          <p:cNvSpPr txBox="1"/>
          <p:nvPr/>
        </p:nvSpPr>
        <p:spPr>
          <a:xfrm>
            <a:off x="1743201" y="2200732"/>
            <a:ext cx="1172845" cy="802005"/>
          </a:xfrm>
          <a:prstGeom prst="rect">
            <a:avLst/>
          </a:prstGeom>
          <a:noFill/>
          <a:ln>
            <a:noFill/>
          </a:ln>
        </p:spPr>
        <p:txBody>
          <a:bodyPr anchorCtr="0" anchor="t" bIns="0" lIns="0" spcFirstLastPara="1" rIns="0" wrap="square" tIns="36175">
            <a:spAutoFit/>
          </a:bodyPr>
          <a:lstStyle/>
          <a:p>
            <a:pPr indent="1904" lvl="0" marL="12700" marR="5080" rtl="0" algn="ctr">
              <a:lnSpc>
                <a:spcPct val="91500"/>
              </a:lnSpc>
              <a:spcBef>
                <a:spcPts val="0"/>
              </a:spcBef>
              <a:spcAft>
                <a:spcPts val="0"/>
              </a:spcAft>
              <a:buNone/>
            </a:pPr>
            <a:r>
              <a:rPr lang="en-US" sz="1800">
                <a:solidFill>
                  <a:schemeClr val="dk1"/>
                </a:solidFill>
                <a:latin typeface="Arial"/>
                <a:ea typeface="Arial"/>
                <a:cs typeface="Arial"/>
                <a:sym typeface="Arial"/>
              </a:rPr>
              <a:t>RGB	to  l*a*b colour  space</a:t>
            </a:r>
            <a:endParaRPr/>
          </a:p>
        </p:txBody>
      </p:sp>
      <p:grpSp>
        <p:nvGrpSpPr>
          <p:cNvPr id="194" name="Google Shape;194;p12"/>
          <p:cNvGrpSpPr/>
          <p:nvPr/>
        </p:nvGrpSpPr>
        <p:grpSpPr>
          <a:xfrm>
            <a:off x="3272028" y="2429255"/>
            <a:ext cx="340360" cy="398145"/>
            <a:chOff x="3272028" y="2429255"/>
            <a:chExt cx="340360" cy="398145"/>
          </a:xfrm>
        </p:grpSpPr>
        <p:sp>
          <p:nvSpPr>
            <p:cNvPr id="195" name="Google Shape;195;p12"/>
            <p:cNvSpPr/>
            <p:nvPr/>
          </p:nvSpPr>
          <p:spPr>
            <a:xfrm>
              <a:off x="3272028" y="2429255"/>
              <a:ext cx="340360" cy="398145"/>
            </a:xfrm>
            <a:custGeom>
              <a:rect b="b" l="l" r="r" t="t"/>
              <a:pathLst>
                <a:path extrusionOk="0" h="398144" w="340360">
                  <a:moveTo>
                    <a:pt x="169925" y="0"/>
                  </a:moveTo>
                  <a:lnTo>
                    <a:pt x="169925" y="79502"/>
                  </a:lnTo>
                  <a:lnTo>
                    <a:pt x="0" y="79502"/>
                  </a:lnTo>
                  <a:lnTo>
                    <a:pt x="0" y="318262"/>
                  </a:lnTo>
                  <a:lnTo>
                    <a:pt x="169925" y="318262"/>
                  </a:lnTo>
                  <a:lnTo>
                    <a:pt x="169925" y="397764"/>
                  </a:lnTo>
                  <a:lnTo>
                    <a:pt x="339851" y="198882"/>
                  </a:lnTo>
                  <a:lnTo>
                    <a:pt x="169925" y="0"/>
                  </a:lnTo>
                  <a:close/>
                </a:path>
              </a:pathLst>
            </a:custGeom>
            <a:solidFill>
              <a:srgbClr val="B1C1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12"/>
            <p:cNvSpPr/>
            <p:nvPr/>
          </p:nvSpPr>
          <p:spPr>
            <a:xfrm>
              <a:off x="3272028" y="2429255"/>
              <a:ext cx="340360" cy="398145"/>
            </a:xfrm>
            <a:custGeom>
              <a:rect b="b" l="l" r="r" t="t"/>
              <a:pathLst>
                <a:path extrusionOk="0" h="398144" w="340360">
                  <a:moveTo>
                    <a:pt x="0" y="79502"/>
                  </a:moveTo>
                  <a:lnTo>
                    <a:pt x="169925" y="79502"/>
                  </a:lnTo>
                  <a:lnTo>
                    <a:pt x="169925" y="0"/>
                  </a:lnTo>
                  <a:lnTo>
                    <a:pt x="339851" y="198882"/>
                  </a:lnTo>
                  <a:lnTo>
                    <a:pt x="169925" y="397764"/>
                  </a:lnTo>
                  <a:lnTo>
                    <a:pt x="169925" y="318262"/>
                  </a:lnTo>
                  <a:lnTo>
                    <a:pt x="0" y="318262"/>
                  </a:lnTo>
                  <a:lnTo>
                    <a:pt x="0" y="79502"/>
                  </a:lnTo>
                  <a:close/>
                </a:path>
              </a:pathLst>
            </a:custGeom>
            <a:noFill/>
            <a:ln cap="flat" cmpd="sng" w="579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97" name="Google Shape;197;p12"/>
          <p:cNvGrpSpPr/>
          <p:nvPr/>
        </p:nvGrpSpPr>
        <p:grpSpPr>
          <a:xfrm>
            <a:off x="3724655" y="2119883"/>
            <a:ext cx="1746503" cy="1086612"/>
            <a:chOff x="3724655" y="2119883"/>
            <a:chExt cx="1746503" cy="1086612"/>
          </a:xfrm>
        </p:grpSpPr>
        <p:sp>
          <p:nvSpPr>
            <p:cNvPr id="198" name="Google Shape;198;p12"/>
            <p:cNvSpPr/>
            <p:nvPr/>
          </p:nvSpPr>
          <p:spPr>
            <a:xfrm>
              <a:off x="3724655" y="2119883"/>
              <a:ext cx="1694688" cy="10561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12"/>
            <p:cNvSpPr/>
            <p:nvPr/>
          </p:nvSpPr>
          <p:spPr>
            <a:xfrm>
              <a:off x="3724655" y="2132075"/>
              <a:ext cx="1746503" cy="107442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2"/>
            <p:cNvSpPr/>
            <p:nvPr/>
          </p:nvSpPr>
          <p:spPr>
            <a:xfrm>
              <a:off x="3771899" y="2147315"/>
              <a:ext cx="1600200" cy="96164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12"/>
            <p:cNvSpPr/>
            <p:nvPr/>
          </p:nvSpPr>
          <p:spPr>
            <a:xfrm>
              <a:off x="3771899" y="2147315"/>
              <a:ext cx="1600200" cy="962025"/>
            </a:xfrm>
            <a:custGeom>
              <a:rect b="b" l="l" r="r" t="t"/>
              <a:pathLst>
                <a:path extrusionOk="0" h="962025" w="1600200">
                  <a:moveTo>
                    <a:pt x="0" y="96138"/>
                  </a:moveTo>
                  <a:lnTo>
                    <a:pt x="7556" y="58721"/>
                  </a:lnTo>
                  <a:lnTo>
                    <a:pt x="28162" y="28162"/>
                  </a:lnTo>
                  <a:lnTo>
                    <a:pt x="58721" y="7556"/>
                  </a:lnTo>
                  <a:lnTo>
                    <a:pt x="96138" y="0"/>
                  </a:lnTo>
                  <a:lnTo>
                    <a:pt x="1504061" y="0"/>
                  </a:lnTo>
                  <a:lnTo>
                    <a:pt x="1541478" y="7556"/>
                  </a:lnTo>
                  <a:lnTo>
                    <a:pt x="1572037" y="28162"/>
                  </a:lnTo>
                  <a:lnTo>
                    <a:pt x="1592643" y="58721"/>
                  </a:lnTo>
                  <a:lnTo>
                    <a:pt x="1600200" y="96138"/>
                  </a:lnTo>
                  <a:lnTo>
                    <a:pt x="1600200" y="865505"/>
                  </a:lnTo>
                  <a:lnTo>
                    <a:pt x="1592643" y="902922"/>
                  </a:lnTo>
                  <a:lnTo>
                    <a:pt x="1572037" y="933481"/>
                  </a:lnTo>
                  <a:lnTo>
                    <a:pt x="1541478" y="954087"/>
                  </a:lnTo>
                  <a:lnTo>
                    <a:pt x="1504061" y="961644"/>
                  </a:lnTo>
                  <a:lnTo>
                    <a:pt x="96138" y="961644"/>
                  </a:lnTo>
                  <a:lnTo>
                    <a:pt x="58721" y="954087"/>
                  </a:lnTo>
                  <a:lnTo>
                    <a:pt x="28162" y="933481"/>
                  </a:lnTo>
                  <a:lnTo>
                    <a:pt x="7556" y="902922"/>
                  </a:lnTo>
                  <a:lnTo>
                    <a:pt x="0" y="865505"/>
                  </a:lnTo>
                  <a:lnTo>
                    <a:pt x="0" y="96138"/>
                  </a:lnTo>
                  <a:close/>
                </a:path>
              </a:pathLst>
            </a:custGeom>
            <a:noFill/>
            <a:ln cap="flat" cmpd="sng" w="9525">
              <a:solidFill>
                <a:srgbClr val="46AA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02" name="Google Shape;202;p12"/>
          <p:cNvSpPr txBox="1"/>
          <p:nvPr/>
        </p:nvSpPr>
        <p:spPr>
          <a:xfrm>
            <a:off x="3893946" y="2200732"/>
            <a:ext cx="1356995" cy="942694"/>
          </a:xfrm>
          <a:prstGeom prst="rect">
            <a:avLst/>
          </a:prstGeom>
          <a:noFill/>
          <a:ln>
            <a:noFill/>
          </a:ln>
        </p:spPr>
        <p:txBody>
          <a:bodyPr anchorCtr="0" anchor="t" bIns="0" lIns="0" spcFirstLastPara="1" rIns="0" wrap="square" tIns="36175">
            <a:spAutoFit/>
          </a:bodyPr>
          <a:lstStyle/>
          <a:p>
            <a:pPr indent="1904" lvl="0" marL="12700" marR="5080" rtl="0" algn="ctr">
              <a:lnSpc>
                <a:spcPct val="91500"/>
              </a:lnSpc>
              <a:spcBef>
                <a:spcPts val="0"/>
              </a:spcBef>
              <a:spcAft>
                <a:spcPts val="0"/>
              </a:spcAft>
              <a:buNone/>
            </a:pPr>
            <a:r>
              <a:rPr lang="en-US" sz="1600">
                <a:solidFill>
                  <a:schemeClr val="dk1"/>
                </a:solidFill>
                <a:latin typeface="Arial"/>
                <a:ea typeface="Arial"/>
                <a:cs typeface="Arial"/>
                <a:sym typeface="Arial"/>
              </a:rPr>
              <a:t>a*b alone  using k-means  clustering</a:t>
            </a:r>
            <a:endParaRPr sz="1600">
              <a:solidFill>
                <a:schemeClr val="dk1"/>
              </a:solidFill>
              <a:latin typeface="Arial"/>
              <a:ea typeface="Arial"/>
              <a:cs typeface="Arial"/>
              <a:sym typeface="Arial"/>
            </a:endParaRPr>
          </a:p>
        </p:txBody>
      </p:sp>
      <p:grpSp>
        <p:nvGrpSpPr>
          <p:cNvPr id="203" name="Google Shape;203;p12"/>
          <p:cNvGrpSpPr/>
          <p:nvPr/>
        </p:nvGrpSpPr>
        <p:grpSpPr>
          <a:xfrm>
            <a:off x="5513832" y="2429255"/>
            <a:ext cx="340360" cy="398145"/>
            <a:chOff x="5513832" y="2429255"/>
            <a:chExt cx="340360" cy="398145"/>
          </a:xfrm>
        </p:grpSpPr>
        <p:sp>
          <p:nvSpPr>
            <p:cNvPr id="204" name="Google Shape;204;p12"/>
            <p:cNvSpPr/>
            <p:nvPr/>
          </p:nvSpPr>
          <p:spPr>
            <a:xfrm>
              <a:off x="5513832" y="2429255"/>
              <a:ext cx="340360" cy="398145"/>
            </a:xfrm>
            <a:custGeom>
              <a:rect b="b" l="l" r="r" t="t"/>
              <a:pathLst>
                <a:path extrusionOk="0" h="398144" w="340360">
                  <a:moveTo>
                    <a:pt x="169925" y="0"/>
                  </a:moveTo>
                  <a:lnTo>
                    <a:pt x="169925" y="79502"/>
                  </a:lnTo>
                  <a:lnTo>
                    <a:pt x="0" y="79502"/>
                  </a:lnTo>
                  <a:lnTo>
                    <a:pt x="0" y="318262"/>
                  </a:lnTo>
                  <a:lnTo>
                    <a:pt x="169925" y="318262"/>
                  </a:lnTo>
                  <a:lnTo>
                    <a:pt x="169925" y="397764"/>
                  </a:lnTo>
                  <a:lnTo>
                    <a:pt x="339851" y="198882"/>
                  </a:lnTo>
                  <a:lnTo>
                    <a:pt x="169925" y="0"/>
                  </a:lnTo>
                  <a:close/>
                </a:path>
              </a:pathLst>
            </a:custGeom>
            <a:solidFill>
              <a:srgbClr val="B1C1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2"/>
            <p:cNvSpPr/>
            <p:nvPr/>
          </p:nvSpPr>
          <p:spPr>
            <a:xfrm>
              <a:off x="5513832" y="2429255"/>
              <a:ext cx="340360" cy="398145"/>
            </a:xfrm>
            <a:custGeom>
              <a:rect b="b" l="l" r="r" t="t"/>
              <a:pathLst>
                <a:path extrusionOk="0" h="398144" w="340360">
                  <a:moveTo>
                    <a:pt x="0" y="79502"/>
                  </a:moveTo>
                  <a:lnTo>
                    <a:pt x="169925" y="79502"/>
                  </a:lnTo>
                  <a:lnTo>
                    <a:pt x="169925" y="0"/>
                  </a:lnTo>
                  <a:lnTo>
                    <a:pt x="339851" y="198882"/>
                  </a:lnTo>
                  <a:lnTo>
                    <a:pt x="169925" y="397764"/>
                  </a:lnTo>
                  <a:lnTo>
                    <a:pt x="169925" y="318262"/>
                  </a:lnTo>
                  <a:lnTo>
                    <a:pt x="0" y="318262"/>
                  </a:lnTo>
                  <a:lnTo>
                    <a:pt x="0" y="79502"/>
                  </a:lnTo>
                  <a:close/>
                </a:path>
              </a:pathLst>
            </a:custGeom>
            <a:noFill/>
            <a:ln cap="flat" cmpd="sng" w="579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06" name="Google Shape;206;p12"/>
          <p:cNvGrpSpPr/>
          <p:nvPr/>
        </p:nvGrpSpPr>
        <p:grpSpPr>
          <a:xfrm>
            <a:off x="5966459" y="2119883"/>
            <a:ext cx="1694688" cy="1056132"/>
            <a:chOff x="5966459" y="2119883"/>
            <a:chExt cx="1694688" cy="1056132"/>
          </a:xfrm>
        </p:grpSpPr>
        <p:sp>
          <p:nvSpPr>
            <p:cNvPr id="207" name="Google Shape;207;p12"/>
            <p:cNvSpPr/>
            <p:nvPr/>
          </p:nvSpPr>
          <p:spPr>
            <a:xfrm>
              <a:off x="5966459" y="2119883"/>
              <a:ext cx="1694688" cy="10561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2"/>
            <p:cNvSpPr/>
            <p:nvPr/>
          </p:nvSpPr>
          <p:spPr>
            <a:xfrm>
              <a:off x="6013703" y="2147315"/>
              <a:ext cx="1600200" cy="96164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2"/>
            <p:cNvSpPr/>
            <p:nvPr/>
          </p:nvSpPr>
          <p:spPr>
            <a:xfrm>
              <a:off x="6013703" y="2147315"/>
              <a:ext cx="1600200" cy="962025"/>
            </a:xfrm>
            <a:custGeom>
              <a:rect b="b" l="l" r="r" t="t"/>
              <a:pathLst>
                <a:path extrusionOk="0" h="962025" w="1600200">
                  <a:moveTo>
                    <a:pt x="0" y="96138"/>
                  </a:moveTo>
                  <a:lnTo>
                    <a:pt x="7556" y="58721"/>
                  </a:lnTo>
                  <a:lnTo>
                    <a:pt x="28162" y="28162"/>
                  </a:lnTo>
                  <a:lnTo>
                    <a:pt x="58721" y="7556"/>
                  </a:lnTo>
                  <a:lnTo>
                    <a:pt x="96138" y="0"/>
                  </a:lnTo>
                  <a:lnTo>
                    <a:pt x="1504061" y="0"/>
                  </a:lnTo>
                  <a:lnTo>
                    <a:pt x="1541478" y="7556"/>
                  </a:lnTo>
                  <a:lnTo>
                    <a:pt x="1572037" y="28162"/>
                  </a:lnTo>
                  <a:lnTo>
                    <a:pt x="1592643" y="58721"/>
                  </a:lnTo>
                  <a:lnTo>
                    <a:pt x="1600200" y="96138"/>
                  </a:lnTo>
                  <a:lnTo>
                    <a:pt x="1600200" y="865505"/>
                  </a:lnTo>
                  <a:lnTo>
                    <a:pt x="1592643" y="902922"/>
                  </a:lnTo>
                  <a:lnTo>
                    <a:pt x="1572037" y="933481"/>
                  </a:lnTo>
                  <a:lnTo>
                    <a:pt x="1541478" y="954087"/>
                  </a:lnTo>
                  <a:lnTo>
                    <a:pt x="1504061" y="961644"/>
                  </a:lnTo>
                  <a:lnTo>
                    <a:pt x="96138" y="961644"/>
                  </a:lnTo>
                  <a:lnTo>
                    <a:pt x="58721" y="954087"/>
                  </a:lnTo>
                  <a:lnTo>
                    <a:pt x="28162" y="933481"/>
                  </a:lnTo>
                  <a:lnTo>
                    <a:pt x="7556" y="902922"/>
                  </a:lnTo>
                  <a:lnTo>
                    <a:pt x="0" y="865505"/>
                  </a:lnTo>
                  <a:lnTo>
                    <a:pt x="0" y="96138"/>
                  </a:lnTo>
                  <a:close/>
                </a:path>
              </a:pathLst>
            </a:custGeom>
            <a:noFill/>
            <a:ln cap="flat" cmpd="sng" w="9525">
              <a:solidFill>
                <a:srgbClr val="46AA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10" name="Google Shape;210;p12"/>
          <p:cNvSpPr txBox="1"/>
          <p:nvPr/>
        </p:nvSpPr>
        <p:spPr>
          <a:xfrm>
            <a:off x="6253734" y="2452496"/>
            <a:ext cx="11207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five clusters</a:t>
            </a:r>
            <a:endParaRPr sz="1800">
              <a:solidFill>
                <a:schemeClr val="dk1"/>
              </a:solidFill>
              <a:latin typeface="Arial"/>
              <a:ea typeface="Arial"/>
              <a:cs typeface="Arial"/>
              <a:sym typeface="Arial"/>
            </a:endParaRPr>
          </a:p>
        </p:txBody>
      </p:sp>
      <p:sp>
        <p:nvSpPr>
          <p:cNvPr id="211" name="Google Shape;211;p12"/>
          <p:cNvSpPr/>
          <p:nvPr/>
        </p:nvSpPr>
        <p:spPr>
          <a:xfrm>
            <a:off x="6615683" y="3249167"/>
            <a:ext cx="396240" cy="340360"/>
          </a:xfrm>
          <a:custGeom>
            <a:rect b="b" l="l" r="r" t="t"/>
            <a:pathLst>
              <a:path extrusionOk="0" h="340360" w="396240">
                <a:moveTo>
                  <a:pt x="316992" y="0"/>
                </a:moveTo>
                <a:lnTo>
                  <a:pt x="79248" y="0"/>
                </a:lnTo>
                <a:lnTo>
                  <a:pt x="79248" y="169926"/>
                </a:lnTo>
                <a:lnTo>
                  <a:pt x="0" y="169926"/>
                </a:lnTo>
                <a:lnTo>
                  <a:pt x="198120" y="339852"/>
                </a:lnTo>
                <a:lnTo>
                  <a:pt x="396240" y="169926"/>
                </a:lnTo>
                <a:lnTo>
                  <a:pt x="316992" y="169926"/>
                </a:lnTo>
                <a:lnTo>
                  <a:pt x="316992" y="0"/>
                </a:lnTo>
                <a:close/>
              </a:path>
            </a:pathLst>
          </a:custGeom>
          <a:solidFill>
            <a:srgbClr val="B1C1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12" name="Google Shape;212;p12"/>
          <p:cNvGrpSpPr/>
          <p:nvPr/>
        </p:nvGrpSpPr>
        <p:grpSpPr>
          <a:xfrm>
            <a:off x="5966459" y="3721608"/>
            <a:ext cx="1694688" cy="1056132"/>
            <a:chOff x="5966459" y="3721608"/>
            <a:chExt cx="1694688" cy="1056132"/>
          </a:xfrm>
        </p:grpSpPr>
        <p:sp>
          <p:nvSpPr>
            <p:cNvPr id="213" name="Google Shape;213;p12"/>
            <p:cNvSpPr/>
            <p:nvPr/>
          </p:nvSpPr>
          <p:spPr>
            <a:xfrm>
              <a:off x="5966459" y="3721608"/>
              <a:ext cx="1694688" cy="10561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2"/>
            <p:cNvSpPr/>
            <p:nvPr/>
          </p:nvSpPr>
          <p:spPr>
            <a:xfrm>
              <a:off x="6080759" y="3858768"/>
              <a:ext cx="1516380" cy="82296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12"/>
            <p:cNvSpPr/>
            <p:nvPr/>
          </p:nvSpPr>
          <p:spPr>
            <a:xfrm>
              <a:off x="6013703" y="3749040"/>
              <a:ext cx="1600200" cy="96164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12"/>
            <p:cNvSpPr/>
            <p:nvPr/>
          </p:nvSpPr>
          <p:spPr>
            <a:xfrm>
              <a:off x="6013703" y="3749040"/>
              <a:ext cx="1600200" cy="962025"/>
            </a:xfrm>
            <a:custGeom>
              <a:rect b="b" l="l" r="r" t="t"/>
              <a:pathLst>
                <a:path extrusionOk="0" h="962025" w="1600200">
                  <a:moveTo>
                    <a:pt x="0" y="96139"/>
                  </a:moveTo>
                  <a:lnTo>
                    <a:pt x="7556" y="58721"/>
                  </a:lnTo>
                  <a:lnTo>
                    <a:pt x="28162" y="28162"/>
                  </a:lnTo>
                  <a:lnTo>
                    <a:pt x="58721" y="7556"/>
                  </a:lnTo>
                  <a:lnTo>
                    <a:pt x="96138" y="0"/>
                  </a:lnTo>
                  <a:lnTo>
                    <a:pt x="1504061" y="0"/>
                  </a:lnTo>
                  <a:lnTo>
                    <a:pt x="1541478" y="7556"/>
                  </a:lnTo>
                  <a:lnTo>
                    <a:pt x="1572037" y="28162"/>
                  </a:lnTo>
                  <a:lnTo>
                    <a:pt x="1592643" y="58721"/>
                  </a:lnTo>
                  <a:lnTo>
                    <a:pt x="1600200" y="96139"/>
                  </a:lnTo>
                  <a:lnTo>
                    <a:pt x="1600200" y="865505"/>
                  </a:lnTo>
                  <a:lnTo>
                    <a:pt x="1592643" y="902922"/>
                  </a:lnTo>
                  <a:lnTo>
                    <a:pt x="1572037" y="933481"/>
                  </a:lnTo>
                  <a:lnTo>
                    <a:pt x="1541478" y="954087"/>
                  </a:lnTo>
                  <a:lnTo>
                    <a:pt x="1504061" y="961644"/>
                  </a:lnTo>
                  <a:lnTo>
                    <a:pt x="96138" y="961644"/>
                  </a:lnTo>
                  <a:lnTo>
                    <a:pt x="58721" y="954087"/>
                  </a:lnTo>
                  <a:lnTo>
                    <a:pt x="28162" y="933481"/>
                  </a:lnTo>
                  <a:lnTo>
                    <a:pt x="7556" y="902922"/>
                  </a:lnTo>
                  <a:lnTo>
                    <a:pt x="0" y="865505"/>
                  </a:lnTo>
                  <a:lnTo>
                    <a:pt x="0" y="96139"/>
                  </a:lnTo>
                  <a:close/>
                </a:path>
              </a:pathLst>
            </a:custGeom>
            <a:noFill/>
            <a:ln cap="flat" cmpd="sng" w="9525">
              <a:solidFill>
                <a:srgbClr val="46AA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17" name="Google Shape;217;p12"/>
          <p:cNvSpPr txBox="1"/>
          <p:nvPr/>
        </p:nvSpPr>
        <p:spPr>
          <a:xfrm>
            <a:off x="6250685" y="3928059"/>
            <a:ext cx="1128395" cy="550545"/>
          </a:xfrm>
          <a:prstGeom prst="rect">
            <a:avLst/>
          </a:prstGeom>
          <a:noFill/>
          <a:ln>
            <a:noFill/>
          </a:ln>
        </p:spPr>
        <p:txBody>
          <a:bodyPr anchorCtr="0" anchor="t" bIns="0" lIns="0" spcFirstLastPara="1" rIns="0" wrap="square" tIns="12700">
            <a:spAutoFit/>
          </a:bodyPr>
          <a:lstStyle/>
          <a:p>
            <a:pPr indent="0" lvl="0" marL="0" marR="0" rtl="0" algn="ctr">
              <a:lnSpc>
                <a:spcPct val="114722"/>
              </a:lnSpc>
              <a:spcBef>
                <a:spcPts val="0"/>
              </a:spcBef>
              <a:spcAft>
                <a:spcPts val="0"/>
              </a:spcAft>
              <a:buNone/>
            </a:pPr>
            <a:r>
              <a:rPr lang="en-US" sz="1800">
                <a:solidFill>
                  <a:schemeClr val="dk1"/>
                </a:solidFill>
                <a:latin typeface="Arial"/>
                <a:ea typeface="Arial"/>
                <a:cs typeface="Arial"/>
                <a:sym typeface="Arial"/>
              </a:rPr>
              <a:t>labels every</a:t>
            </a:r>
            <a:endParaRPr sz="1800">
              <a:solidFill>
                <a:schemeClr val="dk1"/>
              </a:solidFill>
              <a:latin typeface="Arial"/>
              <a:ea typeface="Arial"/>
              <a:cs typeface="Arial"/>
              <a:sym typeface="Arial"/>
            </a:endParaRPr>
          </a:p>
          <a:p>
            <a:pPr indent="0" lvl="0" marL="0" marR="0" rtl="0" algn="ctr">
              <a:lnSpc>
                <a:spcPct val="114722"/>
              </a:lnSpc>
              <a:spcBef>
                <a:spcPts val="0"/>
              </a:spcBef>
              <a:spcAft>
                <a:spcPts val="0"/>
              </a:spcAft>
              <a:buNone/>
            </a:pPr>
            <a:r>
              <a:rPr lang="en-US" sz="1800">
                <a:solidFill>
                  <a:schemeClr val="dk1"/>
                </a:solidFill>
                <a:latin typeface="Arial"/>
                <a:ea typeface="Arial"/>
                <a:cs typeface="Arial"/>
                <a:sym typeface="Arial"/>
              </a:rPr>
              <a:t>pixel</a:t>
            </a:r>
            <a:endParaRPr sz="1800">
              <a:solidFill>
                <a:schemeClr val="dk1"/>
              </a:solidFill>
              <a:latin typeface="Arial"/>
              <a:ea typeface="Arial"/>
              <a:cs typeface="Arial"/>
              <a:sym typeface="Arial"/>
            </a:endParaRPr>
          </a:p>
        </p:txBody>
      </p:sp>
      <p:grpSp>
        <p:nvGrpSpPr>
          <p:cNvPr id="218" name="Google Shape;218;p12"/>
          <p:cNvGrpSpPr/>
          <p:nvPr/>
        </p:nvGrpSpPr>
        <p:grpSpPr>
          <a:xfrm>
            <a:off x="5532120" y="4030979"/>
            <a:ext cx="340360" cy="398145"/>
            <a:chOff x="5532120" y="4030979"/>
            <a:chExt cx="340360" cy="398145"/>
          </a:xfrm>
        </p:grpSpPr>
        <p:sp>
          <p:nvSpPr>
            <p:cNvPr id="219" name="Google Shape;219;p12"/>
            <p:cNvSpPr/>
            <p:nvPr/>
          </p:nvSpPr>
          <p:spPr>
            <a:xfrm>
              <a:off x="5532120" y="4030979"/>
              <a:ext cx="340360" cy="398145"/>
            </a:xfrm>
            <a:custGeom>
              <a:rect b="b" l="l" r="r" t="t"/>
              <a:pathLst>
                <a:path extrusionOk="0" h="398145" w="340360">
                  <a:moveTo>
                    <a:pt x="169925" y="0"/>
                  </a:moveTo>
                  <a:lnTo>
                    <a:pt x="0" y="198882"/>
                  </a:lnTo>
                  <a:lnTo>
                    <a:pt x="169925" y="397764"/>
                  </a:lnTo>
                  <a:lnTo>
                    <a:pt x="169925" y="318262"/>
                  </a:lnTo>
                  <a:lnTo>
                    <a:pt x="339851" y="318262"/>
                  </a:lnTo>
                  <a:lnTo>
                    <a:pt x="339851" y="79502"/>
                  </a:lnTo>
                  <a:lnTo>
                    <a:pt x="169925" y="79502"/>
                  </a:lnTo>
                  <a:lnTo>
                    <a:pt x="169925" y="0"/>
                  </a:lnTo>
                  <a:close/>
                </a:path>
              </a:pathLst>
            </a:custGeom>
            <a:solidFill>
              <a:srgbClr val="B1C1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2"/>
            <p:cNvSpPr/>
            <p:nvPr/>
          </p:nvSpPr>
          <p:spPr>
            <a:xfrm>
              <a:off x="5532120" y="4030979"/>
              <a:ext cx="340360" cy="398145"/>
            </a:xfrm>
            <a:custGeom>
              <a:rect b="b" l="l" r="r" t="t"/>
              <a:pathLst>
                <a:path extrusionOk="0" h="398145" w="340360">
                  <a:moveTo>
                    <a:pt x="339851" y="318262"/>
                  </a:moveTo>
                  <a:lnTo>
                    <a:pt x="169925" y="318262"/>
                  </a:lnTo>
                  <a:lnTo>
                    <a:pt x="169925" y="397764"/>
                  </a:lnTo>
                  <a:lnTo>
                    <a:pt x="0" y="198882"/>
                  </a:lnTo>
                  <a:lnTo>
                    <a:pt x="169925" y="0"/>
                  </a:lnTo>
                  <a:lnTo>
                    <a:pt x="169925" y="79502"/>
                  </a:lnTo>
                  <a:lnTo>
                    <a:pt x="339851" y="79502"/>
                  </a:lnTo>
                  <a:lnTo>
                    <a:pt x="339851" y="318262"/>
                  </a:lnTo>
                  <a:close/>
                </a:path>
              </a:pathLst>
            </a:custGeom>
            <a:noFill/>
            <a:ln cap="flat" cmpd="sng" w="579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21" name="Google Shape;221;p12"/>
          <p:cNvGrpSpPr/>
          <p:nvPr/>
        </p:nvGrpSpPr>
        <p:grpSpPr>
          <a:xfrm>
            <a:off x="3724655" y="3721608"/>
            <a:ext cx="1694688" cy="1086612"/>
            <a:chOff x="3724655" y="3721608"/>
            <a:chExt cx="1694688" cy="1086612"/>
          </a:xfrm>
        </p:grpSpPr>
        <p:sp>
          <p:nvSpPr>
            <p:cNvPr id="222" name="Google Shape;222;p12"/>
            <p:cNvSpPr/>
            <p:nvPr/>
          </p:nvSpPr>
          <p:spPr>
            <a:xfrm>
              <a:off x="3724655" y="3721608"/>
              <a:ext cx="1694688" cy="10561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2"/>
            <p:cNvSpPr/>
            <p:nvPr/>
          </p:nvSpPr>
          <p:spPr>
            <a:xfrm>
              <a:off x="3872483" y="3733800"/>
              <a:ext cx="1449324" cy="107442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2"/>
            <p:cNvSpPr/>
            <p:nvPr/>
          </p:nvSpPr>
          <p:spPr>
            <a:xfrm>
              <a:off x="3771899" y="3749040"/>
              <a:ext cx="1600200" cy="96164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2"/>
            <p:cNvSpPr/>
            <p:nvPr/>
          </p:nvSpPr>
          <p:spPr>
            <a:xfrm>
              <a:off x="3771899" y="3749040"/>
              <a:ext cx="1600200" cy="962025"/>
            </a:xfrm>
            <a:custGeom>
              <a:rect b="b" l="l" r="r" t="t"/>
              <a:pathLst>
                <a:path extrusionOk="0" h="962025" w="1600200">
                  <a:moveTo>
                    <a:pt x="0" y="96139"/>
                  </a:moveTo>
                  <a:lnTo>
                    <a:pt x="7556" y="58721"/>
                  </a:lnTo>
                  <a:lnTo>
                    <a:pt x="28162" y="28162"/>
                  </a:lnTo>
                  <a:lnTo>
                    <a:pt x="58721" y="7556"/>
                  </a:lnTo>
                  <a:lnTo>
                    <a:pt x="96138" y="0"/>
                  </a:lnTo>
                  <a:lnTo>
                    <a:pt x="1504061" y="0"/>
                  </a:lnTo>
                  <a:lnTo>
                    <a:pt x="1541478" y="7556"/>
                  </a:lnTo>
                  <a:lnTo>
                    <a:pt x="1572037" y="28162"/>
                  </a:lnTo>
                  <a:lnTo>
                    <a:pt x="1592643" y="58721"/>
                  </a:lnTo>
                  <a:lnTo>
                    <a:pt x="1600200" y="96139"/>
                  </a:lnTo>
                  <a:lnTo>
                    <a:pt x="1600200" y="865505"/>
                  </a:lnTo>
                  <a:lnTo>
                    <a:pt x="1592643" y="902922"/>
                  </a:lnTo>
                  <a:lnTo>
                    <a:pt x="1572037" y="933481"/>
                  </a:lnTo>
                  <a:lnTo>
                    <a:pt x="1541478" y="954087"/>
                  </a:lnTo>
                  <a:lnTo>
                    <a:pt x="1504061" y="961644"/>
                  </a:lnTo>
                  <a:lnTo>
                    <a:pt x="96138" y="961644"/>
                  </a:lnTo>
                  <a:lnTo>
                    <a:pt x="58721" y="954087"/>
                  </a:lnTo>
                  <a:lnTo>
                    <a:pt x="28162" y="933481"/>
                  </a:lnTo>
                  <a:lnTo>
                    <a:pt x="7556" y="902922"/>
                  </a:lnTo>
                  <a:lnTo>
                    <a:pt x="0" y="865505"/>
                  </a:lnTo>
                  <a:lnTo>
                    <a:pt x="0" y="96139"/>
                  </a:lnTo>
                  <a:close/>
                </a:path>
              </a:pathLst>
            </a:custGeom>
            <a:noFill/>
            <a:ln cap="flat" cmpd="sng" w="9525">
              <a:solidFill>
                <a:srgbClr val="46AA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26" name="Google Shape;226;p12"/>
          <p:cNvSpPr txBox="1"/>
          <p:nvPr/>
        </p:nvSpPr>
        <p:spPr>
          <a:xfrm>
            <a:off x="4041775" y="3802760"/>
            <a:ext cx="1248625" cy="802005"/>
          </a:xfrm>
          <a:prstGeom prst="rect">
            <a:avLst/>
          </a:prstGeom>
          <a:noFill/>
          <a:ln>
            <a:noFill/>
          </a:ln>
        </p:spPr>
        <p:txBody>
          <a:bodyPr anchorCtr="0" anchor="t" bIns="0" lIns="0" spcFirstLastPara="1" rIns="0" wrap="square" tIns="35550">
            <a:spAutoFit/>
          </a:bodyPr>
          <a:lstStyle/>
          <a:p>
            <a:pPr indent="-1270" lvl="0" marL="12700" marR="5080" rtl="0" algn="ctr">
              <a:lnSpc>
                <a:spcPct val="91500"/>
              </a:lnSpc>
              <a:spcBef>
                <a:spcPts val="0"/>
              </a:spcBef>
              <a:spcAft>
                <a:spcPts val="0"/>
              </a:spcAft>
              <a:buNone/>
            </a:pPr>
            <a:r>
              <a:rPr lang="en-US" sz="1800">
                <a:solidFill>
                  <a:schemeClr val="dk1"/>
                </a:solidFill>
                <a:latin typeface="Arial"/>
                <a:ea typeface="Arial"/>
                <a:cs typeface="Arial"/>
                <a:sym typeface="Arial"/>
              </a:rPr>
              <a:t>Colour  segmented  images</a:t>
            </a:r>
            <a:endParaRPr sz="1800">
              <a:solidFill>
                <a:schemeClr val="dk1"/>
              </a:solidFill>
              <a:latin typeface="Arial"/>
              <a:ea typeface="Arial"/>
              <a:cs typeface="Arial"/>
              <a:sym typeface="Arial"/>
            </a:endParaRPr>
          </a:p>
        </p:txBody>
      </p:sp>
      <p:grpSp>
        <p:nvGrpSpPr>
          <p:cNvPr id="227" name="Google Shape;227;p12"/>
          <p:cNvGrpSpPr/>
          <p:nvPr/>
        </p:nvGrpSpPr>
        <p:grpSpPr>
          <a:xfrm>
            <a:off x="3290315" y="4030979"/>
            <a:ext cx="340360" cy="398145"/>
            <a:chOff x="3290315" y="4030979"/>
            <a:chExt cx="340360" cy="398145"/>
          </a:xfrm>
        </p:grpSpPr>
        <p:sp>
          <p:nvSpPr>
            <p:cNvPr id="228" name="Google Shape;228;p12"/>
            <p:cNvSpPr/>
            <p:nvPr/>
          </p:nvSpPr>
          <p:spPr>
            <a:xfrm>
              <a:off x="3290315" y="4030979"/>
              <a:ext cx="340360" cy="398145"/>
            </a:xfrm>
            <a:custGeom>
              <a:rect b="b" l="l" r="r" t="t"/>
              <a:pathLst>
                <a:path extrusionOk="0" h="398145" w="340360">
                  <a:moveTo>
                    <a:pt x="169925" y="0"/>
                  </a:moveTo>
                  <a:lnTo>
                    <a:pt x="0" y="198882"/>
                  </a:lnTo>
                  <a:lnTo>
                    <a:pt x="169925" y="397764"/>
                  </a:lnTo>
                  <a:lnTo>
                    <a:pt x="169925" y="318262"/>
                  </a:lnTo>
                  <a:lnTo>
                    <a:pt x="339851" y="318262"/>
                  </a:lnTo>
                  <a:lnTo>
                    <a:pt x="339851" y="79502"/>
                  </a:lnTo>
                  <a:lnTo>
                    <a:pt x="169925" y="79502"/>
                  </a:lnTo>
                  <a:lnTo>
                    <a:pt x="169925" y="0"/>
                  </a:lnTo>
                  <a:close/>
                </a:path>
              </a:pathLst>
            </a:custGeom>
            <a:solidFill>
              <a:srgbClr val="B1C1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2"/>
            <p:cNvSpPr/>
            <p:nvPr/>
          </p:nvSpPr>
          <p:spPr>
            <a:xfrm>
              <a:off x="3290315" y="4030979"/>
              <a:ext cx="340360" cy="398145"/>
            </a:xfrm>
            <a:custGeom>
              <a:rect b="b" l="l" r="r" t="t"/>
              <a:pathLst>
                <a:path extrusionOk="0" h="398145" w="340360">
                  <a:moveTo>
                    <a:pt x="339851" y="318262"/>
                  </a:moveTo>
                  <a:lnTo>
                    <a:pt x="169925" y="318262"/>
                  </a:lnTo>
                  <a:lnTo>
                    <a:pt x="169925" y="397764"/>
                  </a:lnTo>
                  <a:lnTo>
                    <a:pt x="0" y="198882"/>
                  </a:lnTo>
                  <a:lnTo>
                    <a:pt x="169925" y="0"/>
                  </a:lnTo>
                  <a:lnTo>
                    <a:pt x="169925" y="79502"/>
                  </a:lnTo>
                  <a:lnTo>
                    <a:pt x="339851" y="79502"/>
                  </a:lnTo>
                  <a:lnTo>
                    <a:pt x="339851" y="318262"/>
                  </a:lnTo>
                  <a:close/>
                </a:path>
              </a:pathLst>
            </a:custGeom>
            <a:noFill/>
            <a:ln cap="flat" cmpd="sng" w="579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30" name="Google Shape;230;p12"/>
          <p:cNvGrpSpPr/>
          <p:nvPr/>
        </p:nvGrpSpPr>
        <p:grpSpPr>
          <a:xfrm>
            <a:off x="1482852" y="3721608"/>
            <a:ext cx="1694688" cy="1056132"/>
            <a:chOff x="1482852" y="3721608"/>
            <a:chExt cx="1694688" cy="1056132"/>
          </a:xfrm>
        </p:grpSpPr>
        <p:sp>
          <p:nvSpPr>
            <p:cNvPr id="231" name="Google Shape;231;p12"/>
            <p:cNvSpPr/>
            <p:nvPr/>
          </p:nvSpPr>
          <p:spPr>
            <a:xfrm>
              <a:off x="1482852" y="3721608"/>
              <a:ext cx="1694688" cy="10561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12"/>
            <p:cNvSpPr/>
            <p:nvPr/>
          </p:nvSpPr>
          <p:spPr>
            <a:xfrm>
              <a:off x="1530096" y="3749040"/>
              <a:ext cx="1600199" cy="96164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12"/>
            <p:cNvSpPr/>
            <p:nvPr/>
          </p:nvSpPr>
          <p:spPr>
            <a:xfrm>
              <a:off x="1530096" y="3749040"/>
              <a:ext cx="1600200" cy="962025"/>
            </a:xfrm>
            <a:custGeom>
              <a:rect b="b" l="l" r="r" t="t"/>
              <a:pathLst>
                <a:path extrusionOk="0" h="962025" w="1600200">
                  <a:moveTo>
                    <a:pt x="0" y="96139"/>
                  </a:moveTo>
                  <a:lnTo>
                    <a:pt x="7556" y="58721"/>
                  </a:lnTo>
                  <a:lnTo>
                    <a:pt x="28162" y="28162"/>
                  </a:lnTo>
                  <a:lnTo>
                    <a:pt x="58721" y="7556"/>
                  </a:lnTo>
                  <a:lnTo>
                    <a:pt x="96139" y="0"/>
                  </a:lnTo>
                  <a:lnTo>
                    <a:pt x="1504061" y="0"/>
                  </a:lnTo>
                  <a:lnTo>
                    <a:pt x="1541478" y="7556"/>
                  </a:lnTo>
                  <a:lnTo>
                    <a:pt x="1572037" y="28162"/>
                  </a:lnTo>
                  <a:lnTo>
                    <a:pt x="1592643" y="58721"/>
                  </a:lnTo>
                  <a:lnTo>
                    <a:pt x="1600199" y="96139"/>
                  </a:lnTo>
                  <a:lnTo>
                    <a:pt x="1600199" y="865505"/>
                  </a:lnTo>
                  <a:lnTo>
                    <a:pt x="1592643" y="902922"/>
                  </a:lnTo>
                  <a:lnTo>
                    <a:pt x="1572037" y="933481"/>
                  </a:lnTo>
                  <a:lnTo>
                    <a:pt x="1541478" y="954087"/>
                  </a:lnTo>
                  <a:lnTo>
                    <a:pt x="1504061" y="961644"/>
                  </a:lnTo>
                  <a:lnTo>
                    <a:pt x="96139" y="961644"/>
                  </a:lnTo>
                  <a:lnTo>
                    <a:pt x="58721" y="954087"/>
                  </a:lnTo>
                  <a:lnTo>
                    <a:pt x="28162" y="933481"/>
                  </a:lnTo>
                  <a:lnTo>
                    <a:pt x="7556" y="902922"/>
                  </a:lnTo>
                  <a:lnTo>
                    <a:pt x="0" y="865505"/>
                  </a:lnTo>
                  <a:lnTo>
                    <a:pt x="0" y="96139"/>
                  </a:lnTo>
                  <a:close/>
                </a:path>
              </a:pathLst>
            </a:custGeom>
            <a:noFill/>
            <a:ln cap="flat" cmpd="sng" w="9525">
              <a:solidFill>
                <a:srgbClr val="46AA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34" name="Google Shape;234;p12"/>
          <p:cNvSpPr txBox="1"/>
          <p:nvPr/>
        </p:nvSpPr>
        <p:spPr>
          <a:xfrm>
            <a:off x="1782826" y="3928059"/>
            <a:ext cx="1092835" cy="550545"/>
          </a:xfrm>
          <a:prstGeom prst="rect">
            <a:avLst/>
          </a:prstGeom>
          <a:noFill/>
          <a:ln>
            <a:noFill/>
          </a:ln>
        </p:spPr>
        <p:txBody>
          <a:bodyPr anchorCtr="0" anchor="t" bIns="0" lIns="0" spcFirstLastPara="1" rIns="0" wrap="square" tIns="12700">
            <a:spAutoFit/>
          </a:bodyPr>
          <a:lstStyle/>
          <a:p>
            <a:pPr indent="0" lvl="0" marL="0" marR="0" rtl="0" algn="ctr">
              <a:lnSpc>
                <a:spcPct val="114722"/>
              </a:lnSpc>
              <a:spcBef>
                <a:spcPts val="0"/>
              </a:spcBef>
              <a:spcAft>
                <a:spcPts val="0"/>
              </a:spcAft>
              <a:buNone/>
            </a:pPr>
            <a:r>
              <a:rPr lang="en-US" sz="1800">
                <a:solidFill>
                  <a:schemeClr val="dk1"/>
                </a:solidFill>
                <a:latin typeface="Arial"/>
                <a:ea typeface="Arial"/>
                <a:cs typeface="Arial"/>
                <a:sym typeface="Arial"/>
              </a:rPr>
              <a:t>optic disc is</a:t>
            </a:r>
            <a:endParaRPr sz="1800">
              <a:solidFill>
                <a:schemeClr val="dk1"/>
              </a:solidFill>
              <a:latin typeface="Arial"/>
              <a:ea typeface="Arial"/>
              <a:cs typeface="Arial"/>
              <a:sym typeface="Arial"/>
            </a:endParaRPr>
          </a:p>
          <a:p>
            <a:pPr indent="0" lvl="0" marL="0" marR="0" rtl="0" algn="ctr">
              <a:lnSpc>
                <a:spcPct val="114722"/>
              </a:lnSpc>
              <a:spcBef>
                <a:spcPts val="0"/>
              </a:spcBef>
              <a:spcAft>
                <a:spcPts val="0"/>
              </a:spcAft>
              <a:buNone/>
            </a:pPr>
            <a:r>
              <a:rPr lang="en-US" sz="1800">
                <a:solidFill>
                  <a:schemeClr val="dk1"/>
                </a:solidFill>
                <a:latin typeface="Arial"/>
                <a:ea typeface="Arial"/>
                <a:cs typeface="Arial"/>
                <a:sym typeface="Arial"/>
              </a:rPr>
              <a:t>localized</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8" name="Shape 238"/>
        <p:cNvGrpSpPr/>
        <p:nvPr/>
      </p:nvGrpSpPr>
      <p:grpSpPr>
        <a:xfrm>
          <a:off x="0" y="0"/>
          <a:ext cx="0" cy="0"/>
          <a:chOff x="0" y="0"/>
          <a:chExt cx="0" cy="0"/>
        </a:xfrm>
      </p:grpSpPr>
      <p:sp>
        <p:nvSpPr>
          <p:cNvPr id="239" name="Google Shape;239;p13"/>
          <p:cNvSpPr txBox="1"/>
          <p:nvPr>
            <p:ph type="title"/>
          </p:nvPr>
        </p:nvSpPr>
        <p:spPr>
          <a:xfrm>
            <a:off x="535940" y="576199"/>
            <a:ext cx="623189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3200">
                <a:solidFill>
                  <a:schemeClr val="dk1"/>
                </a:solidFill>
                <a:latin typeface="Times New Roman"/>
                <a:ea typeface="Times New Roman"/>
                <a:cs typeface="Times New Roman"/>
                <a:sym typeface="Times New Roman"/>
              </a:rPr>
              <a:t>STEP </a:t>
            </a:r>
            <a:r>
              <a:rPr lang="en-US"/>
              <a:t>3:FEATURE </a:t>
            </a:r>
            <a:r>
              <a:rPr b="1" i="0" lang="en-US" sz="3200">
                <a:solidFill>
                  <a:schemeClr val="dk1"/>
                </a:solidFill>
                <a:latin typeface="Times New Roman"/>
                <a:ea typeface="Times New Roman"/>
                <a:cs typeface="Times New Roman"/>
                <a:sym typeface="Times New Roman"/>
              </a:rPr>
              <a:t>EXTRACTION</a:t>
            </a:r>
            <a:endParaRPr/>
          </a:p>
        </p:txBody>
      </p:sp>
      <p:sp>
        <p:nvSpPr>
          <p:cNvPr id="240" name="Google Shape;240;p13"/>
          <p:cNvSpPr txBox="1"/>
          <p:nvPr/>
        </p:nvSpPr>
        <p:spPr>
          <a:xfrm>
            <a:off x="535940" y="1547825"/>
            <a:ext cx="7618730" cy="423291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On the basis of colour and texture	orientation,  features are extracted using GLCM.</a:t>
            </a:r>
            <a:endParaRPr sz="30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0"/>
              <a:buFont typeface="Arial"/>
              <a:buNone/>
            </a:pPr>
            <a:r>
              <a:t/>
            </a:r>
            <a:endParaRPr sz="3000">
              <a:solidFill>
                <a:schemeClr val="dk1"/>
              </a:solidFill>
              <a:latin typeface="Arial"/>
              <a:ea typeface="Arial"/>
              <a:cs typeface="Arial"/>
              <a:sym typeface="Arial"/>
            </a:endParaRPr>
          </a:p>
          <a:p>
            <a:pPr indent="0" lvl="0" marL="139065" marR="0" rtl="0" algn="l">
              <a:lnSpc>
                <a:spcPct val="100000"/>
              </a:lnSpc>
              <a:spcBef>
                <a:spcPts val="2480"/>
              </a:spcBef>
              <a:spcAft>
                <a:spcPts val="0"/>
              </a:spcAft>
              <a:buNone/>
            </a:pPr>
            <a:r>
              <a:rPr b="1" lang="en-US" sz="3200">
                <a:solidFill>
                  <a:schemeClr val="dk1"/>
                </a:solidFill>
                <a:latin typeface="Times New Roman"/>
                <a:ea typeface="Times New Roman"/>
                <a:cs typeface="Times New Roman"/>
                <a:sym typeface="Times New Roman"/>
              </a:rPr>
              <a:t>STEP 4: CLASSIFICATION</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4450">
              <a:solidFill>
                <a:schemeClr val="dk1"/>
              </a:solidFill>
              <a:latin typeface="Times New Roman"/>
              <a:ea typeface="Times New Roman"/>
              <a:cs typeface="Times New Roman"/>
              <a:sym typeface="Times New Roman"/>
            </a:endParaRPr>
          </a:p>
          <a:p>
            <a:pPr indent="-342900" lvl="0" marL="355600" marR="156845" rtl="0" algn="l">
              <a:lnSpc>
                <a:spcPct val="10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The final step is classification of given input as  exudates (or) non-exudates by naive bayes  classifier.</a:t>
            </a:r>
            <a:endParaRPr sz="30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4" name="Shape 244"/>
        <p:cNvGrpSpPr/>
        <p:nvPr/>
      </p:nvGrpSpPr>
      <p:grpSpPr>
        <a:xfrm>
          <a:off x="0" y="0"/>
          <a:ext cx="0" cy="0"/>
          <a:chOff x="0" y="0"/>
          <a:chExt cx="0" cy="0"/>
        </a:xfrm>
      </p:grpSpPr>
      <p:sp>
        <p:nvSpPr>
          <p:cNvPr id="245" name="Google Shape;245;p14"/>
          <p:cNvSpPr txBox="1"/>
          <p:nvPr>
            <p:ph type="title"/>
          </p:nvPr>
        </p:nvSpPr>
        <p:spPr>
          <a:xfrm>
            <a:off x="1966341" y="576199"/>
            <a:ext cx="521081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3200">
                <a:solidFill>
                  <a:schemeClr val="dk1"/>
                </a:solidFill>
                <a:latin typeface="Times New Roman"/>
                <a:ea typeface="Times New Roman"/>
                <a:cs typeface="Times New Roman"/>
                <a:sym typeface="Times New Roman"/>
              </a:rPr>
              <a:t>PRE-PROCESSED</a:t>
            </a:r>
            <a:r>
              <a:rPr lang="en-US"/>
              <a:t> </a:t>
            </a:r>
            <a:r>
              <a:rPr b="1" i="0" lang="en-US" sz="3200">
                <a:solidFill>
                  <a:schemeClr val="dk1"/>
                </a:solidFill>
                <a:latin typeface="Times New Roman"/>
                <a:ea typeface="Times New Roman"/>
                <a:cs typeface="Times New Roman"/>
                <a:sym typeface="Times New Roman"/>
              </a:rPr>
              <a:t>OUTPUT</a:t>
            </a:r>
            <a:endParaRPr/>
          </a:p>
        </p:txBody>
      </p:sp>
      <p:sp>
        <p:nvSpPr>
          <p:cNvPr id="246" name="Google Shape;246;p14"/>
          <p:cNvSpPr/>
          <p:nvPr/>
        </p:nvSpPr>
        <p:spPr>
          <a:xfrm>
            <a:off x="3733800" y="1295400"/>
            <a:ext cx="2133600" cy="1600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14"/>
          <p:cNvSpPr txBox="1"/>
          <p:nvPr/>
        </p:nvSpPr>
        <p:spPr>
          <a:xfrm>
            <a:off x="3478529" y="2994786"/>
            <a:ext cx="2642235" cy="1136650"/>
          </a:xfrm>
          <a:prstGeom prst="rect">
            <a:avLst/>
          </a:prstGeom>
          <a:noFill/>
          <a:ln>
            <a:noFill/>
          </a:ln>
        </p:spPr>
        <p:txBody>
          <a:bodyPr anchorCtr="0" anchor="t" bIns="0" lIns="0" spcFirstLastPara="1" rIns="0" wrap="square" tIns="12700">
            <a:spAutoFit/>
          </a:bodyPr>
          <a:lstStyle/>
          <a:p>
            <a:pPr indent="0" lvl="0" marL="250825"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Input retinal image</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sz="21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800">
                <a:solidFill>
                  <a:schemeClr val="dk1"/>
                </a:solidFill>
                <a:latin typeface="Times New Roman"/>
                <a:ea typeface="Times New Roman"/>
                <a:cs typeface="Times New Roman"/>
                <a:sym typeface="Times New Roman"/>
              </a:rPr>
              <a:t>HSI Components</a:t>
            </a:r>
            <a:endParaRPr sz="2800">
              <a:solidFill>
                <a:schemeClr val="dk1"/>
              </a:solidFill>
              <a:latin typeface="Times New Roman"/>
              <a:ea typeface="Times New Roman"/>
              <a:cs typeface="Times New Roman"/>
              <a:sym typeface="Times New Roman"/>
            </a:endParaRPr>
          </a:p>
        </p:txBody>
      </p:sp>
      <p:sp>
        <p:nvSpPr>
          <p:cNvPr id="248" name="Google Shape;248;p14"/>
          <p:cNvSpPr/>
          <p:nvPr/>
        </p:nvSpPr>
        <p:spPr>
          <a:xfrm>
            <a:off x="685800" y="4495800"/>
            <a:ext cx="2209800" cy="167944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14"/>
          <p:cNvSpPr/>
          <p:nvPr/>
        </p:nvSpPr>
        <p:spPr>
          <a:xfrm>
            <a:off x="3657600" y="4495800"/>
            <a:ext cx="2057400" cy="1600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14"/>
          <p:cNvSpPr/>
          <p:nvPr/>
        </p:nvSpPr>
        <p:spPr>
          <a:xfrm>
            <a:off x="6477000" y="4419600"/>
            <a:ext cx="1981200" cy="164134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14"/>
          <p:cNvSpPr txBox="1"/>
          <p:nvPr/>
        </p:nvSpPr>
        <p:spPr>
          <a:xfrm>
            <a:off x="993444" y="6271971"/>
            <a:ext cx="167449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H component</a:t>
            </a:r>
            <a:endParaRPr sz="2400">
              <a:solidFill>
                <a:schemeClr val="dk1"/>
              </a:solidFill>
              <a:latin typeface="Times New Roman"/>
              <a:ea typeface="Times New Roman"/>
              <a:cs typeface="Times New Roman"/>
              <a:sym typeface="Times New Roman"/>
            </a:endParaRPr>
          </a:p>
        </p:txBody>
      </p:sp>
      <p:sp>
        <p:nvSpPr>
          <p:cNvPr id="252" name="Google Shape;252;p14"/>
          <p:cNvSpPr txBox="1"/>
          <p:nvPr/>
        </p:nvSpPr>
        <p:spPr>
          <a:xfrm>
            <a:off x="4117975" y="6271971"/>
            <a:ext cx="169037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S Component</a:t>
            </a:r>
            <a:endParaRPr sz="2400">
              <a:solidFill>
                <a:schemeClr val="dk1"/>
              </a:solidFill>
              <a:latin typeface="Times New Roman"/>
              <a:ea typeface="Times New Roman"/>
              <a:cs typeface="Times New Roman"/>
              <a:sym typeface="Times New Roman"/>
            </a:endParaRPr>
          </a:p>
        </p:txBody>
      </p:sp>
      <p:sp>
        <p:nvSpPr>
          <p:cNvPr id="253" name="Google Shape;253;p14"/>
          <p:cNvSpPr txBox="1"/>
          <p:nvPr/>
        </p:nvSpPr>
        <p:spPr>
          <a:xfrm>
            <a:off x="6937629" y="6271971"/>
            <a:ext cx="162369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I Component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7" name="Shape 257"/>
        <p:cNvGrpSpPr/>
        <p:nvPr/>
      </p:nvGrpSpPr>
      <p:grpSpPr>
        <a:xfrm>
          <a:off x="0" y="0"/>
          <a:ext cx="0" cy="0"/>
          <a:chOff x="0" y="0"/>
          <a:chExt cx="0" cy="0"/>
        </a:xfrm>
      </p:grpSpPr>
      <p:sp>
        <p:nvSpPr>
          <p:cNvPr id="258" name="Google Shape;258;p15"/>
          <p:cNvSpPr/>
          <p:nvPr/>
        </p:nvSpPr>
        <p:spPr>
          <a:xfrm>
            <a:off x="609600" y="2438400"/>
            <a:ext cx="2209800" cy="16596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15"/>
          <p:cNvSpPr/>
          <p:nvPr/>
        </p:nvSpPr>
        <p:spPr>
          <a:xfrm>
            <a:off x="3429000" y="2362200"/>
            <a:ext cx="2362200" cy="172669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15"/>
          <p:cNvSpPr/>
          <p:nvPr/>
        </p:nvSpPr>
        <p:spPr>
          <a:xfrm>
            <a:off x="6400800" y="2362200"/>
            <a:ext cx="2133600" cy="1600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15"/>
          <p:cNvSpPr txBox="1"/>
          <p:nvPr/>
        </p:nvSpPr>
        <p:spPr>
          <a:xfrm>
            <a:off x="535940" y="4534280"/>
            <a:ext cx="25781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Filtered I component</a:t>
            </a:r>
            <a:endParaRPr sz="2400">
              <a:solidFill>
                <a:schemeClr val="dk1"/>
              </a:solidFill>
              <a:latin typeface="Times New Roman"/>
              <a:ea typeface="Times New Roman"/>
              <a:cs typeface="Times New Roman"/>
              <a:sym typeface="Times New Roman"/>
            </a:endParaRPr>
          </a:p>
        </p:txBody>
      </p:sp>
      <p:sp>
        <p:nvSpPr>
          <p:cNvPr id="262" name="Google Shape;262;p15"/>
          <p:cNvSpPr txBox="1"/>
          <p:nvPr/>
        </p:nvSpPr>
        <p:spPr>
          <a:xfrm>
            <a:off x="3775075" y="4534280"/>
            <a:ext cx="186118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CLAHE image</a:t>
            </a:r>
            <a:endParaRPr sz="2400">
              <a:solidFill>
                <a:schemeClr val="dk1"/>
              </a:solidFill>
              <a:latin typeface="Times New Roman"/>
              <a:ea typeface="Times New Roman"/>
              <a:cs typeface="Times New Roman"/>
              <a:sym typeface="Times New Roman"/>
            </a:endParaRPr>
          </a:p>
        </p:txBody>
      </p:sp>
      <p:sp>
        <p:nvSpPr>
          <p:cNvPr id="263" name="Google Shape;263;p15"/>
          <p:cNvSpPr txBox="1"/>
          <p:nvPr/>
        </p:nvSpPr>
        <p:spPr>
          <a:xfrm>
            <a:off x="6447764" y="4534280"/>
            <a:ext cx="255524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Pre-processed image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2007489" y="576199"/>
            <a:ext cx="512889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SEGMENTATION </a:t>
            </a:r>
            <a:r>
              <a:rPr b="1" i="0" lang="en-US" sz="3200">
                <a:solidFill>
                  <a:schemeClr val="dk1"/>
                </a:solidFill>
                <a:latin typeface="Times New Roman"/>
                <a:ea typeface="Times New Roman"/>
                <a:cs typeface="Times New Roman"/>
                <a:sym typeface="Times New Roman"/>
              </a:rPr>
              <a:t>OUTPUT</a:t>
            </a:r>
            <a:endParaRPr/>
          </a:p>
        </p:txBody>
      </p:sp>
      <p:sp>
        <p:nvSpPr>
          <p:cNvPr id="269" name="Google Shape;269;p16"/>
          <p:cNvSpPr/>
          <p:nvPr/>
        </p:nvSpPr>
        <p:spPr>
          <a:xfrm>
            <a:off x="3429000" y="4896611"/>
            <a:ext cx="2610612" cy="19613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16"/>
          <p:cNvSpPr txBox="1"/>
          <p:nvPr/>
        </p:nvSpPr>
        <p:spPr>
          <a:xfrm>
            <a:off x="764540" y="3461865"/>
            <a:ext cx="7280909" cy="1158240"/>
          </a:xfrm>
          <a:prstGeom prst="rect">
            <a:avLst/>
          </a:prstGeom>
          <a:noFill/>
          <a:ln>
            <a:noFill/>
          </a:ln>
        </p:spPr>
        <p:txBody>
          <a:bodyPr anchorCtr="0" anchor="t" bIns="0" lIns="0" spcFirstLastPara="1" rIns="0" wrap="square" tIns="169525">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 L channel	b. A channel	c. B channel</a:t>
            </a:r>
            <a:endParaRPr/>
          </a:p>
          <a:p>
            <a:pPr indent="0" lvl="0" marL="1364615" marR="0" rtl="0" algn="l">
              <a:lnSpc>
                <a:spcPct val="100000"/>
              </a:lnSpc>
              <a:spcBef>
                <a:spcPts val="1440"/>
              </a:spcBef>
              <a:spcAft>
                <a:spcPts val="0"/>
              </a:spcAft>
              <a:buNone/>
            </a:pPr>
            <a:r>
              <a:rPr b="1" lang="en-US" sz="2800">
                <a:solidFill>
                  <a:schemeClr val="dk1"/>
                </a:solidFill>
                <a:latin typeface="Times New Roman"/>
                <a:ea typeface="Times New Roman"/>
                <a:cs typeface="Times New Roman"/>
                <a:sym typeface="Times New Roman"/>
              </a:rPr>
              <a:t>Image Labeled By Cluster Index</a:t>
            </a:r>
            <a:endParaRPr sz="2800">
              <a:solidFill>
                <a:schemeClr val="dk1"/>
              </a:solidFill>
              <a:latin typeface="Times New Roman"/>
              <a:ea typeface="Times New Roman"/>
              <a:cs typeface="Times New Roman"/>
              <a:sym typeface="Times New Roman"/>
            </a:endParaRPr>
          </a:p>
        </p:txBody>
      </p:sp>
      <p:sp>
        <p:nvSpPr>
          <p:cNvPr id="271" name="Google Shape;271;p16"/>
          <p:cNvSpPr/>
          <p:nvPr/>
        </p:nvSpPr>
        <p:spPr>
          <a:xfrm>
            <a:off x="457200" y="1828800"/>
            <a:ext cx="2209800" cy="1524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16"/>
          <p:cNvSpPr/>
          <p:nvPr/>
        </p:nvSpPr>
        <p:spPr>
          <a:xfrm>
            <a:off x="3276600" y="1828800"/>
            <a:ext cx="2209800" cy="1600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16"/>
          <p:cNvSpPr/>
          <p:nvPr/>
        </p:nvSpPr>
        <p:spPr>
          <a:xfrm>
            <a:off x="6096000" y="1828800"/>
            <a:ext cx="2362200" cy="1600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16"/>
          <p:cNvSpPr txBox="1"/>
          <p:nvPr/>
        </p:nvSpPr>
        <p:spPr>
          <a:xfrm>
            <a:off x="2377185" y="1318005"/>
            <a:ext cx="385699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chemeClr val="dk1"/>
                </a:solidFill>
                <a:latin typeface="Times New Roman"/>
                <a:ea typeface="Times New Roman"/>
                <a:cs typeface="Times New Roman"/>
                <a:sym typeface="Times New Roman"/>
              </a:rPr>
              <a:t>LAB colour space images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8" name="Shape 278"/>
        <p:cNvGrpSpPr/>
        <p:nvPr/>
      </p:nvGrpSpPr>
      <p:grpSpPr>
        <a:xfrm>
          <a:off x="0" y="0"/>
          <a:ext cx="0" cy="0"/>
          <a:chOff x="0" y="0"/>
          <a:chExt cx="0" cy="0"/>
        </a:xfrm>
      </p:grpSpPr>
      <p:sp>
        <p:nvSpPr>
          <p:cNvPr id="279" name="Google Shape;279;p17"/>
          <p:cNvSpPr txBox="1"/>
          <p:nvPr>
            <p:ph type="title"/>
          </p:nvPr>
        </p:nvSpPr>
        <p:spPr>
          <a:xfrm>
            <a:off x="2274189" y="576199"/>
            <a:ext cx="459549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3200">
                <a:solidFill>
                  <a:schemeClr val="dk1"/>
                </a:solidFill>
                <a:latin typeface="Times New Roman"/>
                <a:ea typeface="Times New Roman"/>
                <a:cs typeface="Times New Roman"/>
                <a:sym typeface="Times New Roman"/>
              </a:rPr>
              <a:t>CLUSTER</a:t>
            </a:r>
            <a:r>
              <a:rPr lang="en-US"/>
              <a:t> FORMATION</a:t>
            </a:r>
            <a:endParaRPr/>
          </a:p>
        </p:txBody>
      </p:sp>
      <p:sp>
        <p:nvSpPr>
          <p:cNvPr id="280" name="Google Shape;280;p17"/>
          <p:cNvSpPr/>
          <p:nvPr/>
        </p:nvSpPr>
        <p:spPr>
          <a:xfrm>
            <a:off x="2372306" y="2173619"/>
            <a:ext cx="1240262" cy="833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17"/>
          <p:cNvSpPr txBox="1"/>
          <p:nvPr/>
        </p:nvSpPr>
        <p:spPr>
          <a:xfrm>
            <a:off x="2761117" y="1977601"/>
            <a:ext cx="436880" cy="14986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cluster1</a:t>
            </a:r>
            <a:endParaRPr sz="800">
              <a:solidFill>
                <a:schemeClr val="dk1"/>
              </a:solidFill>
              <a:latin typeface="Arial"/>
              <a:ea typeface="Arial"/>
              <a:cs typeface="Arial"/>
              <a:sym typeface="Arial"/>
            </a:endParaRPr>
          </a:p>
        </p:txBody>
      </p:sp>
      <p:sp>
        <p:nvSpPr>
          <p:cNvPr id="282" name="Google Shape;282;p17"/>
          <p:cNvSpPr/>
          <p:nvPr/>
        </p:nvSpPr>
        <p:spPr>
          <a:xfrm>
            <a:off x="4040837" y="2173619"/>
            <a:ext cx="1240564" cy="83360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3" name="Google Shape;283;p17"/>
          <p:cNvSpPr txBox="1"/>
          <p:nvPr/>
        </p:nvSpPr>
        <p:spPr>
          <a:xfrm>
            <a:off x="4438741" y="1977601"/>
            <a:ext cx="436880" cy="14986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cluster2</a:t>
            </a:r>
            <a:endParaRPr sz="800">
              <a:solidFill>
                <a:schemeClr val="dk1"/>
              </a:solidFill>
              <a:latin typeface="Arial"/>
              <a:ea typeface="Arial"/>
              <a:cs typeface="Arial"/>
              <a:sym typeface="Arial"/>
            </a:endParaRPr>
          </a:p>
        </p:txBody>
      </p:sp>
      <p:sp>
        <p:nvSpPr>
          <p:cNvPr id="284" name="Google Shape;284;p17"/>
          <p:cNvSpPr/>
          <p:nvPr/>
        </p:nvSpPr>
        <p:spPr>
          <a:xfrm>
            <a:off x="5709508" y="2181535"/>
            <a:ext cx="1231612" cy="8203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17"/>
          <p:cNvSpPr txBox="1"/>
          <p:nvPr/>
        </p:nvSpPr>
        <p:spPr>
          <a:xfrm>
            <a:off x="6098561" y="1977601"/>
            <a:ext cx="436880" cy="14986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cluster3</a:t>
            </a:r>
            <a:endParaRPr sz="800">
              <a:solidFill>
                <a:schemeClr val="dk1"/>
              </a:solidFill>
              <a:latin typeface="Arial"/>
              <a:ea typeface="Arial"/>
              <a:cs typeface="Arial"/>
              <a:sym typeface="Arial"/>
            </a:endParaRPr>
          </a:p>
        </p:txBody>
      </p:sp>
      <p:sp>
        <p:nvSpPr>
          <p:cNvPr id="286" name="Google Shape;286;p17"/>
          <p:cNvSpPr/>
          <p:nvPr/>
        </p:nvSpPr>
        <p:spPr>
          <a:xfrm>
            <a:off x="2372306" y="4085381"/>
            <a:ext cx="1240262" cy="82990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17"/>
          <p:cNvSpPr txBox="1"/>
          <p:nvPr/>
        </p:nvSpPr>
        <p:spPr>
          <a:xfrm>
            <a:off x="2761117" y="3889399"/>
            <a:ext cx="436880" cy="14986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cluster4</a:t>
            </a:r>
            <a:endParaRPr sz="800">
              <a:solidFill>
                <a:schemeClr val="dk1"/>
              </a:solidFill>
              <a:latin typeface="Arial"/>
              <a:ea typeface="Arial"/>
              <a:cs typeface="Arial"/>
              <a:sym typeface="Arial"/>
            </a:endParaRPr>
          </a:p>
        </p:txBody>
      </p:sp>
      <p:sp>
        <p:nvSpPr>
          <p:cNvPr id="288" name="Google Shape;288;p17"/>
          <p:cNvSpPr/>
          <p:nvPr/>
        </p:nvSpPr>
        <p:spPr>
          <a:xfrm>
            <a:off x="4040837" y="4085381"/>
            <a:ext cx="1240564" cy="82990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9" name="Google Shape;289;p17"/>
          <p:cNvSpPr txBox="1"/>
          <p:nvPr/>
        </p:nvSpPr>
        <p:spPr>
          <a:xfrm>
            <a:off x="4438741" y="3889399"/>
            <a:ext cx="436880" cy="14986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cluster5</a:t>
            </a:r>
            <a:endParaRPr sz="800">
              <a:solidFill>
                <a:schemeClr val="dk1"/>
              </a:solidFill>
              <a:latin typeface="Arial"/>
              <a:ea typeface="Arial"/>
              <a:cs typeface="Arial"/>
              <a:sym typeface="Arial"/>
            </a:endParaRPr>
          </a:p>
        </p:txBody>
      </p:sp>
      <p:sp>
        <p:nvSpPr>
          <p:cNvPr id="290" name="Google Shape;290;p17"/>
          <p:cNvSpPr txBox="1"/>
          <p:nvPr/>
        </p:nvSpPr>
        <p:spPr>
          <a:xfrm>
            <a:off x="3508375" y="5066538"/>
            <a:ext cx="212661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Cluster Output</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4" name="Shape 294"/>
        <p:cNvGrpSpPr/>
        <p:nvPr/>
      </p:nvGrpSpPr>
      <p:grpSpPr>
        <a:xfrm>
          <a:off x="0" y="0"/>
          <a:ext cx="0" cy="0"/>
          <a:chOff x="0" y="0"/>
          <a:chExt cx="0" cy="0"/>
        </a:xfrm>
      </p:grpSpPr>
      <p:sp>
        <p:nvSpPr>
          <p:cNvPr id="295" name="Google Shape;295;p18"/>
          <p:cNvSpPr txBox="1"/>
          <p:nvPr>
            <p:ph type="title"/>
          </p:nvPr>
        </p:nvSpPr>
        <p:spPr>
          <a:xfrm>
            <a:off x="535940" y="576199"/>
            <a:ext cx="278511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3200">
                <a:solidFill>
                  <a:schemeClr val="dk1"/>
                </a:solidFill>
                <a:latin typeface="Times New Roman"/>
                <a:ea typeface="Times New Roman"/>
                <a:cs typeface="Times New Roman"/>
                <a:sym typeface="Times New Roman"/>
              </a:rPr>
              <a:t>CONCLUSION</a:t>
            </a:r>
            <a:endParaRPr/>
          </a:p>
        </p:txBody>
      </p:sp>
      <p:sp>
        <p:nvSpPr>
          <p:cNvPr id="296" name="Google Shape;296;p18"/>
          <p:cNvSpPr txBox="1"/>
          <p:nvPr/>
        </p:nvSpPr>
        <p:spPr>
          <a:xfrm>
            <a:off x="535940" y="1394205"/>
            <a:ext cx="8073390" cy="4196080"/>
          </a:xfrm>
          <a:prstGeom prst="rect">
            <a:avLst/>
          </a:prstGeom>
          <a:noFill/>
          <a:ln>
            <a:noFill/>
          </a:ln>
        </p:spPr>
        <p:txBody>
          <a:bodyPr anchorCtr="0" anchor="t" bIns="0" lIns="0" spcFirstLastPara="1" rIns="0" wrap="square" tIns="12700">
            <a:spAutoFit/>
          </a:bodyPr>
          <a:lstStyle/>
          <a:p>
            <a:pPr indent="-342900" lvl="0" marL="355600" marR="5715" rtl="0" algn="just">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selected features clustered by k-means clustering and  classified into exudates and non –exudates using naive bayes  classifier.</a:t>
            </a:r>
            <a:endParaRPr sz="2400">
              <a:solidFill>
                <a:schemeClr val="dk1"/>
              </a:solidFill>
              <a:latin typeface="Times New Roman"/>
              <a:ea typeface="Times New Roman"/>
              <a:cs typeface="Times New Roman"/>
              <a:sym typeface="Times New Roman"/>
            </a:endParaRPr>
          </a:p>
          <a:p>
            <a:pPr indent="-342900" lvl="0" marL="355600" marR="5080" rtl="0" algn="just">
              <a:lnSpc>
                <a:spcPct val="100000"/>
              </a:lnSpc>
              <a:spcBef>
                <a:spcPts val="5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Using this approach, the exudates are detected with 98%  success rate.</a:t>
            </a:r>
            <a:endParaRPr/>
          </a:p>
          <a:p>
            <a:pPr indent="0" lvl="0" marL="0" marR="0" rtl="0" algn="l">
              <a:lnSpc>
                <a:spcPct val="100000"/>
              </a:lnSpc>
              <a:spcBef>
                <a:spcPts val="0"/>
              </a:spcBef>
              <a:spcAft>
                <a:spcPts val="0"/>
              </a:spcAft>
              <a:buClr>
                <a:schemeClr val="dk1"/>
              </a:buClr>
              <a:buSzPts val="2600"/>
              <a:buFont typeface="Arial"/>
              <a:buNone/>
            </a:pPr>
            <a:r>
              <a:t/>
            </a:r>
            <a:endParaRPr sz="2600">
              <a:solidFill>
                <a:schemeClr val="dk1"/>
              </a:solidFill>
              <a:latin typeface="Times New Roman"/>
              <a:ea typeface="Times New Roman"/>
              <a:cs typeface="Times New Roman"/>
              <a:sym typeface="Times New Roman"/>
            </a:endParaRPr>
          </a:p>
          <a:p>
            <a:pPr indent="0" lvl="0" marL="12700" marR="0" rtl="0" algn="l">
              <a:lnSpc>
                <a:spcPct val="100000"/>
              </a:lnSpc>
              <a:spcBef>
                <a:spcPts val="1700"/>
              </a:spcBef>
              <a:spcAft>
                <a:spcPts val="0"/>
              </a:spcAft>
              <a:buNone/>
            </a:pPr>
            <a:r>
              <a:rPr b="1" lang="en-US" sz="2800">
                <a:solidFill>
                  <a:schemeClr val="dk1"/>
                </a:solidFill>
                <a:latin typeface="Times New Roman"/>
                <a:ea typeface="Times New Roman"/>
                <a:cs typeface="Times New Roman"/>
                <a:sym typeface="Times New Roman"/>
              </a:rPr>
              <a:t>FUTURE WORK</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3500">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Detection of Micro-aneurysm and also maculopathy be</a:t>
            </a:r>
            <a:endParaRPr/>
          </a:p>
          <a:p>
            <a:pPr indent="0" lvl="0" marL="355600" marR="0" rtl="0" algn="l">
              <a:lnSpc>
                <a:spcPct val="100000"/>
              </a:lnSpc>
              <a:spcBef>
                <a:spcPts val="5"/>
              </a:spcBef>
              <a:spcAft>
                <a:spcPts val="0"/>
              </a:spcAft>
              <a:buNone/>
            </a:pPr>
            <a:r>
              <a:rPr lang="en-US" sz="2400">
                <a:solidFill>
                  <a:schemeClr val="dk1"/>
                </a:solidFill>
                <a:latin typeface="Times New Roman"/>
                <a:ea typeface="Times New Roman"/>
                <a:cs typeface="Times New Roman"/>
                <a:sym typeface="Times New Roman"/>
              </a:rPr>
              <a:t>predicted and performance can be compared.</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0" name="Shape 300"/>
        <p:cNvGrpSpPr/>
        <p:nvPr/>
      </p:nvGrpSpPr>
      <p:grpSpPr>
        <a:xfrm>
          <a:off x="0" y="0"/>
          <a:ext cx="0" cy="0"/>
          <a:chOff x="0" y="0"/>
          <a:chExt cx="0" cy="0"/>
        </a:xfrm>
      </p:grpSpPr>
      <p:sp>
        <p:nvSpPr>
          <p:cNvPr id="301" name="Google Shape;301;p19"/>
          <p:cNvSpPr txBox="1"/>
          <p:nvPr>
            <p:ph type="title"/>
          </p:nvPr>
        </p:nvSpPr>
        <p:spPr>
          <a:xfrm>
            <a:off x="535940" y="576199"/>
            <a:ext cx="276098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3200">
                <a:solidFill>
                  <a:schemeClr val="dk1"/>
                </a:solidFill>
                <a:latin typeface="Times New Roman"/>
                <a:ea typeface="Times New Roman"/>
                <a:cs typeface="Times New Roman"/>
                <a:sym typeface="Times New Roman"/>
              </a:rPr>
              <a:t>REFERENCES</a:t>
            </a:r>
            <a:endParaRPr/>
          </a:p>
        </p:txBody>
      </p:sp>
      <p:sp>
        <p:nvSpPr>
          <p:cNvPr id="302" name="Google Shape;302;p19"/>
          <p:cNvSpPr txBox="1"/>
          <p:nvPr/>
        </p:nvSpPr>
        <p:spPr>
          <a:xfrm>
            <a:off x="535940" y="1113790"/>
            <a:ext cx="8047355" cy="5567680"/>
          </a:xfrm>
          <a:prstGeom prst="rect">
            <a:avLst/>
          </a:prstGeom>
          <a:noFill/>
          <a:ln>
            <a:noFill/>
          </a:ln>
        </p:spPr>
        <p:txBody>
          <a:bodyPr anchorCtr="0" anchor="t" bIns="0" lIns="0" spcFirstLastPara="1" rIns="0" wrap="square" tIns="67300">
            <a:spAutoFit/>
          </a:bodyPr>
          <a:lstStyle/>
          <a:p>
            <a:pPr indent="-332740" lvl="0" marL="332740" marR="5080" rtl="0" algn="l">
              <a:lnSpc>
                <a:spcPct val="80000"/>
              </a:lnSpc>
              <a:spcBef>
                <a:spcPts val="0"/>
              </a:spcBef>
              <a:spcAft>
                <a:spcPts val="0"/>
              </a:spcAft>
              <a:buClr>
                <a:schemeClr val="dk1"/>
              </a:buClr>
              <a:buSzPts val="1800"/>
              <a:buFont typeface="Times New Roman"/>
              <a:buAutoNum type="arabicPlain"/>
            </a:pPr>
            <a:r>
              <a:rPr lang="en-US" sz="1800">
                <a:solidFill>
                  <a:schemeClr val="dk1"/>
                </a:solidFill>
                <a:latin typeface="Times New Roman"/>
                <a:ea typeface="Times New Roman"/>
                <a:cs typeface="Times New Roman"/>
                <a:sym typeface="Times New Roman"/>
              </a:rPr>
              <a:t>Wynne Hsu, P M D S Pallawala, Mong Li Lee, KahGuan Au Eong(2001),”The Role  of Domain Knowledge in the Detection of Retinal Hard Exudates”, IEEE  Conference on Computer Vision and Pattern Recognition (CVPR), Kauai Marriott,  Hawaii, vol.12,pp. 533-548.</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2250"/>
              <a:buFont typeface="Times New Roman"/>
              <a:buNone/>
            </a:pPr>
            <a:r>
              <a:t/>
            </a:r>
            <a:endParaRPr sz="2250">
              <a:solidFill>
                <a:schemeClr val="dk1"/>
              </a:solidFill>
              <a:latin typeface="Times New Roman"/>
              <a:ea typeface="Times New Roman"/>
              <a:cs typeface="Times New Roman"/>
              <a:sym typeface="Times New Roman"/>
            </a:endParaRPr>
          </a:p>
          <a:p>
            <a:pPr indent="-332740" lvl="0" marL="332740" marR="104775" rtl="0" algn="l">
              <a:lnSpc>
                <a:spcPct val="80000"/>
              </a:lnSpc>
              <a:spcBef>
                <a:spcPts val="5"/>
              </a:spcBef>
              <a:spcAft>
                <a:spcPts val="0"/>
              </a:spcAft>
              <a:buClr>
                <a:schemeClr val="dk1"/>
              </a:buClr>
              <a:buSzPts val="1800"/>
              <a:buFont typeface="Times New Roman"/>
              <a:buAutoNum type="arabicPlain"/>
            </a:pPr>
            <a:r>
              <a:rPr lang="en-US" sz="1800">
                <a:solidFill>
                  <a:schemeClr val="dk1"/>
                </a:solidFill>
                <a:latin typeface="Times New Roman"/>
                <a:ea typeface="Times New Roman"/>
                <a:cs typeface="Times New Roman"/>
                <a:sym typeface="Times New Roman"/>
              </a:rPr>
              <a:t>T. Walter, J.Klein, P.Massin and A.Erginary(2002), “A Contribution of image  processing to the diagnosis of Diabetic Retinopathy detection of exudates in color  fundus images of the human retina”, IEEE Trans. On Med. images, vol. 21, no. 10,  pp. 1236-1243.</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50"/>
              <a:buFont typeface="Times New Roman"/>
              <a:buNone/>
            </a:pPr>
            <a:r>
              <a:t/>
            </a:r>
            <a:endParaRPr sz="2250">
              <a:solidFill>
                <a:schemeClr val="dk1"/>
              </a:solidFill>
              <a:latin typeface="Times New Roman"/>
              <a:ea typeface="Times New Roman"/>
              <a:cs typeface="Times New Roman"/>
              <a:sym typeface="Times New Roman"/>
            </a:endParaRPr>
          </a:p>
          <a:p>
            <a:pPr indent="-335280" lvl="0" marL="335280" marR="114935" rtl="0" algn="l">
              <a:lnSpc>
                <a:spcPct val="80000"/>
              </a:lnSpc>
              <a:spcBef>
                <a:spcPts val="5"/>
              </a:spcBef>
              <a:spcAft>
                <a:spcPts val="0"/>
              </a:spcAft>
              <a:buClr>
                <a:schemeClr val="dk1"/>
              </a:buClr>
              <a:buSzPts val="1800"/>
              <a:buFont typeface="Times New Roman"/>
              <a:buAutoNum type="arabicPlain"/>
            </a:pPr>
            <a:r>
              <a:rPr lang="en-US" sz="1800">
                <a:solidFill>
                  <a:schemeClr val="dk1"/>
                </a:solidFill>
                <a:latin typeface="Times New Roman"/>
                <a:ea typeface="Times New Roman"/>
                <a:cs typeface="Times New Roman"/>
                <a:sym typeface="Times New Roman"/>
              </a:rPr>
              <a:t>Pizer. S.M(2003),“The Medical Image Display and analysis group at the university  of North Carolina:Reminiscences and philosophy ”, IEEE Trans On Medical  Imaging, vol. 22, no. 1, pp. 2-10.</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50"/>
              <a:buFont typeface="Times New Roman"/>
              <a:buNone/>
            </a:pPr>
            <a:r>
              <a:t/>
            </a:r>
            <a:endParaRPr sz="2250">
              <a:solidFill>
                <a:schemeClr val="dk1"/>
              </a:solidFill>
              <a:latin typeface="Times New Roman"/>
              <a:ea typeface="Times New Roman"/>
              <a:cs typeface="Times New Roman"/>
              <a:sym typeface="Times New Roman"/>
            </a:endParaRPr>
          </a:p>
          <a:p>
            <a:pPr indent="-335915" lvl="0" marL="335915" marR="172720" rtl="0" algn="l">
              <a:lnSpc>
                <a:spcPct val="80000"/>
              </a:lnSpc>
              <a:spcBef>
                <a:spcPts val="5"/>
              </a:spcBef>
              <a:spcAft>
                <a:spcPts val="0"/>
              </a:spcAft>
              <a:buClr>
                <a:schemeClr val="dk1"/>
              </a:buClr>
              <a:buSzPts val="1800"/>
              <a:buFont typeface="Times New Roman"/>
              <a:buAutoNum type="arabicPlain"/>
            </a:pPr>
            <a:r>
              <a:rPr lang="en-US" sz="1800">
                <a:solidFill>
                  <a:schemeClr val="dk1"/>
                </a:solidFill>
                <a:latin typeface="Times New Roman"/>
                <a:ea typeface="Times New Roman"/>
                <a:cs typeface="Times New Roman"/>
                <a:sym typeface="Times New Roman"/>
              </a:rPr>
              <a:t>Fleming. AD, Philips. S, Goatman. KA, Williams. GJ, Olson.JA, sharp.  PF(2007),“Automated detection of exudates for Diabetic Retinopathy Screening”,  Journal of Phys. Med. Bio., vol. 52, no. 24, pp. 7385-7396.</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2200"/>
              <a:buFont typeface="Times New Roman"/>
              <a:buNone/>
            </a:pPr>
            <a:r>
              <a:t/>
            </a:r>
            <a:endParaRPr sz="2200">
              <a:solidFill>
                <a:schemeClr val="dk1"/>
              </a:solidFill>
              <a:latin typeface="Times New Roman"/>
              <a:ea typeface="Times New Roman"/>
              <a:cs typeface="Times New Roman"/>
              <a:sym typeface="Times New Roman"/>
            </a:endParaRPr>
          </a:p>
          <a:p>
            <a:pPr indent="-287020" lvl="0" marL="355600" marR="29844" rtl="0" algn="l">
              <a:lnSpc>
                <a:spcPct val="96111"/>
              </a:lnSpc>
              <a:spcBef>
                <a:spcPts val="0"/>
              </a:spcBef>
              <a:spcAft>
                <a:spcPts val="0"/>
              </a:spcAft>
              <a:buClr>
                <a:schemeClr val="dk1"/>
              </a:buClr>
              <a:buSzPts val="1800"/>
              <a:buFont typeface="Times New Roman"/>
              <a:buAutoNum type="arabicPlain"/>
            </a:pPr>
            <a:r>
              <a:rPr lang="en-US" sz="1800">
                <a:solidFill>
                  <a:schemeClr val="dk1"/>
                </a:solidFill>
                <a:latin typeface="Times New Roman"/>
                <a:ea typeface="Times New Roman"/>
                <a:cs typeface="Times New Roman"/>
                <a:sym typeface="Times New Roman"/>
              </a:rPr>
              <a:t>Alireza Osareh, Bita Shadgar, and Richard Markham(2009), “A Computational-  Intelligence-Based Approach for Detection of Exudates in Diabetic Retinopathy  Images”,IEEE Transactions on Information Technology in Biomedicine,vol. 13, no.  4,pp.535-545.International Diabetic Federation (IDF), 2009a, Latest diabetes  figures paint grim global picture.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 name="Shape 56"/>
        <p:cNvGrpSpPr/>
        <p:nvPr/>
      </p:nvGrpSpPr>
      <p:grpSpPr>
        <a:xfrm>
          <a:off x="0" y="0"/>
          <a:ext cx="0" cy="0"/>
          <a:chOff x="0" y="0"/>
          <a:chExt cx="0" cy="0"/>
        </a:xfrm>
      </p:grpSpPr>
      <p:sp>
        <p:nvSpPr>
          <p:cNvPr id="57" name="Google Shape;57;p2"/>
          <p:cNvSpPr txBox="1"/>
          <p:nvPr>
            <p:ph type="title"/>
          </p:nvPr>
        </p:nvSpPr>
        <p:spPr>
          <a:xfrm>
            <a:off x="231140" y="656589"/>
            <a:ext cx="861694"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3200">
                <a:solidFill>
                  <a:schemeClr val="dk1"/>
                </a:solidFill>
                <a:latin typeface="Times New Roman"/>
                <a:ea typeface="Times New Roman"/>
                <a:cs typeface="Times New Roman"/>
                <a:sym typeface="Times New Roman"/>
              </a:rPr>
              <a:t>AIM</a:t>
            </a:r>
            <a:endParaRPr/>
          </a:p>
        </p:txBody>
      </p:sp>
      <p:sp>
        <p:nvSpPr>
          <p:cNvPr id="58" name="Google Shape;58;p2"/>
          <p:cNvSpPr txBox="1"/>
          <p:nvPr/>
        </p:nvSpPr>
        <p:spPr>
          <a:xfrm>
            <a:off x="231140" y="1586229"/>
            <a:ext cx="1776095" cy="39116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To	identify</a:t>
            </a:r>
            <a:endParaRPr/>
          </a:p>
        </p:txBody>
      </p:sp>
      <p:sp>
        <p:nvSpPr>
          <p:cNvPr id="59" name="Google Shape;59;p2"/>
          <p:cNvSpPr txBox="1"/>
          <p:nvPr/>
        </p:nvSpPr>
        <p:spPr>
          <a:xfrm>
            <a:off x="2265933" y="1586229"/>
            <a:ext cx="657098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diabetic	retinopathy	using	the	retinal	images	in	an</a:t>
            </a:r>
            <a:endParaRPr/>
          </a:p>
        </p:txBody>
      </p:sp>
      <p:sp>
        <p:nvSpPr>
          <p:cNvPr id="60" name="Google Shape;60;p2"/>
          <p:cNvSpPr txBox="1"/>
          <p:nvPr/>
        </p:nvSpPr>
        <p:spPr>
          <a:xfrm>
            <a:off x="268652" y="2648176"/>
            <a:ext cx="8606700" cy="3667200"/>
          </a:xfrm>
          <a:prstGeom prst="rect">
            <a:avLst/>
          </a:prstGeom>
          <a:noFill/>
          <a:ln>
            <a:noFill/>
          </a:ln>
        </p:spPr>
        <p:txBody>
          <a:bodyPr anchorCtr="0" anchor="t" bIns="0" lIns="0" spcFirstLastPara="1" rIns="0" wrap="square" tIns="49525">
            <a:spAutoFit/>
          </a:bodyPr>
          <a:lstStyle/>
          <a:p>
            <a:pPr indent="0" lvl="0" marL="355600" marR="0" rtl="0" algn="l">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efficient manner.</a:t>
            </a:r>
            <a:endParaRPr b="0" i="0" sz="2400" u="none" cap="none" strike="noStrike">
              <a:solidFill>
                <a:schemeClr val="dk1"/>
              </a:solidFill>
              <a:latin typeface="Times New Roman"/>
              <a:ea typeface="Times New Roman"/>
              <a:cs typeface="Times New Roman"/>
              <a:sym typeface="Times New Roman"/>
            </a:endParaRPr>
          </a:p>
          <a:p>
            <a:pPr indent="-342900" lvl="0" marL="355600" marR="5080" rtl="0" algn="l">
              <a:lnSpc>
                <a:spcPct val="107916"/>
              </a:lnSpc>
              <a:spcBef>
                <a:spcPts val="62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Exudates	is	one	of	the	features	used	to	identify	the	diabetic  retinopathy .</a:t>
            </a:r>
            <a:endParaRPr/>
          </a:p>
          <a:p>
            <a:pPr indent="0" lvl="0" marL="0" marR="0" rtl="0" algn="l">
              <a:lnSpc>
                <a:spcPct val="100000"/>
              </a:lnSpc>
              <a:spcBef>
                <a:spcPts val="0"/>
              </a:spcBef>
              <a:spcAft>
                <a:spcPts val="0"/>
              </a:spcAft>
              <a:buClr>
                <a:schemeClr val="dk1"/>
              </a:buClr>
              <a:buSzPts val="2600"/>
              <a:buFont typeface="Noto Sans Symbols"/>
              <a:buNone/>
            </a:pPr>
            <a:r>
              <a:t/>
            </a:r>
            <a:endParaRPr b="0" i="0" sz="26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1565"/>
              </a:spcBef>
              <a:spcAft>
                <a:spcPts val="0"/>
              </a:spcAft>
              <a:buNone/>
            </a:pPr>
            <a:r>
              <a:rPr b="1" i="0" lang="en-US" sz="3200" u="none" cap="none" strike="noStrike">
                <a:solidFill>
                  <a:schemeClr val="dk1"/>
                </a:solidFill>
                <a:latin typeface="Times New Roman"/>
                <a:ea typeface="Times New Roman"/>
                <a:cs typeface="Times New Roman"/>
                <a:sym typeface="Times New Roman"/>
              </a:rPr>
              <a:t>OBJECTIVE</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b="0" i="0" sz="3300" u="none" cap="none" strike="noStrike">
              <a:solidFill>
                <a:schemeClr val="dk1"/>
              </a:solidFill>
              <a:latin typeface="Times New Roman"/>
              <a:ea typeface="Times New Roman"/>
              <a:cs typeface="Times New Roman"/>
              <a:sym typeface="Times New Roman"/>
            </a:endParaRPr>
          </a:p>
          <a:p>
            <a:pPr indent="-342900" lvl="0" marL="355600" marR="6985" rtl="0" algn="l">
              <a:lnSpc>
                <a:spcPct val="107916"/>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Exudates	,a	very	important	and	mostly	occurring	feature	of  retinopathy is identified using k-means and naives bayes classifier.</a:t>
            </a:r>
            <a:endParaRPr b="0" i="0" sz="2400" u="none" cap="none" strike="noStrike">
              <a:solidFill>
                <a:schemeClr val="dk1"/>
              </a:solidFill>
              <a:latin typeface="Times New Roman"/>
              <a:ea typeface="Times New Roman"/>
              <a:cs typeface="Times New Roman"/>
              <a:sym typeface="Times New Roman"/>
            </a:endParaRPr>
          </a:p>
        </p:txBody>
      </p:sp>
      <p:sp>
        <p:nvSpPr>
          <p:cNvPr id="61" name="Google Shape;61;p2"/>
          <p:cNvSpPr txBox="1"/>
          <p:nvPr/>
        </p:nvSpPr>
        <p:spPr>
          <a:xfrm>
            <a:off x="8504681" y="6426504"/>
            <a:ext cx="10287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200" u="none" cap="none" strike="noStrike">
                <a:solidFill>
                  <a:srgbClr val="888888"/>
                </a:solidFill>
                <a:latin typeface="Arial"/>
                <a:ea typeface="Arial"/>
                <a:cs typeface="Arial"/>
                <a:sym typeface="Arial"/>
              </a:rPr>
              <a:t>2</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6" name="Shape 306"/>
        <p:cNvGrpSpPr/>
        <p:nvPr/>
      </p:nvGrpSpPr>
      <p:grpSpPr>
        <a:xfrm>
          <a:off x="0" y="0"/>
          <a:ext cx="0" cy="0"/>
          <a:chOff x="0" y="0"/>
          <a:chExt cx="0" cy="0"/>
        </a:xfrm>
      </p:grpSpPr>
      <p:sp>
        <p:nvSpPr>
          <p:cNvPr id="307" name="Google Shape;307;p20"/>
          <p:cNvSpPr txBox="1"/>
          <p:nvPr/>
        </p:nvSpPr>
        <p:spPr>
          <a:xfrm>
            <a:off x="535940" y="1398778"/>
            <a:ext cx="8074659" cy="5048885"/>
          </a:xfrm>
          <a:prstGeom prst="rect">
            <a:avLst/>
          </a:prstGeom>
          <a:noFill/>
          <a:ln>
            <a:noFill/>
          </a:ln>
        </p:spPr>
        <p:txBody>
          <a:bodyPr anchorCtr="0" anchor="t" bIns="0" lIns="0" spcFirstLastPara="1" rIns="0" wrap="square" tIns="12050">
            <a:spAutoFit/>
          </a:bodyPr>
          <a:lstStyle/>
          <a:p>
            <a:pPr indent="-342900" lvl="0" marL="355600" marR="571500" rtl="0" algn="l">
              <a:lnSpc>
                <a:spcPct val="100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[6] Akara Sopharak, Bunyarit Uyyanonvara, Sarah Barman(2009), “Automatic Exudate  Detection from Non-dilated Diabetic Retinopathy retinal images using Fuzzy Cleans</a:t>
            </a:r>
            <a:endParaRPr sz="1600">
              <a:solidFill>
                <a:schemeClr val="dk1"/>
              </a:solidFill>
              <a:latin typeface="Times New Roman"/>
              <a:ea typeface="Times New Roman"/>
              <a:cs typeface="Times New Roman"/>
              <a:sym typeface="Times New Roman"/>
            </a:endParaRPr>
          </a:p>
          <a:p>
            <a:pPr indent="0" lvl="0" marL="3556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Clustering” Journal of Sensors, vol.9, No. 3, pp 2148- 2161.</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2300">
              <a:solidFill>
                <a:schemeClr val="dk1"/>
              </a:solidFill>
              <a:latin typeface="Times New Roman"/>
              <a:ea typeface="Times New Roman"/>
              <a:cs typeface="Times New Roman"/>
              <a:sym typeface="Times New Roman"/>
            </a:endParaRPr>
          </a:p>
          <a:p>
            <a:pPr indent="-342900" lvl="0" marL="355600" marR="46355" rtl="0" algn="l">
              <a:lnSpc>
                <a:spcPct val="100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[7] Saiprasad Ravishankar, Arpit Jain, Anurag Mittal(2009),“Automated feature extraction for  early detection of Diabetic Retinopathy in fundus images”,IEEE Conference on Computer  vision and pattern Recognition, pp. 210-217.</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2300"/>
              <a:buFont typeface="Arial"/>
              <a:buNone/>
            </a:pPr>
            <a:r>
              <a:t/>
            </a:r>
            <a:endParaRPr sz="23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[8] Doaa Youssef, Nahed Solouma, Amr El-dib, Mai Mabrouk(2010),“New Feature-Based  Detection of Blood Vessels and Exudates in Color Fundus Images” IEEE conference on Image  Processing Theory, Tools and Applications, vol.16,pp.294-299</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2300"/>
              <a:buFont typeface="Arial"/>
              <a:buNone/>
            </a:pPr>
            <a:r>
              <a:t/>
            </a:r>
            <a:endParaRPr sz="2300">
              <a:solidFill>
                <a:schemeClr val="dk1"/>
              </a:solidFill>
              <a:latin typeface="Times New Roman"/>
              <a:ea typeface="Times New Roman"/>
              <a:cs typeface="Times New Roman"/>
              <a:sym typeface="Times New Roman"/>
            </a:endParaRPr>
          </a:p>
          <a:p>
            <a:pPr indent="-342900" lvl="0" marL="355600" marR="120014"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a:t>
            </a:r>
            <a:r>
              <a:rPr lang="en-US" sz="1600">
                <a:solidFill>
                  <a:schemeClr val="dk1"/>
                </a:solidFill>
                <a:latin typeface="Times New Roman"/>
                <a:ea typeface="Times New Roman"/>
                <a:cs typeface="Times New Roman"/>
                <a:sym typeface="Times New Roman"/>
              </a:rPr>
              <a:t>[9] Guoliang Fang, Nan Yang, Huchuan Lu and Kaisong Li(2010),“Automatic Segmentation  of Hard Exudates in fundus images based on Boosted Soft Segmentation”, International  Conference on Intelligent Control and Information Processing, vol.13,pp. 633-638.</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2300"/>
              <a:buFont typeface="Arial"/>
              <a:buNone/>
            </a:pPr>
            <a:r>
              <a:t/>
            </a:r>
            <a:endParaRPr sz="2300">
              <a:solidFill>
                <a:schemeClr val="dk1"/>
              </a:solidFill>
              <a:latin typeface="Times New Roman"/>
              <a:ea typeface="Times New Roman"/>
              <a:cs typeface="Times New Roman"/>
              <a:sym typeface="Times New Roman"/>
            </a:endParaRPr>
          </a:p>
          <a:p>
            <a:pPr indent="-342900" lvl="0" marL="355600" marR="263525"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a:t>
            </a:r>
            <a:r>
              <a:rPr lang="en-US" sz="1600">
                <a:solidFill>
                  <a:schemeClr val="dk1"/>
                </a:solidFill>
                <a:latin typeface="Times New Roman"/>
                <a:ea typeface="Times New Roman"/>
                <a:cs typeface="Times New Roman"/>
                <a:sym typeface="Times New Roman"/>
              </a:rPr>
              <a:t>[10] Plissiti.M.E., Nikar.C, Charchanti.A(2011),“Automated detection of cell nuclei in pap  smear images using morphological reconstruction and clustering” IEEE Trans. On  Insformation Technology in Biomedicine, vol. 2, pp. 233-241.</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1" name="Shape 311"/>
        <p:cNvGrpSpPr/>
        <p:nvPr/>
      </p:nvGrpSpPr>
      <p:grpSpPr>
        <a:xfrm>
          <a:off x="0" y="0"/>
          <a:ext cx="0" cy="0"/>
          <a:chOff x="0" y="0"/>
          <a:chExt cx="0" cy="0"/>
        </a:xfrm>
      </p:grpSpPr>
      <p:sp>
        <p:nvSpPr>
          <p:cNvPr id="312" name="Google Shape;312;p21"/>
          <p:cNvSpPr/>
          <p:nvPr/>
        </p:nvSpPr>
        <p:spPr>
          <a:xfrm>
            <a:off x="1362551" y="381000"/>
            <a:ext cx="6806088" cy="52973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6" name="Shape 316"/>
        <p:cNvGrpSpPr/>
        <p:nvPr/>
      </p:nvGrpSpPr>
      <p:grpSpPr>
        <a:xfrm>
          <a:off x="0" y="0"/>
          <a:ext cx="0" cy="0"/>
          <a:chOff x="0" y="0"/>
          <a:chExt cx="0" cy="0"/>
        </a:xfrm>
      </p:grpSpPr>
      <p:sp>
        <p:nvSpPr>
          <p:cNvPr id="317" name="Google Shape;317;p22"/>
          <p:cNvSpPr txBox="1"/>
          <p:nvPr>
            <p:ph type="title"/>
          </p:nvPr>
        </p:nvSpPr>
        <p:spPr>
          <a:xfrm>
            <a:off x="3222498" y="461899"/>
            <a:ext cx="269748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4400">
                <a:latin typeface="Arial"/>
                <a:ea typeface="Arial"/>
                <a:cs typeface="Arial"/>
                <a:sym typeface="Arial"/>
              </a:rPr>
              <a:t>Any queries</a:t>
            </a:r>
            <a:endParaRPr sz="4400">
              <a:latin typeface="Arial"/>
              <a:ea typeface="Arial"/>
              <a:cs typeface="Arial"/>
              <a:sym typeface="Arial"/>
            </a:endParaRPr>
          </a:p>
        </p:txBody>
      </p:sp>
      <p:sp>
        <p:nvSpPr>
          <p:cNvPr id="318" name="Google Shape;318;p22"/>
          <p:cNvSpPr/>
          <p:nvPr/>
        </p:nvSpPr>
        <p:spPr>
          <a:xfrm>
            <a:off x="2438400" y="1582292"/>
            <a:ext cx="4495800" cy="51034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3"/>
          <p:cNvSpPr txBox="1"/>
          <p:nvPr>
            <p:ph type="title"/>
          </p:nvPr>
        </p:nvSpPr>
        <p:spPr>
          <a:xfrm>
            <a:off x="2443352" y="576199"/>
            <a:ext cx="425704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3200">
                <a:solidFill>
                  <a:schemeClr val="dk1"/>
                </a:solidFill>
                <a:latin typeface="Times New Roman"/>
                <a:ea typeface="Times New Roman"/>
                <a:cs typeface="Times New Roman"/>
                <a:sym typeface="Times New Roman"/>
              </a:rPr>
              <a:t>INTRODUCTION-EYE</a:t>
            </a:r>
            <a:endParaRPr/>
          </a:p>
        </p:txBody>
      </p:sp>
      <p:sp>
        <p:nvSpPr>
          <p:cNvPr id="67" name="Google Shape;67;p3"/>
          <p:cNvSpPr/>
          <p:nvPr/>
        </p:nvSpPr>
        <p:spPr>
          <a:xfrm>
            <a:off x="846808" y="1405081"/>
            <a:ext cx="7202629" cy="51086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4"/>
          <p:cNvSpPr txBox="1"/>
          <p:nvPr>
            <p:ph type="title"/>
          </p:nvPr>
        </p:nvSpPr>
        <p:spPr>
          <a:xfrm>
            <a:off x="1855089" y="332358"/>
            <a:ext cx="5432425" cy="1001394"/>
          </a:xfrm>
          <a:prstGeom prst="rect">
            <a:avLst/>
          </a:prstGeom>
          <a:noFill/>
          <a:ln>
            <a:noFill/>
          </a:ln>
        </p:spPr>
        <p:txBody>
          <a:bodyPr anchorCtr="0" anchor="t" bIns="0" lIns="0" spcFirstLastPara="1" rIns="0" wrap="square" tIns="12700">
            <a:spAutoFit/>
          </a:bodyPr>
          <a:lstStyle/>
          <a:p>
            <a:pPr indent="-1204595" lvl="0" marL="1216660" marR="5080" rtl="0" algn="l">
              <a:lnSpc>
                <a:spcPct val="100000"/>
              </a:lnSpc>
              <a:spcBef>
                <a:spcPts val="0"/>
              </a:spcBef>
              <a:spcAft>
                <a:spcPts val="0"/>
              </a:spcAft>
              <a:buNone/>
            </a:pPr>
            <a:r>
              <a:rPr b="1" i="0" lang="en-US" sz="3200">
                <a:solidFill>
                  <a:schemeClr val="dk1"/>
                </a:solidFill>
                <a:latin typeface="Times New Roman"/>
                <a:ea typeface="Times New Roman"/>
                <a:cs typeface="Times New Roman"/>
                <a:sym typeface="Times New Roman"/>
              </a:rPr>
              <a:t>INTRO</a:t>
            </a:r>
            <a:r>
              <a:rPr lang="en-US"/>
              <a:t>D</a:t>
            </a:r>
            <a:r>
              <a:rPr b="1" i="0" lang="en-US" sz="3200">
                <a:solidFill>
                  <a:schemeClr val="dk1"/>
                </a:solidFill>
                <a:latin typeface="Times New Roman"/>
                <a:ea typeface="Times New Roman"/>
                <a:cs typeface="Times New Roman"/>
                <a:sym typeface="Times New Roman"/>
              </a:rPr>
              <a:t>UCTIO</a:t>
            </a:r>
            <a:r>
              <a:rPr lang="en-US"/>
              <a:t>N</a:t>
            </a:r>
            <a:r>
              <a:rPr b="1" i="0" lang="en-US" sz="3200">
                <a:solidFill>
                  <a:schemeClr val="dk1"/>
                </a:solidFill>
                <a:latin typeface="Times New Roman"/>
                <a:ea typeface="Times New Roman"/>
                <a:cs typeface="Times New Roman"/>
                <a:sym typeface="Times New Roman"/>
              </a:rPr>
              <a:t>-DIABETIC  </a:t>
            </a:r>
            <a:r>
              <a:rPr lang="en-US"/>
              <a:t>RETINOPAHTY</a:t>
            </a:r>
            <a:endParaRPr/>
          </a:p>
        </p:txBody>
      </p:sp>
      <p:sp>
        <p:nvSpPr>
          <p:cNvPr id="73" name="Google Shape;73;p4"/>
          <p:cNvSpPr txBox="1"/>
          <p:nvPr/>
        </p:nvSpPr>
        <p:spPr>
          <a:xfrm>
            <a:off x="535940" y="1535633"/>
            <a:ext cx="8072755" cy="346011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chemeClr val="dk1"/>
                </a:solidFill>
                <a:latin typeface="Times New Roman"/>
                <a:ea typeface="Times New Roman"/>
                <a:cs typeface="Times New Roman"/>
                <a:sym typeface="Times New Roman"/>
              </a:rPr>
              <a:t>DIABETIC RETINOPATHY</a:t>
            </a:r>
            <a:endParaRPr sz="2800">
              <a:solidFill>
                <a:schemeClr val="dk1"/>
              </a:solidFill>
              <a:latin typeface="Times New Roman"/>
              <a:ea typeface="Times New Roman"/>
              <a:cs typeface="Times New Roman"/>
              <a:sym typeface="Times New Roman"/>
            </a:endParaRPr>
          </a:p>
          <a:p>
            <a:pPr indent="-342900" lvl="0" marL="355600" marR="0" rtl="0" algn="l">
              <a:lnSpc>
                <a:spcPct val="108124"/>
              </a:lnSpc>
              <a:spcBef>
                <a:spcPts val="2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DR is an eye disease which has been caused due to high blood</a:t>
            </a:r>
            <a:endParaRPr sz="2400">
              <a:solidFill>
                <a:schemeClr val="dk1"/>
              </a:solidFill>
              <a:latin typeface="Times New Roman"/>
              <a:ea typeface="Times New Roman"/>
              <a:cs typeface="Times New Roman"/>
              <a:sym typeface="Times New Roman"/>
            </a:endParaRPr>
          </a:p>
          <a:p>
            <a:pPr indent="0" lvl="0" marL="355600" marR="0" rtl="0" algn="l">
              <a:lnSpc>
                <a:spcPct val="108124"/>
              </a:lnSpc>
              <a:spcBef>
                <a:spcPts val="0"/>
              </a:spcBef>
              <a:spcAft>
                <a:spcPts val="0"/>
              </a:spcAft>
              <a:buNone/>
            </a:pPr>
            <a:r>
              <a:rPr lang="en-US" sz="2400">
                <a:solidFill>
                  <a:schemeClr val="dk1"/>
                </a:solidFill>
                <a:latin typeface="Times New Roman"/>
                <a:ea typeface="Times New Roman"/>
                <a:cs typeface="Times New Roman"/>
                <a:sym typeface="Times New Roman"/>
              </a:rPr>
              <a:t>sugar level.</a:t>
            </a:r>
            <a:endParaRPr/>
          </a:p>
          <a:p>
            <a:pPr indent="0" lvl="0" marL="0" marR="0" rtl="0" algn="l">
              <a:lnSpc>
                <a:spcPct val="100000"/>
              </a:lnSpc>
              <a:spcBef>
                <a:spcPts val="15"/>
              </a:spcBef>
              <a:spcAft>
                <a:spcPts val="0"/>
              </a:spcAft>
              <a:buNone/>
            </a:pPr>
            <a:r>
              <a:t/>
            </a:r>
            <a:endParaRPr sz="31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800">
                <a:solidFill>
                  <a:schemeClr val="dk1"/>
                </a:solidFill>
                <a:latin typeface="Times New Roman"/>
                <a:ea typeface="Times New Roman"/>
                <a:cs typeface="Times New Roman"/>
                <a:sym typeface="Times New Roman"/>
              </a:rPr>
              <a:t>TYPES OF DR</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2500">
              <a:solidFill>
                <a:schemeClr val="dk1"/>
              </a:solidFill>
              <a:latin typeface="Times New Roman"/>
              <a:ea typeface="Times New Roman"/>
              <a:cs typeface="Times New Roman"/>
              <a:sym typeface="Times New Roman"/>
            </a:endParaRPr>
          </a:p>
          <a:p>
            <a:pPr indent="-515619" lvl="0" marL="527685" marR="0" rtl="0" algn="l">
              <a:lnSpc>
                <a:spcPct val="100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Non-proliferative diabetic retinopathy</a:t>
            </a:r>
            <a:endParaRPr/>
          </a:p>
          <a:p>
            <a:pPr indent="-515619" lvl="0" marL="527685" marR="0" rtl="0" algn="l">
              <a:lnSpc>
                <a:spcPct val="100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Diabetic maculopathy</a:t>
            </a:r>
            <a:endParaRPr sz="2400">
              <a:solidFill>
                <a:schemeClr val="dk1"/>
              </a:solidFill>
              <a:latin typeface="Times New Roman"/>
              <a:ea typeface="Times New Roman"/>
              <a:cs typeface="Times New Roman"/>
              <a:sym typeface="Times New Roman"/>
            </a:endParaRPr>
          </a:p>
          <a:p>
            <a:pPr indent="-515619" lvl="0" marL="527685" marR="0" rtl="0" algn="l">
              <a:lnSpc>
                <a:spcPct val="100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Proliferative diabetic retinopathy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 name="Shape 77"/>
        <p:cNvGrpSpPr/>
        <p:nvPr/>
      </p:nvGrpSpPr>
      <p:grpSpPr>
        <a:xfrm>
          <a:off x="0" y="0"/>
          <a:ext cx="0" cy="0"/>
          <a:chOff x="0" y="0"/>
          <a:chExt cx="0" cy="0"/>
        </a:xfrm>
      </p:grpSpPr>
      <p:sp>
        <p:nvSpPr>
          <p:cNvPr id="78" name="Google Shape;78;p5"/>
          <p:cNvSpPr/>
          <p:nvPr/>
        </p:nvSpPr>
        <p:spPr>
          <a:xfrm>
            <a:off x="0" y="1981200"/>
            <a:ext cx="9143999" cy="34335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5"/>
          <p:cNvSpPr/>
          <p:nvPr/>
        </p:nvSpPr>
        <p:spPr>
          <a:xfrm>
            <a:off x="328815" y="351790"/>
            <a:ext cx="7789151" cy="35204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5"/>
          <p:cNvSpPr/>
          <p:nvPr/>
        </p:nvSpPr>
        <p:spPr>
          <a:xfrm>
            <a:off x="341655" y="778509"/>
            <a:ext cx="8108162" cy="35204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5"/>
          <p:cNvSpPr/>
          <p:nvPr/>
        </p:nvSpPr>
        <p:spPr>
          <a:xfrm>
            <a:off x="339051" y="1207008"/>
            <a:ext cx="1763052" cy="35026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5"/>
          <p:cNvSpPr txBox="1"/>
          <p:nvPr/>
        </p:nvSpPr>
        <p:spPr>
          <a:xfrm>
            <a:off x="1831594" y="5595315"/>
            <a:ext cx="114998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0000CC"/>
                </a:solidFill>
                <a:latin typeface="Arial"/>
                <a:ea typeface="Arial"/>
                <a:cs typeface="Arial"/>
                <a:sym typeface="Arial"/>
              </a:rPr>
              <a:t>Normal</a:t>
            </a:r>
            <a:endParaRPr sz="2800">
              <a:solidFill>
                <a:schemeClr val="dk1"/>
              </a:solidFill>
              <a:latin typeface="Arial"/>
              <a:ea typeface="Arial"/>
              <a:cs typeface="Arial"/>
              <a:sym typeface="Arial"/>
            </a:endParaRPr>
          </a:p>
        </p:txBody>
      </p:sp>
      <p:sp>
        <p:nvSpPr>
          <p:cNvPr id="83" name="Google Shape;83;p5"/>
          <p:cNvSpPr txBox="1"/>
          <p:nvPr/>
        </p:nvSpPr>
        <p:spPr>
          <a:xfrm>
            <a:off x="6632829" y="5595315"/>
            <a:ext cx="147510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0000CC"/>
                </a:solidFill>
                <a:latin typeface="Arial"/>
                <a:ea typeface="Arial"/>
                <a:cs typeface="Arial"/>
                <a:sym typeface="Arial"/>
              </a:rPr>
              <a:t>Defective</a:t>
            </a:r>
            <a:endParaRPr sz="2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6"/>
          <p:cNvSpPr txBox="1"/>
          <p:nvPr>
            <p:ph type="title"/>
          </p:nvPr>
        </p:nvSpPr>
        <p:spPr>
          <a:xfrm>
            <a:off x="383540" y="773937"/>
            <a:ext cx="1929764"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EXUDATES</a:t>
            </a:r>
            <a:endParaRPr sz="2800"/>
          </a:p>
        </p:txBody>
      </p:sp>
      <p:sp>
        <p:nvSpPr>
          <p:cNvPr id="89" name="Google Shape;89;p6"/>
          <p:cNvSpPr txBox="1"/>
          <p:nvPr/>
        </p:nvSpPr>
        <p:spPr>
          <a:xfrm>
            <a:off x="383540" y="1628902"/>
            <a:ext cx="8453755" cy="500634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Primary sign of diabetic retinopathy</a:t>
            </a:r>
            <a:endParaRPr/>
          </a:p>
          <a:p>
            <a:pPr indent="-354965" lvl="0" marL="354965" marR="275209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is lipids and proteins leaks from damaged  blood vessels.</a:t>
            </a:r>
            <a:endParaRPr/>
          </a:p>
          <a:p>
            <a:pPr indent="0" lvl="0" marL="0" marR="0" rtl="0" algn="l">
              <a:lnSpc>
                <a:spcPct val="100000"/>
              </a:lnSpc>
              <a:spcBef>
                <a:spcPts val="0"/>
              </a:spcBef>
              <a:spcAft>
                <a:spcPts val="0"/>
              </a:spcAft>
              <a:buClr>
                <a:schemeClr val="dk1"/>
              </a:buClr>
              <a:buSzPts val="2600"/>
              <a:buFont typeface="Arial"/>
              <a:buNone/>
            </a:pPr>
            <a:r>
              <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b="1" lang="en-US" sz="2800">
                <a:solidFill>
                  <a:schemeClr val="dk1"/>
                </a:solidFill>
                <a:latin typeface="Times New Roman"/>
                <a:ea typeface="Times New Roman"/>
                <a:cs typeface="Times New Roman"/>
                <a:sym typeface="Times New Roman"/>
              </a:rPr>
              <a:t>FUNDUS IMAGE OF EYE</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3000">
              <a:solidFill>
                <a:schemeClr val="dk1"/>
              </a:solidFill>
              <a:latin typeface="Times New Roman"/>
              <a:ea typeface="Times New Roman"/>
              <a:cs typeface="Times New Roman"/>
              <a:sym typeface="Times New Roman"/>
            </a:endParaRPr>
          </a:p>
          <a:p>
            <a:pPr indent="-342900" lvl="0" marL="355600" marR="5080" rtl="0" algn="l">
              <a:lnSpc>
                <a:spcPct val="95833"/>
              </a:lnSpc>
              <a:spcBef>
                <a:spcPts val="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FUNDUS	OF	EYE:	</a:t>
            </a:r>
            <a:r>
              <a:rPr lang="en-US" sz="2400">
                <a:solidFill>
                  <a:schemeClr val="dk1"/>
                </a:solidFill>
                <a:latin typeface="Times New Roman"/>
                <a:ea typeface="Times New Roman"/>
                <a:cs typeface="Times New Roman"/>
                <a:sym typeface="Times New Roman"/>
              </a:rPr>
              <a:t>The	back	portion	of	the	interior	of	the  eyeball, visible through the pupil by use of the ophthalmoscope.</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chemeClr val="dk1"/>
              </a:buClr>
              <a:buSzPts val="3000"/>
              <a:buFont typeface="Arial"/>
              <a:buNone/>
            </a:pPr>
            <a:r>
              <a:t/>
            </a:r>
            <a:endParaRPr sz="3000">
              <a:solidFill>
                <a:schemeClr val="dk1"/>
              </a:solidFill>
              <a:latin typeface="Times New Roman"/>
              <a:ea typeface="Times New Roman"/>
              <a:cs typeface="Times New Roman"/>
              <a:sym typeface="Times New Roman"/>
            </a:endParaRPr>
          </a:p>
          <a:p>
            <a:pPr indent="-342900" lvl="0" marL="355600" marR="5080" rtl="0" algn="just">
              <a:lnSpc>
                <a:spcPct val="80000"/>
              </a:lnSpc>
              <a:spcBef>
                <a:spcPts val="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FUNDUS IMAGE: </a:t>
            </a:r>
            <a:r>
              <a:rPr lang="en-US" sz="2400">
                <a:solidFill>
                  <a:schemeClr val="dk1"/>
                </a:solidFill>
                <a:latin typeface="Times New Roman"/>
                <a:ea typeface="Times New Roman"/>
                <a:cs typeface="Times New Roman"/>
                <a:sym typeface="Times New Roman"/>
              </a:rPr>
              <a:t>Fundus photography is performed by a  fundus camera, which basically consists of a specialized low  power microscope with an attached camera.</a:t>
            </a:r>
            <a:endParaRPr sz="2400">
              <a:solidFill>
                <a:schemeClr val="dk1"/>
              </a:solidFill>
              <a:latin typeface="Times New Roman"/>
              <a:ea typeface="Times New Roman"/>
              <a:cs typeface="Times New Roman"/>
              <a:sym typeface="Times New Roman"/>
            </a:endParaRPr>
          </a:p>
          <a:p>
            <a:pPr indent="0" lvl="0" marL="0" marR="234315" rtl="0" algn="r">
              <a:lnSpc>
                <a:spcPct val="100000"/>
              </a:lnSpc>
              <a:spcBef>
                <a:spcPts val="1100"/>
              </a:spcBef>
              <a:spcAft>
                <a:spcPts val="0"/>
              </a:spcAft>
              <a:buNone/>
            </a:pPr>
            <a:r>
              <a:rPr lang="en-US" sz="1200">
                <a:solidFill>
                  <a:srgbClr val="888888"/>
                </a:solidFill>
                <a:latin typeface="Arial"/>
                <a:ea typeface="Arial"/>
                <a:cs typeface="Arial"/>
                <a:sym typeface="Arial"/>
              </a:rPr>
              <a:t>6</a:t>
            </a:r>
            <a:endParaRPr sz="1200">
              <a:solidFill>
                <a:schemeClr val="dk1"/>
              </a:solidFill>
              <a:latin typeface="Arial"/>
              <a:ea typeface="Arial"/>
              <a:cs typeface="Arial"/>
              <a:sym typeface="Arial"/>
            </a:endParaRPr>
          </a:p>
        </p:txBody>
      </p:sp>
      <p:grpSp>
        <p:nvGrpSpPr>
          <p:cNvPr id="90" name="Google Shape;90;p6"/>
          <p:cNvGrpSpPr/>
          <p:nvPr/>
        </p:nvGrpSpPr>
        <p:grpSpPr>
          <a:xfrm>
            <a:off x="5900928" y="1252727"/>
            <a:ext cx="2973324" cy="2615184"/>
            <a:chOff x="5900928" y="1252727"/>
            <a:chExt cx="2973324" cy="2615184"/>
          </a:xfrm>
        </p:grpSpPr>
        <p:sp>
          <p:nvSpPr>
            <p:cNvPr id="91" name="Google Shape;91;p6"/>
            <p:cNvSpPr/>
            <p:nvPr/>
          </p:nvSpPr>
          <p:spPr>
            <a:xfrm>
              <a:off x="5900928" y="1252727"/>
              <a:ext cx="2973324" cy="26151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6"/>
            <p:cNvSpPr/>
            <p:nvPr/>
          </p:nvSpPr>
          <p:spPr>
            <a:xfrm>
              <a:off x="6094476" y="1446275"/>
              <a:ext cx="2388107" cy="202996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7"/>
          <p:cNvSpPr txBox="1"/>
          <p:nvPr>
            <p:ph type="title"/>
          </p:nvPr>
        </p:nvSpPr>
        <p:spPr>
          <a:xfrm>
            <a:off x="688340" y="576199"/>
            <a:ext cx="444754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LITREATURE SURVEY</a:t>
            </a:r>
            <a:endParaRPr/>
          </a:p>
        </p:txBody>
      </p:sp>
      <p:sp>
        <p:nvSpPr>
          <p:cNvPr id="98" name="Google Shape;98;p7"/>
          <p:cNvSpPr txBox="1"/>
          <p:nvPr/>
        </p:nvSpPr>
        <p:spPr>
          <a:xfrm>
            <a:off x="535940" y="1471929"/>
            <a:ext cx="8320405" cy="4399915"/>
          </a:xfrm>
          <a:prstGeom prst="rect">
            <a:avLst/>
          </a:prstGeom>
          <a:noFill/>
          <a:ln>
            <a:noFill/>
          </a:ln>
        </p:spPr>
        <p:txBody>
          <a:bodyPr anchorCtr="0" anchor="t" bIns="0" lIns="0" spcFirstLastPara="1" rIns="0" wrap="square" tIns="73650">
            <a:spAutoFit/>
          </a:bodyPr>
          <a:lstStyle/>
          <a:p>
            <a:pPr indent="-36829" lvl="0" marL="355600" marR="5080" rtl="0" algn="just">
              <a:lnSpc>
                <a:spcPct val="83200"/>
              </a:lnSpc>
              <a:spcBef>
                <a:spcPts val="0"/>
              </a:spcBef>
              <a:spcAft>
                <a:spcPts val="0"/>
              </a:spcAft>
              <a:buNone/>
            </a:pPr>
            <a:r>
              <a:rPr lang="en-US" sz="2400">
                <a:solidFill>
                  <a:schemeClr val="dk1"/>
                </a:solidFill>
                <a:latin typeface="Times New Roman"/>
                <a:ea typeface="Times New Roman"/>
                <a:cs typeface="Times New Roman"/>
                <a:sym typeface="Times New Roman"/>
              </a:rPr>
              <a:t>1.Akara Sopharak , Bunyarit Uyyanonvara and Sarah Barman[6],  </a:t>
            </a:r>
            <a:r>
              <a:rPr b="1" lang="en-US" sz="2400">
                <a:solidFill>
                  <a:schemeClr val="dk1"/>
                </a:solidFill>
                <a:latin typeface="Times New Roman"/>
                <a:ea typeface="Times New Roman"/>
                <a:cs typeface="Times New Roman"/>
                <a:sym typeface="Times New Roman"/>
              </a:rPr>
              <a:t>“Automatic Exudate Detection from Non-dilated Diabetic  Retinopathy-</a:t>
            </a:r>
            <a:r>
              <a:rPr lang="en-US" sz="2400">
                <a:solidFill>
                  <a:schemeClr val="dk1"/>
                </a:solidFill>
                <a:latin typeface="Times New Roman"/>
                <a:ea typeface="Times New Roman"/>
                <a:cs typeface="Times New Roman"/>
                <a:sym typeface="Times New Roman"/>
              </a:rPr>
              <a:t>Retinal Images Using Fuzzy C-means Clustering”.</a:t>
            </a:r>
            <a:endParaRPr/>
          </a:p>
          <a:p>
            <a:pPr indent="0" lvl="0" marL="0" marR="0" rtl="0" algn="l">
              <a:lnSpc>
                <a:spcPct val="100000"/>
              </a:lnSpc>
              <a:spcBef>
                <a:spcPts val="30"/>
              </a:spcBef>
              <a:spcAft>
                <a:spcPts val="0"/>
              </a:spcAft>
              <a:buNone/>
            </a:pPr>
            <a:r>
              <a:t/>
            </a:r>
            <a:endParaRPr sz="3300">
              <a:solidFill>
                <a:schemeClr val="dk1"/>
              </a:solidFill>
              <a:latin typeface="Times New Roman"/>
              <a:ea typeface="Times New Roman"/>
              <a:cs typeface="Times New Roman"/>
              <a:sym typeface="Times New Roman"/>
            </a:endParaRPr>
          </a:p>
          <a:p>
            <a:pPr indent="0" lvl="0" marL="347345" marR="0" rtl="0" algn="l">
              <a:lnSpc>
                <a:spcPct val="100000"/>
              </a:lnSpc>
              <a:spcBef>
                <a:spcPts val="0"/>
              </a:spcBef>
              <a:spcAft>
                <a:spcPts val="0"/>
              </a:spcAft>
              <a:buNone/>
            </a:pPr>
            <a:r>
              <a:rPr b="1" lang="en-US" sz="2800">
                <a:solidFill>
                  <a:schemeClr val="dk1"/>
                </a:solidFill>
                <a:latin typeface="Times New Roman"/>
                <a:ea typeface="Times New Roman"/>
                <a:cs typeface="Times New Roman"/>
                <a:sym typeface="Times New Roman"/>
              </a:rPr>
              <a:t>ADVANTAGES:</a:t>
            </a:r>
            <a:endParaRPr sz="2800">
              <a:solidFill>
                <a:schemeClr val="dk1"/>
              </a:solidFill>
              <a:latin typeface="Times New Roman"/>
              <a:ea typeface="Times New Roman"/>
              <a:cs typeface="Times New Roman"/>
              <a:sym typeface="Times New Roman"/>
            </a:endParaRPr>
          </a:p>
          <a:p>
            <a:pPr indent="-751840" lvl="0" marL="763905" marR="0" rtl="0" algn="l">
              <a:lnSpc>
                <a:spcPct val="111875"/>
              </a:lnSpc>
              <a:spcBef>
                <a:spcPts val="800"/>
              </a:spcBef>
              <a:spcAft>
                <a:spcPts val="0"/>
              </a:spcAft>
              <a:buClr>
                <a:schemeClr val="dk1"/>
              </a:buClr>
              <a:buSzPts val="3200"/>
              <a:buFont typeface="Noto Sans Symbols"/>
              <a:buChar char="▪"/>
            </a:pPr>
            <a:r>
              <a:rPr lang="en-US" sz="2400">
                <a:solidFill>
                  <a:schemeClr val="dk1"/>
                </a:solidFill>
                <a:latin typeface="Times New Roman"/>
                <a:ea typeface="Times New Roman"/>
                <a:cs typeface="Times New Roman"/>
                <a:sym typeface="Times New Roman"/>
              </a:rPr>
              <a:t>The	low	contrast	retinal	image-	intensity	increased	and	a</a:t>
            </a:r>
            <a:endParaRPr/>
          </a:p>
          <a:p>
            <a:pPr indent="0" lvl="0" marL="355600" marR="0" rtl="0" algn="just">
              <a:lnSpc>
                <a:spcPct val="111875"/>
              </a:lnSpc>
              <a:spcBef>
                <a:spcPts val="0"/>
              </a:spcBef>
              <a:spcAft>
                <a:spcPts val="0"/>
              </a:spcAft>
              <a:buNone/>
            </a:pPr>
            <a:r>
              <a:rPr lang="en-US" sz="2400">
                <a:solidFill>
                  <a:schemeClr val="dk1"/>
                </a:solidFill>
                <a:latin typeface="Times New Roman"/>
                <a:ea typeface="Times New Roman"/>
                <a:cs typeface="Times New Roman"/>
                <a:sym typeface="Times New Roman"/>
              </a:rPr>
              <a:t>number of edge pixels were extracted.</a:t>
            </a:r>
            <a:endParaRPr/>
          </a:p>
          <a:p>
            <a:pPr indent="0" lvl="0" marL="0" marR="0" rtl="0" algn="l">
              <a:lnSpc>
                <a:spcPct val="100000"/>
              </a:lnSpc>
              <a:spcBef>
                <a:spcPts val="35"/>
              </a:spcBef>
              <a:spcAft>
                <a:spcPts val="0"/>
              </a:spcAft>
              <a:buNone/>
            </a:pPr>
            <a:r>
              <a:t/>
            </a:r>
            <a:endParaRPr sz="2800">
              <a:solidFill>
                <a:schemeClr val="dk1"/>
              </a:solidFill>
              <a:latin typeface="Times New Roman"/>
              <a:ea typeface="Times New Roman"/>
              <a:cs typeface="Times New Roman"/>
              <a:sym typeface="Times New Roman"/>
            </a:endParaRPr>
          </a:p>
          <a:p>
            <a:pPr indent="0" lvl="0" marL="367665" marR="0" rtl="0" algn="l">
              <a:lnSpc>
                <a:spcPct val="100000"/>
              </a:lnSpc>
              <a:spcBef>
                <a:spcPts val="5"/>
              </a:spcBef>
              <a:spcAft>
                <a:spcPts val="0"/>
              </a:spcAft>
              <a:buNone/>
            </a:pPr>
            <a:r>
              <a:rPr b="1" lang="en-US" sz="2800">
                <a:solidFill>
                  <a:schemeClr val="dk1"/>
                </a:solidFill>
                <a:latin typeface="Times New Roman"/>
                <a:ea typeface="Times New Roman"/>
                <a:cs typeface="Times New Roman"/>
                <a:sym typeface="Times New Roman"/>
              </a:rPr>
              <a:t>DISADVANTAGES:</a:t>
            </a:r>
            <a:endParaRPr sz="2800">
              <a:solidFill>
                <a:schemeClr val="dk1"/>
              </a:solidFill>
              <a:latin typeface="Times New Roman"/>
              <a:ea typeface="Times New Roman"/>
              <a:cs typeface="Times New Roman"/>
              <a:sym typeface="Times New Roman"/>
            </a:endParaRPr>
          </a:p>
          <a:p>
            <a:pPr indent="-342900" lvl="0" marL="355600" marR="0" rtl="0" algn="l">
              <a:lnSpc>
                <a:spcPct val="119583"/>
              </a:lnSpc>
              <a:spcBef>
                <a:spcPts val="1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More time consuming.</a:t>
            </a:r>
            <a:endParaRPr sz="2400">
              <a:solidFill>
                <a:schemeClr val="dk1"/>
              </a:solidFill>
              <a:latin typeface="Times New Roman"/>
              <a:ea typeface="Times New Roman"/>
              <a:cs typeface="Times New Roman"/>
              <a:sym typeface="Times New Roman"/>
            </a:endParaRPr>
          </a:p>
          <a:p>
            <a:pPr indent="0" lvl="0" marL="12700" marR="0" rtl="0" algn="l">
              <a:lnSpc>
                <a:spcPct val="119656"/>
              </a:lnSpc>
              <a:spcBef>
                <a:spcPts val="0"/>
              </a:spcBef>
              <a:spcAft>
                <a:spcPts val="0"/>
              </a:spcAft>
              <a:buNone/>
            </a:pPr>
            <a:r>
              <a:rPr lang="en-US" sz="3200">
                <a:solidFill>
                  <a:schemeClr val="dk1"/>
                </a:solidFill>
                <a:latin typeface="Times New Roman"/>
                <a:ea typeface="Times New Roman"/>
                <a:cs typeface="Times New Roman"/>
                <a:sym typeface="Times New Roman"/>
              </a:rPr>
              <a:t>—</a:t>
            </a:r>
            <a:endParaRPr/>
          </a:p>
        </p:txBody>
      </p:sp>
      <p:sp>
        <p:nvSpPr>
          <p:cNvPr id="99" name="Google Shape;99;p7"/>
          <p:cNvSpPr txBox="1"/>
          <p:nvPr/>
        </p:nvSpPr>
        <p:spPr>
          <a:xfrm>
            <a:off x="8504681" y="6426504"/>
            <a:ext cx="10287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888888"/>
                </a:solidFill>
                <a:latin typeface="Arial"/>
                <a:ea typeface="Arial"/>
                <a:cs typeface="Arial"/>
                <a:sym typeface="Arial"/>
              </a:rPr>
              <a:t>7</a:t>
            </a:r>
            <a:endParaRPr sz="12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sp>
        <p:nvSpPr>
          <p:cNvPr id="104" name="Google Shape;104;p8"/>
          <p:cNvSpPr txBox="1"/>
          <p:nvPr>
            <p:ph type="title"/>
          </p:nvPr>
        </p:nvSpPr>
        <p:spPr>
          <a:xfrm>
            <a:off x="535940" y="940054"/>
            <a:ext cx="7405370" cy="1781810"/>
          </a:xfrm>
          <a:prstGeom prst="rect">
            <a:avLst/>
          </a:prstGeom>
          <a:noFill/>
          <a:ln>
            <a:noFill/>
          </a:ln>
        </p:spPr>
        <p:txBody>
          <a:bodyPr anchorCtr="0" anchor="t" bIns="0" lIns="0" spcFirstLastPara="1" rIns="0" wrap="square" tIns="12700">
            <a:spAutoFit/>
          </a:bodyPr>
          <a:lstStyle/>
          <a:p>
            <a:pPr indent="-228600" lvl="0" marL="241300" marR="5080" rtl="0" algn="l">
              <a:lnSpc>
                <a:spcPct val="120000"/>
              </a:lnSpc>
              <a:spcBef>
                <a:spcPts val="0"/>
              </a:spcBef>
              <a:spcAft>
                <a:spcPts val="0"/>
              </a:spcAft>
              <a:buNone/>
            </a:pPr>
            <a:r>
              <a:rPr b="0" lang="en-US" sz="2400">
                <a:latin typeface="Times New Roman"/>
                <a:ea typeface="Times New Roman"/>
                <a:cs typeface="Times New Roman"/>
                <a:sym typeface="Times New Roman"/>
              </a:rPr>
              <a:t>2.T. Walter, J. Klein, P. Massin, and A. Erginary[2],“</a:t>
            </a:r>
            <a:r>
              <a:rPr lang="en-US" sz="2400"/>
              <a:t>A  contribution of image processing to the diagnosis of  diabetic retinopathy thy,detection of exudates in colour  fundus images of the human retina".</a:t>
            </a:r>
            <a:endParaRPr sz="2400">
              <a:latin typeface="Times New Roman"/>
              <a:ea typeface="Times New Roman"/>
              <a:cs typeface="Times New Roman"/>
              <a:sym typeface="Times New Roman"/>
            </a:endParaRPr>
          </a:p>
        </p:txBody>
      </p:sp>
      <p:sp>
        <p:nvSpPr>
          <p:cNvPr id="105" name="Google Shape;105;p8"/>
          <p:cNvSpPr txBox="1"/>
          <p:nvPr/>
        </p:nvSpPr>
        <p:spPr>
          <a:xfrm>
            <a:off x="535940" y="3130502"/>
            <a:ext cx="3388360" cy="1347470"/>
          </a:xfrm>
          <a:prstGeom prst="rect">
            <a:avLst/>
          </a:prstGeom>
          <a:noFill/>
          <a:ln>
            <a:noFill/>
          </a:ln>
        </p:spPr>
        <p:txBody>
          <a:bodyPr anchorCtr="0" anchor="t" bIns="0" lIns="0" spcFirstLastPara="1" rIns="0" wrap="square" tIns="100325">
            <a:spAutoFit/>
          </a:bodyPr>
          <a:lstStyle/>
          <a:p>
            <a:pPr indent="0" lvl="0" marL="12700" marR="0" rtl="0" algn="l">
              <a:lnSpc>
                <a:spcPct val="100000"/>
              </a:lnSpc>
              <a:spcBef>
                <a:spcPts val="0"/>
              </a:spcBef>
              <a:spcAft>
                <a:spcPts val="0"/>
              </a:spcAft>
              <a:buNone/>
            </a:pPr>
            <a:r>
              <a:rPr b="1" lang="en-US" sz="2800">
                <a:solidFill>
                  <a:schemeClr val="dk1"/>
                </a:solidFill>
                <a:latin typeface="Times New Roman"/>
                <a:ea typeface="Times New Roman"/>
                <a:cs typeface="Times New Roman"/>
                <a:sym typeface="Times New Roman"/>
              </a:rPr>
              <a:t>ADVANTAGES:</a:t>
            </a:r>
            <a:endParaRPr sz="28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595"/>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Time	consumption	is  morphology techniques .</a:t>
            </a:r>
            <a:endParaRPr/>
          </a:p>
        </p:txBody>
      </p:sp>
      <p:sp>
        <p:nvSpPr>
          <p:cNvPr id="106" name="Google Shape;106;p8"/>
          <p:cNvSpPr txBox="1"/>
          <p:nvPr/>
        </p:nvSpPr>
        <p:spPr>
          <a:xfrm>
            <a:off x="4140834" y="3720465"/>
            <a:ext cx="471297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reduced	as	it	uses	mathematical</a:t>
            </a:r>
            <a:endParaRPr/>
          </a:p>
        </p:txBody>
      </p:sp>
      <p:sp>
        <p:nvSpPr>
          <p:cNvPr id="107" name="Google Shape;107;p8"/>
          <p:cNvSpPr txBox="1"/>
          <p:nvPr/>
        </p:nvSpPr>
        <p:spPr>
          <a:xfrm>
            <a:off x="535940" y="4974412"/>
            <a:ext cx="315023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chemeClr val="dk1"/>
                </a:solidFill>
                <a:latin typeface="Times New Roman"/>
                <a:ea typeface="Times New Roman"/>
                <a:cs typeface="Times New Roman"/>
                <a:sym typeface="Times New Roman"/>
              </a:rPr>
              <a:t>DISADVANTAGES:</a:t>
            </a:r>
            <a:endParaRPr sz="2800">
              <a:solidFill>
                <a:schemeClr val="dk1"/>
              </a:solidFill>
              <a:latin typeface="Times New Roman"/>
              <a:ea typeface="Times New Roman"/>
              <a:cs typeface="Times New Roman"/>
              <a:sym typeface="Times New Roman"/>
            </a:endParaRPr>
          </a:p>
        </p:txBody>
      </p:sp>
      <p:sp>
        <p:nvSpPr>
          <p:cNvPr id="108" name="Google Shape;108;p8"/>
          <p:cNvSpPr txBox="1"/>
          <p:nvPr/>
        </p:nvSpPr>
        <p:spPr>
          <a:xfrm>
            <a:off x="535940" y="5403291"/>
            <a:ext cx="7552690" cy="1342390"/>
          </a:xfrm>
          <a:prstGeom prst="rect">
            <a:avLst/>
          </a:prstGeom>
          <a:noFill/>
          <a:ln>
            <a:noFill/>
          </a:ln>
        </p:spPr>
        <p:txBody>
          <a:bodyPr anchorCtr="0" anchor="t" bIns="0" lIns="0" spcFirstLastPara="1" rIns="0" wrap="square" tIns="85725">
            <a:spAutoFit/>
          </a:bodyPr>
          <a:lstStyle/>
          <a:p>
            <a:pPr indent="-413383" lvl="0" marL="425450" marR="0" rtl="0" algn="l">
              <a:lnSpc>
                <a:spcPct val="1000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The paper ignored some types of errors on the border</a:t>
            </a:r>
            <a:endParaRPr/>
          </a:p>
          <a:p>
            <a:pPr indent="0" lvl="0" marL="469900" marR="0" rtl="0" algn="l">
              <a:lnSpc>
                <a:spcPct val="100000"/>
              </a:lnSpc>
              <a:spcBef>
                <a:spcPts val="575"/>
              </a:spcBef>
              <a:spcAft>
                <a:spcPts val="0"/>
              </a:spcAft>
              <a:buNone/>
            </a:pPr>
            <a:r>
              <a:rPr lang="en-US" sz="2400">
                <a:solidFill>
                  <a:schemeClr val="dk1"/>
                </a:solidFill>
                <a:latin typeface="Times New Roman"/>
                <a:ea typeface="Times New Roman"/>
                <a:cs typeface="Times New Roman"/>
                <a:sym typeface="Times New Roman"/>
              </a:rPr>
              <a:t>of the segmented exudates in their reported performances.</a:t>
            </a:r>
            <a:endParaRPr sz="2400">
              <a:solidFill>
                <a:schemeClr val="dk1"/>
              </a:solidFill>
              <a:latin typeface="Times New Roman"/>
              <a:ea typeface="Times New Roman"/>
              <a:cs typeface="Times New Roman"/>
              <a:sym typeface="Times New Roman"/>
            </a:endParaRPr>
          </a:p>
          <a:p>
            <a:pPr indent="-413383" lvl="0" marL="425450" marR="0" rtl="0" algn="l">
              <a:lnSpc>
                <a:spcPct val="100000"/>
              </a:lnSpc>
              <a:spcBef>
                <a:spcPts val="575"/>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Time consumption is reduced but not to great extent.</a:t>
            </a:r>
            <a:endParaRPr/>
          </a:p>
        </p:txBody>
      </p:sp>
      <p:sp>
        <p:nvSpPr>
          <p:cNvPr id="109" name="Google Shape;109;p8"/>
          <p:cNvSpPr txBox="1"/>
          <p:nvPr/>
        </p:nvSpPr>
        <p:spPr>
          <a:xfrm>
            <a:off x="8504681" y="6426504"/>
            <a:ext cx="10287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888888"/>
                </a:solidFill>
                <a:latin typeface="Arial"/>
                <a:ea typeface="Arial"/>
                <a:cs typeface="Arial"/>
                <a:sym typeface="Arial"/>
              </a:rPr>
              <a:t>8</a:t>
            </a:r>
            <a:endParaRPr sz="12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sp>
        <p:nvSpPr>
          <p:cNvPr id="114" name="Google Shape;114;p9"/>
          <p:cNvSpPr txBox="1"/>
          <p:nvPr>
            <p:ph type="title"/>
          </p:nvPr>
        </p:nvSpPr>
        <p:spPr>
          <a:xfrm>
            <a:off x="535940" y="629157"/>
            <a:ext cx="317119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NOVELTY </a:t>
            </a:r>
            <a:r>
              <a:rPr b="1" i="0" lang="en-US" sz="3200">
                <a:solidFill>
                  <a:schemeClr val="dk1"/>
                </a:solidFill>
                <a:latin typeface="Times New Roman"/>
                <a:ea typeface="Times New Roman"/>
                <a:cs typeface="Times New Roman"/>
                <a:sym typeface="Times New Roman"/>
              </a:rPr>
              <a:t>USED</a:t>
            </a:r>
            <a:endParaRPr/>
          </a:p>
        </p:txBody>
      </p:sp>
      <p:sp>
        <p:nvSpPr>
          <p:cNvPr id="115" name="Google Shape;115;p9"/>
          <p:cNvSpPr txBox="1"/>
          <p:nvPr>
            <p:ph idx="1" type="body"/>
          </p:nvPr>
        </p:nvSpPr>
        <p:spPr>
          <a:xfrm>
            <a:off x="534034" y="1777949"/>
            <a:ext cx="8075930" cy="3245485"/>
          </a:xfrm>
          <a:prstGeom prst="rect">
            <a:avLst/>
          </a:prstGeom>
          <a:noFill/>
          <a:ln>
            <a:noFill/>
          </a:ln>
        </p:spPr>
        <p:txBody>
          <a:bodyPr anchorCtr="0" anchor="t" bIns="0" lIns="0" spcFirstLastPara="1" rIns="0" wrap="square" tIns="12700">
            <a:spAutoFit/>
          </a:bodyPr>
          <a:lstStyle/>
          <a:p>
            <a:pPr indent="-457834" lvl="0" marL="471805" rtl="0" algn="l">
              <a:lnSpc>
                <a:spcPct val="100000"/>
              </a:lnSpc>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In </a:t>
            </a:r>
            <a:r>
              <a:rPr lang="en-US"/>
              <a:t>our project we </a:t>
            </a:r>
            <a:r>
              <a:rPr b="0" i="0" lang="en-US" sz="2400">
                <a:solidFill>
                  <a:schemeClr val="dk1"/>
                </a:solidFill>
                <a:latin typeface="Times New Roman"/>
                <a:ea typeface="Times New Roman"/>
                <a:cs typeface="Times New Roman"/>
                <a:sym typeface="Times New Roman"/>
              </a:rPr>
              <a:t>are </a:t>
            </a:r>
            <a:r>
              <a:rPr lang="en-US"/>
              <a:t>using k-means clustering algorithm with</a:t>
            </a:r>
            <a:endParaRPr/>
          </a:p>
          <a:p>
            <a:pPr indent="0" lvl="0" marL="471805" rtl="0" algn="l">
              <a:lnSpc>
                <a:spcPct val="100000"/>
              </a:lnSpc>
              <a:spcBef>
                <a:spcPts val="5"/>
              </a:spcBef>
              <a:spcAft>
                <a:spcPts val="0"/>
              </a:spcAft>
              <a:buNone/>
            </a:pPr>
            <a:r>
              <a:rPr b="0" i="0" lang="en-US" sz="2400">
                <a:solidFill>
                  <a:schemeClr val="dk1"/>
                </a:solidFill>
                <a:latin typeface="Times New Roman"/>
                <a:ea typeface="Times New Roman"/>
                <a:cs typeface="Times New Roman"/>
                <a:sym typeface="Times New Roman"/>
              </a:rPr>
              <a:t>naive bayes</a:t>
            </a:r>
            <a:r>
              <a:rPr lang="en-US"/>
              <a:t> classifier.</a:t>
            </a:r>
            <a:endParaRPr/>
          </a:p>
          <a:p>
            <a:pPr indent="0" lvl="0" marL="1905" rtl="0" algn="l">
              <a:lnSpc>
                <a:spcPct val="100000"/>
              </a:lnSpc>
              <a:spcBef>
                <a:spcPts val="5"/>
              </a:spcBef>
              <a:spcAft>
                <a:spcPts val="0"/>
              </a:spcAft>
              <a:buNone/>
            </a:pPr>
            <a:r>
              <a:t/>
            </a:r>
            <a:endParaRPr sz="3500"/>
          </a:p>
          <a:p>
            <a:pPr indent="-342900" lvl="0" marL="357505" marR="5080" rtl="0" algn="l">
              <a:lnSpc>
                <a:spcPct val="100000"/>
              </a:lnSpc>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	Fuzzy </a:t>
            </a:r>
            <a:r>
              <a:rPr lang="en-US"/>
              <a:t>c-means algorithm, as consumes time, so k-means </a:t>
            </a:r>
            <a:r>
              <a:rPr b="0" i="0" lang="en-US" sz="2400">
                <a:solidFill>
                  <a:schemeClr val="dk1"/>
                </a:solidFill>
                <a:latin typeface="Times New Roman"/>
                <a:ea typeface="Times New Roman"/>
                <a:cs typeface="Times New Roman"/>
                <a:sym typeface="Times New Roman"/>
              </a:rPr>
              <a:t>is  used	to reduce</a:t>
            </a:r>
            <a:r>
              <a:rPr lang="en-US"/>
              <a:t> time.</a:t>
            </a:r>
            <a:endParaRPr/>
          </a:p>
          <a:p>
            <a:pPr indent="0" lvl="0" marL="1905" rtl="0" algn="l">
              <a:lnSpc>
                <a:spcPct val="100000"/>
              </a:lnSpc>
              <a:spcBef>
                <a:spcPts val="10"/>
              </a:spcBef>
              <a:spcAft>
                <a:spcPts val="0"/>
              </a:spcAft>
              <a:buClr>
                <a:schemeClr val="dk1"/>
              </a:buClr>
              <a:buSzPts val="3500"/>
              <a:buFont typeface="Arial"/>
              <a:buNone/>
            </a:pPr>
            <a:r>
              <a:t/>
            </a:r>
            <a:endParaRPr sz="3500"/>
          </a:p>
          <a:p>
            <a:pPr indent="-342900" lvl="0" marL="357505" marR="6985" rtl="0" algn="l">
              <a:lnSpc>
                <a:spcPct val="100000"/>
              </a:lnSpc>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	Naive	b</a:t>
            </a:r>
            <a:r>
              <a:rPr lang="en-US"/>
              <a:t>a</a:t>
            </a:r>
            <a:r>
              <a:rPr b="0" i="0" lang="en-US" sz="2400">
                <a:solidFill>
                  <a:schemeClr val="dk1"/>
                </a:solidFill>
                <a:latin typeface="Times New Roman"/>
                <a:ea typeface="Times New Roman"/>
                <a:cs typeface="Times New Roman"/>
                <a:sym typeface="Times New Roman"/>
              </a:rPr>
              <a:t>yes,a	type	of	cl</a:t>
            </a:r>
            <a:r>
              <a:rPr lang="en-US"/>
              <a:t>ass</a:t>
            </a:r>
            <a:r>
              <a:rPr b="0" i="0" lang="en-US" sz="2400">
                <a:solidFill>
                  <a:schemeClr val="dk1"/>
                </a:solidFill>
                <a:latin typeface="Times New Roman"/>
                <a:ea typeface="Times New Roman"/>
                <a:cs typeface="Times New Roman"/>
                <a:sym typeface="Times New Roman"/>
              </a:rPr>
              <a:t>ifi</a:t>
            </a:r>
            <a:r>
              <a:rPr lang="en-US"/>
              <a:t>e</a:t>
            </a:r>
            <a:r>
              <a:rPr b="0" i="0" lang="en-US" sz="2400">
                <a:solidFill>
                  <a:schemeClr val="dk1"/>
                </a:solidFill>
                <a:latin typeface="Times New Roman"/>
                <a:ea typeface="Times New Roman"/>
                <a:cs typeface="Times New Roman"/>
                <a:sym typeface="Times New Roman"/>
              </a:rPr>
              <a:t>r	i</a:t>
            </a:r>
            <a:r>
              <a:rPr lang="en-US"/>
              <a:t>s</a:t>
            </a:r>
            <a:r>
              <a:rPr b="0" i="0" lang="en-US" sz="2400">
                <a:solidFill>
                  <a:schemeClr val="dk1"/>
                </a:solidFill>
                <a:latin typeface="Times New Roman"/>
                <a:ea typeface="Times New Roman"/>
                <a:cs typeface="Times New Roman"/>
                <a:sym typeface="Times New Roman"/>
              </a:rPr>
              <a:t>	used	</a:t>
            </a:r>
            <a:r>
              <a:rPr lang="en-US"/>
              <a:t>t</a:t>
            </a:r>
            <a:r>
              <a:rPr b="0" i="0" lang="en-US" sz="2400">
                <a:solidFill>
                  <a:schemeClr val="dk1"/>
                </a:solidFill>
                <a:latin typeface="Times New Roman"/>
                <a:ea typeface="Times New Roman"/>
                <a:cs typeface="Times New Roman"/>
                <a:sym typeface="Times New Roman"/>
              </a:rPr>
              <a:t>o	i</a:t>
            </a:r>
            <a:r>
              <a:rPr lang="en-US"/>
              <a:t>ncrea</a:t>
            </a:r>
            <a:r>
              <a:rPr b="0" i="0" lang="en-US" sz="2400">
                <a:solidFill>
                  <a:schemeClr val="dk1"/>
                </a:solidFill>
                <a:latin typeface="Times New Roman"/>
                <a:ea typeface="Times New Roman"/>
                <a:cs typeface="Times New Roman"/>
                <a:sym typeface="Times New Roman"/>
              </a:rPr>
              <a:t>se	t</a:t>
            </a:r>
            <a:r>
              <a:rPr lang="en-US"/>
              <a:t>h</a:t>
            </a:r>
            <a:r>
              <a:rPr b="0" i="0" lang="en-US" sz="2400">
                <a:solidFill>
                  <a:schemeClr val="dk1"/>
                </a:solidFill>
                <a:latin typeface="Times New Roman"/>
                <a:ea typeface="Times New Roman"/>
                <a:cs typeface="Times New Roman"/>
                <a:sym typeface="Times New Roman"/>
              </a:rPr>
              <a:t>e  accuracy and sensitivity of the</a:t>
            </a:r>
            <a:r>
              <a:rPr lang="en-US"/>
              <a:t> </a:t>
            </a:r>
            <a:r>
              <a:rPr b="0" i="0" lang="en-US" sz="2400">
                <a:solidFill>
                  <a:schemeClr val="dk1"/>
                </a:solidFill>
                <a:latin typeface="Times New Roman"/>
                <a:ea typeface="Times New Roman"/>
                <a:cs typeface="Times New Roman"/>
                <a:sym typeface="Times New Roman"/>
              </a:rPr>
              <a:t>detection.</a:t>
            </a:r>
            <a:endParaRPr/>
          </a:p>
        </p:txBody>
      </p:sp>
      <p:sp>
        <p:nvSpPr>
          <p:cNvPr id="116" name="Google Shape;116;p9"/>
          <p:cNvSpPr txBox="1"/>
          <p:nvPr/>
        </p:nvSpPr>
        <p:spPr>
          <a:xfrm>
            <a:off x="8504681" y="6426504"/>
            <a:ext cx="10287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888888"/>
                </a:solidFill>
                <a:latin typeface="Arial"/>
                <a:ea typeface="Arial"/>
                <a:cs typeface="Arial"/>
                <a:sym typeface="Arial"/>
              </a:rPr>
              <a:t>9</a:t>
            </a:r>
            <a:endParaRPr sz="12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2020-12-17T07:10:54Z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2015-11-17T00:00:00Z</vt:filetime>
  </property>
  <property fmtid="{D5CDD505-2E9C-101B-9397-08002B2CF9AE}" pid="3" name="Creator">
    <vt:lpwstr>Microsoft® PowerPoint® 2013</vt:lpwstr>
  </property>
  <property fmtid="{D5CDD505-2E9C-101B-9397-08002B2CF9AE}" pid="4" name="LastSaved">
    <vt:filetime>2020-12-17T00:00:00Z</vt:filetime>
  </property>
</Properties>
</file>