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8" r:id="rId4"/>
    <p:sldId id="280" r:id="rId5"/>
    <p:sldId id="278" r:id="rId6"/>
    <p:sldId id="275" r:id="rId7"/>
    <p:sldId id="282" r:id="rId8"/>
    <p:sldId id="281" r:id="rId9"/>
    <p:sldId id="266" r:id="rId10"/>
    <p:sldId id="263" r:id="rId11"/>
    <p:sldId id="265" r:id="rId12"/>
    <p:sldId id="264" r:id="rId13"/>
    <p:sldId id="269" r:id="rId14"/>
    <p:sldId id="270" r:id="rId15"/>
    <p:sldId id="277" r:id="rId16"/>
    <p:sldId id="284" r:id="rId17"/>
    <p:sldId id="261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AC"/>
    <a:srgbClr val="0000FF"/>
    <a:srgbClr val="0000CC"/>
    <a:srgbClr val="00FF00"/>
    <a:srgbClr val="002060"/>
    <a:srgbClr val="0047D6"/>
    <a:srgbClr val="002032"/>
    <a:srgbClr val="FFFF99"/>
    <a:srgbClr val="F69220"/>
    <a:srgbClr val="034E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9"/>
    <p:restoredTop sz="95840"/>
  </p:normalViewPr>
  <p:slideViewPr>
    <p:cSldViewPr snapToGrid="0">
      <p:cViewPr varScale="1">
        <p:scale>
          <a:sx n="85" d="100"/>
          <a:sy n="85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ue and orange card with text&#10;&#10;Description automatically generated">
            <a:extLst>
              <a:ext uri="{FF2B5EF4-FFF2-40B4-BE49-F238E27FC236}">
                <a16:creationId xmlns:a16="http://schemas.microsoft.com/office/drawing/2014/main" id="{F9AA577C-822C-272F-F1D3-B0C23CD603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6819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8BD2-118B-91EF-4902-027E9B65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8F8A8-41A2-E36E-2249-6C4A788C4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541BE-D39B-8942-6B3D-7FF0CAB3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685E-0E15-5246-9E12-821B77C85C2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57C85-2D0F-18B9-18DC-B579F542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1FA9D-17FB-F6BE-586E-17B610A9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0A10-FC25-CB41-BE74-8CA858F2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8910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6C294-9314-5627-8760-BA7B4EB36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8A28F-0299-2357-4FE3-CA66F67AE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72639-1CB7-255D-3849-F4417B0D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685E-0E15-5246-9E12-821B77C85C2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05BF3-FF00-EAAA-C405-C4360B97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41153-23B4-2DE9-9D2A-AF92A7CF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0A10-FC25-CB41-BE74-8CA858F2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4794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AC76FC9-CE33-FC56-3C11-F048EAE034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1276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C871-D9B1-91FA-8D27-36005BFB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7FFD-8429-26A2-8D28-DB73BAA35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7BB94-DB72-7A3D-65F4-87EB8AF3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685E-0E15-5246-9E12-821B77C85C2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DE44-DF0E-C192-8DD4-9B58B3B7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661B6-A56D-7910-D6F0-CFF768A8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0A10-FC25-CB41-BE74-8CA858F2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142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orange line&#10;&#10;Description automatically generated">
            <a:extLst>
              <a:ext uri="{FF2B5EF4-FFF2-40B4-BE49-F238E27FC236}">
                <a16:creationId xmlns:a16="http://schemas.microsoft.com/office/drawing/2014/main" id="{21839ED6-2613-C199-59F7-9D3BAFA8D0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FA6C3-B600-66BF-25BF-E5F3DDC20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01850" y="3497263"/>
            <a:ext cx="10515600" cy="523875"/>
          </a:xfrm>
        </p:spPr>
        <p:txBody>
          <a:bodyPr anchor="b">
            <a:normAutofit/>
          </a:bodyPr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GB" dirty="0"/>
              <a:t>Slide Breaker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0636C-FA08-42B2-E0C1-3A6A6BA0A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1850" y="4157663"/>
            <a:ext cx="10515600" cy="523875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AACC6-8796-B110-200F-9652EFC9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685E-0E15-5246-9E12-821B77C85C2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40AC9-EE8F-B8D4-8EDE-D84C94C6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06ECC-13AB-DBB0-F317-2FE09D13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0A10-FC25-CB41-BE74-8CA858F2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3264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ACF8-9C12-A3DA-FDB6-72011A7B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6646D-584F-40FD-537C-2CD4A69CF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6C38C-92D3-0B37-FDE9-3769F8D98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DC367-3D44-06E2-E7FD-5BC786AC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685E-0E15-5246-9E12-821B77C85C2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66156-88EA-1969-4DED-5BA89EA5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A576C-D657-5ADE-0321-998A9F9B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0A10-FC25-CB41-BE74-8CA858F2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454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8856-86F5-D04D-8EAD-8C4311DB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7767F-DB21-B117-1D8F-A00C31574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D6808-A9C4-FA2E-C16F-CEEABA8B1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FD025-4CD0-3668-2237-507595D59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1232A-301E-C6B1-E0E9-98EB3C6FA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CF44B-7B20-123A-5DA8-97BA9A5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685E-0E15-5246-9E12-821B77C85C2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36FC0-59FD-C515-0351-1C551512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374B6-6557-8E3E-35D0-CE4B2892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0A10-FC25-CB41-BE74-8CA858F2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4566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8C9F-C452-3F45-C08C-5987C7829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270669"/>
            <a:ext cx="9093200" cy="605632"/>
          </a:xfrm>
        </p:spPr>
        <p:txBody>
          <a:bodyPr>
            <a:noAutofit/>
          </a:bodyPr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A6A8B-9E47-3CD2-75D2-A1E28415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685E-0E15-5246-9E12-821B77C85C2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0D35E-1B47-051B-020E-77478DC6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69770-7AF4-A88B-5809-D5DCD47D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0A10-FC25-CB41-BE74-8CA858F2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2199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145CB-FD41-068B-0020-F8681D2D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685E-0E15-5246-9E12-821B77C85C2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4B81D-7CF5-67D2-36FC-C5EF78BA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CDC67-BB9B-0D8B-F45A-B76C2A67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0A10-FC25-CB41-BE74-8CA858F2079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white background with red and blue objects&#10;&#10;Description automatically generated">
            <a:extLst>
              <a:ext uri="{FF2B5EF4-FFF2-40B4-BE49-F238E27FC236}">
                <a16:creationId xmlns:a16="http://schemas.microsoft.com/office/drawing/2014/main" id="{E0B03CFD-268D-C86A-811E-227E47501D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058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5DB7-8FB0-E771-9E93-C8A385B9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4B069-B346-A75E-F673-CF3098D29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0F4E3-255D-AE7C-553F-85F03D20D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26A41-B4F4-F9D2-1861-8616BE65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685E-0E15-5246-9E12-821B77C85C2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115D5-0506-4CD7-4F94-6E5CE7CA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7FDEB-D80F-0680-A9A4-7905FCDF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0A10-FC25-CB41-BE74-8CA858F2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5595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8E0D-8967-D1A3-A2D4-D968E7E7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D8B47-0F1C-D577-0703-9AD4E7E91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BB912-CAB9-9690-5DFA-0E03F4CEE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E9BBF-470E-DF97-759A-5B6677D2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6685E-0E15-5246-9E12-821B77C85C2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75E99-A251-6B8F-5B82-9F2E49A6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BB60F-8367-F344-3151-C7EC9608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20A10-FC25-CB41-BE74-8CA858F2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1482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9F55CC3-9E66-9FE3-061C-0CCFA3601D0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FE23F-E63F-6BDE-A5D0-7855B20C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272256"/>
            <a:ext cx="8559800" cy="51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6213F-C211-81F5-9CB3-BB1C29C60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500" y="13120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0F865-B3B3-0FFE-0C82-BE25D5CD6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6685E-0E15-5246-9E12-821B77C85C2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40D3B-5506-E142-D801-5D55E7F77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D5691-8ECC-6501-9335-3B34438D0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220A10-FC25-CB41-BE74-8CA858F207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262903252,&quot;Placement&quot;:&quot;Footer&quot;,&quot;Top&quot;:519.343,&quot;Left&quot;:0.0,&quot;SlideWidth&quot;:960,&quot;SlideHeight&quot;:540}"/>
          <p:cNvSpPr txBox="1"/>
          <p:nvPr userDrawn="1"/>
        </p:nvSpPr>
        <p:spPr>
          <a:xfrm>
            <a:off x="0" y="6595656"/>
            <a:ext cx="67829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86989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34EA1"/>
        </a:buClr>
        <a:buSzPct val="14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69220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A1A250-6EF8-E5E3-3E96-BC83E8A760F5}"/>
              </a:ext>
            </a:extLst>
          </p:cNvPr>
          <p:cNvSpPr txBox="1"/>
          <p:nvPr/>
        </p:nvSpPr>
        <p:spPr>
          <a:xfrm>
            <a:off x="3897443" y="3563495"/>
            <a:ext cx="5276537" cy="1638092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algn="ctr">
              <a:lnSpc>
                <a:spcPct val="140000"/>
              </a:lnSpc>
            </a:pPr>
            <a:r>
              <a:rPr lang="en-US" sz="3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Driving Innovation Through </a:t>
            </a:r>
          </a:p>
          <a:p>
            <a:pPr algn="ctr">
              <a:lnSpc>
                <a:spcPct val="140000"/>
              </a:lnSpc>
            </a:pPr>
            <a:r>
              <a:rPr lang="en-US" sz="3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GenAI &amp; Data Science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51569" y="5092804"/>
            <a:ext cx="29682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Summer Internship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May’ 25 – Aug’ 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59778" y="5873921"/>
            <a:ext cx="4649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Kunal Sachdev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GenAI Engineer Intern</a:t>
            </a:r>
          </a:p>
        </p:txBody>
      </p:sp>
    </p:spTree>
    <p:extLst>
      <p:ext uri="{BB962C8B-B14F-4D97-AF65-F5344CB8AC3E}">
        <p14:creationId xmlns:p14="http://schemas.microsoft.com/office/powerpoint/2010/main" val="327717365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556051-1D4F-50A8-9E6B-1CC81844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Grievance Prediction – Integrating QRC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026" y="1286061"/>
            <a:ext cx="11407514" cy="4565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spAutoFit/>
          </a:bodyPr>
          <a:lstStyle/>
          <a:p>
            <a:pPr marL="90488" lvl="2" algn="ctr">
              <a:lnSpc>
                <a:spcPct val="150000"/>
              </a:lnSpc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Integrating 49L+ customer queries, requests, and complaints (QRC) with existing Grievance model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026" y="1914947"/>
            <a:ext cx="7801574" cy="46357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rmAutofit fontScale="85000" lnSpcReduction="20000"/>
          </a:bodyPr>
          <a:lstStyle/>
          <a:p>
            <a:pPr marL="449263" lvl="3" indent="-358775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New Data Integrated:</a:t>
            </a:r>
          </a:p>
          <a:p>
            <a:pPr marL="906463" lvl="4" indent="-358775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policy’s holder’s number of queries, and number of requests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before their first complaint date.</a:t>
            </a:r>
          </a:p>
          <a:p>
            <a:pPr marL="906463" lvl="4" indent="-358775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QRC Data Sourced from D365 mid-2022 onwards.</a:t>
            </a:r>
          </a:p>
          <a:p>
            <a:pPr marL="449263" lvl="3" indent="-358775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Model:</a:t>
            </a:r>
          </a:p>
          <a:p>
            <a:pPr marL="906463" lvl="4" indent="-358775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Training Data Period: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Apr 2017 – March 2024</a:t>
            </a:r>
          </a:p>
          <a:p>
            <a:pPr marL="906463" lvl="4" indent="-358775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Validation Data period: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April 2024 – July 2025</a:t>
            </a:r>
          </a:p>
          <a:p>
            <a:pPr marL="906463" lvl="4" indent="-358775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 Trained:</a:t>
            </a:r>
          </a:p>
          <a:p>
            <a:pPr marL="1363663" lvl="5" indent="-358775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Ensemble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different random samples</a:t>
            </a:r>
          </a:p>
          <a:p>
            <a:pPr marL="1363663" lvl="5" indent="-358775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of top-3 predictions of the 5 models.</a:t>
            </a:r>
          </a:p>
          <a:p>
            <a:pPr marL="906463" lvl="4" indent="-358775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Predictions shared every week with Grievance Team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71000" y="1914947"/>
            <a:ext cx="2564540" cy="46357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rmAutofit/>
          </a:bodyPr>
          <a:lstStyle/>
          <a:p>
            <a:pPr marL="90488" lvl="2" algn="ctr">
              <a:lnSpc>
                <a:spcPct val="150000"/>
              </a:lnSpc>
            </a:pPr>
            <a:r>
              <a:rPr lang="en-US" sz="25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Decile Coverage increase from 76% to 97%</a:t>
            </a:r>
          </a:p>
        </p:txBody>
      </p:sp>
      <p:sp>
        <p:nvSpPr>
          <p:cNvPr id="5" name="Right Arrow 4"/>
          <p:cNvSpPr/>
          <p:nvPr/>
        </p:nvSpPr>
        <p:spPr>
          <a:xfrm>
            <a:off x="8330575" y="3610733"/>
            <a:ext cx="839449" cy="10792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075" y="5230839"/>
            <a:ext cx="754938" cy="87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0738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556051-1D4F-50A8-9E6B-1CC81844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Grievance Prediction – Performance Comparison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026" y="1180103"/>
            <a:ext cx="11407514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spAutoFit/>
          </a:bodyPr>
          <a:lstStyle/>
          <a:p>
            <a:pPr marL="90488" lvl="2" algn="ctr">
              <a:lnSpc>
                <a:spcPct val="150000"/>
              </a:lnSpc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New Grievance Model - Top Decile Coverage increase from 76% to 97%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8026" y="1799474"/>
            <a:ext cx="11407514" cy="22178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 anchorCtr="0">
            <a:noAutofit/>
          </a:bodyPr>
          <a:lstStyle/>
          <a:p>
            <a:pPr marL="90488" lvl="2">
              <a:lnSpc>
                <a:spcPct val="150000"/>
              </a:lnSpc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Current Grievance Model: (Till 20-July-2025)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488" lvl="2">
              <a:lnSpc>
                <a:spcPct val="150000"/>
              </a:lnSpc>
            </a:pP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488" lvl="2">
              <a:lnSpc>
                <a:spcPct val="200000"/>
              </a:lnSpc>
            </a:pP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488" lvl="2">
              <a:lnSpc>
                <a:spcPct val="150000"/>
              </a:lnSpc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Performance shown on all active policies (NCD/NBMIS records as of Jan’ 25)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026" y="4154551"/>
            <a:ext cx="11395868" cy="2516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 anchorCtr="0">
            <a:normAutofit/>
          </a:bodyPr>
          <a:lstStyle/>
          <a:p>
            <a:pPr marL="90488" lvl="2">
              <a:lnSpc>
                <a:spcPct val="150000"/>
              </a:lnSpc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New Grievance Model: (Live from 21-July-2025 Onwards)</a:t>
            </a:r>
          </a:p>
          <a:p>
            <a:pPr marL="90488" lvl="2">
              <a:lnSpc>
                <a:spcPct val="150000"/>
              </a:lnSpc>
            </a:pP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488" lvl="2">
              <a:lnSpc>
                <a:spcPct val="150000"/>
              </a:lnSpc>
            </a:pP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488" lvl="2">
              <a:lnSpc>
                <a:spcPct val="150000"/>
              </a:lnSpc>
            </a:pP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488" lvl="2">
              <a:lnSpc>
                <a:spcPct val="150000"/>
              </a:lnSpc>
            </a:pP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488" lvl="2">
              <a:lnSpc>
                <a:spcPct val="150000"/>
              </a:lnSpc>
            </a:pP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Performance shown on all active policies (NCD/NBMIS records as of July’ 25)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216" y="4737339"/>
            <a:ext cx="6439559" cy="13504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215" y="2283014"/>
            <a:ext cx="6439559" cy="135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1499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161" y="2034866"/>
            <a:ext cx="4512038" cy="347438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556051-1D4F-50A8-9E6B-1CC81844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Grievance Prediction – Transfer-of-Funds (TOF) Feature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026" y="1203364"/>
            <a:ext cx="11459173" cy="496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spAutoFit/>
          </a:bodyPr>
          <a:lstStyle/>
          <a:p>
            <a:pPr marL="90488" lvl="2" algn="ctr">
              <a:lnSpc>
                <a:spcPct val="150000"/>
              </a:lnSpc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Hypothesis: Transfer-of-funds (TOF) is an important predictor for grievance prediction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026" y="2034866"/>
            <a:ext cx="6542400" cy="3439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 anchorCtr="0">
            <a:normAutofit/>
          </a:bodyPr>
          <a:lstStyle/>
          <a:p>
            <a:pPr marL="449263" lvl="3" indent="-3587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done on Pure TOF cases.</a:t>
            </a:r>
          </a:p>
          <a:p>
            <a:pPr marL="449263" lvl="3" indent="-3587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Chi-Square Test:</a:t>
            </a:r>
          </a:p>
          <a:p>
            <a:pPr marL="906463" lvl="6" indent="-3587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There is a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statistically significant association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between TOF and Grievance.</a:t>
            </a:r>
          </a:p>
          <a:p>
            <a:pPr marL="449263" lvl="3" indent="-3587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Cramer’s V Test:</a:t>
            </a:r>
          </a:p>
          <a:p>
            <a:pPr marL="906463" lvl="4" indent="-3587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strength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said association is negligible – it’s too weak to be meaningful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026" y="5787983"/>
            <a:ext cx="11459173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spAutoFit/>
          </a:bodyPr>
          <a:lstStyle/>
          <a:p>
            <a:pPr marL="90488" lvl="2" algn="ctr">
              <a:lnSpc>
                <a:spcPct val="150000"/>
              </a:lnSpc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Conclusion: TOF is not an important predictor for Grievance (at least for now)</a:t>
            </a:r>
            <a:endParaRPr lang="en-IN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1895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556051-1D4F-50A8-9E6B-1CC81844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Mis-selling Prediction – New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026" y="1260413"/>
            <a:ext cx="11407514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spAutoFit/>
          </a:bodyPr>
          <a:lstStyle/>
          <a:p>
            <a:pPr marL="90488" lvl="2" algn="ctr">
              <a:lnSpc>
                <a:spcPct val="150000"/>
              </a:lnSpc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Training a new model to predict policy Mis-selling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025" y="1944927"/>
            <a:ext cx="7861533" cy="45907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rmAutofit fontScale="85000" lnSpcReduction="10000"/>
          </a:bodyPr>
          <a:lstStyle/>
          <a:p>
            <a:pPr marL="449263" lvl="3" indent="-358775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Target variable:</a:t>
            </a:r>
          </a:p>
          <a:p>
            <a:pPr marL="906463" lvl="4" indent="-358775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Whether a policy was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-sold to a particular customer</a:t>
            </a:r>
          </a:p>
          <a:p>
            <a:pPr marL="906463" lvl="4" indent="-358775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Includes QRC data in training.</a:t>
            </a:r>
          </a:p>
          <a:p>
            <a:pPr marL="449263" lvl="3" indent="-358775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Model:</a:t>
            </a:r>
          </a:p>
          <a:p>
            <a:pPr marL="906463" lvl="4" indent="-358775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Training Data Period: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Apr 2017 – March 2024</a:t>
            </a:r>
          </a:p>
          <a:p>
            <a:pPr marL="906463" lvl="4" indent="-358775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Validation Data period: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Apr 2024 – July 2025</a:t>
            </a:r>
          </a:p>
          <a:p>
            <a:pPr marL="906463" lvl="4" indent="-358775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 Trained:</a:t>
            </a:r>
          </a:p>
          <a:p>
            <a:pPr marL="1363663" lvl="5" indent="-358775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Ensemble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different random samples</a:t>
            </a:r>
          </a:p>
          <a:p>
            <a:pPr marL="1363663" lvl="5" indent="-358775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of top-3 predictions of the 5 models.</a:t>
            </a:r>
          </a:p>
          <a:p>
            <a:pPr marL="906463" lvl="4" indent="-358775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Predictions shared every week with Grievance Team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71000" y="1944927"/>
            <a:ext cx="2564540" cy="45907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rmAutofit/>
          </a:bodyPr>
          <a:lstStyle/>
          <a:p>
            <a:pPr marL="90488" lvl="2" algn="ctr">
              <a:lnSpc>
                <a:spcPct val="150000"/>
              </a:lnSpc>
            </a:pPr>
            <a:r>
              <a:rPr lang="en-US" sz="2500" b="1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output: Top Decile Coverage of 90.56%</a:t>
            </a:r>
          </a:p>
        </p:txBody>
      </p:sp>
      <p:sp>
        <p:nvSpPr>
          <p:cNvPr id="5" name="Right Arrow 4"/>
          <p:cNvSpPr/>
          <p:nvPr/>
        </p:nvSpPr>
        <p:spPr>
          <a:xfrm>
            <a:off x="8360555" y="3640713"/>
            <a:ext cx="839449" cy="107929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151" y="5020975"/>
            <a:ext cx="776794" cy="89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6006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556051-1D4F-50A8-9E6B-1CC81844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Mis-selling Prediction – Performance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799" y="1334536"/>
            <a:ext cx="11814331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spAutoFit/>
          </a:bodyPr>
          <a:lstStyle/>
          <a:p>
            <a:pPr marL="90488" lvl="2" algn="ctr">
              <a:lnSpc>
                <a:spcPct val="150000"/>
              </a:lnSpc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Mis-selling Model – Top Decile Coverage of 90.56%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799" y="1965995"/>
            <a:ext cx="11814331" cy="2516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 anchorCtr="0">
            <a:normAutofit/>
          </a:bodyPr>
          <a:lstStyle/>
          <a:p>
            <a:pPr marL="90488" lvl="2">
              <a:lnSpc>
                <a:spcPct val="150000"/>
              </a:lnSpc>
            </a:pP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New Mis-selling Model: (Live from 21-July-2025 Onwards)</a:t>
            </a:r>
          </a:p>
          <a:p>
            <a:pPr marL="90488" lvl="2">
              <a:lnSpc>
                <a:spcPct val="150000"/>
              </a:lnSpc>
            </a:pP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488" lvl="2">
              <a:lnSpc>
                <a:spcPct val="150000"/>
              </a:lnSpc>
            </a:pP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488" lvl="2">
              <a:lnSpc>
                <a:spcPct val="150000"/>
              </a:lnSpc>
            </a:pP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488" lvl="2">
              <a:lnSpc>
                <a:spcPct val="150000"/>
              </a:lnSpc>
            </a:pP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488" lvl="2">
              <a:lnSpc>
                <a:spcPct val="150000"/>
              </a:lnSpc>
            </a:pPr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Performance shown on validation data (NCD/NBMIS records April’ 24 – July’ 25)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7800" y="5183664"/>
            <a:ext cx="5983158" cy="13841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rtlCol="0" anchor="t" anchorCtr="0">
            <a:noAutofit/>
          </a:bodyPr>
          <a:lstStyle/>
          <a:p>
            <a:pPr marL="90488" lvl="2">
              <a:lnSpc>
                <a:spcPct val="150000"/>
              </a:lnSpc>
            </a:pP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Base Sum Assured</a:t>
            </a:r>
          </a:p>
          <a:p>
            <a:pPr marL="90488" lvl="2">
              <a:lnSpc>
                <a:spcPct val="150000"/>
              </a:lnSpc>
            </a:pP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Premium (wo Tax)</a:t>
            </a:r>
          </a:p>
          <a:p>
            <a:pPr marL="90488" lvl="2">
              <a:lnSpc>
                <a:spcPct val="150000"/>
              </a:lnSpc>
            </a:pP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Proposer Age, Policy Term</a:t>
            </a:r>
          </a:p>
          <a:p>
            <a:pPr marL="90488" lvl="2">
              <a:lnSpc>
                <a:spcPct val="150000"/>
              </a:lnSpc>
            </a:pP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Query Count, Request Count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176" y="4870124"/>
            <a:ext cx="2240223" cy="3231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 Variables</a:t>
            </a:r>
            <a:endParaRPr lang="en-IN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0" y="5183664"/>
            <a:ext cx="7420129" cy="13841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rtlCol="0" anchor="t" anchorCtr="0">
            <a:noAutofit/>
          </a:bodyPr>
          <a:lstStyle/>
          <a:p>
            <a:pPr marL="90488" lvl="2">
              <a:lnSpc>
                <a:spcPct val="150000"/>
              </a:lnSpc>
            </a:pP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Historic Mean Age of Life Insured for LA Occupation Type for Grievance policies </a:t>
            </a:r>
          </a:p>
          <a:p>
            <a:pPr marL="90488" lvl="2">
              <a:lnSpc>
                <a:spcPct val="150000"/>
              </a:lnSpc>
            </a:pP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Historic Mean Annual Premium for an Occupation Type</a:t>
            </a:r>
          </a:p>
          <a:p>
            <a:pPr marL="90488" lvl="2">
              <a:lnSpc>
                <a:spcPct val="150000"/>
              </a:lnSpc>
            </a:pP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Historic Product Policy Count for Grievance Policies</a:t>
            </a:r>
          </a:p>
          <a:p>
            <a:pPr marL="90488" lvl="2">
              <a:lnSpc>
                <a:spcPct val="150000"/>
              </a:lnSpc>
            </a:pPr>
            <a:r>
              <a:rPr lang="en-US" sz="1500" i="1" dirty="0">
                <a:latin typeface="Arial" panose="020B0604020202020204" pitchFamily="34" charset="0"/>
                <a:cs typeface="Arial" panose="020B0604020202020204" pitchFamily="34" charset="0"/>
              </a:rPr>
              <a:t>Historic Region Grievance Rate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42020" y="4870124"/>
            <a:ext cx="2683240" cy="3231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 Derived Variables</a:t>
            </a:r>
            <a:endParaRPr lang="en-IN" sz="1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57010" y="5123242"/>
            <a:ext cx="0" cy="1444619"/>
          </a:xfrm>
          <a:prstGeom prst="line">
            <a:avLst/>
          </a:prstGeom>
          <a:ln>
            <a:solidFill>
              <a:srgbClr val="00206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86" y="2593740"/>
            <a:ext cx="6645300" cy="139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884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C1CDF1-0D2C-B3AE-B1D8-CC05DE8D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Acknowledgements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17441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556051-1D4F-50A8-9E6B-1CC81844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026" y="1265831"/>
            <a:ext cx="11407514" cy="496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spAutoFit/>
          </a:bodyPr>
          <a:lstStyle/>
          <a:p>
            <a:pPr marL="90488" lvl="2" algn="ctr">
              <a:lnSpc>
                <a:spcPct val="150000"/>
              </a:lnSpc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 would like to express my sincere gratitude to: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7987" y="2552466"/>
            <a:ext cx="4143974" cy="19966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rtlCol="0" anchor="t" anchorCtr="0">
            <a:noAutofit/>
          </a:bodyPr>
          <a:lstStyle/>
          <a:p>
            <a:pPr marL="0" lvl="1" indent="-36671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Mr.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Kayzad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Hiramanek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(COO)</a:t>
            </a:r>
          </a:p>
          <a:p>
            <a:pPr marL="0" lvl="1" indent="-36671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Mrs. Saba Adil (CHRO)</a:t>
            </a:r>
          </a:p>
          <a:p>
            <a:pPr marL="0" lvl="1" indent="-36671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Mr. Clint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Misquitta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(Head HR)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987" y="2152356"/>
            <a:ext cx="2934375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Senior Leadership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6447" y="2552466"/>
            <a:ext cx="6869093" cy="19966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1" rtlCol="0" anchor="t" anchorCtr="0">
            <a:noAutofit/>
          </a:bodyPr>
          <a:lstStyle/>
          <a:p>
            <a:pPr marL="0" lvl="1" indent="-36671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Mrs. Deepa Duraisamy (Head – Data &amp; Analytics)</a:t>
            </a:r>
          </a:p>
          <a:p>
            <a:pPr marL="0" lvl="1" indent="-36671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Mr. Suraj Sahoo (Data Scientist III)</a:t>
            </a:r>
          </a:p>
          <a:p>
            <a:pPr marL="0" lvl="1" indent="-36671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Mr. Nilanjan Chowdhury (Data Scientist II)</a:t>
            </a:r>
          </a:p>
          <a:p>
            <a:pPr marL="0" lvl="1" indent="-36671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Mr. Karan Sharma (Project Manager – AI/Data Science)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66447" y="2152356"/>
            <a:ext cx="2934375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Data Team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7987" y="5338726"/>
            <a:ext cx="9738616" cy="631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numCol="2" spcCol="720000" rtlCol="0" anchor="t" anchorCtr="0">
            <a:noAutofit/>
          </a:bodyPr>
          <a:lstStyle/>
          <a:p>
            <a:pPr marL="0" lvl="1" indent="-36671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Rohini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Shetty</a:t>
            </a:r>
          </a:p>
          <a:p>
            <a:pPr marL="0" lvl="1" indent="-36671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Charu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Kaushik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988" y="4938616"/>
            <a:ext cx="2934375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49632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1823" y="2293494"/>
            <a:ext cx="247337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0039AC"/>
                </a:solidFill>
                <a:latin typeface="Product Sans"/>
                <a:cs typeface="Arial" panose="020B0604020202020204" pitchFamily="34" charset="0"/>
              </a:rPr>
              <a:t>thank you!</a:t>
            </a:r>
            <a:endParaRPr lang="en-IN" sz="3500" b="1" dirty="0">
              <a:solidFill>
                <a:srgbClr val="0039AC"/>
              </a:solidFill>
              <a:latin typeface="Product Sans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8403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161" y="2034866"/>
            <a:ext cx="4512038" cy="347438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556051-1D4F-50A8-9E6B-1CC81844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Grievance Prediction – Transfer-of-Funds (TOF) Feature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026" y="1203364"/>
            <a:ext cx="11459173" cy="496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spAutoFit/>
          </a:bodyPr>
          <a:lstStyle/>
          <a:p>
            <a:pPr marL="90488" lvl="2" algn="ctr">
              <a:lnSpc>
                <a:spcPct val="150000"/>
              </a:lnSpc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Hypothesis: Pure Transfer-of-funds (TOF) is an important predictor for grievance prediction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026" y="2034866"/>
            <a:ext cx="6542400" cy="3439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rmAutofit fontScale="92500"/>
          </a:bodyPr>
          <a:lstStyle/>
          <a:p>
            <a:pPr marL="449263" lvl="3" indent="-3587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Chi-Square Test: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test the association b/w two variables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6463" lvl="6" indent="-3587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P-value: 0.016 (&lt; 0.05)</a:t>
            </a:r>
          </a:p>
          <a:p>
            <a:pPr marL="906463" lvl="6" indent="-3587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There is a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statistically significant association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between tof_flag and IS_COMPLAINT</a:t>
            </a:r>
          </a:p>
          <a:p>
            <a:pPr marL="449263" lvl="3" indent="-3587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Cramer’s V Test: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Measures the strength of said association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6463" lvl="6" indent="-3587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Value: 0.0087 (very close to 0)</a:t>
            </a:r>
          </a:p>
          <a:p>
            <a:pPr marL="906463" lvl="6" indent="-3587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Extremely weak association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between tof_flag and IS_COMPLAINT.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026" y="5787983"/>
            <a:ext cx="11459173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spAutoFit/>
          </a:bodyPr>
          <a:lstStyle/>
          <a:p>
            <a:pPr marL="90488" lvl="2" algn="ctr">
              <a:lnSpc>
                <a:spcPct val="150000"/>
              </a:lnSpc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Conclusion: Pure TOF is not an important predictor for Grievance (at least for now)</a:t>
            </a:r>
            <a:endParaRPr lang="en-IN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1676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378FC5-CD2F-9A7F-1018-49EBE5B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500" y="1522085"/>
            <a:ext cx="9853442" cy="3859384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GenAI-powered Business Insights with Visualization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Grievance Prediction Modelling – Enhancement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Integrating QRC data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TOF Feature Analysis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500" dirty="0" err="1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Mis</a:t>
            </a:r>
            <a:r>
              <a:rPr lang="en-US" sz="25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-selling Prediction Modelling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500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Acknowledgements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500" dirty="0"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0249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C1CDF1-0D2C-B3AE-B1D8-CC05DE8D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Data Genie – GenAI Powered Business Insights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GenAI POC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5748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556051-1D4F-50A8-9E6B-1CC81844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GenAI-powered Business Insights with Visualization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7484" y="1214389"/>
            <a:ext cx="10944904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spAutoFit/>
          </a:bodyPr>
          <a:lstStyle/>
          <a:p>
            <a:pPr marL="90488" lvl="2" algn="ctr">
              <a:lnSpc>
                <a:spcPct val="150000"/>
              </a:lnSpc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To empower business leaders with cutting-edge GenAI tools for decision intelligence.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7484" y="2053497"/>
            <a:ext cx="4544103" cy="19706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rmAutofit/>
          </a:bodyPr>
          <a:lstStyle/>
          <a:p>
            <a:pPr marL="449263" lvl="3" indent="-3587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200+ BI Reports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published daily</a:t>
            </a:r>
          </a:p>
          <a:p>
            <a:pPr marL="449263" lvl="3" indent="-3587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C-suite Executives have to view the detailed reports and extract required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insights manually.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50305" y="2053496"/>
            <a:ext cx="4504547" cy="19577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rmAutofit fontScale="92500" lnSpcReduction="10000"/>
          </a:bodyPr>
          <a:lstStyle/>
          <a:p>
            <a:pPr marL="90488" lvl="3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unified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GenAI-powered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chat interface to provide data insights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natural language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from enterprise Data Lake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Newly created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Dataverse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is the single source of truth for this project.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576340" y="2593301"/>
            <a:ext cx="1304145" cy="704538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57484" y="4184601"/>
            <a:ext cx="10944904" cy="9570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rmAutofit/>
          </a:bodyPr>
          <a:lstStyle/>
          <a:p>
            <a:pPr marL="90488" lvl="3" algn="ctr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Hourly Login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report, 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Proof-of-concept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(POC), into conversational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GenAI-powered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insights – in collaboration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Lumiq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3548" y="5432612"/>
            <a:ext cx="10944904" cy="10077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rmAutofit/>
          </a:bodyPr>
          <a:lstStyle/>
          <a:p>
            <a:pPr marL="90488" lvl="3">
              <a:lnSpc>
                <a:spcPct val="150000"/>
              </a:lnSpc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92197" y="5636305"/>
            <a:ext cx="2045747" cy="61460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Inputs Query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94451" y="5636305"/>
            <a:ext cx="2374922" cy="61460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 Intent Decoding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643693" y="5643806"/>
            <a:ext cx="1980149" cy="61460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Generation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401003" y="5643806"/>
            <a:ext cx="1766668" cy="61460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Text/Graph Output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137944" y="5951109"/>
            <a:ext cx="60959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69373" y="5943608"/>
            <a:ext cx="56212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633924" y="5951109"/>
            <a:ext cx="75699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879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556051-1D4F-50A8-9E6B-1CC81844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Conversational Analytics with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GenAI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Technical Architecture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58" y="1292827"/>
            <a:ext cx="10399552" cy="543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1452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556051-1D4F-50A8-9E6B-1CC81844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Conversational Analytics with GenAI – Technical 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22963"/>
            <a:ext cx="12192000" cy="57350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 anchorCtr="0">
            <a:noAutofit/>
          </a:bodyPr>
          <a:lstStyle/>
          <a:p>
            <a:pPr marL="90488" lvl="2">
              <a:lnSpc>
                <a:spcPct val="150000"/>
              </a:lnSpc>
            </a:pP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9785" y="1274169"/>
            <a:ext cx="2493370" cy="77948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Inputs Query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25250" y="1274169"/>
            <a:ext cx="2855628" cy="77948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 Intent Decoding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82973" y="1304149"/>
            <a:ext cx="2380950" cy="77948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Generation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0023404" y="1304149"/>
            <a:ext cx="1651414" cy="77948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Text/Graph Output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23155" y="1663913"/>
            <a:ext cx="60959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80878" y="1663913"/>
            <a:ext cx="562127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66408" y="1663913"/>
            <a:ext cx="75699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70634" y="2316612"/>
            <a:ext cx="2493370" cy="349392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Frontend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Authentication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Redshift DB configuration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ID – Claude 3.0 Sonnet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 Info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68799" y="2324779"/>
            <a:ext cx="2752122" cy="348576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 User Input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 Question Intent: SQL or SQL + Plot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 DB connection with SQLAlchemy Engine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Table Schema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662603" y="2324780"/>
            <a:ext cx="2821690" cy="348576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Lambda – Query Bot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OpenSearch similarity search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 assembly – system prompt, SQL prompt, few-shot examples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Bedrock Model Invoke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813544" y="2324779"/>
            <a:ext cx="2178588" cy="348576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rectification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Row-level security (RLS)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natural language answer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answer, SQL, plot</a:t>
            </a:r>
            <a:endParaRPr lang="en-IN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6" b="8278"/>
          <a:stretch/>
        </p:blipFill>
        <p:spPr>
          <a:xfrm>
            <a:off x="3157363" y="5986156"/>
            <a:ext cx="914838" cy="80287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5" t="12241" r="7523" b="8853"/>
          <a:stretch/>
        </p:blipFill>
        <p:spPr>
          <a:xfrm>
            <a:off x="4321918" y="5966597"/>
            <a:ext cx="768595" cy="73186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89" t="12623" r="37760" b="7814"/>
          <a:stretch/>
        </p:blipFill>
        <p:spPr>
          <a:xfrm>
            <a:off x="5340230" y="5971042"/>
            <a:ext cx="640847" cy="8331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0" r="23617" b="7541"/>
          <a:stretch/>
        </p:blipFill>
        <p:spPr>
          <a:xfrm>
            <a:off x="6225209" y="5986156"/>
            <a:ext cx="793242" cy="70193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1" r="5397" b="6221"/>
          <a:stretch/>
        </p:blipFill>
        <p:spPr>
          <a:xfrm>
            <a:off x="7266891" y="5986157"/>
            <a:ext cx="1222995" cy="67312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1" r="9977" b="5927"/>
          <a:stretch/>
        </p:blipFill>
        <p:spPr>
          <a:xfrm>
            <a:off x="8765480" y="5986156"/>
            <a:ext cx="1232679" cy="76309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2" t="8361" r="8929" b="6765"/>
          <a:stretch/>
        </p:blipFill>
        <p:spPr>
          <a:xfrm>
            <a:off x="1810690" y="5986156"/>
            <a:ext cx="1091809" cy="60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5846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556051-1D4F-50A8-9E6B-1CC81844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GenAI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-powered Business Insights with Visualization – First Principles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800" y="1214203"/>
            <a:ext cx="11904271" cy="5486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 anchorCtr="0">
            <a:normAutofit fontScale="92500" lnSpcReduction="20000"/>
          </a:bodyPr>
          <a:lstStyle/>
          <a:p>
            <a:pPr marL="547688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Interface and Login:</a:t>
            </a:r>
          </a:p>
          <a:p>
            <a:pPr marL="1004888" lvl="3" indent="-4572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Chat-bot interface</a:t>
            </a:r>
          </a:p>
          <a:p>
            <a:pPr marL="1004888" lvl="3" indent="-457200">
              <a:lnSpc>
                <a:spcPct val="150000"/>
              </a:lnSpc>
              <a:buSzPct val="150000"/>
              <a:buBlip>
                <a:blip r:embed="rId3"/>
              </a:buBlip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API-based interface</a:t>
            </a:r>
          </a:p>
          <a:p>
            <a:pPr marL="1004888" lvl="3" indent="-457200">
              <a:lnSpc>
                <a:spcPct val="150000"/>
              </a:lnSpc>
              <a:buSzPct val="150000"/>
              <a:buBlip>
                <a:blip r:embed="rId3"/>
              </a:buBlip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Mobile App/POS/Website – In-app authentication and authorization</a:t>
            </a:r>
          </a:p>
          <a:p>
            <a:pPr marL="547688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privacy and security</a:t>
            </a:r>
          </a:p>
          <a:p>
            <a:pPr marL="890588" lvl="3" indent="-3429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Row-level security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 zonal head can access data only for that zone)</a:t>
            </a:r>
          </a:p>
          <a:p>
            <a:pPr marL="890588" lvl="3" indent="-342900">
              <a:lnSpc>
                <a:spcPct val="150000"/>
              </a:lnSpc>
              <a:buSzPct val="150000"/>
              <a:buBlip>
                <a:blip r:embed="rId3"/>
              </a:buBlip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Masking/Removing access to PII</a:t>
            </a:r>
          </a:p>
          <a:p>
            <a:pPr marL="547688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Simple, Intuitive UI</a:t>
            </a:r>
          </a:p>
          <a:p>
            <a:pPr marL="890588" lvl="3" indent="-3429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SSO enabled</a:t>
            </a:r>
          </a:p>
          <a:p>
            <a:pPr marL="890588" lvl="3" indent="-3429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User-friendly</a:t>
            </a:r>
          </a:p>
          <a:p>
            <a:pPr marL="890588" lvl="3" indent="-3429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 handling for invalid prompts</a:t>
            </a:r>
          </a:p>
          <a:p>
            <a:pPr marL="433388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Training and Accuracy</a:t>
            </a:r>
          </a:p>
          <a:p>
            <a:pPr marL="890588" lvl="3" indent="-3429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Regulatory Compliance – PII cannot travel outside India during cross-region inference (CRIS)</a:t>
            </a:r>
          </a:p>
          <a:p>
            <a:pPr marL="890588" lvl="3" indent="-342900">
              <a:lnSpc>
                <a:spcPct val="150000"/>
              </a:lnSpc>
              <a:buSzPct val="150000"/>
              <a:buBlip>
                <a:blip r:embed="rId3"/>
              </a:buBlip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Feedback loop implementation – auto and manual</a:t>
            </a:r>
          </a:p>
          <a:p>
            <a:pPr marL="890588" lvl="3" indent="-342900">
              <a:lnSpc>
                <a:spcPct val="150000"/>
              </a:lnSpc>
              <a:buSzPct val="150000"/>
              <a:buBlip>
                <a:blip r:embed="rId3"/>
              </a:buBlip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Drift Detection over time</a:t>
            </a:r>
          </a:p>
        </p:txBody>
      </p:sp>
    </p:spTree>
    <p:extLst>
      <p:ext uri="{BB962C8B-B14F-4D97-AF65-F5344CB8AC3E}">
        <p14:creationId xmlns:p14="http://schemas.microsoft.com/office/powerpoint/2010/main" val="150144663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556051-1D4F-50A8-9E6B-1CC81844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GenAI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Accomplishment &amp; Way Forward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59" y="1260337"/>
            <a:ext cx="11498592" cy="13779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58" y="2805621"/>
            <a:ext cx="6129365" cy="38050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50701" y="2805622"/>
            <a:ext cx="5162750" cy="3805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rmAutofit lnSpcReduction="10000"/>
          </a:bodyPr>
          <a:lstStyle/>
          <a:p>
            <a:pPr marL="376237" lvl="3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Demonstrated a GenAI-based chat interface to provide business insights for Hourly Logins with RLS.</a:t>
            </a:r>
            <a:b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6237" lvl="3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Way Forward: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33437" lvl="4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Integration of Speech-to-Text for user input.</a:t>
            </a:r>
          </a:p>
          <a:p>
            <a:pPr marL="833437" lvl="4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User feedback loop for generated responses.</a:t>
            </a:r>
          </a:p>
          <a:p>
            <a:pPr marL="833437" lvl="4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Display frequently-used queries for bookmarking/favorites.</a:t>
            </a:r>
          </a:p>
          <a:p>
            <a:pPr marL="833437" lvl="4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Follow-up question suggestions.</a:t>
            </a:r>
          </a:p>
          <a:p>
            <a:pPr marL="833437" lvl="4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Next report for implementation – Operational Reporting (Underwriting, Pending Inventory, etc.)</a:t>
            </a:r>
          </a:p>
          <a:p>
            <a:pPr marL="727075" lvl="4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9875" lvl="3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51695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C1CDF1-0D2C-B3AE-B1D8-CC05DE8D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Grievance &amp; Mis-selling Prediction Models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QRC Integration, TOF Feature Analysis, </a:t>
            </a:r>
            <a:r>
              <a:rPr lang="en-US" dirty="0" err="1"/>
              <a:t>Mis</a:t>
            </a:r>
            <a:r>
              <a:rPr lang="en-US" dirty="0"/>
              <a:t>-selling 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33198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4493</TotalTime>
  <Words>1069</Words>
  <Application>Microsoft Office PowerPoint</Application>
  <PresentationFormat>Widescreen</PresentationFormat>
  <Paragraphs>164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Helvetica</vt:lpstr>
      <vt:lpstr>Product Sans</vt:lpstr>
      <vt:lpstr>Verdana</vt:lpstr>
      <vt:lpstr>Wingdings</vt:lpstr>
      <vt:lpstr>Office Theme</vt:lpstr>
      <vt:lpstr>PowerPoint Presentation</vt:lpstr>
      <vt:lpstr>AGENDA</vt:lpstr>
      <vt:lpstr>Data Genie – GenAI Powered Business Insights</vt:lpstr>
      <vt:lpstr>GenAI-powered Business Insights with Visualization</vt:lpstr>
      <vt:lpstr>Conversational Analytics with GenAI – Technical Architecture</vt:lpstr>
      <vt:lpstr>Conversational Analytics with GenAI – Technical Flow</vt:lpstr>
      <vt:lpstr>GenAI-powered Business Insights with Visualization – First Principles</vt:lpstr>
      <vt:lpstr>GenAI – Accomplishment &amp; Way Forward</vt:lpstr>
      <vt:lpstr>Grievance &amp; Mis-selling Prediction Models</vt:lpstr>
      <vt:lpstr>Grievance Prediction – Integrating QRC Data</vt:lpstr>
      <vt:lpstr>Grievance Prediction – Performance Comparison</vt:lpstr>
      <vt:lpstr>Grievance Prediction – Transfer-of-Funds (TOF) Feature Analysis</vt:lpstr>
      <vt:lpstr>Mis-selling Prediction – New Model</vt:lpstr>
      <vt:lpstr>Mis-selling Prediction – Performance</vt:lpstr>
      <vt:lpstr>Acknowledgements</vt:lpstr>
      <vt:lpstr>Acknowledgements</vt:lpstr>
      <vt:lpstr>PowerPoint Presentation</vt:lpstr>
      <vt:lpstr>Grievance Prediction – Transfer-of-Funds (TOF) Feature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Wasim Mujawar</dc:creator>
  <cp:lastModifiedBy>Kunal Sachdev</cp:lastModifiedBy>
  <cp:revision>130</cp:revision>
  <dcterms:created xsi:type="dcterms:W3CDTF">2024-03-06T15:39:20Z</dcterms:created>
  <dcterms:modified xsi:type="dcterms:W3CDTF">2025-08-21T08:28:06Z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49f70c-a830-49c3-9c6e-47b0a7145a34_Enabled">
    <vt:lpwstr>true</vt:lpwstr>
  </property>
  <property fmtid="{D5CDD505-2E9C-101B-9397-08002B2CF9AE}" pid="3" name="MSIP_Label_3649f70c-a830-49c3-9c6e-47b0a7145a34_SetDate">
    <vt:lpwstr>2025-08-11T09:36:28Z</vt:lpwstr>
  </property>
  <property fmtid="{D5CDD505-2E9C-101B-9397-08002B2CF9AE}" pid="4" name="MSIP_Label_3649f70c-a830-49c3-9c6e-47b0a7145a34_Method">
    <vt:lpwstr>Standard</vt:lpwstr>
  </property>
  <property fmtid="{D5CDD505-2E9C-101B-9397-08002B2CF9AE}" pid="5" name="MSIP_Label_3649f70c-a830-49c3-9c6e-47b0a7145a34_Name">
    <vt:lpwstr>General</vt:lpwstr>
  </property>
  <property fmtid="{D5CDD505-2E9C-101B-9397-08002B2CF9AE}" pid="6" name="MSIP_Label_3649f70c-a830-49c3-9c6e-47b0a7145a34_SiteId">
    <vt:lpwstr>16a6cf82-ea84-49e5-a55d-b65a9a2100df</vt:lpwstr>
  </property>
  <property fmtid="{D5CDD505-2E9C-101B-9397-08002B2CF9AE}" pid="7" name="MSIP_Label_3649f70c-a830-49c3-9c6e-47b0a7145a34_ActionId">
    <vt:lpwstr>049428ff-eef5-438e-836d-77e35a83ad74</vt:lpwstr>
  </property>
  <property fmtid="{D5CDD505-2E9C-101B-9397-08002B2CF9AE}" pid="8" name="MSIP_Label_3649f70c-a830-49c3-9c6e-47b0a7145a34_ContentBits">
    <vt:lpwstr>2</vt:lpwstr>
  </property>
</Properties>
</file>