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76" r:id="rId6"/>
    <p:sldId id="260" r:id="rId7"/>
    <p:sldId id="261" r:id="rId8"/>
    <p:sldId id="262"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27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036D1-933E-4A0A-9F92-2314E72321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371484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036D1-933E-4A0A-9F92-2314E72321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19024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036D1-933E-4A0A-9F92-2314E72321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1912365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036D1-933E-4A0A-9F92-2314E72321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90E4F-C5CE-4FAC-B824-0EE3C811E56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301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036D1-933E-4A0A-9F92-2314E72321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112068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E036D1-933E-4A0A-9F92-2314E723213B}" type="datetimeFigureOut">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468457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E036D1-933E-4A0A-9F92-2314E723213B}" type="datetimeFigureOut">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347606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036D1-933E-4A0A-9F92-2314E72321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54862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036D1-933E-4A0A-9F92-2314E72321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100658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036D1-933E-4A0A-9F92-2314E72321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428882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036D1-933E-4A0A-9F92-2314E723213B}" type="datetimeFigureOut">
              <a:rPr lang="en-IN" smtClean="0"/>
              <a:t>05-05-2023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274372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036D1-933E-4A0A-9F92-2314E72321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285001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036D1-933E-4A0A-9F92-2314E723213B}" type="datetimeFigureOut">
              <a:rPr lang="en-IN" smtClean="0"/>
              <a:t>05-05-2023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384304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036D1-933E-4A0A-9F92-2314E723213B}" type="datetimeFigureOut">
              <a:rPr lang="en-IN" smtClean="0"/>
              <a:t>05-05-2023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168094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036D1-933E-4A0A-9F92-2314E723213B}" type="datetimeFigureOut">
              <a:rPr lang="en-IN" smtClean="0"/>
              <a:t>05-05-2023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110889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036D1-933E-4A0A-9F92-2314E72321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254231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E036D1-933E-4A0A-9F92-2314E723213B}" type="datetimeFigureOut">
              <a:rPr lang="en-IN" smtClean="0"/>
              <a:t>05-05-2023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290E4F-C5CE-4FAC-B824-0EE3C811E564}" type="slidenum">
              <a:rPr lang="en-IN" smtClean="0"/>
              <a:t>‹#›</a:t>
            </a:fld>
            <a:endParaRPr lang="en-IN"/>
          </a:p>
        </p:txBody>
      </p:sp>
    </p:spTree>
    <p:extLst>
      <p:ext uri="{BB962C8B-B14F-4D97-AF65-F5344CB8AC3E}">
        <p14:creationId xmlns:p14="http://schemas.microsoft.com/office/powerpoint/2010/main" val="256559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E036D1-933E-4A0A-9F92-2314E723213B}" type="datetimeFigureOut">
              <a:rPr lang="en-IN" smtClean="0"/>
              <a:t>05-05-2023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290E4F-C5CE-4FAC-B824-0EE3C811E564}" type="slidenum">
              <a:rPr lang="en-IN" smtClean="0"/>
              <a:t>‹#›</a:t>
            </a:fld>
            <a:endParaRPr lang="en-IN"/>
          </a:p>
        </p:txBody>
      </p:sp>
    </p:spTree>
    <p:extLst>
      <p:ext uri="{BB962C8B-B14F-4D97-AF65-F5344CB8AC3E}">
        <p14:creationId xmlns:p14="http://schemas.microsoft.com/office/powerpoint/2010/main" val="81485724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qVU3V0A05k8&amp;list=PL0eyrZgxdwhwBToawjm9faF1ixePexft-" TargetMode="External" /><Relationship Id="rId2" Type="http://schemas.openxmlformats.org/officeDocument/2006/relationships/hyperlink" Target="https://www.youtube.com/watch?v=iCUV3iv9xOs&amp;list=PL442FA2C127377F07" TargetMode="Externa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hyperlink" Target="https://www.w3schools.com/php/php_file_upload.asp" TargetMode="External" /><Relationship Id="rId2" Type="http://schemas.openxmlformats.org/officeDocument/2006/relationships/hyperlink" Target="http://www.learningaboutelectronics.com/Articles/How-to-insert-files-into-a-MySQL-database-using-PHP.php" TargetMode="Externa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hyperlink" Target="https://netcorecloud.com/tutorials/send-an-email-via-gmail-smtp-server-using-php/" TargetMode="External" /><Relationship Id="rId2" Type="http://schemas.openxmlformats.org/officeDocument/2006/relationships/hyperlink" Target="https://getmdl.io/components/index.html#menus-section" TargetMode="External" /><Relationship Id="rId1" Type="http://schemas.openxmlformats.org/officeDocument/2006/relationships/slideLayout" Target="../slideLayouts/slideLayout2.xml" /><Relationship Id="rId5" Type="http://schemas.openxmlformats.org/officeDocument/2006/relationships/hyperlink" Target="https://stackoverflow.com/questions/32329586/how-do-i-download-a-file-using-php-and-mysql-db" TargetMode="External" /><Relationship Id="rId4" Type="http://schemas.openxmlformats.org/officeDocument/2006/relationships/hyperlink" Target="https://www.codexworld.com/upload-store-image-file-in-database-using-php-mysql/" TargetMode="Externa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1639-EDC6-478D-A24D-CFA42E1DF6EF}"/>
              </a:ext>
            </a:extLst>
          </p:cNvPr>
          <p:cNvSpPr>
            <a:spLocks noGrp="1"/>
          </p:cNvSpPr>
          <p:nvPr>
            <p:ph type="ctrTitle"/>
          </p:nvPr>
        </p:nvSpPr>
        <p:spPr/>
        <p:txBody>
          <a:bodyPr>
            <a:normAutofit fontScale="90000"/>
          </a:bodyPr>
          <a:lstStyle/>
          <a:p>
            <a:r>
              <a:rPr lang="en-IN" sz="2400" dirty="0">
                <a:latin typeface="Times New Roman" panose="02020603050405020304" pitchFamily="18" charset="0"/>
                <a:cs typeface="Times New Roman" panose="02020603050405020304" pitchFamily="18" charset="0"/>
              </a:rPr>
              <a:t>Sem Vi Project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6700" dirty="0">
                <a:latin typeface="Times New Roman" panose="02020603050405020304" pitchFamily="18" charset="0"/>
                <a:cs typeface="Times New Roman" panose="02020603050405020304" pitchFamily="18" charset="0"/>
              </a:rPr>
              <a:t>Learning Management </a:t>
            </a:r>
            <a:r>
              <a:rPr lang="en-IN" sz="6700" dirty="0"/>
              <a:t>system</a:t>
            </a:r>
          </a:p>
        </p:txBody>
      </p:sp>
      <p:sp>
        <p:nvSpPr>
          <p:cNvPr id="3" name="Subtitle 2">
            <a:extLst>
              <a:ext uri="{FF2B5EF4-FFF2-40B4-BE49-F238E27FC236}">
                <a16:creationId xmlns:a16="http://schemas.microsoft.com/office/drawing/2014/main" id="{5FC898C2-C687-4A31-842D-211118F67DAA}"/>
              </a:ext>
            </a:extLst>
          </p:cNvPr>
          <p:cNvSpPr>
            <a:spLocks noGrp="1"/>
          </p:cNvSpPr>
          <p:nvPr>
            <p:ph type="subTitle" idx="1"/>
          </p:nvPr>
        </p:nvSpPr>
        <p:spPr>
          <a:xfrm>
            <a:off x="7061982" y="4221016"/>
            <a:ext cx="4135902" cy="2067242"/>
          </a:xfrm>
        </p:spPr>
        <p:txBody>
          <a:bodyPr>
            <a:normAutofit fontScale="85000" lnSpcReduction="10000"/>
          </a:bodyPr>
          <a:lstStyle/>
          <a:p>
            <a:pPr algn="just"/>
            <a:r>
              <a:rPr lang="en-IN" sz="3100" dirty="0"/>
              <a:t>Name: Kunal Saini</a:t>
            </a:r>
          </a:p>
          <a:p>
            <a:pPr algn="just"/>
            <a:r>
              <a:rPr lang="en-IN" sz="3100" dirty="0"/>
              <a:t>Class: TYBBA(CA)  </a:t>
            </a:r>
            <a:r>
              <a:rPr lang="en-IN" sz="3100" dirty="0" err="1"/>
              <a:t>Div</a:t>
            </a:r>
            <a:r>
              <a:rPr lang="en-IN" sz="3100" dirty="0"/>
              <a:t>:’A’</a:t>
            </a:r>
          </a:p>
          <a:p>
            <a:pPr algn="just"/>
            <a:r>
              <a:rPr lang="en-IN" sz="3100" dirty="0"/>
              <a:t>Roll No: TA101</a:t>
            </a:r>
          </a:p>
          <a:p>
            <a:endParaRPr lang="en-IN" dirty="0"/>
          </a:p>
        </p:txBody>
      </p:sp>
    </p:spTree>
    <p:extLst>
      <p:ext uri="{BB962C8B-B14F-4D97-AF65-F5344CB8AC3E}">
        <p14:creationId xmlns:p14="http://schemas.microsoft.com/office/powerpoint/2010/main" val="1207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E5FFB-15BC-4E33-B715-2E92890F45AD}"/>
              </a:ext>
            </a:extLst>
          </p:cNvPr>
          <p:cNvSpPr>
            <a:spLocks noGrp="1"/>
          </p:cNvSpPr>
          <p:nvPr>
            <p:ph idx="1"/>
          </p:nvPr>
        </p:nvSpPr>
        <p:spPr>
          <a:xfrm>
            <a:off x="436098" y="337625"/>
            <a:ext cx="11211951" cy="5964701"/>
          </a:xfrm>
        </p:spPr>
        <p:txBody>
          <a:bodyPr/>
          <a:lstStyle/>
          <a:p>
            <a:r>
              <a:rPr lang="en-IN" dirty="0"/>
              <a:t>Assignment</a:t>
            </a:r>
          </a:p>
          <a:p>
            <a:endParaRPr lang="en-IN" dirty="0"/>
          </a:p>
          <a:p>
            <a:endParaRPr lang="en-IN" dirty="0"/>
          </a:p>
          <a:p>
            <a:endParaRPr lang="en-IN" dirty="0"/>
          </a:p>
          <a:p>
            <a:endParaRPr lang="en-IN" dirty="0"/>
          </a:p>
          <a:p>
            <a:endParaRPr lang="en-IN" dirty="0"/>
          </a:p>
          <a:p>
            <a:r>
              <a:rPr lang="en-IN" dirty="0"/>
              <a:t>Courses</a:t>
            </a:r>
          </a:p>
          <a:p>
            <a:endParaRPr lang="en-IN" dirty="0"/>
          </a:p>
        </p:txBody>
      </p:sp>
      <p:pic>
        <p:nvPicPr>
          <p:cNvPr id="4" name="Picture 3">
            <a:extLst>
              <a:ext uri="{FF2B5EF4-FFF2-40B4-BE49-F238E27FC236}">
                <a16:creationId xmlns:a16="http://schemas.microsoft.com/office/drawing/2014/main" id="{0C4FC5D5-6F77-4B52-B7CE-7C615F07E7E2}"/>
              </a:ext>
            </a:extLst>
          </p:cNvPr>
          <p:cNvPicPr/>
          <p:nvPr/>
        </p:nvPicPr>
        <p:blipFill>
          <a:blip r:embed="rId2"/>
          <a:stretch>
            <a:fillRect/>
          </a:stretch>
        </p:blipFill>
        <p:spPr>
          <a:xfrm>
            <a:off x="1491175" y="1041008"/>
            <a:ext cx="7624690" cy="2236763"/>
          </a:xfrm>
          <a:prstGeom prst="rect">
            <a:avLst/>
          </a:prstGeom>
        </p:spPr>
      </p:pic>
      <p:pic>
        <p:nvPicPr>
          <p:cNvPr id="5" name="Picture 4">
            <a:extLst>
              <a:ext uri="{FF2B5EF4-FFF2-40B4-BE49-F238E27FC236}">
                <a16:creationId xmlns:a16="http://schemas.microsoft.com/office/drawing/2014/main" id="{1AA4DCCA-F876-4CBF-B114-50B6414914B7}"/>
              </a:ext>
            </a:extLst>
          </p:cNvPr>
          <p:cNvPicPr/>
          <p:nvPr/>
        </p:nvPicPr>
        <p:blipFill>
          <a:blip r:embed="rId3"/>
          <a:stretch>
            <a:fillRect/>
          </a:stretch>
        </p:blipFill>
        <p:spPr>
          <a:xfrm>
            <a:off x="1491175" y="3881462"/>
            <a:ext cx="7624690" cy="2236762"/>
          </a:xfrm>
          <a:prstGeom prst="rect">
            <a:avLst/>
          </a:prstGeom>
        </p:spPr>
      </p:pic>
    </p:spTree>
    <p:extLst>
      <p:ext uri="{BB962C8B-B14F-4D97-AF65-F5344CB8AC3E}">
        <p14:creationId xmlns:p14="http://schemas.microsoft.com/office/powerpoint/2010/main" val="406346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E5FFB-15BC-4E33-B715-2E92890F45AD}"/>
              </a:ext>
            </a:extLst>
          </p:cNvPr>
          <p:cNvSpPr>
            <a:spLocks noGrp="1"/>
          </p:cNvSpPr>
          <p:nvPr>
            <p:ph idx="1"/>
          </p:nvPr>
        </p:nvSpPr>
        <p:spPr>
          <a:xfrm>
            <a:off x="436098" y="337625"/>
            <a:ext cx="11211951" cy="5964701"/>
          </a:xfrm>
        </p:spPr>
        <p:txBody>
          <a:bodyPr/>
          <a:lstStyle/>
          <a:p>
            <a:r>
              <a:rPr lang="en-IN" dirty="0" err="1"/>
              <a:t>Course_posts</a:t>
            </a:r>
            <a:endParaRPr lang="en-IN" dirty="0"/>
          </a:p>
          <a:p>
            <a:endParaRPr lang="en-IN" dirty="0"/>
          </a:p>
          <a:p>
            <a:endParaRPr lang="en-IN" dirty="0"/>
          </a:p>
          <a:p>
            <a:endParaRPr lang="en-IN" dirty="0"/>
          </a:p>
          <a:p>
            <a:endParaRPr lang="en-IN" dirty="0"/>
          </a:p>
          <a:p>
            <a:endParaRPr lang="en-IN" dirty="0"/>
          </a:p>
          <a:p>
            <a:endParaRPr lang="en-IN" dirty="0"/>
          </a:p>
          <a:p>
            <a:r>
              <a:rPr lang="en-IN" dirty="0" err="1"/>
              <a:t>Course_students</a:t>
            </a:r>
            <a:endParaRPr lang="en-IN" dirty="0"/>
          </a:p>
          <a:p>
            <a:endParaRPr lang="en-IN" dirty="0"/>
          </a:p>
          <a:p>
            <a:endParaRPr lang="en-IN" dirty="0"/>
          </a:p>
        </p:txBody>
      </p:sp>
      <p:pic>
        <p:nvPicPr>
          <p:cNvPr id="6" name="Picture 5">
            <a:extLst>
              <a:ext uri="{FF2B5EF4-FFF2-40B4-BE49-F238E27FC236}">
                <a16:creationId xmlns:a16="http://schemas.microsoft.com/office/drawing/2014/main" id="{E6BD4643-A4ED-41C7-A56B-3D0CBFA42EE3}"/>
              </a:ext>
            </a:extLst>
          </p:cNvPr>
          <p:cNvPicPr/>
          <p:nvPr/>
        </p:nvPicPr>
        <p:blipFill>
          <a:blip r:embed="rId2"/>
          <a:stretch>
            <a:fillRect/>
          </a:stretch>
        </p:blipFill>
        <p:spPr>
          <a:xfrm>
            <a:off x="1778390" y="1199418"/>
            <a:ext cx="7112391" cy="2359708"/>
          </a:xfrm>
          <a:prstGeom prst="rect">
            <a:avLst/>
          </a:prstGeom>
        </p:spPr>
      </p:pic>
      <p:pic>
        <p:nvPicPr>
          <p:cNvPr id="7" name="Picture 6">
            <a:extLst>
              <a:ext uri="{FF2B5EF4-FFF2-40B4-BE49-F238E27FC236}">
                <a16:creationId xmlns:a16="http://schemas.microsoft.com/office/drawing/2014/main" id="{7E6F2D8E-00B5-47EF-AC15-8A8E4101828B}"/>
              </a:ext>
            </a:extLst>
          </p:cNvPr>
          <p:cNvPicPr/>
          <p:nvPr/>
        </p:nvPicPr>
        <p:blipFill>
          <a:blip r:embed="rId3"/>
          <a:stretch>
            <a:fillRect/>
          </a:stretch>
        </p:blipFill>
        <p:spPr>
          <a:xfrm>
            <a:off x="1778390" y="4344938"/>
            <a:ext cx="7112390" cy="1957388"/>
          </a:xfrm>
          <a:prstGeom prst="rect">
            <a:avLst/>
          </a:prstGeom>
        </p:spPr>
      </p:pic>
    </p:spTree>
    <p:extLst>
      <p:ext uri="{BB962C8B-B14F-4D97-AF65-F5344CB8AC3E}">
        <p14:creationId xmlns:p14="http://schemas.microsoft.com/office/powerpoint/2010/main" val="299685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E5FFB-15BC-4E33-B715-2E92890F45AD}"/>
              </a:ext>
            </a:extLst>
          </p:cNvPr>
          <p:cNvSpPr>
            <a:spLocks noGrp="1"/>
          </p:cNvSpPr>
          <p:nvPr>
            <p:ph idx="1"/>
          </p:nvPr>
        </p:nvSpPr>
        <p:spPr>
          <a:xfrm>
            <a:off x="436098" y="337625"/>
            <a:ext cx="11211951" cy="5964701"/>
          </a:xfrm>
        </p:spPr>
        <p:txBody>
          <a:bodyPr/>
          <a:lstStyle/>
          <a:p>
            <a:r>
              <a:rPr lang="en-IN" dirty="0" err="1"/>
              <a:t>Event_records</a:t>
            </a:r>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Notes</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04114C7B-DB97-4688-B3CF-322E1C6F283A}"/>
              </a:ext>
            </a:extLst>
          </p:cNvPr>
          <p:cNvPicPr/>
          <p:nvPr/>
        </p:nvPicPr>
        <p:blipFill>
          <a:blip r:embed="rId2"/>
          <a:stretch>
            <a:fillRect/>
          </a:stretch>
        </p:blipFill>
        <p:spPr>
          <a:xfrm>
            <a:off x="2180492" y="1097281"/>
            <a:ext cx="6101495" cy="2331719"/>
          </a:xfrm>
          <a:prstGeom prst="rect">
            <a:avLst/>
          </a:prstGeom>
        </p:spPr>
      </p:pic>
      <p:pic>
        <p:nvPicPr>
          <p:cNvPr id="8" name="Picture 7">
            <a:extLst>
              <a:ext uri="{FF2B5EF4-FFF2-40B4-BE49-F238E27FC236}">
                <a16:creationId xmlns:a16="http://schemas.microsoft.com/office/drawing/2014/main" id="{84FBBCA5-80CD-4BA1-869A-D9F35FF62266}"/>
              </a:ext>
            </a:extLst>
          </p:cNvPr>
          <p:cNvPicPr/>
          <p:nvPr/>
        </p:nvPicPr>
        <p:blipFill>
          <a:blip r:embed="rId3"/>
          <a:stretch>
            <a:fillRect/>
          </a:stretch>
        </p:blipFill>
        <p:spPr>
          <a:xfrm>
            <a:off x="1907881" y="4353755"/>
            <a:ext cx="6476464" cy="2331718"/>
          </a:xfrm>
          <a:prstGeom prst="rect">
            <a:avLst/>
          </a:prstGeom>
        </p:spPr>
      </p:pic>
    </p:spTree>
    <p:extLst>
      <p:ext uri="{BB962C8B-B14F-4D97-AF65-F5344CB8AC3E}">
        <p14:creationId xmlns:p14="http://schemas.microsoft.com/office/powerpoint/2010/main" val="386318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E5FFB-15BC-4E33-B715-2E92890F45AD}"/>
              </a:ext>
            </a:extLst>
          </p:cNvPr>
          <p:cNvSpPr>
            <a:spLocks noGrp="1"/>
          </p:cNvSpPr>
          <p:nvPr>
            <p:ph idx="1"/>
          </p:nvPr>
        </p:nvSpPr>
        <p:spPr>
          <a:xfrm>
            <a:off x="436098" y="337625"/>
            <a:ext cx="11211951" cy="5964701"/>
          </a:xfrm>
        </p:spPr>
        <p:txBody>
          <a:bodyPr>
            <a:normAutofit fontScale="85000" lnSpcReduction="20000"/>
          </a:bodyPr>
          <a:lstStyle/>
          <a:p>
            <a:r>
              <a:rPr lang="en-IN" dirty="0" err="1"/>
              <a:t>Profile_pic</a:t>
            </a:r>
            <a:endParaRPr lang="en-IN" dirty="0"/>
          </a:p>
          <a:p>
            <a:endParaRPr lang="en-IN" dirty="0"/>
          </a:p>
          <a:p>
            <a:endParaRPr lang="en-IN" dirty="0"/>
          </a:p>
          <a:p>
            <a:endParaRPr lang="en-IN" dirty="0"/>
          </a:p>
          <a:p>
            <a:endParaRPr lang="en-IN" dirty="0"/>
          </a:p>
          <a:p>
            <a:endParaRPr lang="en-IN" dirty="0"/>
          </a:p>
          <a:p>
            <a:endParaRPr lang="en-IN" dirty="0"/>
          </a:p>
          <a:p>
            <a:r>
              <a:rPr lang="en-IN" dirty="0"/>
              <a:t>Submissions</a:t>
            </a:r>
          </a:p>
          <a:p>
            <a:endParaRPr lang="en-IN" dirty="0"/>
          </a:p>
          <a:p>
            <a:endParaRPr lang="en-IN" dirty="0"/>
          </a:p>
          <a:p>
            <a:endParaRPr lang="en-IN" dirty="0"/>
          </a:p>
          <a:p>
            <a:endParaRPr lang="en-IN" dirty="0"/>
          </a:p>
          <a:p>
            <a:endParaRPr lang="en-IN" dirty="0"/>
          </a:p>
          <a:p>
            <a:endParaRPr lang="en-IN" dirty="0"/>
          </a:p>
          <a:p>
            <a:pPr marL="0" indent="0">
              <a:buNone/>
            </a:pPr>
            <a:r>
              <a:rPr lang="en-IN" dirty="0"/>
              <a:t> </a:t>
            </a:r>
          </a:p>
          <a:p>
            <a:endParaRPr lang="en-IN" dirty="0"/>
          </a:p>
          <a:p>
            <a:endParaRPr lang="en-IN" dirty="0"/>
          </a:p>
        </p:txBody>
      </p:sp>
      <p:pic>
        <p:nvPicPr>
          <p:cNvPr id="6" name="Picture 5">
            <a:extLst>
              <a:ext uri="{FF2B5EF4-FFF2-40B4-BE49-F238E27FC236}">
                <a16:creationId xmlns:a16="http://schemas.microsoft.com/office/drawing/2014/main" id="{BE901166-1E2F-461E-B32C-3D22C229EAD9}"/>
              </a:ext>
            </a:extLst>
          </p:cNvPr>
          <p:cNvPicPr/>
          <p:nvPr/>
        </p:nvPicPr>
        <p:blipFill>
          <a:blip r:embed="rId2"/>
          <a:stretch>
            <a:fillRect/>
          </a:stretch>
        </p:blipFill>
        <p:spPr>
          <a:xfrm>
            <a:off x="1756776" y="924218"/>
            <a:ext cx="7457562" cy="2184742"/>
          </a:xfrm>
          <a:prstGeom prst="rect">
            <a:avLst/>
          </a:prstGeom>
        </p:spPr>
      </p:pic>
      <p:pic>
        <p:nvPicPr>
          <p:cNvPr id="7" name="Picture 6">
            <a:extLst>
              <a:ext uri="{FF2B5EF4-FFF2-40B4-BE49-F238E27FC236}">
                <a16:creationId xmlns:a16="http://schemas.microsoft.com/office/drawing/2014/main" id="{BFEF7636-8451-43CD-A4A2-01AC7020C79C}"/>
              </a:ext>
            </a:extLst>
          </p:cNvPr>
          <p:cNvPicPr/>
          <p:nvPr/>
        </p:nvPicPr>
        <p:blipFill>
          <a:blip r:embed="rId3"/>
          <a:stretch>
            <a:fillRect/>
          </a:stretch>
        </p:blipFill>
        <p:spPr>
          <a:xfrm>
            <a:off x="1654663" y="3453618"/>
            <a:ext cx="7457562" cy="2665828"/>
          </a:xfrm>
          <a:prstGeom prst="rect">
            <a:avLst/>
          </a:prstGeom>
        </p:spPr>
      </p:pic>
    </p:spTree>
    <p:extLst>
      <p:ext uri="{BB962C8B-B14F-4D97-AF65-F5344CB8AC3E}">
        <p14:creationId xmlns:p14="http://schemas.microsoft.com/office/powerpoint/2010/main" val="362128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E5FFB-15BC-4E33-B715-2E92890F45AD}"/>
              </a:ext>
            </a:extLst>
          </p:cNvPr>
          <p:cNvSpPr>
            <a:spLocks noGrp="1"/>
          </p:cNvSpPr>
          <p:nvPr>
            <p:ph idx="1"/>
          </p:nvPr>
        </p:nvSpPr>
        <p:spPr>
          <a:xfrm>
            <a:off x="436098" y="337625"/>
            <a:ext cx="11211951" cy="5964701"/>
          </a:xfrm>
        </p:spPr>
        <p:txBody>
          <a:bodyPr>
            <a:noAutofit/>
          </a:bodyPr>
          <a:lstStyle/>
          <a:p>
            <a:r>
              <a:rPr lang="en-IN" sz="1800" dirty="0"/>
              <a:t>Teachers</a:t>
            </a:r>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r>
              <a:rPr lang="en-IN" sz="1800" dirty="0" err="1"/>
              <a:t>teachers_about</a:t>
            </a:r>
            <a:endParaRPr lang="en-IN" sz="1800" dirty="0"/>
          </a:p>
          <a:p>
            <a:endParaRPr lang="en-IN" sz="1000" dirty="0"/>
          </a:p>
          <a:p>
            <a:endParaRPr lang="en-IN" sz="1000" dirty="0"/>
          </a:p>
          <a:p>
            <a:endParaRPr lang="en-IN" sz="1000" dirty="0"/>
          </a:p>
          <a:p>
            <a:endParaRPr lang="en-IN" sz="1000" dirty="0"/>
          </a:p>
          <a:p>
            <a:endParaRPr lang="en-IN" sz="1000" dirty="0"/>
          </a:p>
          <a:p>
            <a:endParaRPr lang="en-IN" sz="1000" dirty="0"/>
          </a:p>
          <a:p>
            <a:pPr marL="0" indent="0">
              <a:buNone/>
            </a:pPr>
            <a:endParaRPr lang="en-IN" sz="1000" dirty="0"/>
          </a:p>
          <a:p>
            <a:endParaRPr lang="en-IN" sz="1000" dirty="0"/>
          </a:p>
          <a:p>
            <a:endParaRPr lang="en-IN" sz="1000" dirty="0"/>
          </a:p>
          <a:p>
            <a:endParaRPr lang="en-IN" sz="1000" dirty="0"/>
          </a:p>
          <a:p>
            <a:endParaRPr lang="en-IN" sz="1000" dirty="0"/>
          </a:p>
          <a:p>
            <a:endParaRPr lang="en-IN" sz="1000" dirty="0"/>
          </a:p>
          <a:p>
            <a:endParaRPr lang="en-IN" sz="1000" dirty="0"/>
          </a:p>
          <a:p>
            <a:pPr marL="0" indent="0">
              <a:buNone/>
            </a:pPr>
            <a:r>
              <a:rPr lang="en-IN" sz="1000" dirty="0"/>
              <a:t> </a:t>
            </a:r>
          </a:p>
          <a:p>
            <a:endParaRPr lang="en-IN" sz="1000" dirty="0"/>
          </a:p>
          <a:p>
            <a:endParaRPr lang="en-IN" sz="1000" dirty="0"/>
          </a:p>
        </p:txBody>
      </p:sp>
      <p:pic>
        <p:nvPicPr>
          <p:cNvPr id="5" name="Picture 4">
            <a:extLst>
              <a:ext uri="{FF2B5EF4-FFF2-40B4-BE49-F238E27FC236}">
                <a16:creationId xmlns:a16="http://schemas.microsoft.com/office/drawing/2014/main" id="{05CE4CB9-DB01-4742-8219-AAF3B9B9344B}"/>
              </a:ext>
            </a:extLst>
          </p:cNvPr>
          <p:cNvPicPr/>
          <p:nvPr/>
        </p:nvPicPr>
        <p:blipFill>
          <a:blip r:embed="rId2"/>
          <a:stretch>
            <a:fillRect/>
          </a:stretch>
        </p:blipFill>
        <p:spPr>
          <a:xfrm>
            <a:off x="1647312" y="1262795"/>
            <a:ext cx="7538891" cy="2166205"/>
          </a:xfrm>
          <a:prstGeom prst="rect">
            <a:avLst/>
          </a:prstGeom>
        </p:spPr>
      </p:pic>
      <p:pic>
        <p:nvPicPr>
          <p:cNvPr id="8" name="Picture 7">
            <a:extLst>
              <a:ext uri="{FF2B5EF4-FFF2-40B4-BE49-F238E27FC236}">
                <a16:creationId xmlns:a16="http://schemas.microsoft.com/office/drawing/2014/main" id="{9686544C-6052-4932-9FC2-483DCE94D284}"/>
              </a:ext>
            </a:extLst>
          </p:cNvPr>
          <p:cNvPicPr/>
          <p:nvPr/>
        </p:nvPicPr>
        <p:blipFill>
          <a:blip r:embed="rId3"/>
          <a:stretch>
            <a:fillRect/>
          </a:stretch>
        </p:blipFill>
        <p:spPr>
          <a:xfrm>
            <a:off x="1647311" y="4491330"/>
            <a:ext cx="7538891" cy="1810996"/>
          </a:xfrm>
          <a:prstGeom prst="rect">
            <a:avLst/>
          </a:prstGeom>
        </p:spPr>
      </p:pic>
    </p:spTree>
    <p:extLst>
      <p:ext uri="{BB962C8B-B14F-4D97-AF65-F5344CB8AC3E}">
        <p14:creationId xmlns:p14="http://schemas.microsoft.com/office/powerpoint/2010/main" val="391107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E5FFB-15BC-4E33-B715-2E92890F45AD}"/>
              </a:ext>
            </a:extLst>
          </p:cNvPr>
          <p:cNvSpPr>
            <a:spLocks noGrp="1"/>
          </p:cNvSpPr>
          <p:nvPr>
            <p:ph idx="1"/>
          </p:nvPr>
        </p:nvSpPr>
        <p:spPr>
          <a:xfrm>
            <a:off x="436098" y="337625"/>
            <a:ext cx="11211951" cy="5964701"/>
          </a:xfrm>
        </p:spPr>
        <p:txBody>
          <a:bodyPr/>
          <a:lstStyle/>
          <a:p>
            <a:r>
              <a:rPr lang="en-IN" dirty="0" err="1"/>
              <a:t>Teachers_event_records</a:t>
            </a:r>
            <a:endParaRPr lang="en-IN" dirty="0"/>
          </a:p>
          <a:p>
            <a:endParaRPr lang="en-IN" dirty="0"/>
          </a:p>
          <a:p>
            <a:endParaRPr lang="en-IN" dirty="0"/>
          </a:p>
          <a:p>
            <a:endParaRPr lang="en-IN" dirty="0"/>
          </a:p>
          <a:p>
            <a:endParaRPr lang="en-IN" dirty="0"/>
          </a:p>
          <a:p>
            <a:endParaRPr lang="en-IN" dirty="0"/>
          </a:p>
          <a:p>
            <a:r>
              <a:rPr lang="en-IN" dirty="0" err="1"/>
              <a:t>Teachers_profile_pic</a:t>
            </a:r>
            <a:endParaRPr lang="en-IN" dirty="0"/>
          </a:p>
          <a:p>
            <a:endParaRPr lang="en-IN" dirty="0"/>
          </a:p>
          <a:p>
            <a:endParaRPr lang="en-IN" dirty="0"/>
          </a:p>
        </p:txBody>
      </p:sp>
      <p:pic>
        <p:nvPicPr>
          <p:cNvPr id="6" name="Picture 5">
            <a:extLst>
              <a:ext uri="{FF2B5EF4-FFF2-40B4-BE49-F238E27FC236}">
                <a16:creationId xmlns:a16="http://schemas.microsoft.com/office/drawing/2014/main" id="{E067CED1-9887-4C83-B99C-8DFC332E7F48}"/>
              </a:ext>
            </a:extLst>
          </p:cNvPr>
          <p:cNvPicPr/>
          <p:nvPr/>
        </p:nvPicPr>
        <p:blipFill>
          <a:blip r:embed="rId2"/>
          <a:stretch>
            <a:fillRect/>
          </a:stretch>
        </p:blipFill>
        <p:spPr>
          <a:xfrm>
            <a:off x="1755822" y="974114"/>
            <a:ext cx="6544115" cy="1994169"/>
          </a:xfrm>
          <a:prstGeom prst="rect">
            <a:avLst/>
          </a:prstGeom>
        </p:spPr>
      </p:pic>
      <p:pic>
        <p:nvPicPr>
          <p:cNvPr id="7" name="Picture 6">
            <a:extLst>
              <a:ext uri="{FF2B5EF4-FFF2-40B4-BE49-F238E27FC236}">
                <a16:creationId xmlns:a16="http://schemas.microsoft.com/office/drawing/2014/main" id="{9A2558BA-D027-48ED-AAF5-17A073CF78FB}"/>
              </a:ext>
            </a:extLst>
          </p:cNvPr>
          <p:cNvPicPr/>
          <p:nvPr/>
        </p:nvPicPr>
        <p:blipFill>
          <a:blip r:embed="rId3"/>
          <a:stretch>
            <a:fillRect/>
          </a:stretch>
        </p:blipFill>
        <p:spPr>
          <a:xfrm>
            <a:off x="1755822" y="3889718"/>
            <a:ext cx="6544115" cy="1723291"/>
          </a:xfrm>
          <a:prstGeom prst="rect">
            <a:avLst/>
          </a:prstGeom>
        </p:spPr>
      </p:pic>
    </p:spTree>
    <p:extLst>
      <p:ext uri="{BB962C8B-B14F-4D97-AF65-F5344CB8AC3E}">
        <p14:creationId xmlns:p14="http://schemas.microsoft.com/office/powerpoint/2010/main" val="385450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E5FFB-15BC-4E33-B715-2E92890F45AD}"/>
              </a:ext>
            </a:extLst>
          </p:cNvPr>
          <p:cNvSpPr>
            <a:spLocks noGrp="1"/>
          </p:cNvSpPr>
          <p:nvPr>
            <p:ph idx="1"/>
          </p:nvPr>
        </p:nvSpPr>
        <p:spPr>
          <a:xfrm>
            <a:off x="436098" y="337625"/>
            <a:ext cx="11211951" cy="5964701"/>
          </a:xfrm>
        </p:spPr>
        <p:txBody>
          <a:bodyPr/>
          <a:lstStyle/>
          <a:p>
            <a:r>
              <a:rPr lang="en-IN" dirty="0"/>
              <a:t>users</a:t>
            </a:r>
          </a:p>
          <a:p>
            <a:endParaRPr lang="en-IN" dirty="0"/>
          </a:p>
          <a:p>
            <a:endParaRPr lang="en-IN" dirty="0"/>
          </a:p>
          <a:p>
            <a:endParaRPr lang="en-IN" dirty="0"/>
          </a:p>
          <a:p>
            <a:endParaRPr lang="en-IN" dirty="0"/>
          </a:p>
          <a:p>
            <a:endParaRPr lang="en-IN" dirty="0"/>
          </a:p>
          <a:p>
            <a:pPr marL="0" indent="0">
              <a:buNone/>
            </a:pPr>
            <a:endParaRPr lang="en-IN" dirty="0"/>
          </a:p>
          <a:p>
            <a:endParaRPr lang="en-IN" dirty="0"/>
          </a:p>
          <a:p>
            <a:endParaRPr lang="en-IN" dirty="0"/>
          </a:p>
        </p:txBody>
      </p:sp>
      <p:pic>
        <p:nvPicPr>
          <p:cNvPr id="5" name="Picture 4">
            <a:extLst>
              <a:ext uri="{FF2B5EF4-FFF2-40B4-BE49-F238E27FC236}">
                <a16:creationId xmlns:a16="http://schemas.microsoft.com/office/drawing/2014/main" id="{8859D386-77A5-453B-A767-9CE4D1ABBE6F}"/>
              </a:ext>
            </a:extLst>
          </p:cNvPr>
          <p:cNvPicPr/>
          <p:nvPr/>
        </p:nvPicPr>
        <p:blipFill>
          <a:blip r:embed="rId2"/>
          <a:stretch>
            <a:fillRect/>
          </a:stretch>
        </p:blipFill>
        <p:spPr>
          <a:xfrm>
            <a:off x="2095499" y="1136405"/>
            <a:ext cx="7203245" cy="1944419"/>
          </a:xfrm>
          <a:prstGeom prst="rect">
            <a:avLst/>
          </a:prstGeom>
        </p:spPr>
      </p:pic>
    </p:spTree>
    <p:extLst>
      <p:ext uri="{BB962C8B-B14F-4D97-AF65-F5344CB8AC3E}">
        <p14:creationId xmlns:p14="http://schemas.microsoft.com/office/powerpoint/2010/main" val="35477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B88D-659D-4DD3-9BF6-A9B2B999F20F}"/>
              </a:ext>
            </a:extLst>
          </p:cNvPr>
          <p:cNvSpPr>
            <a:spLocks noGrp="1"/>
          </p:cNvSpPr>
          <p:nvPr>
            <p:ph type="title"/>
          </p:nvPr>
        </p:nvSpPr>
        <p:spPr/>
        <p:txBody>
          <a:bodyPr/>
          <a:lstStyle/>
          <a:p>
            <a:r>
              <a:rPr lang="en-IN" dirty="0"/>
              <a:t>Form Designs</a:t>
            </a:r>
          </a:p>
        </p:txBody>
      </p:sp>
      <p:sp>
        <p:nvSpPr>
          <p:cNvPr id="3" name="Content Placeholder 2">
            <a:extLst>
              <a:ext uri="{FF2B5EF4-FFF2-40B4-BE49-F238E27FC236}">
                <a16:creationId xmlns:a16="http://schemas.microsoft.com/office/drawing/2014/main" id="{D11B87A0-E7BE-491E-AA39-8CDAB043228C}"/>
              </a:ext>
            </a:extLst>
          </p:cNvPr>
          <p:cNvSpPr>
            <a:spLocks noGrp="1"/>
          </p:cNvSpPr>
          <p:nvPr>
            <p:ph idx="1"/>
          </p:nvPr>
        </p:nvSpPr>
        <p:spPr/>
        <p:txBody>
          <a:bodyPr/>
          <a:lstStyle/>
          <a:p>
            <a:r>
              <a:rPr lang="en-IN" dirty="0"/>
              <a:t>Home Page </a:t>
            </a:r>
          </a:p>
          <a:p>
            <a:endParaRPr lang="en-IN" dirty="0"/>
          </a:p>
        </p:txBody>
      </p:sp>
      <p:pic>
        <p:nvPicPr>
          <p:cNvPr id="4" name="Picture 3">
            <a:extLst>
              <a:ext uri="{FF2B5EF4-FFF2-40B4-BE49-F238E27FC236}">
                <a16:creationId xmlns:a16="http://schemas.microsoft.com/office/drawing/2014/main" id="{5BC1E893-4B0D-4717-B50E-4052699E0AE2}"/>
              </a:ext>
            </a:extLst>
          </p:cNvPr>
          <p:cNvPicPr/>
          <p:nvPr/>
        </p:nvPicPr>
        <p:blipFill>
          <a:blip r:embed="rId2"/>
          <a:stretch>
            <a:fillRect/>
          </a:stretch>
        </p:blipFill>
        <p:spPr>
          <a:xfrm>
            <a:off x="2231439" y="2665461"/>
            <a:ext cx="7672216" cy="3285882"/>
          </a:xfrm>
          <a:prstGeom prst="rect">
            <a:avLst/>
          </a:prstGeom>
        </p:spPr>
      </p:pic>
    </p:spTree>
    <p:extLst>
      <p:ext uri="{BB962C8B-B14F-4D97-AF65-F5344CB8AC3E}">
        <p14:creationId xmlns:p14="http://schemas.microsoft.com/office/powerpoint/2010/main" val="191085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Login Page</a:t>
            </a:r>
          </a:p>
          <a:p>
            <a:endParaRPr lang="en-IN" dirty="0"/>
          </a:p>
        </p:txBody>
      </p:sp>
      <p:pic>
        <p:nvPicPr>
          <p:cNvPr id="4" name="Picture 3">
            <a:extLst>
              <a:ext uri="{FF2B5EF4-FFF2-40B4-BE49-F238E27FC236}">
                <a16:creationId xmlns:a16="http://schemas.microsoft.com/office/drawing/2014/main" id="{C7BBA7B5-0FBD-45F2-94A6-12F4CED1F011}"/>
              </a:ext>
            </a:extLst>
          </p:cNvPr>
          <p:cNvPicPr/>
          <p:nvPr/>
        </p:nvPicPr>
        <p:blipFill>
          <a:blip r:embed="rId2"/>
          <a:stretch>
            <a:fillRect/>
          </a:stretch>
        </p:blipFill>
        <p:spPr>
          <a:xfrm>
            <a:off x="1457715" y="1197952"/>
            <a:ext cx="7630014" cy="4175906"/>
          </a:xfrm>
          <a:prstGeom prst="rect">
            <a:avLst/>
          </a:prstGeom>
        </p:spPr>
      </p:pic>
    </p:spTree>
    <p:extLst>
      <p:ext uri="{BB962C8B-B14F-4D97-AF65-F5344CB8AC3E}">
        <p14:creationId xmlns:p14="http://schemas.microsoft.com/office/powerpoint/2010/main" val="397790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register Page</a:t>
            </a:r>
          </a:p>
          <a:p>
            <a:endParaRPr lang="en-IN" dirty="0"/>
          </a:p>
        </p:txBody>
      </p:sp>
      <p:pic>
        <p:nvPicPr>
          <p:cNvPr id="5" name="Picture 4">
            <a:extLst>
              <a:ext uri="{FF2B5EF4-FFF2-40B4-BE49-F238E27FC236}">
                <a16:creationId xmlns:a16="http://schemas.microsoft.com/office/drawing/2014/main" id="{9A058296-259D-499D-8435-BBDF34D3CCC7}"/>
              </a:ext>
            </a:extLst>
          </p:cNvPr>
          <p:cNvPicPr/>
          <p:nvPr/>
        </p:nvPicPr>
        <p:blipFill>
          <a:blip r:embed="rId2"/>
          <a:stretch>
            <a:fillRect/>
          </a:stretch>
        </p:blipFill>
        <p:spPr>
          <a:xfrm>
            <a:off x="1542120" y="1321703"/>
            <a:ext cx="8066113" cy="4122494"/>
          </a:xfrm>
          <a:prstGeom prst="rect">
            <a:avLst/>
          </a:prstGeom>
        </p:spPr>
      </p:pic>
    </p:spTree>
    <p:extLst>
      <p:ext uri="{BB962C8B-B14F-4D97-AF65-F5344CB8AC3E}">
        <p14:creationId xmlns:p14="http://schemas.microsoft.com/office/powerpoint/2010/main" val="194004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B11A-A7D6-4223-A124-75EFBAEDA6C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53BCA74-C74F-44BD-AC8F-6FD4D4DD49F9}"/>
              </a:ext>
            </a:extLst>
          </p:cNvPr>
          <p:cNvSpPr>
            <a:spLocks noGrp="1"/>
          </p:cNvSpPr>
          <p:nvPr>
            <p:ph idx="1"/>
          </p:nvPr>
        </p:nvSpPr>
        <p:spPr>
          <a:xfrm>
            <a:off x="647114" y="2096086"/>
            <a:ext cx="10986867" cy="4152314"/>
          </a:xfrm>
        </p:spPr>
        <p:txBody>
          <a:bodyPr>
            <a:normAutofit lnSpcReduction="10000"/>
          </a:bodyPr>
          <a:lstStyle/>
          <a:p>
            <a:pPr marL="0" indent="0">
              <a:buNone/>
            </a:pPr>
            <a:r>
              <a:rPr lang="en-US" sz="2800" dirty="0">
                <a:effectLst/>
              </a:rPr>
              <a:t> </a:t>
            </a:r>
            <a:endParaRPr lang="en-IN" sz="2800" dirty="0">
              <a:effectLst/>
            </a:endParaRPr>
          </a:p>
          <a:p>
            <a:r>
              <a:rPr lang="en-US" sz="2800" dirty="0">
                <a:effectLst/>
              </a:rPr>
              <a:t>In college we submit assignments in form of written format and test conducted by teacher that are also in written format as a result of which there will be lots of wastage of pages. So, I decided to create such system which is easy to use, reliable, provide all the facilities like Create Assignment, Submit Assignments, Assessment, Create Course, Join Course.   Discussion regarding any assignment, doubts, test etc.</a:t>
            </a:r>
            <a:endParaRPr lang="en-IN" sz="2800" dirty="0">
              <a:effectLst/>
            </a:endParaRPr>
          </a:p>
          <a:p>
            <a:endParaRPr lang="en-IN" sz="2800" dirty="0"/>
          </a:p>
        </p:txBody>
      </p:sp>
    </p:spTree>
    <p:extLst>
      <p:ext uri="{BB962C8B-B14F-4D97-AF65-F5344CB8AC3E}">
        <p14:creationId xmlns:p14="http://schemas.microsoft.com/office/powerpoint/2010/main" val="331728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About Page</a:t>
            </a:r>
          </a:p>
          <a:p>
            <a:endParaRPr lang="en-IN" dirty="0"/>
          </a:p>
          <a:p>
            <a:endParaRPr lang="en-IN" dirty="0"/>
          </a:p>
        </p:txBody>
      </p:sp>
      <p:pic>
        <p:nvPicPr>
          <p:cNvPr id="4" name="Picture 3">
            <a:extLst>
              <a:ext uri="{FF2B5EF4-FFF2-40B4-BE49-F238E27FC236}">
                <a16:creationId xmlns:a16="http://schemas.microsoft.com/office/drawing/2014/main" id="{384572B3-0F29-4344-A485-51744643FCAD}"/>
              </a:ext>
            </a:extLst>
          </p:cNvPr>
          <p:cNvPicPr/>
          <p:nvPr/>
        </p:nvPicPr>
        <p:blipFill>
          <a:blip r:embed="rId2"/>
          <a:stretch>
            <a:fillRect/>
          </a:stretch>
        </p:blipFill>
        <p:spPr>
          <a:xfrm>
            <a:off x="1528054" y="1185740"/>
            <a:ext cx="8727294" cy="4131847"/>
          </a:xfrm>
          <a:prstGeom prst="rect">
            <a:avLst/>
          </a:prstGeom>
        </p:spPr>
      </p:pic>
    </p:spTree>
    <p:extLst>
      <p:ext uri="{BB962C8B-B14F-4D97-AF65-F5344CB8AC3E}">
        <p14:creationId xmlns:p14="http://schemas.microsoft.com/office/powerpoint/2010/main" val="129778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Contact Us Page</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6D4AC1C1-5855-42E2-9F3F-50BFCB26B47C}"/>
              </a:ext>
            </a:extLst>
          </p:cNvPr>
          <p:cNvPicPr/>
          <p:nvPr/>
        </p:nvPicPr>
        <p:blipFill>
          <a:blip r:embed="rId2"/>
          <a:stretch>
            <a:fillRect/>
          </a:stretch>
        </p:blipFill>
        <p:spPr>
          <a:xfrm>
            <a:off x="1730326" y="1012873"/>
            <a:ext cx="8609428" cy="4149969"/>
          </a:xfrm>
          <a:prstGeom prst="rect">
            <a:avLst/>
          </a:prstGeom>
        </p:spPr>
      </p:pic>
    </p:spTree>
    <p:extLst>
      <p:ext uri="{BB962C8B-B14F-4D97-AF65-F5344CB8AC3E}">
        <p14:creationId xmlns:p14="http://schemas.microsoft.com/office/powerpoint/2010/main" val="403146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Registration</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C5871939-A0B7-4B0B-8B6F-655ACC706B21}"/>
              </a:ext>
            </a:extLst>
          </p:cNvPr>
          <p:cNvPicPr/>
          <p:nvPr/>
        </p:nvPicPr>
        <p:blipFill>
          <a:blip r:embed="rId2"/>
          <a:stretch>
            <a:fillRect/>
          </a:stretch>
        </p:blipFill>
        <p:spPr>
          <a:xfrm>
            <a:off x="3230245" y="1298575"/>
            <a:ext cx="5731510" cy="4260850"/>
          </a:xfrm>
          <a:prstGeom prst="rect">
            <a:avLst/>
          </a:prstGeom>
        </p:spPr>
      </p:pic>
    </p:spTree>
    <p:extLst>
      <p:ext uri="{BB962C8B-B14F-4D97-AF65-F5344CB8AC3E}">
        <p14:creationId xmlns:p14="http://schemas.microsoft.com/office/powerpoint/2010/main" val="601811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Dashboard</a:t>
            </a:r>
          </a:p>
          <a:p>
            <a:endParaRPr lang="en-IN" dirty="0"/>
          </a:p>
          <a:p>
            <a:endParaRPr lang="en-IN" dirty="0"/>
          </a:p>
          <a:p>
            <a:endParaRPr lang="en-IN" dirty="0"/>
          </a:p>
        </p:txBody>
      </p:sp>
      <p:pic>
        <p:nvPicPr>
          <p:cNvPr id="6" name="Picture 5">
            <a:extLst>
              <a:ext uri="{FF2B5EF4-FFF2-40B4-BE49-F238E27FC236}">
                <a16:creationId xmlns:a16="http://schemas.microsoft.com/office/drawing/2014/main" id="{97800A3D-5B74-44E4-8D49-0E6819A0FEAF}"/>
              </a:ext>
            </a:extLst>
          </p:cNvPr>
          <p:cNvPicPr/>
          <p:nvPr/>
        </p:nvPicPr>
        <p:blipFill>
          <a:blip r:embed="rId2"/>
          <a:stretch>
            <a:fillRect/>
          </a:stretch>
        </p:blipFill>
        <p:spPr>
          <a:xfrm>
            <a:off x="1617784" y="984738"/>
            <a:ext cx="8004517" cy="4318782"/>
          </a:xfrm>
          <a:prstGeom prst="rect">
            <a:avLst/>
          </a:prstGeom>
        </p:spPr>
      </p:pic>
    </p:spTree>
    <p:extLst>
      <p:ext uri="{BB962C8B-B14F-4D97-AF65-F5344CB8AC3E}">
        <p14:creationId xmlns:p14="http://schemas.microsoft.com/office/powerpoint/2010/main" val="2178858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Library</a:t>
            </a:r>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86E65F56-1545-4EAA-877F-8834ECB0564D}"/>
              </a:ext>
            </a:extLst>
          </p:cNvPr>
          <p:cNvPicPr/>
          <p:nvPr/>
        </p:nvPicPr>
        <p:blipFill>
          <a:blip r:embed="rId2"/>
          <a:stretch>
            <a:fillRect/>
          </a:stretch>
        </p:blipFill>
        <p:spPr>
          <a:xfrm>
            <a:off x="1758462" y="1181686"/>
            <a:ext cx="7821636" cy="3924885"/>
          </a:xfrm>
          <a:prstGeom prst="rect">
            <a:avLst/>
          </a:prstGeom>
        </p:spPr>
      </p:pic>
    </p:spTree>
    <p:extLst>
      <p:ext uri="{BB962C8B-B14F-4D97-AF65-F5344CB8AC3E}">
        <p14:creationId xmlns:p14="http://schemas.microsoft.com/office/powerpoint/2010/main" val="3481565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Courses</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FF157206-071C-4752-8233-2887660B0F99}"/>
              </a:ext>
            </a:extLst>
          </p:cNvPr>
          <p:cNvPicPr/>
          <p:nvPr/>
        </p:nvPicPr>
        <p:blipFill>
          <a:blip r:embed="rId2"/>
          <a:stretch>
            <a:fillRect/>
          </a:stretch>
        </p:blipFill>
        <p:spPr>
          <a:xfrm>
            <a:off x="1688123" y="858129"/>
            <a:ext cx="7273632" cy="3777371"/>
          </a:xfrm>
          <a:prstGeom prst="rect">
            <a:avLst/>
          </a:prstGeom>
        </p:spPr>
      </p:pic>
    </p:spTree>
    <p:extLst>
      <p:ext uri="{BB962C8B-B14F-4D97-AF65-F5344CB8AC3E}">
        <p14:creationId xmlns:p14="http://schemas.microsoft.com/office/powerpoint/2010/main" val="1353252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Forum</a:t>
            </a: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B34E6357-1A3C-4B98-874F-911E3DB7ADA5}"/>
              </a:ext>
            </a:extLst>
          </p:cNvPr>
          <p:cNvPicPr/>
          <p:nvPr/>
        </p:nvPicPr>
        <p:blipFill>
          <a:blip r:embed="rId2"/>
          <a:stretch>
            <a:fillRect/>
          </a:stretch>
        </p:blipFill>
        <p:spPr>
          <a:xfrm>
            <a:off x="1927274" y="942535"/>
            <a:ext cx="7990449" cy="3967090"/>
          </a:xfrm>
          <a:prstGeom prst="rect">
            <a:avLst/>
          </a:prstGeom>
        </p:spPr>
      </p:pic>
    </p:spTree>
    <p:extLst>
      <p:ext uri="{BB962C8B-B14F-4D97-AF65-F5344CB8AC3E}">
        <p14:creationId xmlns:p14="http://schemas.microsoft.com/office/powerpoint/2010/main" val="3326310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Notes</a:t>
            </a:r>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D76D973B-B9B9-4F1A-B8C5-70263B61E903}"/>
              </a:ext>
            </a:extLst>
          </p:cNvPr>
          <p:cNvPicPr/>
          <p:nvPr/>
        </p:nvPicPr>
        <p:blipFill>
          <a:blip r:embed="rId2"/>
          <a:stretch>
            <a:fillRect/>
          </a:stretch>
        </p:blipFill>
        <p:spPr>
          <a:xfrm>
            <a:off x="1533378" y="942535"/>
            <a:ext cx="8553157" cy="3713871"/>
          </a:xfrm>
          <a:prstGeom prst="rect">
            <a:avLst/>
          </a:prstGeom>
        </p:spPr>
      </p:pic>
    </p:spTree>
    <p:extLst>
      <p:ext uri="{BB962C8B-B14F-4D97-AF65-F5344CB8AC3E}">
        <p14:creationId xmlns:p14="http://schemas.microsoft.com/office/powerpoint/2010/main" val="1185122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Assignment</a:t>
            </a: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76DBDA2E-7D81-4678-B1FC-1A7389AAD1BE}"/>
              </a:ext>
            </a:extLst>
          </p:cNvPr>
          <p:cNvPicPr/>
          <p:nvPr/>
        </p:nvPicPr>
        <p:blipFill>
          <a:blip r:embed="rId2"/>
          <a:stretch>
            <a:fillRect/>
          </a:stretch>
        </p:blipFill>
        <p:spPr>
          <a:xfrm>
            <a:off x="1350498" y="1153551"/>
            <a:ext cx="8989256" cy="3868615"/>
          </a:xfrm>
          <a:prstGeom prst="rect">
            <a:avLst/>
          </a:prstGeom>
        </p:spPr>
      </p:pic>
    </p:spTree>
    <p:extLst>
      <p:ext uri="{BB962C8B-B14F-4D97-AF65-F5344CB8AC3E}">
        <p14:creationId xmlns:p14="http://schemas.microsoft.com/office/powerpoint/2010/main" val="884288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Members</a:t>
            </a: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8106BDDF-0231-4523-8E41-120A9E2F7154}"/>
              </a:ext>
            </a:extLst>
          </p:cNvPr>
          <p:cNvPicPr/>
          <p:nvPr/>
        </p:nvPicPr>
        <p:blipFill>
          <a:blip r:embed="rId2"/>
          <a:stretch>
            <a:fillRect/>
          </a:stretch>
        </p:blipFill>
        <p:spPr>
          <a:xfrm>
            <a:off x="1181686" y="956603"/>
            <a:ext cx="9622302" cy="3938954"/>
          </a:xfrm>
          <a:prstGeom prst="rect">
            <a:avLst/>
          </a:prstGeom>
        </p:spPr>
      </p:pic>
    </p:spTree>
    <p:extLst>
      <p:ext uri="{BB962C8B-B14F-4D97-AF65-F5344CB8AC3E}">
        <p14:creationId xmlns:p14="http://schemas.microsoft.com/office/powerpoint/2010/main" val="128457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6BAD-6141-45F2-9E81-3B1EC9A0621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E4FC2546-A9CC-43F9-9FD6-0268054F0F85}"/>
              </a:ext>
            </a:extLst>
          </p:cNvPr>
          <p:cNvSpPr>
            <a:spLocks noGrp="1"/>
          </p:cNvSpPr>
          <p:nvPr>
            <p:ph idx="1"/>
          </p:nvPr>
        </p:nvSpPr>
        <p:spPr>
          <a:xfrm>
            <a:off x="647114" y="2096064"/>
            <a:ext cx="10944663" cy="3695136"/>
          </a:xfrm>
        </p:spPr>
        <p:txBody>
          <a:bodyPr/>
          <a:lstStyle/>
          <a:p>
            <a:pPr lvl="0"/>
            <a:r>
              <a:rPr lang="en-US" dirty="0">
                <a:effectLst/>
              </a:rPr>
              <a:t>This system should provide facility to ask doubts from classmates and teacher at the same time.</a:t>
            </a:r>
            <a:endParaRPr lang="en-IN" dirty="0">
              <a:effectLst/>
            </a:endParaRPr>
          </a:p>
          <a:p>
            <a:pPr lvl="0"/>
            <a:r>
              <a:rPr lang="en-US" dirty="0">
                <a:effectLst/>
              </a:rPr>
              <a:t>This system should provide live lecture facility with recording feature.</a:t>
            </a:r>
            <a:endParaRPr lang="en-IN" dirty="0">
              <a:effectLst/>
            </a:endParaRPr>
          </a:p>
          <a:p>
            <a:pPr lvl="0"/>
            <a:r>
              <a:rPr lang="en-US" dirty="0">
                <a:effectLst/>
              </a:rPr>
              <a:t>This system should allow teachers to give notes as well as assignments to students.</a:t>
            </a:r>
            <a:endParaRPr lang="en-IN" dirty="0">
              <a:effectLst/>
            </a:endParaRPr>
          </a:p>
          <a:p>
            <a:pPr lvl="0"/>
            <a:r>
              <a:rPr lang="en-US" dirty="0">
                <a:effectLst/>
              </a:rPr>
              <a:t>This system should work for entire college/school, and not for small audience.</a:t>
            </a:r>
            <a:endParaRPr lang="en-IN" dirty="0">
              <a:effectLst/>
            </a:endParaRPr>
          </a:p>
          <a:p>
            <a:pPr lvl="0"/>
            <a:r>
              <a:rPr lang="en-US" dirty="0">
                <a:effectLst/>
              </a:rPr>
              <a:t>Should facilitate teachers to take and keep the record of previous attendance. </a:t>
            </a:r>
            <a:endParaRPr lang="en-IN" dirty="0">
              <a:effectLst/>
            </a:endParaRPr>
          </a:p>
          <a:p>
            <a:endParaRPr lang="en-IN" dirty="0"/>
          </a:p>
        </p:txBody>
      </p:sp>
    </p:spTree>
    <p:extLst>
      <p:ext uri="{BB962C8B-B14F-4D97-AF65-F5344CB8AC3E}">
        <p14:creationId xmlns:p14="http://schemas.microsoft.com/office/powerpoint/2010/main" val="191176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Create A Course</a:t>
            </a:r>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1ABB08B2-FEA0-49F3-8099-24EADE568BB7}"/>
              </a:ext>
            </a:extLst>
          </p:cNvPr>
          <p:cNvPicPr/>
          <p:nvPr/>
        </p:nvPicPr>
        <p:blipFill>
          <a:blip r:embed="rId2"/>
          <a:stretch>
            <a:fillRect/>
          </a:stretch>
        </p:blipFill>
        <p:spPr>
          <a:xfrm>
            <a:off x="1050387" y="801858"/>
            <a:ext cx="9795804" cy="4121833"/>
          </a:xfrm>
          <a:prstGeom prst="rect">
            <a:avLst/>
          </a:prstGeom>
        </p:spPr>
      </p:pic>
    </p:spTree>
    <p:extLst>
      <p:ext uri="{BB962C8B-B14F-4D97-AF65-F5344CB8AC3E}">
        <p14:creationId xmlns:p14="http://schemas.microsoft.com/office/powerpoint/2010/main" val="175528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9673C-A4F5-45A5-BF1B-BDD2BE9E4F39}"/>
              </a:ext>
            </a:extLst>
          </p:cNvPr>
          <p:cNvSpPr>
            <a:spLocks noGrp="1"/>
          </p:cNvSpPr>
          <p:nvPr>
            <p:ph idx="1"/>
          </p:nvPr>
        </p:nvSpPr>
        <p:spPr>
          <a:xfrm>
            <a:off x="168813" y="112541"/>
            <a:ext cx="10972800" cy="6597747"/>
          </a:xfrm>
        </p:spPr>
        <p:txBody>
          <a:bodyPr/>
          <a:lstStyle/>
          <a:p>
            <a:r>
              <a:rPr lang="en-IN" dirty="0"/>
              <a:t>Profile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20FFA8D2-DEB3-4990-A24D-87C089E6386C}"/>
              </a:ext>
            </a:extLst>
          </p:cNvPr>
          <p:cNvPicPr/>
          <p:nvPr/>
        </p:nvPicPr>
        <p:blipFill>
          <a:blip r:embed="rId2"/>
          <a:stretch>
            <a:fillRect/>
          </a:stretch>
        </p:blipFill>
        <p:spPr>
          <a:xfrm>
            <a:off x="1716258" y="787791"/>
            <a:ext cx="8370277" cy="4881489"/>
          </a:xfrm>
          <a:prstGeom prst="rect">
            <a:avLst/>
          </a:prstGeom>
        </p:spPr>
      </p:pic>
    </p:spTree>
    <p:extLst>
      <p:ext uri="{BB962C8B-B14F-4D97-AF65-F5344CB8AC3E}">
        <p14:creationId xmlns:p14="http://schemas.microsoft.com/office/powerpoint/2010/main" val="409613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0521-DE21-4643-9FCC-BE1877228F72}"/>
              </a:ext>
            </a:extLst>
          </p:cNvPr>
          <p:cNvSpPr>
            <a:spLocks noGrp="1"/>
          </p:cNvSpPr>
          <p:nvPr>
            <p:ph type="title"/>
          </p:nvPr>
        </p:nvSpPr>
        <p:spPr/>
        <p:txBody>
          <a:bodyPr>
            <a:normAutofit fontScale="90000"/>
          </a:bodyPr>
          <a:lstStyle/>
          <a:p>
            <a:r>
              <a:rPr lang="en-US" u="sng" dirty="0">
                <a:effectLst/>
              </a:rPr>
              <a:t>Advantages of Learning Management System</a:t>
            </a:r>
            <a:br>
              <a:rPr lang="en-IN" dirty="0">
                <a:effectLst/>
              </a:rPr>
            </a:br>
            <a:endParaRPr lang="en-IN" dirty="0"/>
          </a:p>
        </p:txBody>
      </p:sp>
      <p:sp>
        <p:nvSpPr>
          <p:cNvPr id="3" name="Content Placeholder 2">
            <a:extLst>
              <a:ext uri="{FF2B5EF4-FFF2-40B4-BE49-F238E27FC236}">
                <a16:creationId xmlns:a16="http://schemas.microsoft.com/office/drawing/2014/main" id="{645E03C8-B01C-452F-B8A7-57DA668F8C3E}"/>
              </a:ext>
            </a:extLst>
          </p:cNvPr>
          <p:cNvSpPr>
            <a:spLocks noGrp="1"/>
          </p:cNvSpPr>
          <p:nvPr>
            <p:ph idx="1"/>
          </p:nvPr>
        </p:nvSpPr>
        <p:spPr>
          <a:xfrm>
            <a:off x="492369" y="1730326"/>
            <a:ext cx="11352628" cy="4923692"/>
          </a:xfrm>
        </p:spPr>
        <p:txBody>
          <a:bodyPr/>
          <a:lstStyle/>
          <a:p>
            <a:pPr lvl="0"/>
            <a:r>
              <a:rPr lang="en-US" dirty="0">
                <a:effectLst/>
              </a:rPr>
              <a:t>Discussion Forums are available for every course. </a:t>
            </a:r>
            <a:endParaRPr lang="en-IN" dirty="0">
              <a:effectLst/>
            </a:endParaRPr>
          </a:p>
          <a:p>
            <a:pPr lvl="0"/>
            <a:r>
              <a:rPr lang="en-US" dirty="0">
                <a:effectLst/>
              </a:rPr>
              <a:t>Teachers and Student can attend live lecture with the feature to record the lecture on single system.</a:t>
            </a:r>
            <a:endParaRPr lang="en-IN" dirty="0">
              <a:effectLst/>
            </a:endParaRPr>
          </a:p>
          <a:p>
            <a:pPr lvl="0"/>
            <a:r>
              <a:rPr lang="en-US" dirty="0">
                <a:effectLst/>
              </a:rPr>
              <a:t>This system allows Teachers to Assign assignments and Provide notes. In addition to this, Student can also submit his/her assignment which will be evaluated by the teacher later. Teacher and Students can do this by the feature to upload and download assignment. </a:t>
            </a:r>
            <a:endParaRPr lang="en-IN" dirty="0">
              <a:effectLst/>
            </a:endParaRPr>
          </a:p>
          <a:p>
            <a:pPr lvl="0"/>
            <a:r>
              <a:rPr lang="en-US" dirty="0">
                <a:effectLst/>
              </a:rPr>
              <a:t>Large number of audience (teachers and students) can make use of this system.</a:t>
            </a:r>
            <a:endParaRPr lang="en-IN" dirty="0">
              <a:effectLst/>
            </a:endParaRPr>
          </a:p>
          <a:p>
            <a:pPr lvl="0"/>
            <a:r>
              <a:rPr lang="en-US" dirty="0">
                <a:effectLst/>
              </a:rPr>
              <a:t>This system is easy to learn and handle for both Teacher and Student.</a:t>
            </a:r>
            <a:endParaRPr lang="en-IN" dirty="0">
              <a:effectLst/>
            </a:endParaRPr>
          </a:p>
          <a:p>
            <a:pPr lvl="0"/>
            <a:r>
              <a:rPr lang="en-US" dirty="0">
                <a:effectLst/>
              </a:rPr>
              <a:t>Teachers can take attendance by setting a specific time limit for students to attend lectures. Moreover, these records can be kept for later use.</a:t>
            </a:r>
            <a:endParaRPr lang="en-IN" dirty="0">
              <a:effectLst/>
            </a:endParaRPr>
          </a:p>
          <a:p>
            <a:pPr marL="0" indent="0">
              <a:buNone/>
            </a:pPr>
            <a:endParaRPr lang="en-IN" dirty="0"/>
          </a:p>
        </p:txBody>
      </p:sp>
    </p:spTree>
    <p:extLst>
      <p:ext uri="{BB962C8B-B14F-4D97-AF65-F5344CB8AC3E}">
        <p14:creationId xmlns:p14="http://schemas.microsoft.com/office/powerpoint/2010/main" val="129411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8555-41D6-43C3-AD1F-0F08DC33AB5E}"/>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id="{9EDB885C-235C-4BCF-9859-C4D8C6B3661C}"/>
              </a:ext>
            </a:extLst>
          </p:cNvPr>
          <p:cNvSpPr>
            <a:spLocks noGrp="1"/>
          </p:cNvSpPr>
          <p:nvPr>
            <p:ph idx="1"/>
          </p:nvPr>
        </p:nvSpPr>
        <p:spPr/>
        <p:txBody>
          <a:bodyPr/>
          <a:lstStyle/>
          <a:p>
            <a:pPr lvl="0"/>
            <a:r>
              <a:rPr lang="en-US" dirty="0">
                <a:effectLst/>
              </a:rPr>
              <a:t>report card generation.</a:t>
            </a:r>
            <a:endParaRPr lang="en-IN" dirty="0">
              <a:effectLst/>
            </a:endParaRPr>
          </a:p>
          <a:p>
            <a:pPr lvl="0"/>
            <a:r>
              <a:rPr lang="en-US" dirty="0">
                <a:effectLst/>
              </a:rPr>
              <a:t>ability for the teacher to add student in the course.</a:t>
            </a:r>
            <a:endParaRPr lang="en-IN" dirty="0">
              <a:effectLst/>
            </a:endParaRPr>
          </a:p>
          <a:p>
            <a:pPr lvl="0"/>
            <a:r>
              <a:rPr lang="en-US" dirty="0">
                <a:effectLst/>
              </a:rPr>
              <a:t>ability for teacher to delete a course.</a:t>
            </a:r>
            <a:endParaRPr lang="en-IN" dirty="0">
              <a:effectLst/>
            </a:endParaRPr>
          </a:p>
          <a:p>
            <a:pPr lvl="0"/>
            <a:r>
              <a:rPr lang="en-US" dirty="0">
                <a:effectLst/>
              </a:rPr>
              <a:t>ability for teacher to remove a student from a course.</a:t>
            </a:r>
            <a:endParaRPr lang="en-IN" dirty="0">
              <a:effectLst/>
            </a:endParaRPr>
          </a:p>
          <a:p>
            <a:pPr lvl="0"/>
            <a:r>
              <a:rPr lang="en-US" dirty="0">
                <a:effectLst/>
              </a:rPr>
              <a:t>ability to do online class (video conferencing, recording, automatic attendance).</a:t>
            </a:r>
            <a:endParaRPr lang="en-IN" dirty="0">
              <a:effectLst/>
            </a:endParaRPr>
          </a:p>
          <a:p>
            <a:pPr marL="0" indent="0">
              <a:buNone/>
            </a:pPr>
            <a:endParaRPr lang="en-IN" dirty="0"/>
          </a:p>
        </p:txBody>
      </p:sp>
    </p:spTree>
    <p:extLst>
      <p:ext uri="{BB962C8B-B14F-4D97-AF65-F5344CB8AC3E}">
        <p14:creationId xmlns:p14="http://schemas.microsoft.com/office/powerpoint/2010/main" val="1541387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6617-8419-478D-9CF8-6E53D10FC618}"/>
              </a:ext>
            </a:extLst>
          </p:cNvPr>
          <p:cNvSpPr>
            <a:spLocks noGrp="1"/>
          </p:cNvSpPr>
          <p:nvPr>
            <p:ph type="title"/>
          </p:nvPr>
        </p:nvSpPr>
        <p:spPr/>
        <p:txBody>
          <a:bodyPr/>
          <a:lstStyle/>
          <a:p>
            <a:r>
              <a:rPr lang="en-IN" dirty="0" err="1"/>
              <a:t>Biblography</a:t>
            </a:r>
            <a:endParaRPr lang="en-IN" dirty="0"/>
          </a:p>
        </p:txBody>
      </p:sp>
      <p:sp>
        <p:nvSpPr>
          <p:cNvPr id="3" name="Content Placeholder 2">
            <a:extLst>
              <a:ext uri="{FF2B5EF4-FFF2-40B4-BE49-F238E27FC236}">
                <a16:creationId xmlns:a16="http://schemas.microsoft.com/office/drawing/2014/main" id="{BF34EB85-6944-463C-9F56-48FFC9CA2D25}"/>
              </a:ext>
            </a:extLst>
          </p:cNvPr>
          <p:cNvSpPr>
            <a:spLocks noGrp="1"/>
          </p:cNvSpPr>
          <p:nvPr>
            <p:ph idx="1"/>
          </p:nvPr>
        </p:nvSpPr>
        <p:spPr/>
        <p:txBody>
          <a:bodyPr/>
          <a:lstStyle/>
          <a:p>
            <a:pPr lvl="0"/>
            <a:r>
              <a:rPr lang="en-US" dirty="0">
                <a:effectLst/>
              </a:rPr>
              <a:t>Video lecture for beginners by the new Boston on the topic Introduction to PHP.</a:t>
            </a:r>
            <a:endParaRPr lang="en-IN" dirty="0">
              <a:effectLst/>
            </a:endParaRPr>
          </a:p>
          <a:p>
            <a:pPr marL="0" indent="0">
              <a:buNone/>
            </a:pPr>
            <a:r>
              <a:rPr lang="en-US" dirty="0">
                <a:effectLst/>
              </a:rPr>
              <a:t>  	 Link - </a:t>
            </a:r>
            <a:r>
              <a:rPr lang="en-US" u="sng" dirty="0">
                <a:effectLst/>
                <a:hlinkClick r:id="rId2"/>
              </a:rPr>
              <a:t>https://www.youtube.com/watch?v=iCUV3iv9xOs&amp;list=PL442FA2C127377F07</a:t>
            </a:r>
            <a:endParaRPr lang="en-IN" dirty="0">
              <a:effectLst/>
            </a:endParaRPr>
          </a:p>
          <a:p>
            <a:pPr marL="0" indent="0">
              <a:buNone/>
            </a:pPr>
            <a:r>
              <a:rPr lang="en-US" dirty="0">
                <a:effectLst/>
              </a:rPr>
              <a:t> </a:t>
            </a:r>
            <a:endParaRPr lang="en-IN" dirty="0">
              <a:effectLst/>
            </a:endParaRPr>
          </a:p>
          <a:p>
            <a:pPr lvl="0"/>
            <a:r>
              <a:rPr lang="en-US" dirty="0">
                <a:effectLst/>
              </a:rPr>
              <a:t>YouTube video on the topic Introduction to PHP programming by </a:t>
            </a:r>
            <a:r>
              <a:rPr lang="en-US" dirty="0" err="1">
                <a:effectLst/>
              </a:rPr>
              <a:t>mmtuts</a:t>
            </a:r>
            <a:endParaRPr lang="en-IN" dirty="0">
              <a:effectLst/>
            </a:endParaRPr>
          </a:p>
          <a:p>
            <a:pPr marL="0" indent="0">
              <a:buNone/>
            </a:pPr>
            <a:r>
              <a:rPr lang="en-US" dirty="0">
                <a:effectLst/>
              </a:rPr>
              <a:t>	</a:t>
            </a:r>
            <a:r>
              <a:rPr lang="en-US" u="sng" dirty="0">
                <a:effectLst/>
                <a:hlinkClick r:id="rId3"/>
              </a:rPr>
              <a:t>https://www.youtube.com/watch?v=qVU3V0A05k8&amp;list=PL0eyrZgxdwhwBToawjm9faF1ixePexft-</a:t>
            </a:r>
            <a:endParaRPr lang="en-IN" dirty="0">
              <a:effectLst/>
            </a:endParaRPr>
          </a:p>
          <a:p>
            <a:endParaRPr lang="en-IN" dirty="0"/>
          </a:p>
        </p:txBody>
      </p:sp>
    </p:spTree>
    <p:extLst>
      <p:ext uri="{BB962C8B-B14F-4D97-AF65-F5344CB8AC3E}">
        <p14:creationId xmlns:p14="http://schemas.microsoft.com/office/powerpoint/2010/main" val="3122535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910D5-0FEA-44ED-9E71-B2E056DEFEEB}"/>
              </a:ext>
            </a:extLst>
          </p:cNvPr>
          <p:cNvSpPr>
            <a:spLocks noGrp="1"/>
          </p:cNvSpPr>
          <p:nvPr>
            <p:ph idx="1"/>
          </p:nvPr>
        </p:nvSpPr>
        <p:spPr>
          <a:xfrm>
            <a:off x="253218" y="211015"/>
            <a:ext cx="11774659" cy="6428936"/>
          </a:xfrm>
        </p:spPr>
        <p:txBody>
          <a:bodyPr/>
          <a:lstStyle/>
          <a:p>
            <a:pPr lvl="0"/>
            <a:r>
              <a:rPr lang="en-US" dirty="0">
                <a:effectLst/>
              </a:rPr>
              <a:t>www.learningaboutelectronics.com</a:t>
            </a:r>
            <a:endParaRPr lang="en-IN" dirty="0">
              <a:effectLst/>
            </a:endParaRPr>
          </a:p>
          <a:p>
            <a:pPr marL="0" indent="0">
              <a:buNone/>
            </a:pPr>
            <a:r>
              <a:rPr lang="en-US" dirty="0">
                <a:effectLst/>
              </a:rPr>
              <a:t>	How to insert files into MySQL database using php:</a:t>
            </a:r>
            <a:endParaRPr lang="en-IN" dirty="0">
              <a:effectLst/>
            </a:endParaRPr>
          </a:p>
          <a:p>
            <a:pPr marL="0" indent="0">
              <a:buNone/>
            </a:pPr>
            <a:r>
              <a:rPr lang="en-US" dirty="0">
                <a:effectLst/>
              </a:rPr>
              <a:t>	</a:t>
            </a:r>
            <a:r>
              <a:rPr lang="en-US" u="sng" dirty="0">
                <a:effectLst/>
                <a:hlinkClick r:id="rId2"/>
              </a:rPr>
              <a:t>http://www.learningaboutelectronics.com/Articles/How-to-insert-files-into-a-MySQL-database-using-PHP.php</a:t>
            </a:r>
            <a:endParaRPr lang="en-IN" u="sng" dirty="0">
              <a:effectLst/>
            </a:endParaRPr>
          </a:p>
          <a:p>
            <a:pPr marL="0" indent="0">
              <a:buNone/>
            </a:pPr>
            <a:r>
              <a:rPr lang="en-US" dirty="0">
                <a:effectLst/>
              </a:rPr>
              <a:t> </a:t>
            </a:r>
            <a:endParaRPr lang="en-IN" dirty="0">
              <a:effectLst/>
            </a:endParaRPr>
          </a:p>
          <a:p>
            <a:pPr lvl="0"/>
            <a:r>
              <a:rPr lang="en-US" dirty="0">
                <a:effectLst/>
              </a:rPr>
              <a:t>www.w3schools.com</a:t>
            </a:r>
            <a:endParaRPr lang="en-IN" dirty="0">
              <a:effectLst/>
            </a:endParaRPr>
          </a:p>
          <a:p>
            <a:pPr marL="0" indent="0">
              <a:buNone/>
            </a:pPr>
            <a:r>
              <a:rPr lang="en-US" dirty="0">
                <a:effectLst/>
              </a:rPr>
              <a:t>	Profile picture upload in database:</a:t>
            </a:r>
            <a:endParaRPr lang="en-IN" dirty="0">
              <a:effectLst/>
            </a:endParaRPr>
          </a:p>
          <a:p>
            <a:pPr marL="0" indent="0">
              <a:buNone/>
            </a:pPr>
            <a:r>
              <a:rPr lang="en-US" dirty="0">
                <a:effectLst/>
              </a:rPr>
              <a:t>	</a:t>
            </a:r>
            <a:r>
              <a:rPr lang="en-US" u="sng" dirty="0">
                <a:effectLst/>
                <a:hlinkClick r:id="rId3"/>
              </a:rPr>
              <a:t>https://www.w3schools.com/php/php_file_upload.asp</a:t>
            </a:r>
            <a:endParaRPr lang="en-IN" dirty="0">
              <a:effectLst/>
            </a:endParaRPr>
          </a:p>
          <a:p>
            <a:endParaRPr lang="en-IN" dirty="0"/>
          </a:p>
        </p:txBody>
      </p:sp>
    </p:spTree>
    <p:extLst>
      <p:ext uri="{BB962C8B-B14F-4D97-AF65-F5344CB8AC3E}">
        <p14:creationId xmlns:p14="http://schemas.microsoft.com/office/powerpoint/2010/main" val="982782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910D5-0FEA-44ED-9E71-B2E056DEFEEB}"/>
              </a:ext>
            </a:extLst>
          </p:cNvPr>
          <p:cNvSpPr>
            <a:spLocks noGrp="1"/>
          </p:cNvSpPr>
          <p:nvPr>
            <p:ph idx="1"/>
          </p:nvPr>
        </p:nvSpPr>
        <p:spPr>
          <a:xfrm>
            <a:off x="253218" y="211015"/>
            <a:ext cx="11774659" cy="6428936"/>
          </a:xfrm>
        </p:spPr>
        <p:txBody>
          <a:bodyPr/>
          <a:lstStyle/>
          <a:p>
            <a:pPr lvl="0"/>
            <a:endParaRPr lang="en-US" u="sng" dirty="0">
              <a:effectLst/>
              <a:hlinkClick r:id="rId2"/>
            </a:endParaRPr>
          </a:p>
          <a:p>
            <a:pPr lvl="0"/>
            <a:r>
              <a:rPr lang="en-US" u="sng" dirty="0">
                <a:effectLst/>
                <a:hlinkClick r:id="rId2"/>
              </a:rPr>
              <a:t>https://getmdl.io/components/index.html#menus-section</a:t>
            </a:r>
            <a:r>
              <a:rPr lang="en-US" dirty="0">
                <a:effectLst/>
              </a:rPr>
              <a:t> : For Templates, Styles and Components</a:t>
            </a:r>
            <a:endParaRPr lang="en-IN" dirty="0">
              <a:effectLst/>
            </a:endParaRPr>
          </a:p>
          <a:p>
            <a:pPr marL="0" indent="0">
              <a:buNone/>
            </a:pPr>
            <a:r>
              <a:rPr lang="en-US" dirty="0">
                <a:effectLst/>
              </a:rPr>
              <a:t> </a:t>
            </a:r>
            <a:endParaRPr lang="en-IN" dirty="0">
              <a:effectLst/>
            </a:endParaRPr>
          </a:p>
          <a:p>
            <a:pPr lvl="0"/>
            <a:r>
              <a:rPr lang="en-US" u="sng" dirty="0">
                <a:effectLst/>
                <a:hlinkClick r:id="rId3"/>
              </a:rPr>
              <a:t>https://netcorecloud.com/tutorials/send-an-email-via-gmail-smtp-server-using-php/</a:t>
            </a:r>
            <a:r>
              <a:rPr lang="en-US" dirty="0">
                <a:effectLst/>
              </a:rPr>
              <a:t> : Sending an email to using php to </a:t>
            </a:r>
            <a:r>
              <a:rPr lang="en-US" dirty="0" err="1">
                <a:effectLst/>
              </a:rPr>
              <a:t>gmail</a:t>
            </a:r>
            <a:r>
              <a:rPr lang="en-US" dirty="0">
                <a:effectLst/>
              </a:rPr>
              <a:t>.</a:t>
            </a:r>
          </a:p>
          <a:p>
            <a:pPr lvl="0"/>
            <a:endParaRPr lang="en-US" dirty="0">
              <a:effectLst/>
            </a:endParaRPr>
          </a:p>
          <a:p>
            <a:pPr lvl="0"/>
            <a:r>
              <a:rPr lang="en-US" dirty="0">
                <a:effectLst/>
              </a:rPr>
              <a:t>GitHub (https://github.com/PHPMailer/PHPMailer/ ) : for PHP Mailer</a:t>
            </a:r>
            <a:endParaRPr lang="en-IN" dirty="0">
              <a:effectLst/>
            </a:endParaRPr>
          </a:p>
          <a:p>
            <a:pPr marL="0" indent="0">
              <a:buNone/>
            </a:pPr>
            <a:r>
              <a:rPr lang="en-US" dirty="0">
                <a:effectLst/>
              </a:rPr>
              <a:t> </a:t>
            </a:r>
            <a:endParaRPr lang="en-IN" dirty="0">
              <a:effectLst/>
            </a:endParaRPr>
          </a:p>
          <a:p>
            <a:pPr marL="0" lvl="0" indent="0">
              <a:buNone/>
            </a:pPr>
            <a:r>
              <a:rPr lang="en-US" dirty="0">
                <a:effectLst/>
              </a:rPr>
              <a:t> </a:t>
            </a:r>
            <a:r>
              <a:rPr lang="en-US" u="sng" dirty="0">
                <a:effectLst/>
                <a:hlinkClick r:id="rId4"/>
              </a:rPr>
              <a:t>https://www.codexworld.com/upload-store-image-file-in-database-using-php-mysql/</a:t>
            </a:r>
            <a:r>
              <a:rPr lang="en-US" dirty="0">
                <a:effectLst/>
              </a:rPr>
              <a:t> : How to upload files.</a:t>
            </a:r>
            <a:endParaRPr lang="en-IN" dirty="0">
              <a:effectLst/>
            </a:endParaRPr>
          </a:p>
          <a:p>
            <a:pPr marL="0" indent="0">
              <a:buNone/>
            </a:pPr>
            <a:r>
              <a:rPr lang="en-US" dirty="0">
                <a:effectLst/>
              </a:rPr>
              <a:t> </a:t>
            </a:r>
            <a:endParaRPr lang="en-IN" dirty="0">
              <a:effectLst/>
            </a:endParaRPr>
          </a:p>
          <a:p>
            <a:pPr lvl="0"/>
            <a:r>
              <a:rPr lang="en-US" u="sng" dirty="0">
                <a:effectLst/>
                <a:hlinkClick r:id="rId5"/>
              </a:rPr>
              <a:t>https://stackoverflow.com/questions/32329586/how-do-i-download-a-file-using-php-and-mysql-db</a:t>
            </a:r>
            <a:r>
              <a:rPr lang="en-US" dirty="0">
                <a:effectLst/>
              </a:rPr>
              <a:t> : To download a file using PHP and MySQL</a:t>
            </a:r>
            <a:endParaRPr lang="en-IN" dirty="0">
              <a:effectLst/>
            </a:endParaRPr>
          </a:p>
          <a:p>
            <a:pPr lvl="0"/>
            <a:endParaRPr lang="en-IN" dirty="0">
              <a:effectLst/>
            </a:endParaRPr>
          </a:p>
          <a:p>
            <a:pPr lvl="0"/>
            <a:endParaRPr lang="en-IN" dirty="0">
              <a:effectLst/>
            </a:endParaRPr>
          </a:p>
          <a:p>
            <a:endParaRPr lang="en-IN" dirty="0"/>
          </a:p>
        </p:txBody>
      </p:sp>
    </p:spTree>
    <p:extLst>
      <p:ext uri="{BB962C8B-B14F-4D97-AF65-F5344CB8AC3E}">
        <p14:creationId xmlns:p14="http://schemas.microsoft.com/office/powerpoint/2010/main" val="966553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9459-531A-44AD-BD4F-6411DDEB6DA1}"/>
              </a:ext>
            </a:extLst>
          </p:cNvPr>
          <p:cNvSpPr>
            <a:spLocks noGrp="1"/>
          </p:cNvSpPr>
          <p:nvPr>
            <p:ph type="title"/>
          </p:nvPr>
        </p:nvSpPr>
        <p:spPr>
          <a:xfrm>
            <a:off x="919119" y="2765839"/>
            <a:ext cx="10353761" cy="1326321"/>
          </a:xfrm>
        </p:spPr>
        <p:txBody>
          <a:bodyPr>
            <a:normAutofit/>
          </a:bodyPr>
          <a:lstStyle/>
          <a:p>
            <a:r>
              <a:rPr lang="en-IN" sz="4800" dirty="0"/>
              <a:t>Thank you :)</a:t>
            </a:r>
          </a:p>
        </p:txBody>
      </p:sp>
    </p:spTree>
    <p:extLst>
      <p:ext uri="{BB962C8B-B14F-4D97-AF65-F5344CB8AC3E}">
        <p14:creationId xmlns:p14="http://schemas.microsoft.com/office/powerpoint/2010/main" val="358021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A92D-D0F3-4398-8591-0582FB3D67A8}"/>
              </a:ext>
            </a:extLst>
          </p:cNvPr>
          <p:cNvSpPr>
            <a:spLocks noGrp="1"/>
          </p:cNvSpPr>
          <p:nvPr>
            <p:ph type="title"/>
          </p:nvPr>
        </p:nvSpPr>
        <p:spPr/>
        <p:txBody>
          <a:bodyPr/>
          <a:lstStyle/>
          <a:p>
            <a:r>
              <a:rPr lang="en-IN" dirty="0"/>
              <a:t>Scope of project</a:t>
            </a:r>
          </a:p>
        </p:txBody>
      </p:sp>
      <p:sp>
        <p:nvSpPr>
          <p:cNvPr id="3" name="Content Placeholder 2">
            <a:extLst>
              <a:ext uri="{FF2B5EF4-FFF2-40B4-BE49-F238E27FC236}">
                <a16:creationId xmlns:a16="http://schemas.microsoft.com/office/drawing/2014/main" id="{AE544F84-B366-42A4-831B-FE68A78BD9A4}"/>
              </a:ext>
            </a:extLst>
          </p:cNvPr>
          <p:cNvSpPr>
            <a:spLocks noGrp="1"/>
          </p:cNvSpPr>
          <p:nvPr>
            <p:ph idx="1"/>
          </p:nvPr>
        </p:nvSpPr>
        <p:spPr>
          <a:xfrm>
            <a:off x="618978" y="2096064"/>
            <a:ext cx="10902462" cy="4152336"/>
          </a:xfrm>
        </p:spPr>
        <p:txBody>
          <a:bodyPr>
            <a:noAutofit/>
          </a:bodyPr>
          <a:lstStyle/>
          <a:p>
            <a:pPr lvl="0"/>
            <a:r>
              <a:rPr lang="en-US" dirty="0">
                <a:effectLst/>
              </a:rPr>
              <a:t>Discussion Forums are available for every course. </a:t>
            </a:r>
            <a:endParaRPr lang="en-IN" dirty="0">
              <a:effectLst/>
            </a:endParaRPr>
          </a:p>
          <a:p>
            <a:pPr lvl="0"/>
            <a:r>
              <a:rPr lang="en-US" dirty="0">
                <a:effectLst/>
              </a:rPr>
              <a:t>Teachers and Student can attend live lecture with the feature to record the lecture on single system.</a:t>
            </a:r>
            <a:endParaRPr lang="en-IN" dirty="0">
              <a:effectLst/>
            </a:endParaRPr>
          </a:p>
          <a:p>
            <a:pPr lvl="0"/>
            <a:r>
              <a:rPr lang="en-US" dirty="0">
                <a:effectLst/>
              </a:rPr>
              <a:t>This system allows Teachers to Assign assignments and Provide notes. In addition to this, Student can also submit his/her assignment which will be evaluated by the teacher later. Teacher and Students can do this by the feature to upload and download assignment. </a:t>
            </a:r>
            <a:endParaRPr lang="en-IN" dirty="0">
              <a:effectLst/>
            </a:endParaRPr>
          </a:p>
          <a:p>
            <a:pPr lvl="0"/>
            <a:r>
              <a:rPr lang="en-US" dirty="0">
                <a:effectLst/>
              </a:rPr>
              <a:t>Large number of audience (teachers and students) can make use of this system.</a:t>
            </a:r>
            <a:endParaRPr lang="en-IN" dirty="0">
              <a:effectLst/>
            </a:endParaRPr>
          </a:p>
        </p:txBody>
      </p:sp>
    </p:spTree>
    <p:extLst>
      <p:ext uri="{BB962C8B-B14F-4D97-AF65-F5344CB8AC3E}">
        <p14:creationId xmlns:p14="http://schemas.microsoft.com/office/powerpoint/2010/main" val="317548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95597-BF85-43EF-B2CB-4254FE4C4AF5}"/>
              </a:ext>
            </a:extLst>
          </p:cNvPr>
          <p:cNvSpPr>
            <a:spLocks noGrp="1"/>
          </p:cNvSpPr>
          <p:nvPr>
            <p:ph idx="1"/>
          </p:nvPr>
        </p:nvSpPr>
        <p:spPr/>
        <p:txBody>
          <a:bodyPr/>
          <a:lstStyle/>
          <a:p>
            <a:pPr lvl="0"/>
            <a:r>
              <a:rPr lang="en-US" dirty="0">
                <a:effectLst/>
              </a:rPr>
              <a:t>This system is easy to learn and handle for both Teacher and Student.</a:t>
            </a:r>
            <a:endParaRPr lang="en-IN" dirty="0">
              <a:effectLst/>
            </a:endParaRPr>
          </a:p>
          <a:p>
            <a:pPr lvl="0"/>
            <a:r>
              <a:rPr lang="en-US" dirty="0">
                <a:effectLst/>
              </a:rPr>
              <a:t>Teachers can take attendance by setting a specific time limit for students to attend lectures. Moreover, these records can be kept for later use.</a:t>
            </a:r>
            <a:endParaRPr lang="en-IN" dirty="0">
              <a:effectLst/>
            </a:endParaRPr>
          </a:p>
          <a:p>
            <a:endParaRPr lang="en-IN" dirty="0"/>
          </a:p>
        </p:txBody>
      </p:sp>
    </p:spTree>
    <p:extLst>
      <p:ext uri="{BB962C8B-B14F-4D97-AF65-F5344CB8AC3E}">
        <p14:creationId xmlns:p14="http://schemas.microsoft.com/office/powerpoint/2010/main" val="138786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50B7-0FDC-4E23-90A5-4DFCEB3E9CDC}"/>
              </a:ext>
            </a:extLst>
          </p:cNvPr>
          <p:cNvSpPr>
            <a:spLocks noGrp="1"/>
          </p:cNvSpPr>
          <p:nvPr>
            <p:ph type="title"/>
          </p:nvPr>
        </p:nvSpPr>
        <p:spPr>
          <a:xfrm>
            <a:off x="919119" y="457200"/>
            <a:ext cx="10353761" cy="620592"/>
          </a:xfrm>
        </p:spPr>
        <p:txBody>
          <a:bodyPr>
            <a:normAutofit/>
          </a:bodyPr>
          <a:lstStyle/>
          <a:p>
            <a:r>
              <a:rPr lang="en-US" sz="3200" b="1" dirty="0">
                <a:effectLst/>
                <a:ea typeface="Calibri" panose="020F0502020204030204" pitchFamily="34" charset="0"/>
                <a:cs typeface="Times New Roman" panose="02020603050405020304" pitchFamily="18" charset="0"/>
              </a:rPr>
              <a:t>CONTEXT LEVEL DIAGRAM (CLD)</a:t>
            </a:r>
            <a:endParaRPr lang="en-IN" sz="3200" dirty="0"/>
          </a:p>
        </p:txBody>
      </p:sp>
      <p:pic>
        <p:nvPicPr>
          <p:cNvPr id="6" name="Content Placeholder 5">
            <a:extLst>
              <a:ext uri="{FF2B5EF4-FFF2-40B4-BE49-F238E27FC236}">
                <a16:creationId xmlns:a16="http://schemas.microsoft.com/office/drawing/2014/main" id="{A0CC2B8E-C5B3-4090-A591-9F50F5C40E8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311" y="1856935"/>
            <a:ext cx="8918917" cy="4065563"/>
          </a:xfrm>
          <a:prstGeom prst="rect">
            <a:avLst/>
          </a:prstGeom>
          <a:noFill/>
          <a:ln>
            <a:noFill/>
          </a:ln>
        </p:spPr>
      </p:pic>
    </p:spTree>
    <p:extLst>
      <p:ext uri="{BB962C8B-B14F-4D97-AF65-F5344CB8AC3E}">
        <p14:creationId xmlns:p14="http://schemas.microsoft.com/office/powerpoint/2010/main" val="365237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2468-3D47-41A8-9D54-805FFB53E2B6}"/>
              </a:ext>
            </a:extLst>
          </p:cNvPr>
          <p:cNvSpPr>
            <a:spLocks noGrp="1"/>
          </p:cNvSpPr>
          <p:nvPr>
            <p:ph type="title"/>
          </p:nvPr>
        </p:nvSpPr>
        <p:spPr>
          <a:xfrm>
            <a:off x="7498080" y="2502877"/>
            <a:ext cx="4177439" cy="1852246"/>
          </a:xfrm>
        </p:spPr>
        <p:txBody>
          <a:bodyPr/>
          <a:lstStyle/>
          <a:p>
            <a:r>
              <a:rPr lang="en-US" sz="3200" b="1" dirty="0">
                <a:effectLst/>
                <a:ea typeface="Calibri" panose="020F0502020204030204" pitchFamily="34" charset="0"/>
                <a:cs typeface="Times New Roman" panose="02020603050405020304" pitchFamily="18" charset="0"/>
              </a:rPr>
              <a:t>DATA FLOW DIAGRAM (DFD)</a:t>
            </a:r>
            <a:endParaRPr lang="en-IN" dirty="0"/>
          </a:p>
        </p:txBody>
      </p:sp>
      <p:pic>
        <p:nvPicPr>
          <p:cNvPr id="6" name="Content Placeholder 5">
            <a:extLst>
              <a:ext uri="{FF2B5EF4-FFF2-40B4-BE49-F238E27FC236}">
                <a16:creationId xmlns:a16="http://schemas.microsoft.com/office/drawing/2014/main" id="{7B253B7B-353B-4968-93D8-770FD1691EE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732" y="436098"/>
            <a:ext cx="5688952" cy="5950634"/>
          </a:xfrm>
          <a:prstGeom prst="rect">
            <a:avLst/>
          </a:prstGeom>
          <a:noFill/>
          <a:ln>
            <a:noFill/>
          </a:ln>
        </p:spPr>
      </p:pic>
    </p:spTree>
    <p:extLst>
      <p:ext uri="{BB962C8B-B14F-4D97-AF65-F5344CB8AC3E}">
        <p14:creationId xmlns:p14="http://schemas.microsoft.com/office/powerpoint/2010/main" val="192000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960F-7F78-4502-882C-2546F78D564A}"/>
              </a:ext>
            </a:extLst>
          </p:cNvPr>
          <p:cNvSpPr>
            <a:spLocks noGrp="1"/>
          </p:cNvSpPr>
          <p:nvPr>
            <p:ph type="title"/>
          </p:nvPr>
        </p:nvSpPr>
        <p:spPr>
          <a:xfrm>
            <a:off x="276666" y="411039"/>
            <a:ext cx="11915334" cy="655761"/>
          </a:xfrm>
        </p:spPr>
        <p:txBody>
          <a:bodyPr>
            <a:normAutofit/>
          </a:bodyPr>
          <a:lstStyle/>
          <a:p>
            <a:r>
              <a:rPr lang="en-US" sz="3200" b="1" dirty="0">
                <a:effectLst/>
                <a:ea typeface="Calibri" panose="020F0502020204030204" pitchFamily="34" charset="0"/>
              </a:rPr>
              <a:t>ENTITY-RELATIONSHIP DIAGRAM (ER DAIGRAM)</a:t>
            </a:r>
            <a:endParaRPr lang="en-IN" sz="3200" dirty="0"/>
          </a:p>
        </p:txBody>
      </p:sp>
      <p:pic>
        <p:nvPicPr>
          <p:cNvPr id="6" name="Content Placeholder 5">
            <a:extLst>
              <a:ext uri="{FF2B5EF4-FFF2-40B4-BE49-F238E27FC236}">
                <a16:creationId xmlns:a16="http://schemas.microsoft.com/office/drawing/2014/main" id="{45D225E6-1FB8-48D6-A21C-0766CD24AD6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332" y="1167617"/>
            <a:ext cx="10241280" cy="5387927"/>
          </a:xfrm>
          <a:prstGeom prst="rect">
            <a:avLst/>
          </a:prstGeom>
          <a:noFill/>
          <a:ln>
            <a:noFill/>
          </a:ln>
        </p:spPr>
      </p:pic>
    </p:spTree>
    <p:extLst>
      <p:ext uri="{BB962C8B-B14F-4D97-AF65-F5344CB8AC3E}">
        <p14:creationId xmlns:p14="http://schemas.microsoft.com/office/powerpoint/2010/main" val="10276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EE00-6F62-4D21-B8A2-2E499187599A}"/>
              </a:ext>
            </a:extLst>
          </p:cNvPr>
          <p:cNvSpPr>
            <a:spLocks noGrp="1"/>
          </p:cNvSpPr>
          <p:nvPr>
            <p:ph type="title"/>
          </p:nvPr>
        </p:nvSpPr>
        <p:spPr/>
        <p:txBody>
          <a:bodyPr/>
          <a:lstStyle/>
          <a:p>
            <a:r>
              <a:rPr lang="en-IN" dirty="0"/>
              <a:t>Data Dictionary</a:t>
            </a:r>
          </a:p>
        </p:txBody>
      </p:sp>
      <p:sp>
        <p:nvSpPr>
          <p:cNvPr id="3" name="Content Placeholder 2">
            <a:extLst>
              <a:ext uri="{FF2B5EF4-FFF2-40B4-BE49-F238E27FC236}">
                <a16:creationId xmlns:a16="http://schemas.microsoft.com/office/drawing/2014/main" id="{3A3D3E4C-09AB-4351-A8DD-BB89892E0ED4}"/>
              </a:ext>
            </a:extLst>
          </p:cNvPr>
          <p:cNvSpPr>
            <a:spLocks noGrp="1"/>
          </p:cNvSpPr>
          <p:nvPr>
            <p:ph idx="1"/>
          </p:nvPr>
        </p:nvSpPr>
        <p:spPr>
          <a:xfrm>
            <a:off x="913795" y="2096064"/>
            <a:ext cx="10353762" cy="3695136"/>
          </a:xfrm>
        </p:spPr>
        <p:txBody>
          <a:bodyPr/>
          <a:lstStyle/>
          <a:p>
            <a:r>
              <a:rPr lang="en-IN" dirty="0"/>
              <a:t>About</a:t>
            </a:r>
          </a:p>
          <a:p>
            <a:pPr marL="0" indent="0">
              <a:buNone/>
            </a:pPr>
            <a:endParaRPr lang="en-IN" dirty="0"/>
          </a:p>
        </p:txBody>
      </p:sp>
      <p:pic>
        <p:nvPicPr>
          <p:cNvPr id="7" name="Picture 6">
            <a:extLst>
              <a:ext uri="{FF2B5EF4-FFF2-40B4-BE49-F238E27FC236}">
                <a16:creationId xmlns:a16="http://schemas.microsoft.com/office/drawing/2014/main" id="{253B89AE-4976-4D84-A4F8-1EF903BC880D}"/>
              </a:ext>
            </a:extLst>
          </p:cNvPr>
          <p:cNvPicPr/>
          <p:nvPr/>
        </p:nvPicPr>
        <p:blipFill>
          <a:blip r:embed="rId2"/>
          <a:stretch>
            <a:fillRect/>
          </a:stretch>
        </p:blipFill>
        <p:spPr>
          <a:xfrm>
            <a:off x="2025748" y="2948305"/>
            <a:ext cx="8595360" cy="2439622"/>
          </a:xfrm>
          <a:prstGeom prst="rect">
            <a:avLst/>
          </a:prstGeom>
        </p:spPr>
      </p:pic>
    </p:spTree>
    <p:extLst>
      <p:ext uri="{BB962C8B-B14F-4D97-AF65-F5344CB8AC3E}">
        <p14:creationId xmlns:p14="http://schemas.microsoft.com/office/powerpoint/2010/main" val="2143854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324</TotalTime>
  <Words>539</Words>
  <Application>Microsoft Office PowerPoint</Application>
  <PresentationFormat>Widescreen</PresentationFormat>
  <Paragraphs>187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Damask</vt:lpstr>
      <vt:lpstr>Sem Vi Project  Learning Management system</vt:lpstr>
      <vt:lpstr>introduction</vt:lpstr>
      <vt:lpstr>objective</vt:lpstr>
      <vt:lpstr>Scope of project</vt:lpstr>
      <vt:lpstr>PowerPoint Presentation</vt:lpstr>
      <vt:lpstr>CONTEXT LEVEL DIAGRAM (CLD)</vt:lpstr>
      <vt:lpstr>DATA FLOW DIAGRAM (DFD)</vt:lpstr>
      <vt:lpstr>ENTITY-RELATIONSHIP DIAGRAM (ER DAIGRAM)</vt:lpstr>
      <vt:lpstr>Data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 Designs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Learning Management System </vt:lpstr>
      <vt:lpstr>Future Enhancement</vt:lpstr>
      <vt:lpstr>Biblography</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 V Project  bus ticket booking system</dc:title>
  <dc:creator>shivanik2511@gmail.com</dc:creator>
  <cp:lastModifiedBy>Kunal Saini</cp:lastModifiedBy>
  <cp:revision>20</cp:revision>
  <dcterms:created xsi:type="dcterms:W3CDTF">2021-06-02T15:00:41Z</dcterms:created>
  <dcterms:modified xsi:type="dcterms:W3CDTF">2023-05-05T14:36:07Z</dcterms:modified>
</cp:coreProperties>
</file>