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57" r:id="rId4"/>
    <p:sldId id="260" r:id="rId5"/>
    <p:sldId id="261" r:id="rId6"/>
    <p:sldId id="262" r:id="rId7"/>
    <p:sldId id="263" r:id="rId8"/>
    <p:sldId id="264" r:id="rId9"/>
    <p:sldId id="265" r:id="rId10"/>
    <p:sldId id="266" r:id="rId11"/>
    <p:sldId id="267" r:id="rId12"/>
    <p:sldId id="268" r:id="rId13"/>
    <p:sldId id="282" r:id="rId14"/>
    <p:sldId id="270" r:id="rId15"/>
    <p:sldId id="271" r:id="rId16"/>
    <p:sldId id="272" r:id="rId17"/>
    <p:sldId id="273" r:id="rId18"/>
    <p:sldId id="274" r:id="rId19"/>
    <p:sldId id="280" r:id="rId20"/>
    <p:sldId id="275" r:id="rId21"/>
    <p:sldId id="276" r:id="rId22"/>
    <p:sldId id="277" r:id="rId23"/>
    <p:sldId id="278" r:id="rId24"/>
    <p:sldId id="279" r:id="rId25"/>
    <p:sldId id="283"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2B8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678" autoAdjust="0"/>
    <p:restoredTop sz="94660"/>
  </p:normalViewPr>
  <p:slideViewPr>
    <p:cSldViewPr snapToGrid="0">
      <p:cViewPr varScale="1">
        <p:scale>
          <a:sx n="88" d="100"/>
          <a:sy n="88" d="100"/>
        </p:scale>
        <p:origin x="298"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F5A00F4-4B71-0C9F-7083-125AA8CBA36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 xmlns:a16="http://schemas.microsoft.com/office/drawing/2014/main" id="{1693953B-56D7-B1A5-0F7E-B372C44E225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 xmlns:a16="http://schemas.microsoft.com/office/drawing/2014/main" id="{141CA516-84F1-4F1C-D7FC-8E9E20CAAAC6}"/>
              </a:ext>
            </a:extLst>
          </p:cNvPr>
          <p:cNvSpPr>
            <a:spLocks noGrp="1"/>
          </p:cNvSpPr>
          <p:nvPr>
            <p:ph type="dt" sz="half" idx="10"/>
          </p:nvPr>
        </p:nvSpPr>
        <p:spPr/>
        <p:txBody>
          <a:bodyPr/>
          <a:lstStyle/>
          <a:p>
            <a:fld id="{78A4530B-4719-4B68-A8FC-53986ACE8DA9}" type="datetimeFigureOut">
              <a:rPr lang="en-US" smtClean="0"/>
              <a:t>12/30/2023</a:t>
            </a:fld>
            <a:endParaRPr lang="en-US"/>
          </a:p>
        </p:txBody>
      </p:sp>
      <p:sp>
        <p:nvSpPr>
          <p:cNvPr id="5" name="Footer Placeholder 4">
            <a:extLst>
              <a:ext uri="{FF2B5EF4-FFF2-40B4-BE49-F238E27FC236}">
                <a16:creationId xmlns="" xmlns:a16="http://schemas.microsoft.com/office/drawing/2014/main" id="{F68D0542-2C46-DFF4-3A1F-9D9C679829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85A3F8BF-E255-6451-0E1A-8BC00A2CF99E}"/>
              </a:ext>
            </a:extLst>
          </p:cNvPr>
          <p:cNvSpPr>
            <a:spLocks noGrp="1"/>
          </p:cNvSpPr>
          <p:nvPr>
            <p:ph type="sldNum" sz="quarter" idx="12"/>
          </p:nvPr>
        </p:nvSpPr>
        <p:spPr/>
        <p:txBody>
          <a:bodyPr/>
          <a:lstStyle/>
          <a:p>
            <a:fld id="{629E5058-AF20-4FA2-B340-0C3A9A0EC46F}" type="slidenum">
              <a:rPr lang="en-US" smtClean="0"/>
              <a:t>‹#›</a:t>
            </a:fld>
            <a:endParaRPr lang="en-US"/>
          </a:p>
        </p:txBody>
      </p:sp>
    </p:spTree>
    <p:extLst>
      <p:ext uri="{BB962C8B-B14F-4D97-AF65-F5344CB8AC3E}">
        <p14:creationId xmlns:p14="http://schemas.microsoft.com/office/powerpoint/2010/main" val="9212868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A369316-DB77-DD29-57B6-C7F5F61B745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 xmlns:a16="http://schemas.microsoft.com/office/drawing/2014/main" id="{50813BBA-D2B4-F32B-7F1A-7B56A6F65A2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663D2850-7043-E2BC-4A76-7F77DAA265BE}"/>
              </a:ext>
            </a:extLst>
          </p:cNvPr>
          <p:cNvSpPr>
            <a:spLocks noGrp="1"/>
          </p:cNvSpPr>
          <p:nvPr>
            <p:ph type="dt" sz="half" idx="10"/>
          </p:nvPr>
        </p:nvSpPr>
        <p:spPr/>
        <p:txBody>
          <a:bodyPr/>
          <a:lstStyle/>
          <a:p>
            <a:fld id="{78A4530B-4719-4B68-A8FC-53986ACE8DA9}" type="datetimeFigureOut">
              <a:rPr lang="en-US" smtClean="0"/>
              <a:t>12/30/2023</a:t>
            </a:fld>
            <a:endParaRPr lang="en-US"/>
          </a:p>
        </p:txBody>
      </p:sp>
      <p:sp>
        <p:nvSpPr>
          <p:cNvPr id="5" name="Footer Placeholder 4">
            <a:extLst>
              <a:ext uri="{FF2B5EF4-FFF2-40B4-BE49-F238E27FC236}">
                <a16:creationId xmlns="" xmlns:a16="http://schemas.microsoft.com/office/drawing/2014/main" id="{AC038236-0F3A-B76D-70C8-79B6A6559E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59A6E560-E0F3-D56A-5260-0EF74CB6BD8B}"/>
              </a:ext>
            </a:extLst>
          </p:cNvPr>
          <p:cNvSpPr>
            <a:spLocks noGrp="1"/>
          </p:cNvSpPr>
          <p:nvPr>
            <p:ph type="sldNum" sz="quarter" idx="12"/>
          </p:nvPr>
        </p:nvSpPr>
        <p:spPr/>
        <p:txBody>
          <a:bodyPr/>
          <a:lstStyle/>
          <a:p>
            <a:fld id="{629E5058-AF20-4FA2-B340-0C3A9A0EC46F}" type="slidenum">
              <a:rPr lang="en-US" smtClean="0"/>
              <a:t>‹#›</a:t>
            </a:fld>
            <a:endParaRPr lang="en-US"/>
          </a:p>
        </p:txBody>
      </p:sp>
    </p:spTree>
    <p:extLst>
      <p:ext uri="{BB962C8B-B14F-4D97-AF65-F5344CB8AC3E}">
        <p14:creationId xmlns:p14="http://schemas.microsoft.com/office/powerpoint/2010/main" val="21865914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C2441ABF-1EDE-49CD-EA6A-92FCB68D683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 xmlns:a16="http://schemas.microsoft.com/office/drawing/2014/main" id="{1064AF88-B21C-7455-6BA9-EBB90915D66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E93B48F3-ADE1-6834-E0AF-DEFCC5EEC2DA}"/>
              </a:ext>
            </a:extLst>
          </p:cNvPr>
          <p:cNvSpPr>
            <a:spLocks noGrp="1"/>
          </p:cNvSpPr>
          <p:nvPr>
            <p:ph type="dt" sz="half" idx="10"/>
          </p:nvPr>
        </p:nvSpPr>
        <p:spPr/>
        <p:txBody>
          <a:bodyPr/>
          <a:lstStyle/>
          <a:p>
            <a:fld id="{78A4530B-4719-4B68-A8FC-53986ACE8DA9}" type="datetimeFigureOut">
              <a:rPr lang="en-US" smtClean="0"/>
              <a:t>12/30/2023</a:t>
            </a:fld>
            <a:endParaRPr lang="en-US"/>
          </a:p>
        </p:txBody>
      </p:sp>
      <p:sp>
        <p:nvSpPr>
          <p:cNvPr id="5" name="Footer Placeholder 4">
            <a:extLst>
              <a:ext uri="{FF2B5EF4-FFF2-40B4-BE49-F238E27FC236}">
                <a16:creationId xmlns="" xmlns:a16="http://schemas.microsoft.com/office/drawing/2014/main" id="{E715B8DF-F4D7-B312-FEA8-4EECC164B8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D7F80693-CE1A-C439-73BA-9D8B9AD4AEC5}"/>
              </a:ext>
            </a:extLst>
          </p:cNvPr>
          <p:cNvSpPr>
            <a:spLocks noGrp="1"/>
          </p:cNvSpPr>
          <p:nvPr>
            <p:ph type="sldNum" sz="quarter" idx="12"/>
          </p:nvPr>
        </p:nvSpPr>
        <p:spPr/>
        <p:txBody>
          <a:bodyPr/>
          <a:lstStyle/>
          <a:p>
            <a:fld id="{629E5058-AF20-4FA2-B340-0C3A9A0EC46F}" type="slidenum">
              <a:rPr lang="en-US" smtClean="0"/>
              <a:t>‹#›</a:t>
            </a:fld>
            <a:endParaRPr lang="en-US"/>
          </a:p>
        </p:txBody>
      </p:sp>
    </p:spTree>
    <p:extLst>
      <p:ext uri="{BB962C8B-B14F-4D97-AF65-F5344CB8AC3E}">
        <p14:creationId xmlns:p14="http://schemas.microsoft.com/office/powerpoint/2010/main" val="39987612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E35F0E0-C3A3-F949-3200-35CFFD3B84C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B170D1D0-5713-26BD-230A-26820FB75DD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7ACFF8CB-D70D-D2E5-3B83-2B46FB86905D}"/>
              </a:ext>
            </a:extLst>
          </p:cNvPr>
          <p:cNvSpPr>
            <a:spLocks noGrp="1"/>
          </p:cNvSpPr>
          <p:nvPr>
            <p:ph type="dt" sz="half" idx="10"/>
          </p:nvPr>
        </p:nvSpPr>
        <p:spPr/>
        <p:txBody>
          <a:bodyPr/>
          <a:lstStyle/>
          <a:p>
            <a:fld id="{78A4530B-4719-4B68-A8FC-53986ACE8DA9}" type="datetimeFigureOut">
              <a:rPr lang="en-US" smtClean="0"/>
              <a:t>12/30/2023</a:t>
            </a:fld>
            <a:endParaRPr lang="en-US"/>
          </a:p>
        </p:txBody>
      </p:sp>
      <p:sp>
        <p:nvSpPr>
          <p:cNvPr id="5" name="Footer Placeholder 4">
            <a:extLst>
              <a:ext uri="{FF2B5EF4-FFF2-40B4-BE49-F238E27FC236}">
                <a16:creationId xmlns="" xmlns:a16="http://schemas.microsoft.com/office/drawing/2014/main" id="{87F41BE1-7BBA-6CAF-2051-D350735BA0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43544898-0672-B364-8207-5C7EED8595FA}"/>
              </a:ext>
            </a:extLst>
          </p:cNvPr>
          <p:cNvSpPr>
            <a:spLocks noGrp="1"/>
          </p:cNvSpPr>
          <p:nvPr>
            <p:ph type="sldNum" sz="quarter" idx="12"/>
          </p:nvPr>
        </p:nvSpPr>
        <p:spPr/>
        <p:txBody>
          <a:bodyPr/>
          <a:lstStyle/>
          <a:p>
            <a:fld id="{629E5058-AF20-4FA2-B340-0C3A9A0EC46F}" type="slidenum">
              <a:rPr lang="en-US" smtClean="0"/>
              <a:t>‹#›</a:t>
            </a:fld>
            <a:endParaRPr lang="en-US"/>
          </a:p>
        </p:txBody>
      </p:sp>
    </p:spTree>
    <p:extLst>
      <p:ext uri="{BB962C8B-B14F-4D97-AF65-F5344CB8AC3E}">
        <p14:creationId xmlns:p14="http://schemas.microsoft.com/office/powerpoint/2010/main" val="8803892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6797E67-02A2-320C-A7D6-BB1D7C40CB9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 xmlns:a16="http://schemas.microsoft.com/office/drawing/2014/main" id="{9282D35D-3755-827C-C000-DCC0C8C2A8B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825983FF-1494-AFBB-7CEE-FF06DB1E4771}"/>
              </a:ext>
            </a:extLst>
          </p:cNvPr>
          <p:cNvSpPr>
            <a:spLocks noGrp="1"/>
          </p:cNvSpPr>
          <p:nvPr>
            <p:ph type="dt" sz="half" idx="10"/>
          </p:nvPr>
        </p:nvSpPr>
        <p:spPr/>
        <p:txBody>
          <a:bodyPr/>
          <a:lstStyle/>
          <a:p>
            <a:fld id="{78A4530B-4719-4B68-A8FC-53986ACE8DA9}" type="datetimeFigureOut">
              <a:rPr lang="en-US" smtClean="0"/>
              <a:t>12/30/2023</a:t>
            </a:fld>
            <a:endParaRPr lang="en-US"/>
          </a:p>
        </p:txBody>
      </p:sp>
      <p:sp>
        <p:nvSpPr>
          <p:cNvPr id="5" name="Footer Placeholder 4">
            <a:extLst>
              <a:ext uri="{FF2B5EF4-FFF2-40B4-BE49-F238E27FC236}">
                <a16:creationId xmlns="" xmlns:a16="http://schemas.microsoft.com/office/drawing/2014/main" id="{7ED07B1E-B870-7A6E-7DEB-746899479B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718485E4-CEE8-4BA0-3BF5-57A767827D8B}"/>
              </a:ext>
            </a:extLst>
          </p:cNvPr>
          <p:cNvSpPr>
            <a:spLocks noGrp="1"/>
          </p:cNvSpPr>
          <p:nvPr>
            <p:ph type="sldNum" sz="quarter" idx="12"/>
          </p:nvPr>
        </p:nvSpPr>
        <p:spPr/>
        <p:txBody>
          <a:bodyPr/>
          <a:lstStyle/>
          <a:p>
            <a:fld id="{629E5058-AF20-4FA2-B340-0C3A9A0EC46F}" type="slidenum">
              <a:rPr lang="en-US" smtClean="0"/>
              <a:t>‹#›</a:t>
            </a:fld>
            <a:endParaRPr lang="en-US"/>
          </a:p>
        </p:txBody>
      </p:sp>
    </p:spTree>
    <p:extLst>
      <p:ext uri="{BB962C8B-B14F-4D97-AF65-F5344CB8AC3E}">
        <p14:creationId xmlns:p14="http://schemas.microsoft.com/office/powerpoint/2010/main" val="23171953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C8921FF-4D56-9840-1F40-43FFF24224F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E94DFA57-3BD7-1C1A-E023-F15640C9304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 xmlns:a16="http://schemas.microsoft.com/office/drawing/2014/main" id="{E5A2C4D7-11EF-9DD7-905B-C9475DA4F2F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 xmlns:a16="http://schemas.microsoft.com/office/drawing/2014/main" id="{8CB822F1-6228-D4FD-5478-906CF9561454}"/>
              </a:ext>
            </a:extLst>
          </p:cNvPr>
          <p:cNvSpPr>
            <a:spLocks noGrp="1"/>
          </p:cNvSpPr>
          <p:nvPr>
            <p:ph type="dt" sz="half" idx="10"/>
          </p:nvPr>
        </p:nvSpPr>
        <p:spPr/>
        <p:txBody>
          <a:bodyPr/>
          <a:lstStyle/>
          <a:p>
            <a:fld id="{78A4530B-4719-4B68-A8FC-53986ACE8DA9}" type="datetimeFigureOut">
              <a:rPr lang="en-US" smtClean="0"/>
              <a:t>12/30/2023</a:t>
            </a:fld>
            <a:endParaRPr lang="en-US"/>
          </a:p>
        </p:txBody>
      </p:sp>
      <p:sp>
        <p:nvSpPr>
          <p:cNvPr id="6" name="Footer Placeholder 5">
            <a:extLst>
              <a:ext uri="{FF2B5EF4-FFF2-40B4-BE49-F238E27FC236}">
                <a16:creationId xmlns="" xmlns:a16="http://schemas.microsoft.com/office/drawing/2014/main" id="{E3F350BD-50D1-D5A1-D945-1E0956195C9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EADD6D81-0BE0-5273-BE93-7C15FDC9A84E}"/>
              </a:ext>
            </a:extLst>
          </p:cNvPr>
          <p:cNvSpPr>
            <a:spLocks noGrp="1"/>
          </p:cNvSpPr>
          <p:nvPr>
            <p:ph type="sldNum" sz="quarter" idx="12"/>
          </p:nvPr>
        </p:nvSpPr>
        <p:spPr/>
        <p:txBody>
          <a:bodyPr/>
          <a:lstStyle/>
          <a:p>
            <a:fld id="{629E5058-AF20-4FA2-B340-0C3A9A0EC46F}" type="slidenum">
              <a:rPr lang="en-US" smtClean="0"/>
              <a:t>‹#›</a:t>
            </a:fld>
            <a:endParaRPr lang="en-US"/>
          </a:p>
        </p:txBody>
      </p:sp>
    </p:spTree>
    <p:extLst>
      <p:ext uri="{BB962C8B-B14F-4D97-AF65-F5344CB8AC3E}">
        <p14:creationId xmlns:p14="http://schemas.microsoft.com/office/powerpoint/2010/main" val="27774039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0ED5394-64C0-F30B-F985-33F290A2261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 xmlns:a16="http://schemas.microsoft.com/office/drawing/2014/main" id="{CB1F002A-9CCB-0636-6A27-9EE9CE0EEDE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5AD2706A-63E1-4448-1A94-C4E7931A9E3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 xmlns:a16="http://schemas.microsoft.com/office/drawing/2014/main" id="{FA36949B-B7FB-F753-2A86-EBC6B052807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28B0FA8D-BC38-D7F8-98AE-DDFD35A2291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 xmlns:a16="http://schemas.microsoft.com/office/drawing/2014/main" id="{BD630548-69CA-5F23-CAEB-07A552762913}"/>
              </a:ext>
            </a:extLst>
          </p:cNvPr>
          <p:cNvSpPr>
            <a:spLocks noGrp="1"/>
          </p:cNvSpPr>
          <p:nvPr>
            <p:ph type="dt" sz="half" idx="10"/>
          </p:nvPr>
        </p:nvSpPr>
        <p:spPr/>
        <p:txBody>
          <a:bodyPr/>
          <a:lstStyle/>
          <a:p>
            <a:fld id="{78A4530B-4719-4B68-A8FC-53986ACE8DA9}" type="datetimeFigureOut">
              <a:rPr lang="en-US" smtClean="0"/>
              <a:t>12/30/2023</a:t>
            </a:fld>
            <a:endParaRPr lang="en-US"/>
          </a:p>
        </p:txBody>
      </p:sp>
      <p:sp>
        <p:nvSpPr>
          <p:cNvPr id="8" name="Footer Placeholder 7">
            <a:extLst>
              <a:ext uri="{FF2B5EF4-FFF2-40B4-BE49-F238E27FC236}">
                <a16:creationId xmlns="" xmlns:a16="http://schemas.microsoft.com/office/drawing/2014/main" id="{C589727A-A135-1B51-F5F5-4282DBE29EE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 xmlns:a16="http://schemas.microsoft.com/office/drawing/2014/main" id="{6C6171BF-ABA7-08A3-1CAD-80D87D899D8C}"/>
              </a:ext>
            </a:extLst>
          </p:cNvPr>
          <p:cNvSpPr>
            <a:spLocks noGrp="1"/>
          </p:cNvSpPr>
          <p:nvPr>
            <p:ph type="sldNum" sz="quarter" idx="12"/>
          </p:nvPr>
        </p:nvSpPr>
        <p:spPr/>
        <p:txBody>
          <a:bodyPr/>
          <a:lstStyle/>
          <a:p>
            <a:fld id="{629E5058-AF20-4FA2-B340-0C3A9A0EC46F}" type="slidenum">
              <a:rPr lang="en-US" smtClean="0"/>
              <a:t>‹#›</a:t>
            </a:fld>
            <a:endParaRPr lang="en-US"/>
          </a:p>
        </p:txBody>
      </p:sp>
    </p:spTree>
    <p:extLst>
      <p:ext uri="{BB962C8B-B14F-4D97-AF65-F5344CB8AC3E}">
        <p14:creationId xmlns:p14="http://schemas.microsoft.com/office/powerpoint/2010/main" val="41424971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FE1B3FA-50D6-A959-DA65-C5FB2B8F7E6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 xmlns:a16="http://schemas.microsoft.com/office/drawing/2014/main" id="{E7B57D31-F68C-2CB1-28D2-4745FB9B7090}"/>
              </a:ext>
            </a:extLst>
          </p:cNvPr>
          <p:cNvSpPr>
            <a:spLocks noGrp="1"/>
          </p:cNvSpPr>
          <p:nvPr>
            <p:ph type="dt" sz="half" idx="10"/>
          </p:nvPr>
        </p:nvSpPr>
        <p:spPr/>
        <p:txBody>
          <a:bodyPr/>
          <a:lstStyle/>
          <a:p>
            <a:fld id="{78A4530B-4719-4B68-A8FC-53986ACE8DA9}" type="datetimeFigureOut">
              <a:rPr lang="en-US" smtClean="0"/>
              <a:t>12/30/2023</a:t>
            </a:fld>
            <a:endParaRPr lang="en-US"/>
          </a:p>
        </p:txBody>
      </p:sp>
      <p:sp>
        <p:nvSpPr>
          <p:cNvPr id="4" name="Footer Placeholder 3">
            <a:extLst>
              <a:ext uri="{FF2B5EF4-FFF2-40B4-BE49-F238E27FC236}">
                <a16:creationId xmlns="" xmlns:a16="http://schemas.microsoft.com/office/drawing/2014/main" id="{10E3A983-CFA8-C11F-4936-D8880D81301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 xmlns:a16="http://schemas.microsoft.com/office/drawing/2014/main" id="{23C808DC-E5FE-3BD7-5C4A-F7A3B04596BE}"/>
              </a:ext>
            </a:extLst>
          </p:cNvPr>
          <p:cNvSpPr>
            <a:spLocks noGrp="1"/>
          </p:cNvSpPr>
          <p:nvPr>
            <p:ph type="sldNum" sz="quarter" idx="12"/>
          </p:nvPr>
        </p:nvSpPr>
        <p:spPr/>
        <p:txBody>
          <a:bodyPr/>
          <a:lstStyle/>
          <a:p>
            <a:fld id="{629E5058-AF20-4FA2-B340-0C3A9A0EC46F}" type="slidenum">
              <a:rPr lang="en-US" smtClean="0"/>
              <a:t>‹#›</a:t>
            </a:fld>
            <a:endParaRPr lang="en-US"/>
          </a:p>
        </p:txBody>
      </p:sp>
    </p:spTree>
    <p:extLst>
      <p:ext uri="{BB962C8B-B14F-4D97-AF65-F5344CB8AC3E}">
        <p14:creationId xmlns:p14="http://schemas.microsoft.com/office/powerpoint/2010/main" val="42249900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78DA276E-F797-47DE-86C0-CFE8CDD6CCFD}"/>
              </a:ext>
            </a:extLst>
          </p:cNvPr>
          <p:cNvSpPr>
            <a:spLocks noGrp="1"/>
          </p:cNvSpPr>
          <p:nvPr>
            <p:ph type="dt" sz="half" idx="10"/>
          </p:nvPr>
        </p:nvSpPr>
        <p:spPr/>
        <p:txBody>
          <a:bodyPr/>
          <a:lstStyle/>
          <a:p>
            <a:fld id="{78A4530B-4719-4B68-A8FC-53986ACE8DA9}" type="datetimeFigureOut">
              <a:rPr lang="en-US" smtClean="0"/>
              <a:t>12/30/2023</a:t>
            </a:fld>
            <a:endParaRPr lang="en-US"/>
          </a:p>
        </p:txBody>
      </p:sp>
      <p:sp>
        <p:nvSpPr>
          <p:cNvPr id="3" name="Footer Placeholder 2">
            <a:extLst>
              <a:ext uri="{FF2B5EF4-FFF2-40B4-BE49-F238E27FC236}">
                <a16:creationId xmlns="" xmlns:a16="http://schemas.microsoft.com/office/drawing/2014/main" id="{3416105E-FA3C-20A9-5180-7CF8E66589D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 xmlns:a16="http://schemas.microsoft.com/office/drawing/2014/main" id="{F0D4FD76-28B3-3BBA-3852-10C3ADEDA311}"/>
              </a:ext>
            </a:extLst>
          </p:cNvPr>
          <p:cNvSpPr>
            <a:spLocks noGrp="1"/>
          </p:cNvSpPr>
          <p:nvPr>
            <p:ph type="sldNum" sz="quarter" idx="12"/>
          </p:nvPr>
        </p:nvSpPr>
        <p:spPr/>
        <p:txBody>
          <a:bodyPr/>
          <a:lstStyle/>
          <a:p>
            <a:fld id="{629E5058-AF20-4FA2-B340-0C3A9A0EC46F}" type="slidenum">
              <a:rPr lang="en-US" smtClean="0"/>
              <a:t>‹#›</a:t>
            </a:fld>
            <a:endParaRPr lang="en-US"/>
          </a:p>
        </p:txBody>
      </p:sp>
    </p:spTree>
    <p:extLst>
      <p:ext uri="{BB962C8B-B14F-4D97-AF65-F5344CB8AC3E}">
        <p14:creationId xmlns:p14="http://schemas.microsoft.com/office/powerpoint/2010/main" val="26113334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83A7C9C-2481-4777-DD0E-9741719194C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 xmlns:a16="http://schemas.microsoft.com/office/drawing/2014/main" id="{883CF15F-7847-6550-3481-52A90215BF8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 xmlns:a16="http://schemas.microsoft.com/office/drawing/2014/main" id="{ED37101D-131B-5924-D32B-353C086C29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D7B5A6BB-5D9B-3EE0-F105-CA5F0EDACB1B}"/>
              </a:ext>
            </a:extLst>
          </p:cNvPr>
          <p:cNvSpPr>
            <a:spLocks noGrp="1"/>
          </p:cNvSpPr>
          <p:nvPr>
            <p:ph type="dt" sz="half" idx="10"/>
          </p:nvPr>
        </p:nvSpPr>
        <p:spPr/>
        <p:txBody>
          <a:bodyPr/>
          <a:lstStyle/>
          <a:p>
            <a:fld id="{78A4530B-4719-4B68-A8FC-53986ACE8DA9}" type="datetimeFigureOut">
              <a:rPr lang="en-US" smtClean="0"/>
              <a:t>12/30/2023</a:t>
            </a:fld>
            <a:endParaRPr lang="en-US"/>
          </a:p>
        </p:txBody>
      </p:sp>
      <p:sp>
        <p:nvSpPr>
          <p:cNvPr id="6" name="Footer Placeholder 5">
            <a:extLst>
              <a:ext uri="{FF2B5EF4-FFF2-40B4-BE49-F238E27FC236}">
                <a16:creationId xmlns="" xmlns:a16="http://schemas.microsoft.com/office/drawing/2014/main" id="{232C9E68-0555-9075-D2E1-229031B292C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B280F097-706C-8512-A084-76A35E0AF554}"/>
              </a:ext>
            </a:extLst>
          </p:cNvPr>
          <p:cNvSpPr>
            <a:spLocks noGrp="1"/>
          </p:cNvSpPr>
          <p:nvPr>
            <p:ph type="sldNum" sz="quarter" idx="12"/>
          </p:nvPr>
        </p:nvSpPr>
        <p:spPr/>
        <p:txBody>
          <a:bodyPr/>
          <a:lstStyle/>
          <a:p>
            <a:fld id="{629E5058-AF20-4FA2-B340-0C3A9A0EC46F}" type="slidenum">
              <a:rPr lang="en-US" smtClean="0"/>
              <a:t>‹#›</a:t>
            </a:fld>
            <a:endParaRPr lang="en-US"/>
          </a:p>
        </p:txBody>
      </p:sp>
    </p:spTree>
    <p:extLst>
      <p:ext uri="{BB962C8B-B14F-4D97-AF65-F5344CB8AC3E}">
        <p14:creationId xmlns:p14="http://schemas.microsoft.com/office/powerpoint/2010/main" val="41644157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D4C40B6-D555-4304-E335-393F9620355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 xmlns:a16="http://schemas.microsoft.com/office/drawing/2014/main" id="{CBACBDE6-5984-E20B-B325-75C8EC2B005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 xmlns:a16="http://schemas.microsoft.com/office/drawing/2014/main" id="{D4788E3D-6D79-4DC6-29EE-F416E6E22C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960723B5-DAED-A20B-9508-EA8D9D68DB8D}"/>
              </a:ext>
            </a:extLst>
          </p:cNvPr>
          <p:cNvSpPr>
            <a:spLocks noGrp="1"/>
          </p:cNvSpPr>
          <p:nvPr>
            <p:ph type="dt" sz="half" idx="10"/>
          </p:nvPr>
        </p:nvSpPr>
        <p:spPr/>
        <p:txBody>
          <a:bodyPr/>
          <a:lstStyle/>
          <a:p>
            <a:fld id="{78A4530B-4719-4B68-A8FC-53986ACE8DA9}" type="datetimeFigureOut">
              <a:rPr lang="en-US" smtClean="0"/>
              <a:t>12/30/2023</a:t>
            </a:fld>
            <a:endParaRPr lang="en-US"/>
          </a:p>
        </p:txBody>
      </p:sp>
      <p:sp>
        <p:nvSpPr>
          <p:cNvPr id="6" name="Footer Placeholder 5">
            <a:extLst>
              <a:ext uri="{FF2B5EF4-FFF2-40B4-BE49-F238E27FC236}">
                <a16:creationId xmlns="" xmlns:a16="http://schemas.microsoft.com/office/drawing/2014/main" id="{CCBC32E5-3477-174F-BA33-5D9D5DDDB36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706089F1-BE84-1574-8602-08417F2AEFEB}"/>
              </a:ext>
            </a:extLst>
          </p:cNvPr>
          <p:cNvSpPr>
            <a:spLocks noGrp="1"/>
          </p:cNvSpPr>
          <p:nvPr>
            <p:ph type="sldNum" sz="quarter" idx="12"/>
          </p:nvPr>
        </p:nvSpPr>
        <p:spPr/>
        <p:txBody>
          <a:bodyPr/>
          <a:lstStyle/>
          <a:p>
            <a:fld id="{629E5058-AF20-4FA2-B340-0C3A9A0EC46F}" type="slidenum">
              <a:rPr lang="en-US" smtClean="0"/>
              <a:t>‹#›</a:t>
            </a:fld>
            <a:endParaRPr lang="en-US"/>
          </a:p>
        </p:txBody>
      </p:sp>
    </p:spTree>
    <p:extLst>
      <p:ext uri="{BB962C8B-B14F-4D97-AF65-F5344CB8AC3E}">
        <p14:creationId xmlns:p14="http://schemas.microsoft.com/office/powerpoint/2010/main" val="42119255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EC26CA45-4F7E-27F2-D2D7-8898740F299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 xmlns:a16="http://schemas.microsoft.com/office/drawing/2014/main" id="{6F427E36-C5FC-A76A-ABDE-4A7DAD02AC8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BE5B69F5-40EB-71D7-AF8F-A8314C6DFB8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A4530B-4719-4B68-A8FC-53986ACE8DA9}" type="datetimeFigureOut">
              <a:rPr lang="en-US" smtClean="0"/>
              <a:t>12/30/2023</a:t>
            </a:fld>
            <a:endParaRPr lang="en-US"/>
          </a:p>
        </p:txBody>
      </p:sp>
      <p:sp>
        <p:nvSpPr>
          <p:cNvPr id="5" name="Footer Placeholder 4">
            <a:extLst>
              <a:ext uri="{FF2B5EF4-FFF2-40B4-BE49-F238E27FC236}">
                <a16:creationId xmlns="" xmlns:a16="http://schemas.microsoft.com/office/drawing/2014/main" id="{0CC5CA34-B302-8EEE-66A5-4657C6784BE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 xmlns:a16="http://schemas.microsoft.com/office/drawing/2014/main" id="{2D955FE7-0BFC-F81E-BD10-E97F9B1DFB5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9E5058-AF20-4FA2-B340-0C3A9A0EC46F}" type="slidenum">
              <a:rPr lang="en-US" smtClean="0"/>
              <a:t>‹#›</a:t>
            </a:fld>
            <a:endParaRPr lang="en-US"/>
          </a:p>
        </p:txBody>
      </p:sp>
    </p:spTree>
    <p:extLst>
      <p:ext uri="{BB962C8B-B14F-4D97-AF65-F5344CB8AC3E}">
        <p14:creationId xmlns:p14="http://schemas.microsoft.com/office/powerpoint/2010/main" val="40361843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4">
            <a:alpha val="20000"/>
          </a:schemeClr>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 xmlns:a16="http://schemas.microsoft.com/office/drawing/2014/main" id="{8FFEA5DC-400B-8E11-5E70-688F4442FB03}"/>
              </a:ext>
            </a:extLst>
          </p:cNvPr>
          <p:cNvSpPr txBox="1"/>
          <p:nvPr/>
        </p:nvSpPr>
        <p:spPr>
          <a:xfrm>
            <a:off x="3254188" y="3567113"/>
            <a:ext cx="5683624" cy="738664"/>
          </a:xfrm>
          <a:prstGeom prst="rect">
            <a:avLst/>
          </a:prstGeom>
          <a:noFill/>
        </p:spPr>
        <p:txBody>
          <a:bodyPr wrap="square">
            <a:spAutoFit/>
          </a:bodyPr>
          <a:lstStyle/>
          <a:p>
            <a:pPr algn="ctr"/>
            <a:r>
              <a:rPr lang="en-US" sz="4200" b="1" dirty="0">
                <a:solidFill>
                  <a:srgbClr val="0D0D0D"/>
                </a:solidFill>
                <a:latin typeface="Times New Roman" panose="02020603050405020304" pitchFamily="18" charset="0"/>
                <a:cs typeface="Times New Roman" panose="02020603050405020304" pitchFamily="18" charset="0"/>
              </a:rPr>
              <a:t>HR &amp; Pharma Analysis </a:t>
            </a:r>
            <a:endParaRPr lang="en-US" sz="4200" dirty="0"/>
          </a:p>
        </p:txBody>
      </p:sp>
      <p:sp>
        <p:nvSpPr>
          <p:cNvPr id="11" name="TextBox 10">
            <a:extLst>
              <a:ext uri="{FF2B5EF4-FFF2-40B4-BE49-F238E27FC236}">
                <a16:creationId xmlns="" xmlns:a16="http://schemas.microsoft.com/office/drawing/2014/main" id="{013BA18B-B42C-6883-5D3A-0841F5636F3F}"/>
              </a:ext>
            </a:extLst>
          </p:cNvPr>
          <p:cNvSpPr txBox="1"/>
          <p:nvPr/>
        </p:nvSpPr>
        <p:spPr>
          <a:xfrm>
            <a:off x="4872317" y="4714545"/>
            <a:ext cx="2447365" cy="1756058"/>
          </a:xfrm>
          <a:prstGeom prst="rect">
            <a:avLst/>
          </a:prstGeom>
          <a:noFill/>
        </p:spPr>
        <p:txBody>
          <a:bodyPr wrap="square">
            <a:spAutoFit/>
          </a:bodyPr>
          <a:lstStyle/>
          <a:p>
            <a:pPr algn="ctr"/>
            <a:r>
              <a:rPr lang="en-US" sz="2400" b="1" dirty="0">
                <a:solidFill>
                  <a:srgbClr val="0D0D0D"/>
                </a:solidFill>
                <a:latin typeface="Times New Roman" panose="02020603050405020304" pitchFamily="18" charset="0"/>
                <a:cs typeface="Times New Roman" panose="02020603050405020304" pitchFamily="18" charset="0"/>
              </a:rPr>
              <a:t>By </a:t>
            </a:r>
          </a:p>
          <a:p>
            <a:pPr algn="ctr"/>
            <a:endParaRPr lang="en-US" sz="2400" b="1" dirty="0">
              <a:solidFill>
                <a:srgbClr val="0D0D0D"/>
              </a:solidFill>
              <a:latin typeface="Times New Roman" panose="02020603050405020304" pitchFamily="18" charset="0"/>
              <a:cs typeface="Times New Roman" panose="02020603050405020304" pitchFamily="18" charset="0"/>
            </a:endParaRPr>
          </a:p>
          <a:p>
            <a:pPr algn="ctr">
              <a:lnSpc>
                <a:spcPct val="150000"/>
              </a:lnSpc>
            </a:pPr>
            <a:r>
              <a:rPr lang="en-US" sz="2400" b="1" dirty="0">
                <a:solidFill>
                  <a:srgbClr val="0D0D0D"/>
                </a:solidFill>
                <a:latin typeface="Times New Roman" panose="02020603050405020304" pitchFamily="18" charset="0"/>
                <a:cs typeface="Times New Roman" panose="02020603050405020304" pitchFamily="18" charset="0"/>
              </a:rPr>
              <a:t>Kunal Salunkhe</a:t>
            </a:r>
          </a:p>
          <a:p>
            <a:pPr algn="ctr">
              <a:lnSpc>
                <a:spcPct val="150000"/>
              </a:lnSpc>
            </a:pPr>
            <a:r>
              <a:rPr lang="en-US" b="1" i="1" dirty="0">
                <a:solidFill>
                  <a:srgbClr val="0D0D0D"/>
                </a:solidFill>
                <a:latin typeface="Times New Roman" panose="02020603050405020304" pitchFamily="18" charset="0"/>
                <a:cs typeface="Times New Roman" panose="02020603050405020304" pitchFamily="18" charset="0"/>
              </a:rPr>
              <a:t>Data Scientist</a:t>
            </a:r>
            <a:endParaRPr lang="en-US" i="1" dirty="0"/>
          </a:p>
        </p:txBody>
      </p:sp>
      <p:pic>
        <p:nvPicPr>
          <p:cNvPr id="12" name="Picture 11">
            <a:extLst>
              <a:ext uri="{FF2B5EF4-FFF2-40B4-BE49-F238E27FC236}">
                <a16:creationId xmlns="" xmlns:a16="http://schemas.microsoft.com/office/drawing/2014/main" id="{9E0D3CC0-DA4C-77BB-E179-4892D80DBE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67595" y="1804599"/>
            <a:ext cx="3657600" cy="1247775"/>
          </a:xfrm>
          <a:prstGeom prst="rect">
            <a:avLst/>
          </a:prstGeom>
        </p:spPr>
      </p:pic>
      <p:pic>
        <p:nvPicPr>
          <p:cNvPr id="13" name="Picture 12">
            <a:extLst>
              <a:ext uri="{FF2B5EF4-FFF2-40B4-BE49-F238E27FC236}">
                <a16:creationId xmlns="" xmlns:a16="http://schemas.microsoft.com/office/drawing/2014/main" id="{0CA30D6F-606A-AB06-78B0-45D2355E42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72317" y="-21518"/>
            <a:ext cx="2048156" cy="2041237"/>
          </a:xfrm>
          <a:prstGeom prst="rect">
            <a:avLst/>
          </a:prstGeom>
        </p:spPr>
      </p:pic>
    </p:spTree>
    <p:extLst>
      <p:ext uri="{BB962C8B-B14F-4D97-AF65-F5344CB8AC3E}">
        <p14:creationId xmlns:p14="http://schemas.microsoft.com/office/powerpoint/2010/main" val="27386669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2B800">
            <a:alpha val="50000"/>
          </a:srgbClr>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F3A0B12C-F284-E3C1-ACDA-EF1F8AA4AA9D}"/>
              </a:ext>
            </a:extLst>
          </p:cNvPr>
          <p:cNvSpPr txBox="1"/>
          <p:nvPr/>
        </p:nvSpPr>
        <p:spPr>
          <a:xfrm>
            <a:off x="357187" y="316409"/>
            <a:ext cx="11477625" cy="738664"/>
          </a:xfrm>
          <a:prstGeom prst="rect">
            <a:avLst/>
          </a:prstGeom>
          <a:noFill/>
        </p:spPr>
        <p:txBody>
          <a:bodyPr wrap="square">
            <a:spAutoFit/>
          </a:bodyPr>
          <a:lstStyle/>
          <a:p>
            <a:r>
              <a:rPr lang="en-US" sz="2100" b="1" i="0" u="none" strike="noStrike" baseline="0" dirty="0">
                <a:solidFill>
                  <a:srgbClr val="0D0D0D"/>
                </a:solidFill>
                <a:latin typeface="Times New Roman" panose="02020603050405020304" pitchFamily="18" charset="0"/>
                <a:cs typeface="Times New Roman" panose="02020603050405020304" pitchFamily="18" charset="0"/>
              </a:rPr>
              <a:t>9. Apply conditional formatting to highlight employees with both above-average Monthly Income and above-average Job Satisfaction. </a:t>
            </a:r>
            <a:endParaRPr lang="en-US" sz="2100" b="1" i="0" u="none" strike="noStrike" baseline="0" dirty="0">
              <a:solidFill>
                <a:srgbClr val="000000"/>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 xmlns:a16="http://schemas.microsoft.com/office/drawing/2014/main" id="{3D78959C-1BD5-616F-18E3-E405082EA344}"/>
              </a:ext>
            </a:extLst>
          </p:cNvPr>
          <p:cNvPicPr>
            <a:picLocks noChangeAspect="1"/>
          </p:cNvPicPr>
          <p:nvPr/>
        </p:nvPicPr>
        <p:blipFill>
          <a:blip r:embed="rId2"/>
          <a:stretch>
            <a:fillRect/>
          </a:stretch>
        </p:blipFill>
        <p:spPr>
          <a:xfrm>
            <a:off x="3314700" y="1159334"/>
            <a:ext cx="5781675" cy="5582715"/>
          </a:xfrm>
          <a:prstGeom prst="rect">
            <a:avLst/>
          </a:prstGeom>
        </p:spPr>
      </p:pic>
    </p:spTree>
    <p:extLst>
      <p:ext uri="{BB962C8B-B14F-4D97-AF65-F5344CB8AC3E}">
        <p14:creationId xmlns:p14="http://schemas.microsoft.com/office/powerpoint/2010/main" val="27795124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2B800">
            <a:alpha val="50000"/>
          </a:srgbClr>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0ECB6A58-B32C-F94F-1248-3888E7F31384}"/>
              </a:ext>
            </a:extLst>
          </p:cNvPr>
          <p:cNvSpPr txBox="1"/>
          <p:nvPr/>
        </p:nvSpPr>
        <p:spPr>
          <a:xfrm>
            <a:off x="214313" y="273933"/>
            <a:ext cx="11763374" cy="430887"/>
          </a:xfrm>
          <a:prstGeom prst="rect">
            <a:avLst/>
          </a:prstGeom>
          <a:noFill/>
        </p:spPr>
        <p:txBody>
          <a:bodyPr wrap="square">
            <a:spAutoFit/>
          </a:bodyPr>
          <a:lstStyle/>
          <a:p>
            <a:r>
              <a:rPr lang="en-US" sz="2100" b="1" i="0" u="none" strike="noStrike" baseline="0" dirty="0">
                <a:solidFill>
                  <a:srgbClr val="0D0D0D"/>
                </a:solidFill>
                <a:latin typeface="Times New Roman" panose="02020603050405020304" pitchFamily="18" charset="0"/>
                <a:cs typeface="Times New Roman" panose="02020603050405020304" pitchFamily="18" charset="0"/>
              </a:rPr>
              <a:t>10. In Power BI, create a line chart that visualizes the trend of Employee Attrition over the years. </a:t>
            </a:r>
            <a:endParaRPr lang="en-US" sz="2100" b="1" i="0" u="none" strike="noStrike" baseline="0" dirty="0">
              <a:solidFill>
                <a:srgbClr val="000000"/>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 xmlns:a16="http://schemas.microsoft.com/office/drawing/2014/main" id="{59929B54-6E48-FF48-9152-A4A5FF241A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6847" y="1081950"/>
            <a:ext cx="9998306" cy="5502117"/>
          </a:xfrm>
          <a:prstGeom prst="rect">
            <a:avLst/>
          </a:prstGeom>
        </p:spPr>
      </p:pic>
    </p:spTree>
    <p:extLst>
      <p:ext uri="{BB962C8B-B14F-4D97-AF65-F5344CB8AC3E}">
        <p14:creationId xmlns:p14="http://schemas.microsoft.com/office/powerpoint/2010/main" val="18847505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2B800">
            <a:alpha val="50000"/>
          </a:srgbClr>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3EF5838F-8752-15F2-0D20-748D98D15648}"/>
              </a:ext>
            </a:extLst>
          </p:cNvPr>
          <p:cNvSpPr txBox="1"/>
          <p:nvPr/>
        </p:nvSpPr>
        <p:spPr>
          <a:xfrm>
            <a:off x="1143280" y="666138"/>
            <a:ext cx="10834688" cy="738664"/>
          </a:xfrm>
          <a:prstGeom prst="rect">
            <a:avLst/>
          </a:prstGeom>
          <a:noFill/>
        </p:spPr>
        <p:txBody>
          <a:bodyPr wrap="square">
            <a:spAutoFit/>
          </a:bodyPr>
          <a:lstStyle/>
          <a:p>
            <a:r>
              <a:rPr lang="en-US" sz="2100" b="1" i="0" u="none" strike="noStrike" baseline="0" dirty="0">
                <a:solidFill>
                  <a:srgbClr val="0D0D0D"/>
                </a:solidFill>
                <a:latin typeface="Times New Roman" panose="02020603050405020304" pitchFamily="18" charset="0"/>
                <a:cs typeface="Times New Roman" panose="02020603050405020304" pitchFamily="18" charset="0"/>
              </a:rPr>
              <a:t>11. Describe how you would create a star schema for this dataset, explaining the benefits of doing so. </a:t>
            </a:r>
            <a:endParaRPr lang="en-US" sz="2100" b="1" i="0" u="none" strike="noStrike" baseline="0" dirty="0">
              <a:solidFill>
                <a:srgbClr val="000000"/>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 xmlns:a16="http://schemas.microsoft.com/office/drawing/2014/main" id="{B2F72C8C-8B21-5915-EE69-86AADB891E46}"/>
              </a:ext>
            </a:extLst>
          </p:cNvPr>
          <p:cNvSpPr txBox="1"/>
          <p:nvPr/>
        </p:nvSpPr>
        <p:spPr>
          <a:xfrm>
            <a:off x="1071562" y="2484147"/>
            <a:ext cx="10654273" cy="1355564"/>
          </a:xfrm>
          <a:prstGeom prst="rect">
            <a:avLst/>
          </a:prstGeom>
          <a:noFill/>
        </p:spPr>
        <p:txBody>
          <a:bodyPr wrap="square">
            <a:spAutoFit/>
          </a:bodyPr>
          <a:lstStyle/>
          <a:p>
            <a:pPr algn="just">
              <a:lnSpc>
                <a:spcPct val="150000"/>
              </a:lnSpc>
            </a:pPr>
            <a:r>
              <a:rPr lang="en-US" sz="1900" b="1" dirty="0">
                <a:latin typeface="Times New Roman" panose="02020603050405020304" pitchFamily="18" charset="0"/>
                <a:cs typeface="Times New Roman" panose="02020603050405020304" pitchFamily="18" charset="0"/>
              </a:rPr>
              <a:t>A star schema organizes data into a central fact table linked to multiple dimension tables. Benefits include simplified structure, improved query performance, scalability, ease of reporting, data integrity, flexibility, and separation of concerns, making it ideal for analytical purposes.</a:t>
            </a:r>
          </a:p>
        </p:txBody>
      </p:sp>
    </p:spTree>
    <p:extLst>
      <p:ext uri="{BB962C8B-B14F-4D97-AF65-F5344CB8AC3E}">
        <p14:creationId xmlns:p14="http://schemas.microsoft.com/office/powerpoint/2010/main" val="31898049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2B800">
            <a:alpha val="50000"/>
          </a:srgbClr>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F169F6C5-1285-D2CA-E8A1-F9A97F32B211}"/>
              </a:ext>
            </a:extLst>
          </p:cNvPr>
          <p:cNvSpPr txBox="1"/>
          <p:nvPr/>
        </p:nvSpPr>
        <p:spPr>
          <a:xfrm>
            <a:off x="2008832" y="1825175"/>
            <a:ext cx="6682991" cy="4801314"/>
          </a:xfrm>
          <a:prstGeom prst="rect">
            <a:avLst/>
          </a:prstGeom>
          <a:noFill/>
        </p:spPr>
        <p:txBody>
          <a:bodyPr wrap="square">
            <a:spAutoFit/>
          </a:bodyPr>
          <a:lstStyle/>
          <a:p>
            <a:r>
              <a:rPr lang="en-US" b="1" dirty="0"/>
              <a:t>Rolling3MonthAvgIncome =</a:t>
            </a:r>
          </a:p>
          <a:p>
            <a:endParaRPr lang="en-US" b="1" dirty="0"/>
          </a:p>
          <a:p>
            <a:r>
              <a:rPr lang="en-US" b="1" dirty="0"/>
              <a:t>VAR </a:t>
            </a:r>
            <a:r>
              <a:rPr lang="en-US" b="1" dirty="0" err="1"/>
              <a:t>CurrentEmployee</a:t>
            </a:r>
            <a:r>
              <a:rPr lang="en-US" b="1" dirty="0"/>
              <a:t> = </a:t>
            </a:r>
            <a:r>
              <a:rPr lang="en-US" b="1" dirty="0" err="1"/>
              <a:t>EmployeeIncome</a:t>
            </a:r>
            <a:r>
              <a:rPr lang="en-US" b="1" dirty="0"/>
              <a:t>[</a:t>
            </a:r>
            <a:r>
              <a:rPr lang="en-US" b="1" dirty="0" err="1"/>
              <a:t>EmployeeID</a:t>
            </a:r>
            <a:r>
              <a:rPr lang="en-US" b="1" dirty="0"/>
              <a:t>]</a:t>
            </a:r>
          </a:p>
          <a:p>
            <a:endParaRPr lang="en-US" b="1" dirty="0"/>
          </a:p>
          <a:p>
            <a:r>
              <a:rPr lang="en-US" b="1" dirty="0"/>
              <a:t>VAR </a:t>
            </a:r>
            <a:r>
              <a:rPr lang="en-US" b="1" dirty="0" err="1"/>
              <a:t>CurrentDate</a:t>
            </a:r>
            <a:r>
              <a:rPr lang="en-US" b="1" dirty="0"/>
              <a:t> = </a:t>
            </a:r>
            <a:r>
              <a:rPr lang="en-US" b="1" dirty="0" err="1"/>
              <a:t>EmployeeIncome</a:t>
            </a:r>
            <a:r>
              <a:rPr lang="en-US" b="1" dirty="0"/>
              <a:t>[Date]</a:t>
            </a:r>
          </a:p>
          <a:p>
            <a:endParaRPr lang="en-US" b="1" dirty="0"/>
          </a:p>
          <a:p>
            <a:r>
              <a:rPr lang="en-US" b="1" dirty="0"/>
              <a:t>RETURN</a:t>
            </a:r>
          </a:p>
          <a:p>
            <a:r>
              <a:rPr lang="en-US" b="1" dirty="0"/>
              <a:t> </a:t>
            </a:r>
          </a:p>
          <a:p>
            <a:r>
              <a:rPr lang="en-US" b="1" dirty="0"/>
              <a:t>   CALCULATE(        </a:t>
            </a:r>
          </a:p>
          <a:p>
            <a:r>
              <a:rPr lang="en-US" b="1" dirty="0"/>
              <a:t>	AVERAGE(</a:t>
            </a:r>
            <a:r>
              <a:rPr lang="en-US" b="1" dirty="0" err="1"/>
              <a:t>EmployeeIncome</a:t>
            </a:r>
            <a:r>
              <a:rPr lang="en-US" b="1" dirty="0"/>
              <a:t>[Income]), </a:t>
            </a:r>
          </a:p>
          <a:p>
            <a:r>
              <a:rPr lang="en-US" b="1" dirty="0"/>
              <a:t>       FILTER(</a:t>
            </a:r>
          </a:p>
          <a:p>
            <a:r>
              <a:rPr lang="en-US" b="1" dirty="0"/>
              <a:t>            ALL(</a:t>
            </a:r>
            <a:r>
              <a:rPr lang="en-US" b="1" dirty="0" err="1"/>
              <a:t>EmployeeIncome</a:t>
            </a:r>
            <a:r>
              <a:rPr lang="en-US" b="1" dirty="0"/>
              <a:t>),            	</a:t>
            </a:r>
            <a:r>
              <a:rPr lang="en-US" b="1" dirty="0" err="1"/>
              <a:t>EmployeeIncome</a:t>
            </a:r>
            <a:r>
              <a:rPr lang="en-US" b="1" dirty="0"/>
              <a:t>[</a:t>
            </a:r>
            <a:r>
              <a:rPr lang="en-US" b="1" dirty="0" err="1"/>
              <a:t>EmployeeID</a:t>
            </a:r>
            <a:r>
              <a:rPr lang="en-US" b="1" dirty="0"/>
              <a:t>] = </a:t>
            </a:r>
            <a:r>
              <a:rPr lang="en-US" b="1" dirty="0" err="1"/>
              <a:t>CurrentEmployee</a:t>
            </a:r>
            <a:r>
              <a:rPr lang="en-US" b="1" dirty="0"/>
              <a:t> &amp;&amp;            	</a:t>
            </a:r>
            <a:r>
              <a:rPr lang="en-US" b="1" dirty="0" err="1"/>
              <a:t>EmployeeIncome</a:t>
            </a:r>
            <a:r>
              <a:rPr lang="en-US" b="1" dirty="0"/>
              <a:t>[Date] &lt;= </a:t>
            </a:r>
            <a:r>
              <a:rPr lang="en-US" b="1" dirty="0" err="1"/>
              <a:t>CurrentDate</a:t>
            </a:r>
            <a:r>
              <a:rPr lang="en-US" b="1" dirty="0"/>
              <a:t> &amp;&amp;            	</a:t>
            </a:r>
            <a:r>
              <a:rPr lang="en-US" b="1" dirty="0" err="1"/>
              <a:t>EmployeeIncome</a:t>
            </a:r>
            <a:r>
              <a:rPr lang="en-US" b="1" dirty="0"/>
              <a:t>[Date] &gt;= EDATE(</a:t>
            </a:r>
            <a:r>
              <a:rPr lang="en-US" b="1" dirty="0" err="1"/>
              <a:t>CurrentDate</a:t>
            </a:r>
            <a:r>
              <a:rPr lang="en-US" b="1" dirty="0"/>
              <a:t>, -2)</a:t>
            </a:r>
          </a:p>
          <a:p>
            <a:r>
              <a:rPr lang="en-US" b="1" dirty="0"/>
              <a:t>        )</a:t>
            </a:r>
          </a:p>
          <a:p>
            <a:r>
              <a:rPr lang="en-US" b="1" dirty="0"/>
              <a:t>    )</a:t>
            </a:r>
          </a:p>
        </p:txBody>
      </p:sp>
      <p:graphicFrame>
        <p:nvGraphicFramePr>
          <p:cNvPr id="4" name="Table 3">
            <a:extLst>
              <a:ext uri="{FF2B5EF4-FFF2-40B4-BE49-F238E27FC236}">
                <a16:creationId xmlns="" xmlns:a16="http://schemas.microsoft.com/office/drawing/2014/main" id="{8DB872A3-C22D-1E34-2E5B-F4A2D0731FCF}"/>
              </a:ext>
            </a:extLst>
          </p:cNvPr>
          <p:cNvGraphicFramePr>
            <a:graphicFrameLocks noGrp="1"/>
          </p:cNvGraphicFramePr>
          <p:nvPr>
            <p:extLst>
              <p:ext uri="{D42A27DB-BD31-4B8C-83A1-F6EECF244321}">
                <p14:modId xmlns:p14="http://schemas.microsoft.com/office/powerpoint/2010/main" val="4206448462"/>
              </p:ext>
            </p:extLst>
          </p:nvPr>
        </p:nvGraphicFramePr>
        <p:xfrm>
          <a:off x="1868993" y="1521927"/>
          <a:ext cx="6742444" cy="5104562"/>
        </p:xfrm>
        <a:graphic>
          <a:graphicData uri="http://schemas.openxmlformats.org/drawingml/2006/table">
            <a:tbl>
              <a:tblPr/>
              <a:tblGrid>
                <a:gridCol w="6742444">
                  <a:extLst>
                    <a:ext uri="{9D8B030D-6E8A-4147-A177-3AD203B41FA5}">
                      <a16:colId xmlns="" xmlns:a16="http://schemas.microsoft.com/office/drawing/2014/main" val="540382627"/>
                    </a:ext>
                  </a:extLst>
                </a:gridCol>
              </a:tblGrid>
              <a:tr h="5104562">
                <a:tc>
                  <a:txBody>
                    <a:bodyPr/>
                    <a:lstStyle/>
                    <a:p>
                      <a:endParaRPr lang="en-US"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 xmlns:a16="http://schemas.microsoft.com/office/drawing/2014/main" val="1768009338"/>
                  </a:ext>
                </a:extLst>
              </a:tr>
            </a:tbl>
          </a:graphicData>
        </a:graphic>
      </p:graphicFrame>
      <p:sp>
        <p:nvSpPr>
          <p:cNvPr id="6" name="TextBox 5">
            <a:extLst>
              <a:ext uri="{FF2B5EF4-FFF2-40B4-BE49-F238E27FC236}">
                <a16:creationId xmlns="" xmlns:a16="http://schemas.microsoft.com/office/drawing/2014/main" id="{CD49492F-5B8D-2B92-973B-8F320F2E7620}"/>
              </a:ext>
            </a:extLst>
          </p:cNvPr>
          <p:cNvSpPr txBox="1"/>
          <p:nvPr/>
        </p:nvSpPr>
        <p:spPr>
          <a:xfrm>
            <a:off x="1235948" y="350950"/>
            <a:ext cx="9967964" cy="738664"/>
          </a:xfrm>
          <a:prstGeom prst="rect">
            <a:avLst/>
          </a:prstGeom>
          <a:noFill/>
        </p:spPr>
        <p:txBody>
          <a:bodyPr wrap="square">
            <a:spAutoFit/>
          </a:bodyPr>
          <a:lstStyle/>
          <a:p>
            <a:r>
              <a:rPr lang="en-US" sz="2100" b="1" i="0" u="none" strike="noStrike" baseline="0" dirty="0">
                <a:solidFill>
                  <a:srgbClr val="0D0D0D"/>
                </a:solidFill>
                <a:latin typeface="Times New Roman" panose="02020603050405020304" pitchFamily="18" charset="0"/>
                <a:cs typeface="Times New Roman" panose="02020603050405020304" pitchFamily="18" charset="0"/>
              </a:rPr>
              <a:t>12. Using DAX, calculate the rolling 3-month average of Monthly Income for each employee. </a:t>
            </a:r>
            <a:endParaRPr lang="en-US" sz="2100" b="1" i="0" u="none" strike="noStrike" baseline="0"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286477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2B800">
            <a:alpha val="50000"/>
          </a:srgbClr>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EB0672E9-1C1A-AD56-6835-A22B2CC1A518}"/>
              </a:ext>
            </a:extLst>
          </p:cNvPr>
          <p:cNvSpPr txBox="1"/>
          <p:nvPr/>
        </p:nvSpPr>
        <p:spPr>
          <a:xfrm>
            <a:off x="400049" y="297359"/>
            <a:ext cx="11391901" cy="738664"/>
          </a:xfrm>
          <a:prstGeom prst="rect">
            <a:avLst/>
          </a:prstGeom>
          <a:noFill/>
        </p:spPr>
        <p:txBody>
          <a:bodyPr wrap="square">
            <a:spAutoFit/>
          </a:bodyPr>
          <a:lstStyle/>
          <a:p>
            <a:r>
              <a:rPr lang="en-US" sz="2100" b="1" i="0" u="none" strike="noStrike" baseline="0" dirty="0">
                <a:solidFill>
                  <a:srgbClr val="0D0D0D"/>
                </a:solidFill>
                <a:latin typeface="Times New Roman" panose="02020603050405020304" pitchFamily="18" charset="0"/>
                <a:cs typeface="Times New Roman" panose="02020603050405020304" pitchFamily="18" charset="0"/>
              </a:rPr>
              <a:t>13. Create a hierarchy in Power BI that allows users to drill down from Department to Job Role to further narrow their analysis. </a:t>
            </a:r>
            <a:endParaRPr lang="en-US" sz="2100" b="1" i="0" u="none" strike="noStrike" baseline="0" dirty="0">
              <a:solidFill>
                <a:srgbClr val="000000"/>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 xmlns:a16="http://schemas.microsoft.com/office/drawing/2014/main" id="{09E6C028-FB8F-2358-2788-A868848017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7342" y="1085420"/>
            <a:ext cx="9865458" cy="5677330"/>
          </a:xfrm>
          <a:prstGeom prst="rect">
            <a:avLst/>
          </a:prstGeom>
        </p:spPr>
      </p:pic>
    </p:spTree>
    <p:extLst>
      <p:ext uri="{BB962C8B-B14F-4D97-AF65-F5344CB8AC3E}">
        <p14:creationId xmlns:p14="http://schemas.microsoft.com/office/powerpoint/2010/main" val="31106720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2B800">
            <a:alpha val="50000"/>
          </a:srgbClr>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1DD284CA-C7FC-827F-8A06-E7C919004CE6}"/>
              </a:ext>
            </a:extLst>
          </p:cNvPr>
          <p:cNvSpPr txBox="1"/>
          <p:nvPr/>
        </p:nvSpPr>
        <p:spPr>
          <a:xfrm>
            <a:off x="923924" y="272385"/>
            <a:ext cx="11029951" cy="769441"/>
          </a:xfrm>
          <a:prstGeom prst="rect">
            <a:avLst/>
          </a:prstGeom>
          <a:noFill/>
        </p:spPr>
        <p:txBody>
          <a:bodyPr wrap="square">
            <a:spAutoFit/>
          </a:bodyPr>
          <a:lstStyle/>
          <a:p>
            <a:r>
              <a:rPr lang="en-US" sz="2200" b="1" i="0" u="none" strike="noStrike" baseline="0" dirty="0">
                <a:solidFill>
                  <a:srgbClr val="0D0D0D"/>
                </a:solidFill>
                <a:latin typeface="Times New Roman" panose="02020603050405020304" pitchFamily="18" charset="0"/>
                <a:cs typeface="Times New Roman" panose="02020603050405020304" pitchFamily="18" charset="0"/>
              </a:rPr>
              <a:t>14. How can you set up parameterized queries in Power BI to allow users to filter data based on the Distance from Home column? </a:t>
            </a:r>
          </a:p>
        </p:txBody>
      </p:sp>
      <p:sp>
        <p:nvSpPr>
          <p:cNvPr id="6" name="TextBox 5">
            <a:extLst>
              <a:ext uri="{FF2B5EF4-FFF2-40B4-BE49-F238E27FC236}">
                <a16:creationId xmlns="" xmlns:a16="http://schemas.microsoft.com/office/drawing/2014/main" id="{8A6AE398-115E-98AF-CF55-6A849CADA8A0}"/>
              </a:ext>
            </a:extLst>
          </p:cNvPr>
          <p:cNvSpPr txBox="1"/>
          <p:nvPr/>
        </p:nvSpPr>
        <p:spPr>
          <a:xfrm>
            <a:off x="879100" y="1665745"/>
            <a:ext cx="8785412" cy="4708981"/>
          </a:xfrm>
          <a:prstGeom prst="rect">
            <a:avLst/>
          </a:prstGeom>
          <a:noFill/>
        </p:spPr>
        <p:txBody>
          <a:bodyPr wrap="square">
            <a:spAutoFit/>
          </a:bodyPr>
          <a:lstStyle/>
          <a:p>
            <a:pPr algn="just">
              <a:buFont typeface="+mj-lt"/>
              <a:buAutoNum type="arabicPeriod"/>
            </a:pPr>
            <a:r>
              <a:rPr lang="en-US" sz="2000" b="1" i="0" dirty="0">
                <a:effectLst/>
                <a:latin typeface="Times New Roman" panose="02020603050405020304" pitchFamily="18" charset="0"/>
                <a:cs typeface="Times New Roman" panose="02020603050405020304" pitchFamily="18" charset="0"/>
              </a:rPr>
              <a:t>Load your data:</a:t>
            </a:r>
            <a:endParaRPr lang="en-US" sz="2000" b="0" i="0" dirty="0">
              <a:effectLst/>
              <a:latin typeface="Times New Roman" panose="02020603050405020304" pitchFamily="18" charset="0"/>
              <a:cs typeface="Times New Roman" panose="02020603050405020304" pitchFamily="18" charset="0"/>
            </a:endParaRPr>
          </a:p>
          <a:p>
            <a:pPr marL="742950" lvl="1" indent="-285750" algn="just">
              <a:buFont typeface="+mj-lt"/>
              <a:buAutoNum type="arabicPeriod"/>
            </a:pPr>
            <a:r>
              <a:rPr lang="en-US" sz="2000" b="0" i="0" dirty="0">
                <a:effectLst/>
                <a:latin typeface="Times New Roman" panose="02020603050405020304" pitchFamily="18" charset="0"/>
                <a:cs typeface="Times New Roman" panose="02020603050405020304" pitchFamily="18" charset="0"/>
              </a:rPr>
              <a:t>Load your data into Power BI Desktop.</a:t>
            </a:r>
          </a:p>
          <a:p>
            <a:pPr algn="just">
              <a:buFont typeface="+mj-lt"/>
              <a:buAutoNum type="arabicPeriod"/>
            </a:pPr>
            <a:r>
              <a:rPr lang="en-US" sz="2000" b="1" i="0" dirty="0">
                <a:effectLst/>
                <a:latin typeface="Times New Roman" panose="02020603050405020304" pitchFamily="18" charset="0"/>
                <a:cs typeface="Times New Roman" panose="02020603050405020304" pitchFamily="18" charset="0"/>
              </a:rPr>
              <a:t>Create a table or visual:</a:t>
            </a:r>
            <a:endParaRPr lang="en-US" sz="2000" b="0" i="0" dirty="0">
              <a:effectLst/>
              <a:latin typeface="Times New Roman" panose="02020603050405020304" pitchFamily="18" charset="0"/>
              <a:cs typeface="Times New Roman" panose="02020603050405020304" pitchFamily="18" charset="0"/>
            </a:endParaRPr>
          </a:p>
          <a:p>
            <a:pPr marL="742950" lvl="1" indent="-285750" algn="just">
              <a:buFont typeface="+mj-lt"/>
              <a:buAutoNum type="arabicPeriod"/>
            </a:pPr>
            <a:r>
              <a:rPr lang="en-US" sz="2000" b="0" i="0" dirty="0">
                <a:effectLst/>
                <a:latin typeface="Times New Roman" panose="02020603050405020304" pitchFamily="18" charset="0"/>
                <a:cs typeface="Times New Roman" panose="02020603050405020304" pitchFamily="18" charset="0"/>
              </a:rPr>
              <a:t>Create a table or visual that includes the "Distance from Home" column.</a:t>
            </a:r>
          </a:p>
          <a:p>
            <a:pPr algn="just">
              <a:buFont typeface="+mj-lt"/>
              <a:buAutoNum type="arabicPeriod"/>
            </a:pPr>
            <a:r>
              <a:rPr lang="en-US" sz="2000" b="1" i="0" dirty="0">
                <a:effectLst/>
                <a:latin typeface="Times New Roman" panose="02020603050405020304" pitchFamily="18" charset="0"/>
                <a:cs typeface="Times New Roman" panose="02020603050405020304" pitchFamily="18" charset="0"/>
              </a:rPr>
              <a:t>Add a filter:</a:t>
            </a:r>
            <a:endParaRPr lang="en-US" sz="2000" b="0" i="0" dirty="0">
              <a:effectLst/>
              <a:latin typeface="Times New Roman" panose="02020603050405020304" pitchFamily="18" charset="0"/>
              <a:cs typeface="Times New Roman" panose="02020603050405020304" pitchFamily="18" charset="0"/>
            </a:endParaRPr>
          </a:p>
          <a:p>
            <a:pPr marL="742950" lvl="1" indent="-285750" algn="just">
              <a:buFont typeface="+mj-lt"/>
              <a:buAutoNum type="arabicPeriod"/>
            </a:pPr>
            <a:r>
              <a:rPr lang="en-US" sz="2000" b="0" i="0" dirty="0">
                <a:effectLst/>
                <a:latin typeface="Times New Roman" panose="02020603050405020304" pitchFamily="18" charset="0"/>
                <a:cs typeface="Times New Roman" panose="02020603050405020304" pitchFamily="18" charset="0"/>
              </a:rPr>
              <a:t>Select the visual or table, and then go to the "Visualizations" pane.</a:t>
            </a:r>
          </a:p>
          <a:p>
            <a:pPr marL="742950" lvl="1" indent="-285750" algn="just">
              <a:buFont typeface="+mj-lt"/>
              <a:buAutoNum type="arabicPeriod"/>
            </a:pPr>
            <a:r>
              <a:rPr lang="en-US" sz="2000" b="0" i="0" dirty="0">
                <a:effectLst/>
                <a:latin typeface="Times New Roman" panose="02020603050405020304" pitchFamily="18" charset="0"/>
                <a:cs typeface="Times New Roman" panose="02020603050405020304" pitchFamily="18" charset="0"/>
              </a:rPr>
              <a:t>Find the "Filters" pane.</a:t>
            </a:r>
          </a:p>
          <a:p>
            <a:pPr marL="742950" lvl="1" indent="-285750" algn="just">
              <a:buFont typeface="+mj-lt"/>
              <a:buAutoNum type="arabicPeriod"/>
            </a:pPr>
            <a:r>
              <a:rPr lang="en-US" sz="2000" b="0" i="0" dirty="0">
                <a:effectLst/>
                <a:latin typeface="Times New Roman" panose="02020603050405020304" pitchFamily="18" charset="0"/>
                <a:cs typeface="Times New Roman" panose="02020603050405020304" pitchFamily="18" charset="0"/>
              </a:rPr>
              <a:t>Drag the "Distance from Home" field to the "Filters" pane.</a:t>
            </a:r>
          </a:p>
          <a:p>
            <a:pPr algn="just">
              <a:buFont typeface="+mj-lt"/>
              <a:buAutoNum type="arabicPeriod"/>
            </a:pPr>
            <a:r>
              <a:rPr lang="en-US" sz="2000" b="1" i="0" dirty="0">
                <a:effectLst/>
                <a:latin typeface="Times New Roman" panose="02020603050405020304" pitchFamily="18" charset="0"/>
                <a:cs typeface="Times New Roman" panose="02020603050405020304" pitchFamily="18" charset="0"/>
              </a:rPr>
              <a:t>Configure the filter:</a:t>
            </a:r>
            <a:endParaRPr lang="en-US" sz="2000" b="0" i="0" dirty="0">
              <a:effectLst/>
              <a:latin typeface="Times New Roman" panose="02020603050405020304" pitchFamily="18" charset="0"/>
              <a:cs typeface="Times New Roman" panose="02020603050405020304" pitchFamily="18" charset="0"/>
            </a:endParaRPr>
          </a:p>
          <a:p>
            <a:pPr marL="742950" lvl="1" indent="-285750" algn="just">
              <a:buFont typeface="+mj-lt"/>
              <a:buAutoNum type="arabicPeriod"/>
            </a:pPr>
            <a:r>
              <a:rPr lang="en-US" sz="2000" b="0" i="0" dirty="0">
                <a:effectLst/>
                <a:latin typeface="Times New Roman" panose="02020603050405020304" pitchFamily="18" charset="0"/>
                <a:cs typeface="Times New Roman" panose="02020603050405020304" pitchFamily="18" charset="0"/>
              </a:rPr>
              <a:t>Configure the filter to be a range filter, allowing users to set a minimum and maximum distance.</a:t>
            </a:r>
          </a:p>
          <a:p>
            <a:pPr algn="just">
              <a:buFont typeface="+mj-lt"/>
              <a:buAutoNum type="arabicPeriod"/>
            </a:pPr>
            <a:r>
              <a:rPr lang="en-US" sz="2000" b="1" i="0" dirty="0">
                <a:effectLst/>
                <a:latin typeface="Times New Roman" panose="02020603050405020304" pitchFamily="18" charset="0"/>
                <a:cs typeface="Times New Roman" panose="02020603050405020304" pitchFamily="18" charset="0"/>
              </a:rPr>
              <a:t>Publish to Power BI Service:</a:t>
            </a:r>
            <a:endParaRPr lang="en-US" sz="2000" b="0" i="0" dirty="0">
              <a:effectLst/>
              <a:latin typeface="Times New Roman" panose="02020603050405020304" pitchFamily="18" charset="0"/>
              <a:cs typeface="Times New Roman" panose="02020603050405020304" pitchFamily="18" charset="0"/>
            </a:endParaRPr>
          </a:p>
          <a:p>
            <a:pPr marL="742950" lvl="1" indent="-285750" algn="just">
              <a:buFont typeface="+mj-lt"/>
              <a:buAutoNum type="arabicPeriod"/>
            </a:pPr>
            <a:r>
              <a:rPr lang="en-US" sz="2000" b="0" i="0" dirty="0">
                <a:effectLst/>
                <a:latin typeface="Times New Roman" panose="02020603050405020304" pitchFamily="18" charset="0"/>
                <a:cs typeface="Times New Roman" panose="02020603050405020304" pitchFamily="18" charset="0"/>
              </a:rPr>
              <a:t>Save your Power BI Desktop file and publish it to the Power BI service.</a:t>
            </a:r>
          </a:p>
          <a:p>
            <a:pPr algn="just">
              <a:buFont typeface="+mj-lt"/>
              <a:buAutoNum type="arabicPeriod"/>
            </a:pPr>
            <a:r>
              <a:rPr lang="en-US" sz="2000" b="1" i="0" dirty="0">
                <a:effectLst/>
                <a:latin typeface="Times New Roman" panose="02020603050405020304" pitchFamily="18" charset="0"/>
                <a:cs typeface="Times New Roman" panose="02020603050405020304" pitchFamily="18" charset="0"/>
              </a:rPr>
              <a:t>Share the dashboard:</a:t>
            </a:r>
            <a:endParaRPr lang="en-US" sz="2000" b="0" i="0" dirty="0">
              <a:effectLst/>
              <a:latin typeface="Times New Roman" panose="02020603050405020304" pitchFamily="18" charset="0"/>
              <a:cs typeface="Times New Roman" panose="02020603050405020304" pitchFamily="18" charset="0"/>
            </a:endParaRPr>
          </a:p>
          <a:p>
            <a:pPr marL="742950" lvl="1" indent="-285750" algn="just">
              <a:buFont typeface="+mj-lt"/>
              <a:buAutoNum type="arabicPeriod"/>
            </a:pPr>
            <a:r>
              <a:rPr lang="en-US" sz="2000" b="0" i="0" dirty="0">
                <a:effectLst/>
                <a:latin typeface="Times New Roman" panose="02020603050405020304" pitchFamily="18" charset="0"/>
                <a:cs typeface="Times New Roman" panose="02020603050405020304" pitchFamily="18" charset="0"/>
              </a:rPr>
              <a:t>Share the dashboard with your users.</a:t>
            </a:r>
          </a:p>
        </p:txBody>
      </p:sp>
    </p:spTree>
    <p:extLst>
      <p:ext uri="{BB962C8B-B14F-4D97-AF65-F5344CB8AC3E}">
        <p14:creationId xmlns:p14="http://schemas.microsoft.com/office/powerpoint/2010/main" val="10519203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2B800">
            <a:alpha val="50000"/>
          </a:srgbClr>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333B1BDE-272A-3226-A935-9CB692C641D2}"/>
              </a:ext>
            </a:extLst>
          </p:cNvPr>
          <p:cNvSpPr txBox="1"/>
          <p:nvPr/>
        </p:nvSpPr>
        <p:spPr>
          <a:xfrm>
            <a:off x="376237" y="154291"/>
            <a:ext cx="11439526" cy="738664"/>
          </a:xfrm>
          <a:prstGeom prst="rect">
            <a:avLst/>
          </a:prstGeom>
          <a:noFill/>
        </p:spPr>
        <p:txBody>
          <a:bodyPr wrap="square">
            <a:spAutoFit/>
          </a:bodyPr>
          <a:lstStyle/>
          <a:p>
            <a:r>
              <a:rPr lang="en-US" sz="2100" b="1" i="0" u="none" strike="noStrike" baseline="0" dirty="0">
                <a:solidFill>
                  <a:srgbClr val="0D0D0D"/>
                </a:solidFill>
                <a:latin typeface="Times New Roman" panose="02020603050405020304" pitchFamily="18" charset="0"/>
                <a:cs typeface="Times New Roman" panose="02020603050405020304" pitchFamily="18" charset="0"/>
              </a:rPr>
              <a:t>15. In Excel, calculate the total Monthly Income for each Department, considering only the employees with a Job Level greater than or equal to 3. </a:t>
            </a:r>
            <a:endParaRPr lang="en-US" sz="2100" b="1" i="0" u="none" strike="noStrike" baseline="0" dirty="0">
              <a:solidFill>
                <a:srgbClr val="000000"/>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 xmlns:a16="http://schemas.microsoft.com/office/drawing/2014/main" id="{E594A401-4846-6177-3BB1-77134BBCC3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1625" y="892955"/>
            <a:ext cx="5082988" cy="5875529"/>
          </a:xfrm>
          <a:prstGeom prst="rect">
            <a:avLst/>
          </a:prstGeom>
        </p:spPr>
      </p:pic>
      <p:pic>
        <p:nvPicPr>
          <p:cNvPr id="6" name="Picture 5">
            <a:extLst>
              <a:ext uri="{FF2B5EF4-FFF2-40B4-BE49-F238E27FC236}">
                <a16:creationId xmlns="" xmlns:a16="http://schemas.microsoft.com/office/drawing/2014/main" id="{899059CF-E3F8-8EB7-84BB-D8A2A6FBB98A}"/>
              </a:ext>
            </a:extLst>
          </p:cNvPr>
          <p:cNvPicPr>
            <a:picLocks noChangeAspect="1"/>
          </p:cNvPicPr>
          <p:nvPr/>
        </p:nvPicPr>
        <p:blipFill>
          <a:blip r:embed="rId3"/>
          <a:stretch>
            <a:fillRect/>
          </a:stretch>
        </p:blipFill>
        <p:spPr>
          <a:xfrm>
            <a:off x="6674267" y="1658471"/>
            <a:ext cx="4168501" cy="3316941"/>
          </a:xfrm>
          <a:prstGeom prst="rect">
            <a:avLst/>
          </a:prstGeom>
        </p:spPr>
      </p:pic>
    </p:spTree>
    <p:extLst>
      <p:ext uri="{BB962C8B-B14F-4D97-AF65-F5344CB8AC3E}">
        <p14:creationId xmlns:p14="http://schemas.microsoft.com/office/powerpoint/2010/main" val="8762689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2B800">
            <a:alpha val="50000"/>
          </a:srgbClr>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67DF78F5-D9E8-073C-B876-AFCBC4BA47C8}"/>
              </a:ext>
            </a:extLst>
          </p:cNvPr>
          <p:cNvSpPr txBox="1"/>
          <p:nvPr/>
        </p:nvSpPr>
        <p:spPr>
          <a:xfrm>
            <a:off x="1129554" y="2124634"/>
            <a:ext cx="10452847" cy="3585597"/>
          </a:xfrm>
          <a:prstGeom prst="rect">
            <a:avLst/>
          </a:prstGeom>
          <a:noFill/>
        </p:spPr>
        <p:txBody>
          <a:bodyPr wrap="square">
            <a:spAutoFit/>
          </a:bodyPr>
          <a:lstStyle/>
          <a:p>
            <a:r>
              <a:rPr lang="en-US" sz="2000" b="1" dirty="0">
                <a:latin typeface="Times New Roman" panose="02020603050405020304" pitchFamily="18" charset="0"/>
                <a:cs typeface="Times New Roman" panose="02020603050405020304" pitchFamily="18" charset="0"/>
              </a:rPr>
              <a:t>To perform a What-If analysis in Excel for a 10% increase in Percent Salary Hike on Monthly Income:</a:t>
            </a:r>
          </a:p>
          <a:p>
            <a:endParaRPr lang="en-US" sz="2100" b="1" dirty="0">
              <a:latin typeface="Times New Roman" panose="02020603050405020304" pitchFamily="18" charset="0"/>
              <a:cs typeface="Times New Roman" panose="02020603050405020304" pitchFamily="18" charset="0"/>
            </a:endParaRPr>
          </a:p>
          <a:p>
            <a:r>
              <a:rPr lang="en-US" sz="2100" b="1" dirty="0">
                <a:latin typeface="Times New Roman" panose="02020603050405020304" pitchFamily="18" charset="0"/>
                <a:cs typeface="Times New Roman" panose="02020603050405020304" pitchFamily="18" charset="0"/>
              </a:rPr>
              <a:t>1. Data Table Method:</a:t>
            </a:r>
          </a:p>
          <a:p>
            <a:r>
              <a:rPr lang="en-US" sz="2100" b="1" dirty="0">
                <a:latin typeface="Times New Roman" panose="02020603050405020304" pitchFamily="18" charset="0"/>
                <a:cs typeface="Times New Roman" panose="02020603050405020304" pitchFamily="18" charset="0"/>
              </a:rPr>
              <a:t>   </a:t>
            </a:r>
            <a:r>
              <a:rPr lang="en-US" sz="1900" dirty="0">
                <a:latin typeface="Times New Roman" panose="02020603050405020304" pitchFamily="18" charset="0"/>
                <a:cs typeface="Times New Roman" panose="02020603050405020304" pitchFamily="18" charset="0"/>
              </a:rPr>
              <a:t>- Create a table with "Percent Salary Hike" and "Monthly Income" columns.</a:t>
            </a:r>
          </a:p>
          <a:p>
            <a:r>
              <a:rPr lang="en-US" sz="2100" b="1" dirty="0">
                <a:latin typeface="Times New Roman" panose="02020603050405020304" pitchFamily="18" charset="0"/>
                <a:cs typeface="Times New Roman" panose="02020603050405020304" pitchFamily="18" charset="0"/>
              </a:rPr>
              <a:t>   </a:t>
            </a:r>
            <a:r>
              <a:rPr lang="en-US" sz="1900" dirty="0">
                <a:latin typeface="Times New Roman" panose="02020603050405020304" pitchFamily="18" charset="0"/>
                <a:cs typeface="Times New Roman" panose="02020603050405020304" pitchFamily="18" charset="0"/>
              </a:rPr>
              <a:t>- Use the Data Table feature under "What-If Analysis" in the "Data" tab.</a:t>
            </a:r>
          </a:p>
          <a:p>
            <a:endParaRPr lang="en-US" sz="2100" b="1" dirty="0">
              <a:latin typeface="Times New Roman" panose="02020603050405020304" pitchFamily="18" charset="0"/>
              <a:cs typeface="Times New Roman" panose="02020603050405020304" pitchFamily="18" charset="0"/>
            </a:endParaRPr>
          </a:p>
          <a:p>
            <a:r>
              <a:rPr lang="en-US" sz="2100" b="1" dirty="0">
                <a:latin typeface="Times New Roman" panose="02020603050405020304" pitchFamily="18" charset="0"/>
                <a:cs typeface="Times New Roman" panose="02020603050405020304" pitchFamily="18" charset="0"/>
              </a:rPr>
              <a:t>2. Goal Seek Method:</a:t>
            </a:r>
          </a:p>
          <a:p>
            <a:r>
              <a:rPr lang="en-US" sz="2100" b="1" dirty="0">
                <a:latin typeface="Times New Roman" panose="02020603050405020304" pitchFamily="18" charset="0"/>
                <a:cs typeface="Times New Roman" panose="02020603050405020304" pitchFamily="18" charset="0"/>
              </a:rPr>
              <a:t>   </a:t>
            </a:r>
            <a:r>
              <a:rPr lang="en-US" sz="1900" dirty="0">
                <a:latin typeface="Times New Roman" panose="02020603050405020304" pitchFamily="18" charset="0"/>
                <a:cs typeface="Times New Roman" panose="02020603050405020304" pitchFamily="18" charset="0"/>
              </a:rPr>
              <a:t>- Set initial values, including the 10% increase in a cell.</a:t>
            </a:r>
          </a:p>
          <a:p>
            <a:r>
              <a:rPr lang="en-US" sz="1900" dirty="0">
                <a:latin typeface="Times New Roman" panose="02020603050405020304" pitchFamily="18" charset="0"/>
                <a:cs typeface="Times New Roman" panose="02020603050405020304" pitchFamily="18" charset="0"/>
              </a:rPr>
              <a:t>   - Use the Goal Seek feature under "What-If Analysis" to find the required percentage for the desired Monthly Income.</a:t>
            </a:r>
          </a:p>
        </p:txBody>
      </p:sp>
      <p:sp>
        <p:nvSpPr>
          <p:cNvPr id="5" name="TextBox 4">
            <a:extLst>
              <a:ext uri="{FF2B5EF4-FFF2-40B4-BE49-F238E27FC236}">
                <a16:creationId xmlns="" xmlns:a16="http://schemas.microsoft.com/office/drawing/2014/main" id="{901D6A2A-AF8F-E52D-925C-3CF6CF865CD3}"/>
              </a:ext>
            </a:extLst>
          </p:cNvPr>
          <p:cNvSpPr txBox="1"/>
          <p:nvPr/>
        </p:nvSpPr>
        <p:spPr>
          <a:xfrm>
            <a:off x="784412" y="312294"/>
            <a:ext cx="10623176" cy="1061829"/>
          </a:xfrm>
          <a:prstGeom prst="rect">
            <a:avLst/>
          </a:prstGeom>
          <a:noFill/>
        </p:spPr>
        <p:txBody>
          <a:bodyPr wrap="square">
            <a:spAutoFit/>
          </a:bodyPr>
          <a:lstStyle/>
          <a:p>
            <a:pPr algn="l"/>
            <a:endParaRPr lang="en-US" sz="2100" b="1" i="0" u="none" strike="noStrike" baseline="0" dirty="0">
              <a:solidFill>
                <a:srgbClr val="000000"/>
              </a:solidFill>
              <a:latin typeface="Times New Roman" panose="02020603050405020304" pitchFamily="18" charset="0"/>
              <a:cs typeface="Times New Roman" panose="02020603050405020304" pitchFamily="18" charset="0"/>
            </a:endParaRPr>
          </a:p>
          <a:p>
            <a:r>
              <a:rPr lang="en-US" sz="2100" b="1" i="0" u="none" strike="noStrike" baseline="0" dirty="0">
                <a:solidFill>
                  <a:srgbClr val="0D0D0D"/>
                </a:solidFill>
                <a:latin typeface="Times New Roman" panose="02020603050405020304" pitchFamily="18" charset="0"/>
                <a:cs typeface="Times New Roman" panose="02020603050405020304" pitchFamily="18" charset="0"/>
              </a:rPr>
              <a:t>16. Explain how to perform a What-If analysis in Excel to understand the impact of a 10% increase in Percent Salary Hike on Monthly Income. </a:t>
            </a:r>
            <a:endParaRPr lang="en-US" sz="2100" b="1" i="0" u="none" strike="noStrike" baseline="0"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525595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2B800">
            <a:alpha val="50000"/>
          </a:srgbClr>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0F1F8F30-C896-96AE-72F8-D474A3998959}"/>
              </a:ext>
            </a:extLst>
          </p:cNvPr>
          <p:cNvSpPr txBox="1"/>
          <p:nvPr/>
        </p:nvSpPr>
        <p:spPr>
          <a:xfrm>
            <a:off x="959224" y="1108776"/>
            <a:ext cx="10730752" cy="5647700"/>
          </a:xfrm>
          <a:prstGeom prst="rect">
            <a:avLst/>
          </a:prstGeom>
          <a:noFill/>
        </p:spPr>
        <p:txBody>
          <a:bodyPr wrap="square">
            <a:spAutoFit/>
          </a:bodyPr>
          <a:lstStyle/>
          <a:p>
            <a:r>
              <a:rPr lang="en-US" sz="1900" dirty="0">
                <a:latin typeface="Times New Roman" panose="02020603050405020304" pitchFamily="18" charset="0"/>
                <a:cs typeface="Times New Roman" panose="02020603050405020304" pitchFamily="18" charset="0"/>
              </a:rPr>
              <a:t>To verify data adherence to a predefined schema:</a:t>
            </a:r>
          </a:p>
          <a:p>
            <a:endParaRPr lang="en-US" sz="1900" dirty="0">
              <a:latin typeface="Times New Roman" panose="02020603050405020304" pitchFamily="18" charset="0"/>
              <a:cs typeface="Times New Roman" panose="02020603050405020304" pitchFamily="18" charset="0"/>
            </a:endParaRPr>
          </a:p>
          <a:p>
            <a:r>
              <a:rPr lang="en-US" sz="1900" dirty="0">
                <a:latin typeface="Times New Roman" panose="02020603050405020304" pitchFamily="18" charset="0"/>
                <a:cs typeface="Times New Roman" panose="02020603050405020304" pitchFamily="18" charset="0"/>
              </a:rPr>
              <a:t>1. Review Schema:</a:t>
            </a:r>
          </a:p>
          <a:p>
            <a:r>
              <a:rPr lang="en-US" sz="1900" dirty="0">
                <a:latin typeface="Times New Roman" panose="02020603050405020304" pitchFamily="18" charset="0"/>
                <a:cs typeface="Times New Roman" panose="02020603050405020304" pitchFamily="18" charset="0"/>
              </a:rPr>
              <a:t>    Understand the expected structure, data types, and constraints.</a:t>
            </a:r>
          </a:p>
          <a:p>
            <a:endParaRPr lang="en-US" sz="1900" dirty="0">
              <a:latin typeface="Times New Roman" panose="02020603050405020304" pitchFamily="18" charset="0"/>
              <a:cs typeface="Times New Roman" panose="02020603050405020304" pitchFamily="18" charset="0"/>
            </a:endParaRPr>
          </a:p>
          <a:p>
            <a:r>
              <a:rPr lang="en-US" sz="1900" dirty="0">
                <a:latin typeface="Times New Roman" panose="02020603050405020304" pitchFamily="18" charset="0"/>
                <a:cs typeface="Times New Roman" panose="02020603050405020304" pitchFamily="18" charset="0"/>
              </a:rPr>
              <a:t>2. Use Tools and Queries:</a:t>
            </a:r>
          </a:p>
          <a:p>
            <a:r>
              <a:rPr lang="en-US" sz="1900" dirty="0">
                <a:latin typeface="Times New Roman" panose="02020603050405020304" pitchFamily="18" charset="0"/>
                <a:cs typeface="Times New Roman" panose="02020603050405020304" pitchFamily="18" charset="0"/>
              </a:rPr>
              <a:t>    Utilize data profiling tools, SQL queries, and scripts to validate data against the schema.</a:t>
            </a:r>
          </a:p>
          <a:p>
            <a:endParaRPr lang="en-US" sz="1900" dirty="0">
              <a:latin typeface="Times New Roman" panose="02020603050405020304" pitchFamily="18" charset="0"/>
              <a:cs typeface="Times New Roman" panose="02020603050405020304" pitchFamily="18" charset="0"/>
            </a:endParaRPr>
          </a:p>
          <a:p>
            <a:r>
              <a:rPr lang="en-US" sz="1900" dirty="0">
                <a:latin typeface="Times New Roman" panose="02020603050405020304" pitchFamily="18" charset="0"/>
                <a:cs typeface="Times New Roman" panose="02020603050405020304" pitchFamily="18" charset="0"/>
              </a:rPr>
              <a:t>3. Automate Testing:</a:t>
            </a:r>
          </a:p>
          <a:p>
            <a:r>
              <a:rPr lang="en-US" sz="1900" dirty="0">
                <a:latin typeface="Times New Roman" panose="02020603050405020304" pitchFamily="18" charset="0"/>
                <a:cs typeface="Times New Roman" panose="02020603050405020304" pitchFamily="18" charset="0"/>
              </a:rPr>
              <a:t>    Implement automated tests for ongoing schema adherence.</a:t>
            </a:r>
          </a:p>
          <a:p>
            <a:endParaRPr lang="en-US" sz="1900" dirty="0">
              <a:latin typeface="Times New Roman" panose="02020603050405020304" pitchFamily="18" charset="0"/>
              <a:cs typeface="Times New Roman" panose="02020603050405020304" pitchFamily="18" charset="0"/>
            </a:endParaRPr>
          </a:p>
          <a:p>
            <a:r>
              <a:rPr lang="en-US" sz="1900" dirty="0">
                <a:latin typeface="Times New Roman" panose="02020603050405020304" pitchFamily="18" charset="0"/>
                <a:cs typeface="Times New Roman" panose="02020603050405020304" pitchFamily="18" charset="0"/>
              </a:rPr>
              <a:t>4. Collaborate with Stakeholders:</a:t>
            </a:r>
          </a:p>
          <a:p>
            <a:r>
              <a:rPr lang="en-US" sz="1900" dirty="0">
                <a:latin typeface="Times New Roman" panose="02020603050405020304" pitchFamily="18" charset="0"/>
                <a:cs typeface="Times New Roman" panose="02020603050405020304" pitchFamily="18" charset="0"/>
              </a:rPr>
              <a:t>    Engage with stakeholders to understand changes and ensure the schema reflects current needs.</a:t>
            </a:r>
          </a:p>
          <a:p>
            <a:endParaRPr lang="en-US" sz="1900" dirty="0">
              <a:latin typeface="Times New Roman" panose="02020603050405020304" pitchFamily="18" charset="0"/>
              <a:cs typeface="Times New Roman" panose="02020603050405020304" pitchFamily="18" charset="0"/>
            </a:endParaRPr>
          </a:p>
          <a:p>
            <a:r>
              <a:rPr lang="en-US" sz="1900" dirty="0">
                <a:latin typeface="Times New Roman" panose="02020603050405020304" pitchFamily="18" charset="0"/>
                <a:cs typeface="Times New Roman" panose="02020603050405020304" pitchFamily="18" charset="0"/>
              </a:rPr>
              <a:t>5. Address Inconsistencies:</a:t>
            </a:r>
          </a:p>
          <a:p>
            <a:r>
              <a:rPr lang="en-US" sz="1900" dirty="0">
                <a:latin typeface="Times New Roman" panose="02020603050405020304" pitchFamily="18" charset="0"/>
                <a:cs typeface="Times New Roman" panose="02020603050405020304" pitchFamily="18" charset="0"/>
              </a:rPr>
              <a:t>    Use data cleaning, transformation, and governance practices to address inconsistencies.</a:t>
            </a:r>
          </a:p>
          <a:p>
            <a:endParaRPr lang="en-US" sz="1900" dirty="0">
              <a:latin typeface="Times New Roman" panose="02020603050405020304" pitchFamily="18" charset="0"/>
              <a:cs typeface="Times New Roman" panose="02020603050405020304" pitchFamily="18" charset="0"/>
            </a:endParaRPr>
          </a:p>
          <a:p>
            <a:r>
              <a:rPr lang="en-US" sz="1900" dirty="0">
                <a:latin typeface="Times New Roman" panose="02020603050405020304" pitchFamily="18" charset="0"/>
                <a:cs typeface="Times New Roman" panose="02020603050405020304" pitchFamily="18" charset="0"/>
              </a:rPr>
              <a:t>6. Continuous Monitoring and Improvement:</a:t>
            </a:r>
          </a:p>
          <a:p>
            <a:r>
              <a:rPr lang="en-US" sz="1900" dirty="0">
                <a:latin typeface="Times New Roman" panose="02020603050405020304" pitchFamily="18" charset="0"/>
                <a:cs typeface="Times New Roman" panose="02020603050405020304" pitchFamily="18" charset="0"/>
              </a:rPr>
              <a:t>    Establish continuous monitoring, gather feedback, and iteratively improve data management practices.</a:t>
            </a:r>
          </a:p>
        </p:txBody>
      </p:sp>
      <p:sp>
        <p:nvSpPr>
          <p:cNvPr id="5" name="TextBox 4">
            <a:extLst>
              <a:ext uri="{FF2B5EF4-FFF2-40B4-BE49-F238E27FC236}">
                <a16:creationId xmlns="" xmlns:a16="http://schemas.microsoft.com/office/drawing/2014/main" id="{A27B50C1-047E-6B92-0F70-D704A09CAA50}"/>
              </a:ext>
            </a:extLst>
          </p:cNvPr>
          <p:cNvSpPr txBox="1"/>
          <p:nvPr/>
        </p:nvSpPr>
        <p:spPr>
          <a:xfrm>
            <a:off x="788894" y="271501"/>
            <a:ext cx="11322423" cy="738664"/>
          </a:xfrm>
          <a:prstGeom prst="rect">
            <a:avLst/>
          </a:prstGeom>
          <a:noFill/>
        </p:spPr>
        <p:txBody>
          <a:bodyPr wrap="square">
            <a:spAutoFit/>
          </a:bodyPr>
          <a:lstStyle/>
          <a:p>
            <a:r>
              <a:rPr lang="en-US" sz="2100" b="1" i="0" u="none" strike="noStrike" baseline="0" dirty="0">
                <a:solidFill>
                  <a:srgbClr val="0D0D0D"/>
                </a:solidFill>
                <a:latin typeface="Times New Roman" panose="02020603050405020304" pitchFamily="18" charset="0"/>
                <a:cs typeface="Times New Roman" panose="02020603050405020304" pitchFamily="18" charset="0"/>
              </a:rPr>
              <a:t>17. Verify if the data adheres to a predefined schema. What actions would you take if you find inconsistencies? </a:t>
            </a:r>
            <a:endParaRPr lang="en-US" sz="2100" b="1" i="0" u="none" strike="noStrike" baseline="0"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429837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2B800">
            <a:alpha val="50000"/>
          </a:srgbClr>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 xmlns:a16="http://schemas.microsoft.com/office/drawing/2014/main" id="{1EED3493-E3AB-103F-8F91-1C531D3475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3192" y="481710"/>
            <a:ext cx="10805615" cy="6054599"/>
          </a:xfrm>
          <a:prstGeom prst="rect">
            <a:avLst/>
          </a:prstGeom>
        </p:spPr>
      </p:pic>
    </p:spTree>
    <p:extLst>
      <p:ext uri="{BB962C8B-B14F-4D97-AF65-F5344CB8AC3E}">
        <p14:creationId xmlns:p14="http://schemas.microsoft.com/office/powerpoint/2010/main" val="532349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2B800">
            <a:alpha val="50000"/>
          </a:srgbClr>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97709555-66C2-E61C-67E4-EBA39967F398}"/>
              </a:ext>
            </a:extLst>
          </p:cNvPr>
          <p:cNvSpPr txBox="1"/>
          <p:nvPr/>
        </p:nvSpPr>
        <p:spPr>
          <a:xfrm>
            <a:off x="695326" y="254883"/>
            <a:ext cx="11496674" cy="430887"/>
          </a:xfrm>
          <a:prstGeom prst="rect">
            <a:avLst/>
          </a:prstGeom>
          <a:noFill/>
        </p:spPr>
        <p:txBody>
          <a:bodyPr wrap="square">
            <a:spAutoFit/>
          </a:bodyPr>
          <a:lstStyle/>
          <a:p>
            <a:r>
              <a:rPr lang="en-US" sz="2100" b="1" i="0" u="none" strike="noStrike" baseline="0" dirty="0">
                <a:solidFill>
                  <a:srgbClr val="0D0D0D"/>
                </a:solidFill>
                <a:latin typeface="Times New Roman" panose="02020603050405020304" pitchFamily="18" charset="0"/>
                <a:cs typeface="Times New Roman" panose="02020603050405020304" pitchFamily="18" charset="0"/>
              </a:rPr>
              <a:t>1. Using Excel, how would you filter the dataset to only show employees aged 30 and above? </a:t>
            </a:r>
            <a:endParaRPr lang="en-US" sz="2100" b="1" i="0" u="none" strike="noStrike" baseline="0" dirty="0">
              <a:solidFill>
                <a:srgbClr val="000000"/>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 xmlns:a16="http://schemas.microsoft.com/office/drawing/2014/main" id="{0DE01416-F238-0D06-C1BC-F8DAE565281B}"/>
              </a:ext>
            </a:extLst>
          </p:cNvPr>
          <p:cNvPicPr>
            <a:picLocks noChangeAspect="1"/>
          </p:cNvPicPr>
          <p:nvPr/>
        </p:nvPicPr>
        <p:blipFill>
          <a:blip r:embed="rId2"/>
          <a:stretch>
            <a:fillRect/>
          </a:stretch>
        </p:blipFill>
        <p:spPr>
          <a:xfrm>
            <a:off x="1419224" y="826762"/>
            <a:ext cx="9877425" cy="5923133"/>
          </a:xfrm>
          <a:prstGeom prst="rect">
            <a:avLst/>
          </a:prstGeom>
        </p:spPr>
      </p:pic>
    </p:spTree>
    <p:extLst>
      <p:ext uri="{BB962C8B-B14F-4D97-AF65-F5344CB8AC3E}">
        <p14:creationId xmlns:p14="http://schemas.microsoft.com/office/powerpoint/2010/main" val="13120503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2B800">
            <a:alpha val="25000"/>
          </a:srgbClr>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E09E1813-32C7-9A4D-FC6C-6F3F9489D25D}"/>
              </a:ext>
            </a:extLst>
          </p:cNvPr>
          <p:cNvSpPr txBox="1"/>
          <p:nvPr/>
        </p:nvSpPr>
        <p:spPr>
          <a:xfrm>
            <a:off x="3290887" y="4017408"/>
            <a:ext cx="5610225" cy="738664"/>
          </a:xfrm>
          <a:prstGeom prst="rect">
            <a:avLst/>
          </a:prstGeom>
          <a:noFill/>
        </p:spPr>
        <p:txBody>
          <a:bodyPr wrap="square">
            <a:spAutoFit/>
          </a:bodyPr>
          <a:lstStyle/>
          <a:p>
            <a:pPr algn="ctr"/>
            <a:r>
              <a:rPr lang="en-US" sz="4200" b="1" dirty="0">
                <a:solidFill>
                  <a:srgbClr val="0D0D0D"/>
                </a:solidFill>
                <a:latin typeface="Times New Roman" panose="02020603050405020304" pitchFamily="18" charset="0"/>
                <a:cs typeface="Times New Roman" panose="02020603050405020304" pitchFamily="18" charset="0"/>
              </a:rPr>
              <a:t>Pharma Data Analysis </a:t>
            </a:r>
            <a:endParaRPr lang="en-US" sz="4200" dirty="0"/>
          </a:p>
        </p:txBody>
      </p:sp>
      <p:pic>
        <p:nvPicPr>
          <p:cNvPr id="5" name="Picture 4">
            <a:extLst>
              <a:ext uri="{FF2B5EF4-FFF2-40B4-BE49-F238E27FC236}">
                <a16:creationId xmlns="" xmlns:a16="http://schemas.microsoft.com/office/drawing/2014/main" id="{E7CD4A69-B8F6-991D-9F8E-B3C09AB144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91125" y="160657"/>
            <a:ext cx="1809750" cy="1803636"/>
          </a:xfrm>
          <a:prstGeom prst="rect">
            <a:avLst/>
          </a:prstGeom>
        </p:spPr>
      </p:pic>
      <p:pic>
        <p:nvPicPr>
          <p:cNvPr id="7" name="Picture 6">
            <a:extLst>
              <a:ext uri="{FF2B5EF4-FFF2-40B4-BE49-F238E27FC236}">
                <a16:creationId xmlns="" xmlns:a16="http://schemas.microsoft.com/office/drawing/2014/main" id="{F42B6600-9457-E5EC-F32E-5E959AC6BE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67200" y="1964293"/>
            <a:ext cx="3657600" cy="1247775"/>
          </a:xfrm>
          <a:prstGeom prst="rect">
            <a:avLst/>
          </a:prstGeom>
        </p:spPr>
      </p:pic>
      <p:sp>
        <p:nvSpPr>
          <p:cNvPr id="9" name="TextBox 8">
            <a:extLst>
              <a:ext uri="{FF2B5EF4-FFF2-40B4-BE49-F238E27FC236}">
                <a16:creationId xmlns="" xmlns:a16="http://schemas.microsoft.com/office/drawing/2014/main" id="{81703C55-688E-F278-7AB2-93BE3DA71AB1}"/>
              </a:ext>
            </a:extLst>
          </p:cNvPr>
          <p:cNvSpPr txBox="1"/>
          <p:nvPr/>
        </p:nvSpPr>
        <p:spPr>
          <a:xfrm>
            <a:off x="3047999" y="5015704"/>
            <a:ext cx="6096000" cy="1432893"/>
          </a:xfrm>
          <a:prstGeom prst="rect">
            <a:avLst/>
          </a:prstGeom>
          <a:noFill/>
        </p:spPr>
        <p:txBody>
          <a:bodyPr wrap="square">
            <a:spAutoFit/>
          </a:bodyPr>
          <a:lstStyle/>
          <a:p>
            <a:pPr algn="ctr"/>
            <a:r>
              <a:rPr lang="en-US" sz="1800" b="1" dirty="0">
                <a:solidFill>
                  <a:srgbClr val="0D0D0D"/>
                </a:solidFill>
                <a:latin typeface="Times New Roman" panose="02020603050405020304" pitchFamily="18" charset="0"/>
                <a:cs typeface="Times New Roman" panose="02020603050405020304" pitchFamily="18" charset="0"/>
              </a:rPr>
              <a:t>By </a:t>
            </a:r>
          </a:p>
          <a:p>
            <a:pPr algn="ctr"/>
            <a:endParaRPr lang="en-US" sz="1800" b="1" dirty="0">
              <a:solidFill>
                <a:srgbClr val="0D0D0D"/>
              </a:solidFill>
              <a:latin typeface="Times New Roman" panose="02020603050405020304" pitchFamily="18" charset="0"/>
              <a:cs typeface="Times New Roman" panose="02020603050405020304" pitchFamily="18" charset="0"/>
            </a:endParaRPr>
          </a:p>
          <a:p>
            <a:pPr algn="ctr">
              <a:lnSpc>
                <a:spcPct val="150000"/>
              </a:lnSpc>
            </a:pPr>
            <a:r>
              <a:rPr lang="en-US" sz="1800" b="1" dirty="0">
                <a:solidFill>
                  <a:srgbClr val="0D0D0D"/>
                </a:solidFill>
                <a:latin typeface="Times New Roman" panose="02020603050405020304" pitchFamily="18" charset="0"/>
                <a:cs typeface="Times New Roman" panose="02020603050405020304" pitchFamily="18" charset="0"/>
              </a:rPr>
              <a:t>Kunal Salunkhe</a:t>
            </a:r>
          </a:p>
          <a:p>
            <a:pPr algn="ctr">
              <a:lnSpc>
                <a:spcPct val="150000"/>
              </a:lnSpc>
            </a:pPr>
            <a:r>
              <a:rPr lang="en-US" b="1" i="1" dirty="0">
                <a:solidFill>
                  <a:srgbClr val="0D0D0D"/>
                </a:solidFill>
                <a:latin typeface="Times New Roman" panose="02020603050405020304" pitchFamily="18" charset="0"/>
                <a:cs typeface="Times New Roman" panose="02020603050405020304" pitchFamily="18" charset="0"/>
              </a:rPr>
              <a:t>Data Scientist</a:t>
            </a:r>
            <a:endParaRPr lang="en-US" i="1" dirty="0"/>
          </a:p>
        </p:txBody>
      </p:sp>
    </p:spTree>
    <p:extLst>
      <p:ext uri="{BB962C8B-B14F-4D97-AF65-F5344CB8AC3E}">
        <p14:creationId xmlns:p14="http://schemas.microsoft.com/office/powerpoint/2010/main" val="16119234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2B800">
            <a:alpha val="50000"/>
          </a:srgbClr>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E634B510-2EEA-F4B5-A9C2-C984CAA4F66A}"/>
              </a:ext>
            </a:extLst>
          </p:cNvPr>
          <p:cNvSpPr txBox="1"/>
          <p:nvPr/>
        </p:nvSpPr>
        <p:spPr>
          <a:xfrm>
            <a:off x="619125" y="339834"/>
            <a:ext cx="10544176" cy="1015663"/>
          </a:xfrm>
          <a:prstGeom prst="rect">
            <a:avLst/>
          </a:prstGeom>
          <a:noFill/>
        </p:spPr>
        <p:txBody>
          <a:bodyPr wrap="square">
            <a:spAutoFit/>
          </a:bodyPr>
          <a:lstStyle/>
          <a:p>
            <a:r>
              <a:rPr lang="en-US" sz="2000" b="1" i="0" u="none" strike="noStrike" baseline="0" dirty="0">
                <a:solidFill>
                  <a:srgbClr val="0D0D0D"/>
                </a:solidFill>
                <a:latin typeface="Times New Roman" panose="02020603050405020304" pitchFamily="18" charset="0"/>
                <a:cs typeface="Times New Roman" panose="02020603050405020304" pitchFamily="18" charset="0"/>
              </a:rPr>
              <a:t>1. Schema Design: Given the provided dataset, create a Power BI data model with appropriate tables and relationships, considering the Distributor, Customer Name, City, and other relevant columns. </a:t>
            </a:r>
            <a:endParaRPr lang="en-US" sz="2000" b="1" i="0" u="none" strike="noStrike" baseline="0" dirty="0">
              <a:solidFill>
                <a:srgbClr val="000000"/>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 xmlns:a16="http://schemas.microsoft.com/office/drawing/2014/main" id="{005F523B-5D41-8AD2-FB60-51AE8DD2FA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7179" y="1213366"/>
            <a:ext cx="6408721" cy="5530333"/>
          </a:xfrm>
          <a:prstGeom prst="rect">
            <a:avLst/>
          </a:prstGeom>
        </p:spPr>
      </p:pic>
    </p:spTree>
    <p:extLst>
      <p:ext uri="{BB962C8B-B14F-4D97-AF65-F5344CB8AC3E}">
        <p14:creationId xmlns:p14="http://schemas.microsoft.com/office/powerpoint/2010/main" val="26577634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2B800">
            <a:alpha val="50000"/>
          </a:srgbClr>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F584EFF5-77B3-7D43-D451-BC9C047EFEC6}"/>
              </a:ext>
            </a:extLst>
          </p:cNvPr>
          <p:cNvSpPr txBox="1"/>
          <p:nvPr/>
        </p:nvSpPr>
        <p:spPr>
          <a:xfrm>
            <a:off x="709612" y="268784"/>
            <a:ext cx="10772775" cy="738664"/>
          </a:xfrm>
          <a:prstGeom prst="rect">
            <a:avLst/>
          </a:prstGeom>
          <a:noFill/>
        </p:spPr>
        <p:txBody>
          <a:bodyPr wrap="square">
            <a:spAutoFit/>
          </a:bodyPr>
          <a:lstStyle/>
          <a:p>
            <a:r>
              <a:rPr lang="en-US" sz="2100" b="1" i="0" u="none" strike="noStrike" baseline="0" dirty="0">
                <a:solidFill>
                  <a:srgbClr val="0D0D0D"/>
                </a:solidFill>
                <a:latin typeface="Times New Roman" panose="02020603050405020304" pitchFamily="18" charset="0"/>
                <a:cs typeface="Times New Roman" panose="02020603050405020304" pitchFamily="18" charset="0"/>
              </a:rPr>
              <a:t>2. Relationships: Establish the necessary relationships between the tables in your data model. For instance, connect the "Sales" table to the "Customers" table. </a:t>
            </a:r>
            <a:endParaRPr lang="en-US" sz="2100" b="1" i="0" u="none" strike="noStrike" baseline="0" dirty="0">
              <a:solidFill>
                <a:srgbClr val="000000"/>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 xmlns:a16="http://schemas.microsoft.com/office/drawing/2014/main" id="{A80C9375-73D3-3145-3079-A04BC2E0AA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27126" y="1143000"/>
            <a:ext cx="5937746" cy="5628790"/>
          </a:xfrm>
          <a:prstGeom prst="rect">
            <a:avLst/>
          </a:prstGeom>
        </p:spPr>
      </p:pic>
    </p:spTree>
    <p:extLst>
      <p:ext uri="{BB962C8B-B14F-4D97-AF65-F5344CB8AC3E}">
        <p14:creationId xmlns:p14="http://schemas.microsoft.com/office/powerpoint/2010/main" val="19666551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2B800">
            <a:alpha val="50000"/>
          </a:srgbClr>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92E413AD-2B4A-6F00-9842-39B2BD54BCDE}"/>
              </a:ext>
            </a:extLst>
          </p:cNvPr>
          <p:cNvSpPr txBox="1"/>
          <p:nvPr/>
        </p:nvSpPr>
        <p:spPr>
          <a:xfrm>
            <a:off x="495300" y="287834"/>
            <a:ext cx="11696700" cy="738664"/>
          </a:xfrm>
          <a:prstGeom prst="rect">
            <a:avLst/>
          </a:prstGeom>
          <a:noFill/>
        </p:spPr>
        <p:txBody>
          <a:bodyPr wrap="square">
            <a:spAutoFit/>
          </a:bodyPr>
          <a:lstStyle/>
          <a:p>
            <a:r>
              <a:rPr lang="en-US" sz="2100" b="1" i="0" u="none" strike="noStrike" baseline="0" dirty="0">
                <a:solidFill>
                  <a:srgbClr val="0D0D0D"/>
                </a:solidFill>
                <a:latin typeface="Times New Roman" panose="02020603050405020304" pitchFamily="18" charset="0"/>
                <a:cs typeface="Times New Roman" panose="02020603050405020304" pitchFamily="18" charset="0"/>
              </a:rPr>
              <a:t>3. Role-Playing Dimensions: In your data model, demonstrate how you'd handle role-playing dimensions for "Sales Rep" and "Manager." </a:t>
            </a:r>
            <a:endParaRPr lang="en-US" sz="2100" b="1" i="0" u="none" strike="noStrike" baseline="0" dirty="0">
              <a:solidFill>
                <a:srgbClr val="000000"/>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 xmlns:a16="http://schemas.microsoft.com/office/drawing/2014/main" id="{5F3EDB02-5C11-46D6-E6E8-1C45901A50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35252" y="1329458"/>
            <a:ext cx="6988146" cy="5342083"/>
          </a:xfrm>
          <a:prstGeom prst="rect">
            <a:avLst/>
          </a:prstGeom>
        </p:spPr>
      </p:pic>
    </p:spTree>
    <p:extLst>
      <p:ext uri="{BB962C8B-B14F-4D97-AF65-F5344CB8AC3E}">
        <p14:creationId xmlns:p14="http://schemas.microsoft.com/office/powerpoint/2010/main" val="32172672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alpha val="99000"/>
          </a:schemeClr>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 xmlns:a16="http://schemas.microsoft.com/office/drawing/2014/main" id="{5ABAB79F-6C1A-BBA9-50EC-796BD508FD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0388" y="465928"/>
            <a:ext cx="10891223" cy="6144422"/>
          </a:xfrm>
          <a:prstGeom prst="rect">
            <a:avLst/>
          </a:prstGeom>
        </p:spPr>
      </p:pic>
    </p:spTree>
    <p:extLst>
      <p:ext uri="{BB962C8B-B14F-4D97-AF65-F5344CB8AC3E}">
        <p14:creationId xmlns:p14="http://schemas.microsoft.com/office/powerpoint/2010/main" val="24883545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F2B800">
            <a:alpha val="20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482320"/>
            <a:ext cx="9144000" cy="1081069"/>
          </a:xfrm>
        </p:spPr>
        <p:txBody>
          <a:bodyPr/>
          <a:lstStyle/>
          <a:p>
            <a:r>
              <a:rPr lang="en-US" b="1" dirty="0" smtClean="0">
                <a:latin typeface="Times New Roman" panose="02020603050405020304" pitchFamily="18" charset="0"/>
                <a:cs typeface="Times New Roman" panose="02020603050405020304" pitchFamily="18" charset="0"/>
              </a:rPr>
              <a:t>Thank You..!! </a:t>
            </a:r>
            <a:r>
              <a:rPr lang="en-US" b="1" dirty="0" smtClean="0">
                <a:latin typeface="Times New Roman" panose="02020603050405020304" pitchFamily="18" charset="0"/>
                <a:cs typeface="Times New Roman" panose="02020603050405020304" pitchFamily="18" charset="0"/>
                <a:sym typeface="Wingdings" panose="05000000000000000000" pitchFamily="2" charset="2"/>
              </a:rPr>
              <a:t></a:t>
            </a:r>
            <a:endParaRPr lang="en-US"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524000" y="5219526"/>
            <a:ext cx="9144000" cy="1655762"/>
          </a:xfrm>
        </p:spPr>
        <p:txBody>
          <a:bodyPr>
            <a:normAutofit/>
          </a:bodyPr>
          <a:lstStyle/>
          <a:p>
            <a:r>
              <a:rPr lang="en-US" sz="2800" b="1" dirty="0">
                <a:latin typeface="Times New Roman" panose="02020603050405020304" pitchFamily="18" charset="0"/>
                <a:cs typeface="Times New Roman" panose="02020603050405020304" pitchFamily="18" charset="0"/>
              </a:rPr>
              <a:t>for this opportunity</a:t>
            </a:r>
            <a:r>
              <a:rPr lang="en-US" sz="2800" b="1" dirty="0" smtClean="0">
                <a:latin typeface="Times New Roman" panose="02020603050405020304" pitchFamily="18" charset="0"/>
                <a:cs typeface="Times New Roman" panose="02020603050405020304" pitchFamily="18" charset="0"/>
              </a:rPr>
              <a:t>.</a:t>
            </a:r>
            <a:endParaRPr lang="en-US" sz="2800"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 xmlns:a16="http://schemas.microsoft.com/office/drawing/2014/main" id="{F42B6600-9457-E5EC-F32E-5E959AC6BE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67200" y="3290085"/>
            <a:ext cx="3657600" cy="1247775"/>
          </a:xfrm>
          <a:prstGeom prst="rect">
            <a:avLst/>
          </a:prstGeom>
        </p:spPr>
      </p:pic>
      <p:pic>
        <p:nvPicPr>
          <p:cNvPr id="5" name="Picture 4">
            <a:extLst>
              <a:ext uri="{FF2B5EF4-FFF2-40B4-BE49-F238E27FC236}">
                <a16:creationId xmlns="" xmlns:a16="http://schemas.microsoft.com/office/drawing/2014/main" id="{E7CD4A69-B8F6-991D-9F8E-B3C09AB144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91125" y="1563389"/>
            <a:ext cx="1809750" cy="1803636"/>
          </a:xfrm>
          <a:prstGeom prst="rect">
            <a:avLst/>
          </a:prstGeom>
        </p:spPr>
      </p:pic>
    </p:spTree>
    <p:extLst>
      <p:ext uri="{BB962C8B-B14F-4D97-AF65-F5344CB8AC3E}">
        <p14:creationId xmlns:p14="http://schemas.microsoft.com/office/powerpoint/2010/main" val="32967996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2B800">
            <a:alpha val="50000"/>
          </a:srgbClr>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 xmlns:a16="http://schemas.microsoft.com/office/drawing/2014/main" id="{296448F1-9014-6408-30C6-E0C40CB8D781}"/>
              </a:ext>
            </a:extLst>
          </p:cNvPr>
          <p:cNvSpPr txBox="1"/>
          <p:nvPr/>
        </p:nvSpPr>
        <p:spPr>
          <a:xfrm>
            <a:off x="1504949" y="350133"/>
            <a:ext cx="9772651" cy="430887"/>
          </a:xfrm>
          <a:prstGeom prst="rect">
            <a:avLst/>
          </a:prstGeom>
          <a:noFill/>
        </p:spPr>
        <p:txBody>
          <a:bodyPr wrap="square">
            <a:spAutoFit/>
          </a:bodyPr>
          <a:lstStyle/>
          <a:p>
            <a:r>
              <a:rPr lang="en-US" sz="2100" b="1" i="0" u="none" strike="noStrike" baseline="0" dirty="0">
                <a:solidFill>
                  <a:srgbClr val="0D0D0D"/>
                </a:solidFill>
                <a:latin typeface="Times New Roman" panose="02020603050405020304" pitchFamily="18" charset="0"/>
                <a:cs typeface="Times New Roman" panose="02020603050405020304" pitchFamily="18" charset="0"/>
              </a:rPr>
              <a:t>2. Create a pivot table to summarize the average Monthly Income by Job Role. </a:t>
            </a:r>
            <a:endParaRPr lang="en-US" sz="2100" b="1" i="0" u="none" strike="noStrike" baseline="0" dirty="0">
              <a:solidFill>
                <a:srgbClr val="000000"/>
              </a:solidFill>
              <a:latin typeface="Times New Roman" panose="02020603050405020304" pitchFamily="18" charset="0"/>
              <a:cs typeface="Times New Roman" panose="02020603050405020304" pitchFamily="18" charset="0"/>
            </a:endParaRPr>
          </a:p>
        </p:txBody>
      </p:sp>
      <p:pic>
        <p:nvPicPr>
          <p:cNvPr id="11" name="Picture 10">
            <a:extLst>
              <a:ext uri="{FF2B5EF4-FFF2-40B4-BE49-F238E27FC236}">
                <a16:creationId xmlns="" xmlns:a16="http://schemas.microsoft.com/office/drawing/2014/main" id="{08E365CF-66A6-1E72-9DDB-44FF01308D9E}"/>
              </a:ext>
            </a:extLst>
          </p:cNvPr>
          <p:cNvPicPr>
            <a:picLocks noChangeAspect="1"/>
          </p:cNvPicPr>
          <p:nvPr/>
        </p:nvPicPr>
        <p:blipFill>
          <a:blip r:embed="rId2"/>
          <a:stretch>
            <a:fillRect/>
          </a:stretch>
        </p:blipFill>
        <p:spPr>
          <a:xfrm>
            <a:off x="2297906" y="1247774"/>
            <a:ext cx="7596187" cy="5462773"/>
          </a:xfrm>
          <a:prstGeom prst="rect">
            <a:avLst/>
          </a:prstGeom>
        </p:spPr>
      </p:pic>
    </p:spTree>
    <p:extLst>
      <p:ext uri="{BB962C8B-B14F-4D97-AF65-F5344CB8AC3E}">
        <p14:creationId xmlns:p14="http://schemas.microsoft.com/office/powerpoint/2010/main" val="29236996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2B800">
            <a:alpha val="50000"/>
          </a:srgbClr>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 xmlns:a16="http://schemas.microsoft.com/office/drawing/2014/main" id="{0AEC6FF8-E7A3-5B4B-B9EB-1C4B58480E8D}"/>
              </a:ext>
            </a:extLst>
          </p:cNvPr>
          <p:cNvPicPr>
            <a:picLocks noChangeAspect="1"/>
          </p:cNvPicPr>
          <p:nvPr/>
        </p:nvPicPr>
        <p:blipFill>
          <a:blip r:embed="rId2"/>
          <a:stretch>
            <a:fillRect/>
          </a:stretch>
        </p:blipFill>
        <p:spPr>
          <a:xfrm>
            <a:off x="2290762" y="942724"/>
            <a:ext cx="7762875" cy="5791702"/>
          </a:xfrm>
          <a:prstGeom prst="rect">
            <a:avLst/>
          </a:prstGeom>
        </p:spPr>
      </p:pic>
      <p:sp>
        <p:nvSpPr>
          <p:cNvPr id="5" name="TextBox 4">
            <a:extLst>
              <a:ext uri="{FF2B5EF4-FFF2-40B4-BE49-F238E27FC236}">
                <a16:creationId xmlns="" xmlns:a16="http://schemas.microsoft.com/office/drawing/2014/main" id="{F4E3EDB0-AD5F-98FC-A248-65E1845CB506}"/>
              </a:ext>
            </a:extLst>
          </p:cNvPr>
          <p:cNvSpPr txBox="1"/>
          <p:nvPr/>
        </p:nvSpPr>
        <p:spPr>
          <a:xfrm>
            <a:off x="723899" y="204060"/>
            <a:ext cx="10334626" cy="738664"/>
          </a:xfrm>
          <a:prstGeom prst="rect">
            <a:avLst/>
          </a:prstGeom>
          <a:noFill/>
        </p:spPr>
        <p:txBody>
          <a:bodyPr wrap="square">
            <a:spAutoFit/>
          </a:bodyPr>
          <a:lstStyle/>
          <a:p>
            <a:r>
              <a:rPr lang="en-US" sz="2100" b="1" i="0" u="none" strike="noStrike" baseline="0" dirty="0">
                <a:solidFill>
                  <a:srgbClr val="0D0D0D"/>
                </a:solidFill>
                <a:latin typeface="Times New Roman" panose="02020603050405020304" pitchFamily="18" charset="0"/>
                <a:cs typeface="Times New Roman" panose="02020603050405020304" pitchFamily="18" charset="0"/>
              </a:rPr>
              <a:t>3. Apply conditional formatting to highlight employees with Monthly Income above the company's average income. </a:t>
            </a:r>
            <a:endParaRPr lang="en-US" sz="2100" b="1" i="0" u="none" strike="noStrike" baseline="0"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591775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2B800">
            <a:alpha val="50000"/>
          </a:srgbClr>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6DFCEB6E-A451-A590-ED12-6A623D02B1E2}"/>
              </a:ext>
            </a:extLst>
          </p:cNvPr>
          <p:cNvSpPr txBox="1"/>
          <p:nvPr/>
        </p:nvSpPr>
        <p:spPr>
          <a:xfrm>
            <a:off x="1704974" y="388233"/>
            <a:ext cx="9648826" cy="430887"/>
          </a:xfrm>
          <a:prstGeom prst="rect">
            <a:avLst/>
          </a:prstGeom>
          <a:noFill/>
        </p:spPr>
        <p:txBody>
          <a:bodyPr wrap="square">
            <a:spAutoFit/>
          </a:bodyPr>
          <a:lstStyle/>
          <a:p>
            <a:r>
              <a:rPr lang="en-US" sz="2100" b="1" i="0" u="none" strike="noStrike" baseline="0" dirty="0">
                <a:solidFill>
                  <a:srgbClr val="0D0D0D"/>
                </a:solidFill>
                <a:latin typeface="Times New Roman" panose="02020603050405020304" pitchFamily="18" charset="0"/>
                <a:cs typeface="Times New Roman" panose="02020603050405020304" pitchFamily="18" charset="0"/>
              </a:rPr>
              <a:t>4. Create a bar chart in Excel to visualize the distribution of employee ages. </a:t>
            </a:r>
            <a:endParaRPr lang="en-US" sz="2100" b="1" i="0" u="none" strike="noStrike" baseline="0" dirty="0">
              <a:solidFill>
                <a:srgbClr val="000000"/>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 xmlns:a16="http://schemas.microsoft.com/office/drawing/2014/main" id="{21A21D5A-E2E8-6688-112E-EE88E0066844}"/>
              </a:ext>
            </a:extLst>
          </p:cNvPr>
          <p:cNvPicPr>
            <a:picLocks noChangeAspect="1"/>
          </p:cNvPicPr>
          <p:nvPr/>
        </p:nvPicPr>
        <p:blipFill>
          <a:blip r:embed="rId2"/>
          <a:stretch>
            <a:fillRect/>
          </a:stretch>
        </p:blipFill>
        <p:spPr>
          <a:xfrm>
            <a:off x="1723593" y="1076325"/>
            <a:ext cx="8744814" cy="5536317"/>
          </a:xfrm>
          <a:prstGeom prst="rect">
            <a:avLst/>
          </a:prstGeom>
        </p:spPr>
      </p:pic>
    </p:spTree>
    <p:extLst>
      <p:ext uri="{BB962C8B-B14F-4D97-AF65-F5344CB8AC3E}">
        <p14:creationId xmlns:p14="http://schemas.microsoft.com/office/powerpoint/2010/main" val="38335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2B800">
            <a:alpha val="50000"/>
          </a:srgbClr>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605365B8-377C-90D7-8043-B83211D993EE}"/>
              </a:ext>
            </a:extLst>
          </p:cNvPr>
          <p:cNvSpPr txBox="1"/>
          <p:nvPr/>
        </p:nvSpPr>
        <p:spPr>
          <a:xfrm>
            <a:off x="1028700" y="1982270"/>
            <a:ext cx="10134600" cy="430887"/>
          </a:xfrm>
          <a:prstGeom prst="rect">
            <a:avLst/>
          </a:prstGeom>
          <a:noFill/>
        </p:spPr>
        <p:txBody>
          <a:bodyPr wrap="square">
            <a:spAutoFit/>
          </a:bodyPr>
          <a:lstStyle/>
          <a:p>
            <a:pPr algn="ctr"/>
            <a:r>
              <a:rPr lang="en-US" sz="2100" b="1" i="0" u="none" strike="noStrike" baseline="0" dirty="0">
                <a:solidFill>
                  <a:srgbClr val="0D0D0D"/>
                </a:solidFill>
                <a:latin typeface="Times New Roman" panose="02020603050405020304" pitchFamily="18" charset="0"/>
                <a:cs typeface="Times New Roman" panose="02020603050405020304" pitchFamily="18" charset="0"/>
              </a:rPr>
              <a:t>5. Identify and clean any missing or inconsistent data in the "Department" column. </a:t>
            </a:r>
            <a:endParaRPr lang="en-US" sz="2100" b="1" i="0" u="none" strike="noStrike" baseline="0" dirty="0">
              <a:solidFill>
                <a:srgbClr val="000000"/>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 xmlns:a16="http://schemas.microsoft.com/office/drawing/2014/main" id="{367D3904-E476-87E0-7F66-04DFDA928625}"/>
              </a:ext>
            </a:extLst>
          </p:cNvPr>
          <p:cNvSpPr txBox="1"/>
          <p:nvPr/>
        </p:nvSpPr>
        <p:spPr>
          <a:xfrm>
            <a:off x="1299882" y="3013502"/>
            <a:ext cx="6311153" cy="415498"/>
          </a:xfrm>
          <a:prstGeom prst="rect">
            <a:avLst/>
          </a:prstGeom>
          <a:noFill/>
        </p:spPr>
        <p:txBody>
          <a:bodyPr wrap="square">
            <a:spAutoFit/>
          </a:bodyPr>
          <a:lstStyle/>
          <a:p>
            <a:r>
              <a:rPr lang="en-US" sz="2100" b="1" dirty="0">
                <a:solidFill>
                  <a:srgbClr val="0D0D0D"/>
                </a:solidFill>
                <a:latin typeface="Times New Roman" panose="02020603050405020304" pitchFamily="18" charset="0"/>
                <a:cs typeface="Times New Roman" panose="02020603050405020304" pitchFamily="18" charset="0"/>
              </a:rPr>
              <a:t>sol :  There is no missing values in our HR data . </a:t>
            </a:r>
            <a:endParaRPr lang="en-US" sz="2100" dirty="0"/>
          </a:p>
        </p:txBody>
      </p:sp>
    </p:spTree>
    <p:extLst>
      <p:ext uri="{BB962C8B-B14F-4D97-AF65-F5344CB8AC3E}">
        <p14:creationId xmlns:p14="http://schemas.microsoft.com/office/powerpoint/2010/main" val="25962880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2B800">
            <a:alpha val="50000"/>
          </a:srgbClr>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7DC6A192-51DB-4086-5D87-7245982FA4D5}"/>
              </a:ext>
            </a:extLst>
          </p:cNvPr>
          <p:cNvSpPr txBox="1"/>
          <p:nvPr/>
        </p:nvSpPr>
        <p:spPr>
          <a:xfrm>
            <a:off x="752474" y="325934"/>
            <a:ext cx="11058525" cy="738664"/>
          </a:xfrm>
          <a:prstGeom prst="rect">
            <a:avLst/>
          </a:prstGeom>
          <a:noFill/>
        </p:spPr>
        <p:txBody>
          <a:bodyPr wrap="square">
            <a:spAutoFit/>
          </a:bodyPr>
          <a:lstStyle/>
          <a:p>
            <a:r>
              <a:rPr lang="en-US" sz="2100" b="1" i="0" u="none" strike="noStrike" baseline="0" dirty="0">
                <a:solidFill>
                  <a:srgbClr val="0D0D0D"/>
                </a:solidFill>
                <a:latin typeface="Times New Roman" panose="02020603050405020304" pitchFamily="18" charset="0"/>
                <a:cs typeface="Times New Roman" panose="02020603050405020304" pitchFamily="18" charset="0"/>
              </a:rPr>
              <a:t>6. In Power BI, establish a relationship between the "</a:t>
            </a:r>
            <a:r>
              <a:rPr lang="en-US" sz="2100" b="1" i="0" u="none" strike="noStrike" baseline="0" dirty="0" err="1">
                <a:solidFill>
                  <a:srgbClr val="0D0D0D"/>
                </a:solidFill>
                <a:latin typeface="Times New Roman" panose="02020603050405020304" pitchFamily="18" charset="0"/>
                <a:cs typeface="Times New Roman" panose="02020603050405020304" pitchFamily="18" charset="0"/>
              </a:rPr>
              <a:t>EmployeeID</a:t>
            </a:r>
            <a:r>
              <a:rPr lang="en-US" sz="2100" b="1" i="0" u="none" strike="noStrike" baseline="0" dirty="0">
                <a:solidFill>
                  <a:srgbClr val="0D0D0D"/>
                </a:solidFill>
                <a:latin typeface="Times New Roman" panose="02020603050405020304" pitchFamily="18" charset="0"/>
                <a:cs typeface="Times New Roman" panose="02020603050405020304" pitchFamily="18" charset="0"/>
              </a:rPr>
              <a:t>" in the employee data and the "</a:t>
            </a:r>
            <a:r>
              <a:rPr lang="en-US" sz="2100" b="1" i="0" u="none" strike="noStrike" baseline="0" dirty="0" err="1">
                <a:solidFill>
                  <a:srgbClr val="0D0D0D"/>
                </a:solidFill>
                <a:latin typeface="Times New Roman" panose="02020603050405020304" pitchFamily="18" charset="0"/>
                <a:cs typeface="Times New Roman" panose="02020603050405020304" pitchFamily="18" charset="0"/>
              </a:rPr>
              <a:t>EmployeeID</a:t>
            </a:r>
            <a:r>
              <a:rPr lang="en-US" sz="2100" b="1" i="0" u="none" strike="noStrike" baseline="0" dirty="0">
                <a:solidFill>
                  <a:srgbClr val="0D0D0D"/>
                </a:solidFill>
                <a:latin typeface="Times New Roman" panose="02020603050405020304" pitchFamily="18" charset="0"/>
                <a:cs typeface="Times New Roman" panose="02020603050405020304" pitchFamily="18" charset="0"/>
              </a:rPr>
              <a:t>" in the time tracking data. </a:t>
            </a:r>
            <a:endParaRPr lang="en-US" sz="2100" b="1" i="0" u="none" strike="noStrike" baseline="0" dirty="0">
              <a:solidFill>
                <a:srgbClr val="000000"/>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 xmlns:a16="http://schemas.microsoft.com/office/drawing/2014/main" id="{8775C9C5-3F52-862F-38B3-D3C0877069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85590" y="1200517"/>
            <a:ext cx="8048985" cy="5553061"/>
          </a:xfrm>
          <a:prstGeom prst="rect">
            <a:avLst/>
          </a:prstGeom>
        </p:spPr>
      </p:pic>
    </p:spTree>
    <p:extLst>
      <p:ext uri="{BB962C8B-B14F-4D97-AF65-F5344CB8AC3E}">
        <p14:creationId xmlns:p14="http://schemas.microsoft.com/office/powerpoint/2010/main" val="20869791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2B800">
            <a:alpha val="50000"/>
          </a:srgbClr>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5DCB3F47-AA23-2ED4-6972-638BA4D2D6E1}"/>
              </a:ext>
            </a:extLst>
          </p:cNvPr>
          <p:cNvSpPr txBox="1"/>
          <p:nvPr/>
        </p:nvSpPr>
        <p:spPr>
          <a:xfrm>
            <a:off x="695324" y="295275"/>
            <a:ext cx="11315701" cy="738664"/>
          </a:xfrm>
          <a:prstGeom prst="rect">
            <a:avLst/>
          </a:prstGeom>
          <a:noFill/>
        </p:spPr>
        <p:txBody>
          <a:bodyPr wrap="square">
            <a:spAutoFit/>
          </a:bodyPr>
          <a:lstStyle/>
          <a:p>
            <a:r>
              <a:rPr lang="en-US" sz="2100" b="1" i="0" u="none" strike="noStrike" baseline="0" dirty="0">
                <a:solidFill>
                  <a:srgbClr val="0D0D0D"/>
                </a:solidFill>
                <a:latin typeface="Times New Roman" panose="02020603050405020304" pitchFamily="18" charset="0"/>
                <a:cs typeface="Times New Roman" panose="02020603050405020304" pitchFamily="18" charset="0"/>
              </a:rPr>
              <a:t>7. Using DAX, create a calculated column that calculates the average years an employee has spent with their current manager. </a:t>
            </a:r>
            <a:endParaRPr lang="en-US" sz="2100" b="1" i="0" u="none" strike="noStrike" baseline="0" dirty="0">
              <a:solidFill>
                <a:srgbClr val="000000"/>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 xmlns:a16="http://schemas.microsoft.com/office/drawing/2014/main" id="{84D2B45D-AF65-3CA8-D67B-F50E658405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0265" y="1131391"/>
            <a:ext cx="10371469" cy="5498009"/>
          </a:xfrm>
          <a:prstGeom prst="rect">
            <a:avLst/>
          </a:prstGeom>
        </p:spPr>
      </p:pic>
    </p:spTree>
    <p:extLst>
      <p:ext uri="{BB962C8B-B14F-4D97-AF65-F5344CB8AC3E}">
        <p14:creationId xmlns:p14="http://schemas.microsoft.com/office/powerpoint/2010/main" val="27310086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2B800">
            <a:alpha val="50000"/>
          </a:srgbClr>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CB9BE72C-A0FE-D9FD-FEF5-486A13859CE7}"/>
              </a:ext>
            </a:extLst>
          </p:cNvPr>
          <p:cNvSpPr txBox="1"/>
          <p:nvPr/>
        </p:nvSpPr>
        <p:spPr>
          <a:xfrm>
            <a:off x="952499" y="297359"/>
            <a:ext cx="11096626" cy="738664"/>
          </a:xfrm>
          <a:prstGeom prst="rect">
            <a:avLst/>
          </a:prstGeom>
          <a:noFill/>
        </p:spPr>
        <p:txBody>
          <a:bodyPr wrap="square">
            <a:spAutoFit/>
          </a:bodyPr>
          <a:lstStyle/>
          <a:p>
            <a:r>
              <a:rPr lang="en-US" sz="2100" b="1" i="0" u="none" strike="noStrike" baseline="0" dirty="0">
                <a:solidFill>
                  <a:srgbClr val="0D0D0D"/>
                </a:solidFill>
                <a:latin typeface="Times New Roman" panose="02020603050405020304" pitchFamily="18" charset="0"/>
                <a:cs typeface="Times New Roman" panose="02020603050405020304" pitchFamily="18" charset="0"/>
              </a:rPr>
              <a:t>8. Using Excel, create a pivot table that displays the count of employees in each Marital Status category, segmented by Department. </a:t>
            </a:r>
            <a:endParaRPr lang="en-US" sz="2100" b="1" i="0" u="none" strike="noStrike" baseline="0" dirty="0">
              <a:solidFill>
                <a:srgbClr val="000000"/>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 xmlns:a16="http://schemas.microsoft.com/office/drawing/2014/main" id="{A508673E-CC30-0684-87B9-5E081780C017}"/>
              </a:ext>
            </a:extLst>
          </p:cNvPr>
          <p:cNvPicPr>
            <a:picLocks noChangeAspect="1"/>
          </p:cNvPicPr>
          <p:nvPr/>
        </p:nvPicPr>
        <p:blipFill>
          <a:blip r:embed="rId2"/>
          <a:stretch>
            <a:fillRect/>
          </a:stretch>
        </p:blipFill>
        <p:spPr>
          <a:xfrm>
            <a:off x="2624137" y="1243804"/>
            <a:ext cx="6943725" cy="5420124"/>
          </a:xfrm>
          <a:prstGeom prst="rect">
            <a:avLst/>
          </a:prstGeom>
        </p:spPr>
      </p:pic>
    </p:spTree>
    <p:extLst>
      <p:ext uri="{BB962C8B-B14F-4D97-AF65-F5344CB8AC3E}">
        <p14:creationId xmlns:p14="http://schemas.microsoft.com/office/powerpoint/2010/main" val="40562698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1373</TotalTime>
  <Words>929</Words>
  <Application>Microsoft Office PowerPoint</Application>
  <PresentationFormat>Widescreen</PresentationFormat>
  <Paragraphs>91</Paragraphs>
  <Slides>25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Calibri</vt:lpstr>
      <vt:lpstr>Calibri Light</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kunal salunkhe</dc:creator>
  <cp:lastModifiedBy>SARVADNYA</cp:lastModifiedBy>
  <cp:revision>18</cp:revision>
  <dcterms:created xsi:type="dcterms:W3CDTF">2023-12-28T12:51:08Z</dcterms:created>
  <dcterms:modified xsi:type="dcterms:W3CDTF">2023-12-30T08:28:53Z</dcterms:modified>
</cp:coreProperties>
</file>