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39b1da2e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39b1da2e8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39b1da2e8_0_8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a39b1da2e8_0_8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39b1da2e8_0_1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a39b1da2e8_0_1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39b1da2e8_0_1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a39b1da2e8_0_1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39b1da2e8_0_10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a39b1da2e8_0_10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39b1da2e8_0_1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a39b1da2e8_0_1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39b1da2e8_0_1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a39b1da2e8_0_1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39b1da2e8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39b1da2e8_0_1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39b1da2e8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a39b1da2e8_0_1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39b1da2e8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a39b1da2e8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39b1da2e8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a39b1da2e8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39b1da2e8_0_4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39b1da2e8_0_4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39b1da2e8_0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a39b1da2e8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39b1da2e8_0_5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39b1da2e8_0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39b1da2e8_0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a39b1da2e8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39b1da2e8_0_6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39b1da2e8_0_6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39b1da2e8_0_7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a39b1da2e8_0_7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4" name="Shape 54"/>
        <p:cNvGrpSpPr/>
        <p:nvPr/>
      </p:nvGrpSpPr>
      <p:grpSpPr>
        <a:xfrm>
          <a:off x="0" y="0"/>
          <a:ext cx="0" cy="0"/>
          <a:chOff x="0" y="0"/>
          <a:chExt cx="0" cy="0"/>
        </a:xfrm>
      </p:grpSpPr>
      <p:sp>
        <p:nvSpPr>
          <p:cNvPr id="55" name="Google Shape;55;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9" name="Google Shape;59;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0" name="Google Shape;60;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61" name="Shape 61"/>
        <p:cNvGrpSpPr/>
        <p:nvPr/>
      </p:nvGrpSpPr>
      <p:grpSpPr>
        <a:xfrm>
          <a:off x="0" y="0"/>
          <a:ext cx="0" cy="0"/>
          <a:chOff x="0" y="0"/>
          <a:chExt cx="0" cy="0"/>
        </a:xfrm>
      </p:grpSpPr>
      <p:sp>
        <p:nvSpPr>
          <p:cNvPr id="62" name="Google Shape;62;p15"/>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15"/>
          <p:cNvGrpSpPr/>
          <p:nvPr/>
        </p:nvGrpSpPr>
        <p:grpSpPr>
          <a:xfrm>
            <a:off x="255200" y="592"/>
            <a:ext cx="2250363" cy="1044300"/>
            <a:chOff x="255200" y="592"/>
            <a:chExt cx="2250363" cy="1044300"/>
          </a:xfrm>
        </p:grpSpPr>
        <p:sp>
          <p:nvSpPr>
            <p:cNvPr id="67" name="Google Shape;67;p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15"/>
          <p:cNvGrpSpPr/>
          <p:nvPr/>
        </p:nvGrpSpPr>
        <p:grpSpPr>
          <a:xfrm>
            <a:off x="905395" y="592"/>
            <a:ext cx="2250363" cy="1044300"/>
            <a:chOff x="905395" y="592"/>
            <a:chExt cx="2250363" cy="1044300"/>
          </a:xfrm>
        </p:grpSpPr>
        <p:sp>
          <p:nvSpPr>
            <p:cNvPr id="71" name="Google Shape;71;p15"/>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5"/>
          <p:cNvGrpSpPr/>
          <p:nvPr/>
        </p:nvGrpSpPr>
        <p:grpSpPr>
          <a:xfrm>
            <a:off x="7057470" y="5088"/>
            <a:ext cx="1851282" cy="752108"/>
            <a:chOff x="6917201" y="0"/>
            <a:chExt cx="2227776" cy="863400"/>
          </a:xfrm>
        </p:grpSpPr>
        <p:sp>
          <p:nvSpPr>
            <p:cNvPr id="75" name="Google Shape;75;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5"/>
          <p:cNvGrpSpPr/>
          <p:nvPr/>
        </p:nvGrpSpPr>
        <p:grpSpPr>
          <a:xfrm>
            <a:off x="6553032" y="4217852"/>
            <a:ext cx="2389067" cy="925737"/>
            <a:chOff x="6917201" y="0"/>
            <a:chExt cx="2227776" cy="863400"/>
          </a:xfrm>
        </p:grpSpPr>
        <p:sp>
          <p:nvSpPr>
            <p:cNvPr id="79" name="Google Shape;79;p15"/>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5"/>
          <p:cNvGrpSpPr/>
          <p:nvPr/>
        </p:nvGrpSpPr>
        <p:grpSpPr>
          <a:xfrm>
            <a:off x="199151" y="4055652"/>
            <a:ext cx="2795413" cy="1083308"/>
            <a:chOff x="6917201" y="0"/>
            <a:chExt cx="2227776" cy="863400"/>
          </a:xfrm>
        </p:grpSpPr>
        <p:sp>
          <p:nvSpPr>
            <p:cNvPr id="83" name="Google Shape;83;p1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15"/>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87" name="Google Shape;87;p15"/>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8" name="Google Shape;88;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9" name="Shape 89"/>
        <p:cNvGrpSpPr/>
        <p:nvPr/>
      </p:nvGrpSpPr>
      <p:grpSpPr>
        <a:xfrm>
          <a:off x="0" y="0"/>
          <a:ext cx="0" cy="0"/>
          <a:chOff x="0" y="0"/>
          <a:chExt cx="0" cy="0"/>
        </a:xfrm>
      </p:grpSpPr>
      <p:sp>
        <p:nvSpPr>
          <p:cNvPr id="90" name="Google Shape;90;p1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6"/>
          <p:cNvGrpSpPr/>
          <p:nvPr/>
        </p:nvGrpSpPr>
        <p:grpSpPr>
          <a:xfrm>
            <a:off x="5594191" y="3961115"/>
            <a:ext cx="2910144" cy="1182340"/>
            <a:chOff x="6917201" y="0"/>
            <a:chExt cx="2227776" cy="863400"/>
          </a:xfrm>
        </p:grpSpPr>
        <p:sp>
          <p:nvSpPr>
            <p:cNvPr id="92" name="Google Shape;92;p1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6"/>
          <p:cNvGrpSpPr/>
          <p:nvPr/>
        </p:nvGrpSpPr>
        <p:grpSpPr>
          <a:xfrm>
            <a:off x="199151" y="2"/>
            <a:ext cx="2795413" cy="1083308"/>
            <a:chOff x="6917201" y="0"/>
            <a:chExt cx="2227776" cy="863400"/>
          </a:xfrm>
        </p:grpSpPr>
        <p:sp>
          <p:nvSpPr>
            <p:cNvPr id="96" name="Google Shape;96;p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3200"/>
              <a:buNone/>
              <a:defRPr sz="32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p:txBody>
      </p:sp>
      <p:sp>
        <p:nvSpPr>
          <p:cNvPr id="100" name="Google Shape;100;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20"/>
          <p:cNvGrpSpPr/>
          <p:nvPr/>
        </p:nvGrpSpPr>
        <p:grpSpPr>
          <a:xfrm>
            <a:off x="255991" y="-119"/>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 name="Google Shape;130;p20"/>
          <p:cNvGrpSpPr/>
          <p:nvPr/>
        </p:nvGrpSpPr>
        <p:grpSpPr>
          <a:xfrm>
            <a:off x="34934" y="4522125"/>
            <a:ext cx="1593305" cy="617072"/>
            <a:chOff x="6917201" y="0"/>
            <a:chExt cx="2227776"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0"/>
          <p:cNvGrpSpPr/>
          <p:nvPr/>
        </p:nvGrpSpPr>
        <p:grpSpPr>
          <a:xfrm>
            <a:off x="5886355" y="1243"/>
            <a:ext cx="3257454" cy="1261514"/>
            <a:chOff x="6917201" y="0"/>
            <a:chExt cx="2227776"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23"/>
          <p:cNvGrpSpPr/>
          <p:nvPr/>
        </p:nvGrpSpPr>
        <p:grpSpPr>
          <a:xfrm>
            <a:off x="5959223" y="4119576"/>
            <a:ext cx="2520951" cy="1024165"/>
            <a:chOff x="6917201" y="0"/>
            <a:chExt cx="2227776"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23"/>
          <p:cNvGrpSpPr/>
          <p:nvPr/>
        </p:nvGrpSpPr>
        <p:grpSpPr>
          <a:xfrm>
            <a:off x="199151" y="2"/>
            <a:ext cx="2795413" cy="1083308"/>
            <a:chOff x="6917201" y="0"/>
            <a:chExt cx="2227776"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2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8600"/>
              <a:buNone/>
              <a:defRPr sz="8600">
                <a:solidFill>
                  <a:schemeClr val="dk2"/>
                </a:solidFill>
              </a:defRPr>
            </a:lvl1pPr>
            <a:lvl2pPr lvl="1" rtl="0" algn="ctr">
              <a:lnSpc>
                <a:spcPct val="100000"/>
              </a:lnSpc>
              <a:spcBef>
                <a:spcPts val="0"/>
              </a:spcBef>
              <a:spcAft>
                <a:spcPts val="0"/>
              </a:spcAft>
              <a:buClr>
                <a:schemeClr val="dk2"/>
              </a:buClr>
              <a:buSzPts val="8600"/>
              <a:buNone/>
              <a:defRPr sz="8600">
                <a:solidFill>
                  <a:schemeClr val="dk2"/>
                </a:solidFill>
              </a:defRPr>
            </a:lvl2pPr>
            <a:lvl3pPr lvl="2" rtl="0" algn="ctr">
              <a:lnSpc>
                <a:spcPct val="100000"/>
              </a:lnSpc>
              <a:spcBef>
                <a:spcPts val="0"/>
              </a:spcBef>
              <a:spcAft>
                <a:spcPts val="0"/>
              </a:spcAft>
              <a:buClr>
                <a:schemeClr val="dk2"/>
              </a:buClr>
              <a:buSzPts val="8600"/>
              <a:buNone/>
              <a:defRPr sz="8600">
                <a:solidFill>
                  <a:schemeClr val="dk2"/>
                </a:solidFill>
              </a:defRPr>
            </a:lvl3pPr>
            <a:lvl4pPr lvl="3" rtl="0" algn="ctr">
              <a:lnSpc>
                <a:spcPct val="100000"/>
              </a:lnSpc>
              <a:spcBef>
                <a:spcPts val="0"/>
              </a:spcBef>
              <a:spcAft>
                <a:spcPts val="0"/>
              </a:spcAft>
              <a:buClr>
                <a:schemeClr val="dk2"/>
              </a:buClr>
              <a:buSzPts val="8600"/>
              <a:buNone/>
              <a:defRPr sz="8600">
                <a:solidFill>
                  <a:schemeClr val="dk2"/>
                </a:solidFill>
              </a:defRPr>
            </a:lvl4pPr>
            <a:lvl5pPr lvl="4" rtl="0" algn="ctr">
              <a:lnSpc>
                <a:spcPct val="100000"/>
              </a:lnSpc>
              <a:spcBef>
                <a:spcPts val="0"/>
              </a:spcBef>
              <a:spcAft>
                <a:spcPts val="0"/>
              </a:spcAft>
              <a:buClr>
                <a:schemeClr val="dk2"/>
              </a:buClr>
              <a:buSzPts val="8600"/>
              <a:buNone/>
              <a:defRPr sz="8600">
                <a:solidFill>
                  <a:schemeClr val="dk2"/>
                </a:solidFill>
              </a:defRPr>
            </a:lvl5pPr>
            <a:lvl6pPr lvl="5" rtl="0" algn="ctr">
              <a:lnSpc>
                <a:spcPct val="100000"/>
              </a:lnSpc>
              <a:spcBef>
                <a:spcPts val="0"/>
              </a:spcBef>
              <a:spcAft>
                <a:spcPts val="0"/>
              </a:spcAft>
              <a:buClr>
                <a:schemeClr val="dk2"/>
              </a:buClr>
              <a:buSzPts val="8600"/>
              <a:buNone/>
              <a:defRPr sz="8600">
                <a:solidFill>
                  <a:schemeClr val="dk2"/>
                </a:solidFill>
              </a:defRPr>
            </a:lvl6pPr>
            <a:lvl7pPr lvl="6" rtl="0" algn="ctr">
              <a:lnSpc>
                <a:spcPct val="100000"/>
              </a:lnSpc>
              <a:spcBef>
                <a:spcPts val="0"/>
              </a:spcBef>
              <a:spcAft>
                <a:spcPts val="0"/>
              </a:spcAft>
              <a:buClr>
                <a:schemeClr val="dk2"/>
              </a:buClr>
              <a:buSzPts val="8600"/>
              <a:buNone/>
              <a:defRPr sz="8600">
                <a:solidFill>
                  <a:schemeClr val="dk2"/>
                </a:solidFill>
              </a:defRPr>
            </a:lvl7pPr>
            <a:lvl8pPr lvl="7" rtl="0" algn="ctr">
              <a:lnSpc>
                <a:spcPct val="100000"/>
              </a:lnSpc>
              <a:spcBef>
                <a:spcPts val="0"/>
              </a:spcBef>
              <a:spcAft>
                <a:spcPts val="0"/>
              </a:spcAft>
              <a:buClr>
                <a:schemeClr val="dk2"/>
              </a:buClr>
              <a:buSzPts val="8600"/>
              <a:buNone/>
              <a:defRPr sz="8600">
                <a:solidFill>
                  <a:schemeClr val="dk2"/>
                </a:solidFill>
              </a:defRPr>
            </a:lvl8pPr>
            <a:lvl9pPr lvl="8" rtl="0"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rtl="0" algn="ctr">
              <a:lnSpc>
                <a:spcPct val="115000"/>
              </a:lnSpc>
              <a:spcBef>
                <a:spcPts val="0"/>
              </a:spcBef>
              <a:spcAft>
                <a:spcPts val="0"/>
              </a:spcAft>
              <a:buSzPts val="1300"/>
              <a:buChar char="●"/>
              <a:defRPr/>
            </a:lvl1pPr>
            <a:lvl2pPr indent="-298450" lvl="1" marL="914400" rtl="0" algn="ctr">
              <a:lnSpc>
                <a:spcPct val="115000"/>
              </a:lnSpc>
              <a:spcBef>
                <a:spcPts val="0"/>
              </a:spcBef>
              <a:spcAft>
                <a:spcPts val="0"/>
              </a:spcAft>
              <a:buSzPts val="1100"/>
              <a:buChar char="○"/>
              <a:defRPr/>
            </a:lvl2pPr>
            <a:lvl3pPr indent="-298450" lvl="2" marL="1371600" rtl="0" algn="ctr">
              <a:lnSpc>
                <a:spcPct val="115000"/>
              </a:lnSpc>
              <a:spcBef>
                <a:spcPts val="0"/>
              </a:spcBef>
              <a:spcAft>
                <a:spcPts val="0"/>
              </a:spcAft>
              <a:buSzPts val="1100"/>
              <a:buChar char="■"/>
              <a:defRPr/>
            </a:lvl3pPr>
            <a:lvl4pPr indent="-298450" lvl="3" marL="1828800" rtl="0" algn="ctr">
              <a:lnSpc>
                <a:spcPct val="115000"/>
              </a:lnSpc>
              <a:spcBef>
                <a:spcPts val="0"/>
              </a:spcBef>
              <a:spcAft>
                <a:spcPts val="0"/>
              </a:spcAft>
              <a:buSzPts val="1100"/>
              <a:buChar char="●"/>
              <a:defRPr/>
            </a:lvl4pPr>
            <a:lvl5pPr indent="-298450" lvl="4" marL="2286000" rtl="0" algn="ctr">
              <a:lnSpc>
                <a:spcPct val="115000"/>
              </a:lnSpc>
              <a:spcBef>
                <a:spcPts val="0"/>
              </a:spcBef>
              <a:spcAft>
                <a:spcPts val="0"/>
              </a:spcAft>
              <a:buSzPts val="1100"/>
              <a:buChar char="○"/>
              <a:defRPr/>
            </a:lvl5pPr>
            <a:lvl6pPr indent="-298450" lvl="5" marL="2743200" rtl="0" algn="ctr">
              <a:lnSpc>
                <a:spcPct val="115000"/>
              </a:lnSpc>
              <a:spcBef>
                <a:spcPts val="0"/>
              </a:spcBef>
              <a:spcAft>
                <a:spcPts val="0"/>
              </a:spcAft>
              <a:buSzPts val="1100"/>
              <a:buChar char="■"/>
              <a:defRPr/>
            </a:lvl6pPr>
            <a:lvl7pPr indent="-298450" lvl="6" marL="3200400" rtl="0" algn="ctr">
              <a:lnSpc>
                <a:spcPct val="115000"/>
              </a:lnSpc>
              <a:spcBef>
                <a:spcPts val="0"/>
              </a:spcBef>
              <a:spcAft>
                <a:spcPts val="0"/>
              </a:spcAft>
              <a:buSzPts val="1100"/>
              <a:buChar char="●"/>
              <a:defRPr/>
            </a:lvl7pPr>
            <a:lvl8pPr indent="-298450" lvl="7" marL="3657600" rtl="0" algn="ctr">
              <a:lnSpc>
                <a:spcPct val="115000"/>
              </a:lnSpc>
              <a:spcBef>
                <a:spcPts val="0"/>
              </a:spcBef>
              <a:spcAft>
                <a:spcPts val="0"/>
              </a:spcAft>
              <a:buSzPts val="1100"/>
              <a:buChar char="○"/>
              <a:defRPr/>
            </a:lvl8pPr>
            <a:lvl9pPr indent="-298450" lvl="8" marL="4114800" rtl="0" algn="ctr">
              <a:lnSpc>
                <a:spcPct val="115000"/>
              </a:lnSpc>
              <a:spcBef>
                <a:spcPts val="0"/>
              </a:spcBef>
              <a:spcAft>
                <a:spcPts val="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drive.google.com/file/d/15aw024CC4L1ndwZazkNsfJinVjpu-NVc/view" TargetMode="External"/><Relationship Id="rId4" Type="http://schemas.openxmlformats.org/officeDocument/2006/relationships/image" Target="../media/image6.jpg"/><Relationship Id="rId5" Type="http://schemas.openxmlformats.org/officeDocument/2006/relationships/hyperlink" Target="http://drive.google.com/file/d/1X5LEt7ApSkBQvFEC9zaKCt0koFkfleEo/view" TargetMode="External"/><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drive.google.com/file/d/1OHp_6d5xZHNrY6jpiKDHOqTjUQ_v8_gi/view"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drive.google.com/file/d/1ZGAcHMVIFan7YyAxam55-n_Qt3tEI5PF/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drive.google.com/file/d/1wU70s8HuhE96Rxsb8K0PNBmgzTLzgy69/view" TargetMode="Externa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832200" y="1078975"/>
            <a:ext cx="7479600" cy="18645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SzPts val="4222"/>
              <a:buNone/>
            </a:pPr>
            <a:r>
              <a:rPr lang="en" sz="2000">
                <a:solidFill>
                  <a:srgbClr val="783F04"/>
                </a:solidFill>
                <a:latin typeface="Georgia"/>
                <a:ea typeface="Georgia"/>
                <a:cs typeface="Georgia"/>
                <a:sym typeface="Georgia"/>
              </a:rPr>
              <a:t>A  PRESENTATION  ON </a:t>
            </a:r>
            <a:endParaRPr sz="1200">
              <a:solidFill>
                <a:srgbClr val="783F04"/>
              </a:solidFill>
              <a:latin typeface="Georgia"/>
              <a:ea typeface="Georgia"/>
              <a:cs typeface="Georgia"/>
              <a:sym typeface="Georgia"/>
            </a:endParaRPr>
          </a:p>
          <a:p>
            <a:pPr indent="0" lvl="0" marL="0" rtl="0" algn="ctr">
              <a:lnSpc>
                <a:spcPct val="100000"/>
              </a:lnSpc>
              <a:spcBef>
                <a:spcPts val="0"/>
              </a:spcBef>
              <a:spcAft>
                <a:spcPts val="0"/>
              </a:spcAft>
              <a:buSzPts val="4222"/>
              <a:buNone/>
            </a:pPr>
            <a:r>
              <a:rPr b="1" lang="en">
                <a:solidFill>
                  <a:srgbClr val="783F04"/>
                </a:solidFill>
                <a:latin typeface="Georgia"/>
                <a:ea typeface="Georgia"/>
                <a:cs typeface="Georgia"/>
                <a:sym typeface="Georgia"/>
              </a:rPr>
              <a:t>Off-Street Car Detection Algorithm for Smart Parking</a:t>
            </a:r>
            <a:endParaRPr b="1">
              <a:solidFill>
                <a:srgbClr val="783F04"/>
              </a:solidFill>
              <a:latin typeface="Georgia"/>
              <a:ea typeface="Georgia"/>
              <a:cs typeface="Georgia"/>
              <a:sym typeface="Georgia"/>
            </a:endParaRPr>
          </a:p>
        </p:txBody>
      </p:sp>
      <p:sp>
        <p:nvSpPr>
          <p:cNvPr id="174" name="Google Shape;174;p25"/>
          <p:cNvSpPr txBox="1"/>
          <p:nvPr>
            <p:ph idx="1" type="subTitle"/>
          </p:nvPr>
        </p:nvSpPr>
        <p:spPr>
          <a:xfrm>
            <a:off x="2021900" y="2943475"/>
            <a:ext cx="5361300" cy="82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600"/>
              <a:buNone/>
            </a:pPr>
            <a:r>
              <a:rPr b="1" lang="en" sz="1400">
                <a:solidFill>
                  <a:srgbClr val="783F04"/>
                </a:solidFill>
                <a:latin typeface="Georgia"/>
                <a:ea typeface="Georgia"/>
                <a:cs typeface="Georgia"/>
                <a:sym typeface="Georgia"/>
              </a:rPr>
              <a:t> </a:t>
            </a:r>
            <a:r>
              <a:rPr lang="en" sz="1400">
                <a:solidFill>
                  <a:srgbClr val="783F04"/>
                </a:solidFill>
                <a:latin typeface="Georgia"/>
                <a:ea typeface="Georgia"/>
                <a:cs typeface="Georgia"/>
                <a:sym typeface="Georgia"/>
              </a:rPr>
              <a:t>By</a:t>
            </a:r>
            <a:r>
              <a:rPr b="1" lang="en" sz="1400">
                <a:solidFill>
                  <a:srgbClr val="783F04"/>
                </a:solidFill>
                <a:latin typeface="Georgia"/>
                <a:ea typeface="Georgia"/>
                <a:cs typeface="Georgia"/>
                <a:sym typeface="Georgia"/>
              </a:rPr>
              <a:t> :-  </a:t>
            </a:r>
            <a:endParaRPr b="1" sz="1400">
              <a:solidFill>
                <a:srgbClr val="783F04"/>
              </a:solidFill>
              <a:latin typeface="Georgia"/>
              <a:ea typeface="Georgia"/>
              <a:cs typeface="Georgia"/>
              <a:sym typeface="Georgia"/>
            </a:endParaRPr>
          </a:p>
          <a:p>
            <a:pPr indent="0" lvl="0" marL="0" rtl="0" algn="ctr">
              <a:lnSpc>
                <a:spcPct val="115000"/>
              </a:lnSpc>
              <a:spcBef>
                <a:spcPts val="0"/>
              </a:spcBef>
              <a:spcAft>
                <a:spcPts val="0"/>
              </a:spcAft>
              <a:buSzPts val="1600"/>
              <a:buNone/>
            </a:pPr>
            <a:r>
              <a:rPr b="1" lang="en" sz="1400">
                <a:solidFill>
                  <a:srgbClr val="783F04"/>
                </a:solidFill>
                <a:latin typeface="Georgia"/>
                <a:ea typeface="Georgia"/>
                <a:cs typeface="Georgia"/>
                <a:sym typeface="Georgia"/>
              </a:rPr>
              <a:t>  </a:t>
            </a:r>
            <a:endParaRPr b="1" sz="1400">
              <a:solidFill>
                <a:srgbClr val="783F04"/>
              </a:solidFill>
              <a:latin typeface="Georgia"/>
              <a:ea typeface="Georgia"/>
              <a:cs typeface="Georgia"/>
              <a:sym typeface="Georgia"/>
            </a:endParaRPr>
          </a:p>
          <a:p>
            <a:pPr indent="0" lvl="0" marL="0" rtl="0" algn="ctr">
              <a:lnSpc>
                <a:spcPct val="115000"/>
              </a:lnSpc>
              <a:spcBef>
                <a:spcPts val="0"/>
              </a:spcBef>
              <a:spcAft>
                <a:spcPts val="0"/>
              </a:spcAft>
              <a:buSzPts val="1600"/>
              <a:buNone/>
            </a:pPr>
            <a:r>
              <a:rPr b="1" lang="en" sz="1400">
                <a:solidFill>
                  <a:srgbClr val="783F04"/>
                </a:solidFill>
                <a:latin typeface="Georgia"/>
                <a:ea typeface="Georgia"/>
                <a:cs typeface="Georgia"/>
                <a:sym typeface="Georgia"/>
              </a:rPr>
              <a:t> KUNAL SANGHVI [011809708]</a:t>
            </a:r>
            <a:endParaRPr b="1" sz="1400">
              <a:solidFill>
                <a:srgbClr val="783F04"/>
              </a:solidFill>
              <a:latin typeface="Georgia"/>
              <a:ea typeface="Georgia"/>
              <a:cs typeface="Georgia"/>
              <a:sym typeface="Georgia"/>
            </a:endParaRPr>
          </a:p>
          <a:p>
            <a:pPr indent="0" lvl="0" marL="0" rtl="0" algn="ctr">
              <a:lnSpc>
                <a:spcPct val="115000"/>
              </a:lnSpc>
              <a:spcBef>
                <a:spcPts val="0"/>
              </a:spcBef>
              <a:spcAft>
                <a:spcPts val="0"/>
              </a:spcAft>
              <a:buSzPts val="1600"/>
              <a:buNone/>
            </a:pPr>
            <a:r>
              <a:t/>
            </a:r>
            <a:endParaRPr b="1" sz="1400">
              <a:solidFill>
                <a:srgbClr val="783F04"/>
              </a:solidFill>
              <a:latin typeface="Georgia"/>
              <a:ea typeface="Georgia"/>
              <a:cs typeface="Georgia"/>
              <a:sym typeface="Georgia"/>
            </a:endParaRPr>
          </a:p>
          <a:p>
            <a:pPr indent="0" lvl="0" marL="0" rtl="0" algn="ctr">
              <a:lnSpc>
                <a:spcPct val="115000"/>
              </a:lnSpc>
              <a:spcBef>
                <a:spcPts val="0"/>
              </a:spcBef>
              <a:spcAft>
                <a:spcPts val="0"/>
              </a:spcAft>
              <a:buSzPts val="1600"/>
              <a:buNone/>
            </a:pPr>
            <a:r>
              <a:rPr lang="en" sz="1100">
                <a:solidFill>
                  <a:srgbClr val="783F04"/>
                </a:solidFill>
                <a:latin typeface="Georgia"/>
                <a:ea typeface="Georgia"/>
                <a:cs typeface="Georgia"/>
                <a:sym typeface="Georgia"/>
              </a:rPr>
              <a:t> </a:t>
            </a:r>
            <a:endParaRPr b="1" sz="1300">
              <a:solidFill>
                <a:srgbClr val="783F04"/>
              </a:solidFill>
              <a:latin typeface="Georgia"/>
              <a:ea typeface="Georgia"/>
              <a:cs typeface="Georgia"/>
              <a:sym typeface="Georgia"/>
            </a:endParaRPr>
          </a:p>
          <a:p>
            <a:pPr indent="0" lvl="0" marL="0" rtl="0" algn="ctr">
              <a:lnSpc>
                <a:spcPct val="100000"/>
              </a:lnSpc>
              <a:spcBef>
                <a:spcPts val="0"/>
              </a:spcBef>
              <a:spcAft>
                <a:spcPts val="0"/>
              </a:spcAft>
              <a:buSzPts val="16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ctrTitle"/>
          </p:nvPr>
        </p:nvSpPr>
        <p:spPr>
          <a:xfrm>
            <a:off x="1891350" y="402950"/>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Algorithm</a:t>
            </a:r>
            <a:endParaRPr sz="2800">
              <a:latin typeface="Georgia"/>
              <a:ea typeface="Georgia"/>
              <a:cs typeface="Georgia"/>
              <a:sym typeface="Georgia"/>
            </a:endParaRPr>
          </a:p>
        </p:txBody>
      </p:sp>
      <p:sp>
        <p:nvSpPr>
          <p:cNvPr id="230" name="Google Shape;230;p34"/>
          <p:cNvSpPr/>
          <p:nvPr/>
        </p:nvSpPr>
        <p:spPr>
          <a:xfrm>
            <a:off x="669300" y="1749975"/>
            <a:ext cx="1135200" cy="415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START</a:t>
            </a:r>
            <a:endParaRPr b="0" i="0" sz="1400" u="none" cap="none" strike="noStrike">
              <a:solidFill>
                <a:srgbClr val="000000"/>
              </a:solidFill>
              <a:latin typeface="Arial"/>
              <a:ea typeface="Arial"/>
              <a:cs typeface="Arial"/>
              <a:sym typeface="Arial"/>
            </a:endParaRPr>
          </a:p>
        </p:txBody>
      </p:sp>
      <p:sp>
        <p:nvSpPr>
          <p:cNvPr id="231" name="Google Shape;231;p34"/>
          <p:cNvSpPr/>
          <p:nvPr/>
        </p:nvSpPr>
        <p:spPr>
          <a:xfrm>
            <a:off x="2144175" y="1632225"/>
            <a:ext cx="1388100" cy="65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Take live video frame from camera</a:t>
            </a:r>
            <a:endParaRPr b="0" i="0" sz="1400" u="none" cap="none" strike="noStrike">
              <a:solidFill>
                <a:srgbClr val="000000"/>
              </a:solidFill>
              <a:latin typeface="Arial"/>
              <a:ea typeface="Arial"/>
              <a:cs typeface="Arial"/>
              <a:sym typeface="Arial"/>
            </a:endParaRPr>
          </a:p>
        </p:txBody>
      </p:sp>
      <p:cxnSp>
        <p:nvCxnSpPr>
          <p:cNvPr id="232" name="Google Shape;232;p34"/>
          <p:cNvCxnSpPr>
            <a:stCxn id="230" idx="3"/>
            <a:endCxn id="231" idx="1"/>
          </p:cNvCxnSpPr>
          <p:nvPr/>
        </p:nvCxnSpPr>
        <p:spPr>
          <a:xfrm>
            <a:off x="1804500" y="1957575"/>
            <a:ext cx="339600" cy="0"/>
          </a:xfrm>
          <a:prstGeom prst="straightConnector1">
            <a:avLst/>
          </a:prstGeom>
          <a:noFill/>
          <a:ln cap="flat" cmpd="sng" w="9525">
            <a:solidFill>
              <a:schemeClr val="dk2"/>
            </a:solidFill>
            <a:prstDash val="solid"/>
            <a:round/>
            <a:headEnd len="sm" w="sm" type="none"/>
            <a:tailEnd len="med" w="med" type="triangle"/>
          </a:ln>
        </p:spPr>
      </p:cxnSp>
      <p:sp>
        <p:nvSpPr>
          <p:cNvPr id="233" name="Google Shape;233;p34"/>
          <p:cNvSpPr/>
          <p:nvPr/>
        </p:nvSpPr>
        <p:spPr>
          <a:xfrm>
            <a:off x="3871950" y="1511325"/>
            <a:ext cx="1544100" cy="89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Give video feed to the deep learning algorithm</a:t>
            </a:r>
            <a:endParaRPr b="0" i="0" sz="1400" u="none" cap="none" strike="noStrike">
              <a:solidFill>
                <a:srgbClr val="000000"/>
              </a:solidFill>
              <a:latin typeface="Arial"/>
              <a:ea typeface="Arial"/>
              <a:cs typeface="Arial"/>
              <a:sym typeface="Arial"/>
            </a:endParaRPr>
          </a:p>
        </p:txBody>
      </p:sp>
      <p:cxnSp>
        <p:nvCxnSpPr>
          <p:cNvPr id="234" name="Google Shape;234;p34"/>
          <p:cNvCxnSpPr/>
          <p:nvPr/>
        </p:nvCxnSpPr>
        <p:spPr>
          <a:xfrm>
            <a:off x="3532275" y="1957575"/>
            <a:ext cx="339600" cy="0"/>
          </a:xfrm>
          <a:prstGeom prst="straightConnector1">
            <a:avLst/>
          </a:prstGeom>
          <a:noFill/>
          <a:ln cap="flat" cmpd="sng" w="9525">
            <a:solidFill>
              <a:schemeClr val="dk2"/>
            </a:solidFill>
            <a:prstDash val="solid"/>
            <a:round/>
            <a:headEnd len="sm" w="sm" type="none"/>
            <a:tailEnd len="med" w="med" type="triangle"/>
          </a:ln>
        </p:spPr>
      </p:cxnSp>
      <p:cxnSp>
        <p:nvCxnSpPr>
          <p:cNvPr id="235" name="Google Shape;235;p34"/>
          <p:cNvCxnSpPr/>
          <p:nvPr/>
        </p:nvCxnSpPr>
        <p:spPr>
          <a:xfrm>
            <a:off x="5416050" y="1957575"/>
            <a:ext cx="339600" cy="0"/>
          </a:xfrm>
          <a:prstGeom prst="straightConnector1">
            <a:avLst/>
          </a:prstGeom>
          <a:noFill/>
          <a:ln cap="flat" cmpd="sng" w="9525">
            <a:solidFill>
              <a:schemeClr val="dk2"/>
            </a:solidFill>
            <a:prstDash val="solid"/>
            <a:round/>
            <a:headEnd len="sm" w="sm" type="none"/>
            <a:tailEnd len="med" w="med" type="triangle"/>
          </a:ln>
        </p:spPr>
      </p:cxnSp>
      <p:sp>
        <p:nvSpPr>
          <p:cNvPr id="236" name="Google Shape;236;p34"/>
          <p:cNvSpPr/>
          <p:nvPr/>
        </p:nvSpPr>
        <p:spPr>
          <a:xfrm>
            <a:off x="5755725" y="1485525"/>
            <a:ext cx="1903800" cy="944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Is any car detected?</a:t>
            </a:r>
            <a:endParaRPr b="0" i="0" sz="1300" u="none" cap="none" strike="noStrike">
              <a:solidFill>
                <a:srgbClr val="000000"/>
              </a:solidFill>
              <a:latin typeface="Arial"/>
              <a:ea typeface="Arial"/>
              <a:cs typeface="Arial"/>
              <a:sym typeface="Arial"/>
            </a:endParaRPr>
          </a:p>
        </p:txBody>
      </p:sp>
      <p:cxnSp>
        <p:nvCxnSpPr>
          <p:cNvPr id="237" name="Google Shape;237;p34"/>
          <p:cNvCxnSpPr/>
          <p:nvPr/>
        </p:nvCxnSpPr>
        <p:spPr>
          <a:xfrm flipH="1" rot="10800000">
            <a:off x="6701475" y="1187925"/>
            <a:ext cx="12300" cy="297600"/>
          </a:xfrm>
          <a:prstGeom prst="straightConnector1">
            <a:avLst/>
          </a:prstGeom>
          <a:noFill/>
          <a:ln cap="flat" cmpd="sng" w="9525">
            <a:solidFill>
              <a:schemeClr val="dk2"/>
            </a:solidFill>
            <a:prstDash val="solid"/>
            <a:round/>
            <a:headEnd len="sm" w="sm" type="none"/>
            <a:tailEnd len="sm" w="sm" type="none"/>
          </a:ln>
        </p:spPr>
      </p:cxnSp>
      <p:cxnSp>
        <p:nvCxnSpPr>
          <p:cNvPr id="238" name="Google Shape;238;p34"/>
          <p:cNvCxnSpPr>
            <a:endCxn id="239" idx="3"/>
          </p:cNvCxnSpPr>
          <p:nvPr/>
        </p:nvCxnSpPr>
        <p:spPr>
          <a:xfrm rot="10800000">
            <a:off x="4985900" y="1171025"/>
            <a:ext cx="1722000" cy="16800"/>
          </a:xfrm>
          <a:prstGeom prst="straightConnector1">
            <a:avLst/>
          </a:prstGeom>
          <a:noFill/>
          <a:ln cap="flat" cmpd="sng" w="9525">
            <a:solidFill>
              <a:schemeClr val="dk2"/>
            </a:solidFill>
            <a:prstDash val="solid"/>
            <a:round/>
            <a:headEnd len="sm" w="sm" type="none"/>
            <a:tailEnd len="sm" w="sm" type="none"/>
          </a:ln>
        </p:spPr>
      </p:cxnSp>
      <p:cxnSp>
        <p:nvCxnSpPr>
          <p:cNvPr id="240" name="Google Shape;240;p34"/>
          <p:cNvCxnSpPr>
            <a:endCxn id="231" idx="0"/>
          </p:cNvCxnSpPr>
          <p:nvPr/>
        </p:nvCxnSpPr>
        <p:spPr>
          <a:xfrm>
            <a:off x="2825625" y="1160925"/>
            <a:ext cx="12600" cy="471300"/>
          </a:xfrm>
          <a:prstGeom prst="straightConnector1">
            <a:avLst/>
          </a:prstGeom>
          <a:noFill/>
          <a:ln cap="flat" cmpd="sng" w="9525">
            <a:solidFill>
              <a:schemeClr val="dk2"/>
            </a:solidFill>
            <a:prstDash val="solid"/>
            <a:round/>
            <a:headEnd len="sm" w="sm" type="none"/>
            <a:tailEnd len="med" w="med" type="triangle"/>
          </a:ln>
        </p:spPr>
      </p:cxnSp>
      <p:cxnSp>
        <p:nvCxnSpPr>
          <p:cNvPr id="241" name="Google Shape;241;p34"/>
          <p:cNvCxnSpPr>
            <a:stCxn id="239" idx="1"/>
          </p:cNvCxnSpPr>
          <p:nvPr/>
        </p:nvCxnSpPr>
        <p:spPr>
          <a:xfrm rot="10800000">
            <a:off x="2831900" y="1170125"/>
            <a:ext cx="1722000" cy="900"/>
          </a:xfrm>
          <a:prstGeom prst="straightConnector1">
            <a:avLst/>
          </a:prstGeom>
          <a:noFill/>
          <a:ln cap="flat" cmpd="sng" w="9525">
            <a:solidFill>
              <a:schemeClr val="dk2"/>
            </a:solidFill>
            <a:prstDash val="solid"/>
            <a:round/>
            <a:headEnd len="sm" w="sm" type="none"/>
            <a:tailEnd len="sm" w="sm" type="none"/>
          </a:ln>
        </p:spPr>
      </p:cxnSp>
      <p:sp>
        <p:nvSpPr>
          <p:cNvPr id="239" name="Google Shape;239;p34"/>
          <p:cNvSpPr txBox="1"/>
          <p:nvPr/>
        </p:nvSpPr>
        <p:spPr>
          <a:xfrm>
            <a:off x="4553900" y="970925"/>
            <a:ext cx="43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No</a:t>
            </a:r>
            <a:endParaRPr b="0" i="0" sz="1400" u="none" cap="none" strike="noStrike">
              <a:solidFill>
                <a:srgbClr val="000000"/>
              </a:solidFill>
              <a:latin typeface="Calibri"/>
              <a:ea typeface="Calibri"/>
              <a:cs typeface="Calibri"/>
              <a:sym typeface="Calibri"/>
            </a:endParaRPr>
          </a:p>
        </p:txBody>
      </p:sp>
      <p:sp>
        <p:nvSpPr>
          <p:cNvPr id="242" name="Google Shape;242;p34"/>
          <p:cNvSpPr/>
          <p:nvPr/>
        </p:nvSpPr>
        <p:spPr>
          <a:xfrm>
            <a:off x="5458275" y="2639925"/>
            <a:ext cx="2496300" cy="716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Coordinates are matched?</a:t>
            </a:r>
            <a:endParaRPr b="0" i="0" sz="1300" u="none" cap="none" strike="noStrike">
              <a:solidFill>
                <a:srgbClr val="000000"/>
              </a:solidFill>
              <a:latin typeface="Arial"/>
              <a:ea typeface="Arial"/>
              <a:cs typeface="Arial"/>
              <a:sym typeface="Arial"/>
            </a:endParaRPr>
          </a:p>
        </p:txBody>
      </p:sp>
      <p:cxnSp>
        <p:nvCxnSpPr>
          <p:cNvPr id="243" name="Google Shape;243;p34"/>
          <p:cNvCxnSpPr>
            <a:stCxn id="236" idx="2"/>
          </p:cNvCxnSpPr>
          <p:nvPr/>
        </p:nvCxnSpPr>
        <p:spPr>
          <a:xfrm flipH="1">
            <a:off x="6705225" y="2429625"/>
            <a:ext cx="2400" cy="210300"/>
          </a:xfrm>
          <a:prstGeom prst="straightConnector1">
            <a:avLst/>
          </a:prstGeom>
          <a:noFill/>
          <a:ln cap="flat" cmpd="sng" w="9525">
            <a:solidFill>
              <a:schemeClr val="dk2"/>
            </a:solidFill>
            <a:prstDash val="solid"/>
            <a:round/>
            <a:headEnd len="sm" w="sm" type="none"/>
            <a:tailEnd len="med" w="med" type="triangle"/>
          </a:ln>
        </p:spPr>
      </p:cxnSp>
      <p:cxnSp>
        <p:nvCxnSpPr>
          <p:cNvPr id="244" name="Google Shape;244;p34"/>
          <p:cNvCxnSpPr/>
          <p:nvPr/>
        </p:nvCxnSpPr>
        <p:spPr>
          <a:xfrm rot="10800000">
            <a:off x="3783000" y="2986750"/>
            <a:ext cx="1722000" cy="16800"/>
          </a:xfrm>
          <a:prstGeom prst="straightConnector1">
            <a:avLst/>
          </a:prstGeom>
          <a:noFill/>
          <a:ln cap="flat" cmpd="sng" w="9525">
            <a:solidFill>
              <a:schemeClr val="dk2"/>
            </a:solidFill>
            <a:prstDash val="solid"/>
            <a:round/>
            <a:headEnd len="sm" w="sm" type="none"/>
            <a:tailEnd len="sm" w="sm" type="none"/>
          </a:ln>
        </p:spPr>
      </p:cxnSp>
      <p:cxnSp>
        <p:nvCxnSpPr>
          <p:cNvPr id="245" name="Google Shape;245;p34"/>
          <p:cNvCxnSpPr>
            <a:stCxn id="246" idx="1"/>
          </p:cNvCxnSpPr>
          <p:nvPr/>
        </p:nvCxnSpPr>
        <p:spPr>
          <a:xfrm flipH="1">
            <a:off x="2850300" y="2995600"/>
            <a:ext cx="500700" cy="4800"/>
          </a:xfrm>
          <a:prstGeom prst="straightConnector1">
            <a:avLst/>
          </a:prstGeom>
          <a:noFill/>
          <a:ln cap="flat" cmpd="sng" w="9525">
            <a:solidFill>
              <a:schemeClr val="dk2"/>
            </a:solidFill>
            <a:prstDash val="solid"/>
            <a:round/>
            <a:headEnd len="sm" w="sm" type="none"/>
            <a:tailEnd len="sm" w="sm" type="none"/>
          </a:ln>
        </p:spPr>
      </p:cxnSp>
      <p:sp>
        <p:nvSpPr>
          <p:cNvPr id="246" name="Google Shape;246;p34"/>
          <p:cNvSpPr txBox="1"/>
          <p:nvPr/>
        </p:nvSpPr>
        <p:spPr>
          <a:xfrm>
            <a:off x="3351000" y="2795500"/>
            <a:ext cx="43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No</a:t>
            </a:r>
            <a:endParaRPr b="0" i="0" sz="1400" u="none" cap="none" strike="noStrike">
              <a:solidFill>
                <a:srgbClr val="000000"/>
              </a:solidFill>
              <a:latin typeface="Calibri"/>
              <a:ea typeface="Calibri"/>
              <a:cs typeface="Calibri"/>
              <a:sym typeface="Calibri"/>
            </a:endParaRPr>
          </a:p>
        </p:txBody>
      </p:sp>
      <p:cxnSp>
        <p:nvCxnSpPr>
          <p:cNvPr id="247" name="Google Shape;247;p34"/>
          <p:cNvCxnSpPr>
            <a:endCxn id="231" idx="2"/>
          </p:cNvCxnSpPr>
          <p:nvPr/>
        </p:nvCxnSpPr>
        <p:spPr>
          <a:xfrm rot="10800000">
            <a:off x="2838225" y="2282925"/>
            <a:ext cx="12000" cy="728100"/>
          </a:xfrm>
          <a:prstGeom prst="straightConnector1">
            <a:avLst/>
          </a:prstGeom>
          <a:noFill/>
          <a:ln cap="flat" cmpd="sng" w="9525">
            <a:solidFill>
              <a:schemeClr val="dk2"/>
            </a:solidFill>
            <a:prstDash val="solid"/>
            <a:round/>
            <a:headEnd len="sm" w="sm" type="none"/>
            <a:tailEnd len="med" w="med" type="triangle"/>
          </a:ln>
        </p:spPr>
      </p:cxnSp>
      <p:sp>
        <p:nvSpPr>
          <p:cNvPr id="248" name="Google Shape;248;p34"/>
          <p:cNvSpPr/>
          <p:nvPr/>
        </p:nvSpPr>
        <p:spPr>
          <a:xfrm>
            <a:off x="2928650" y="3531375"/>
            <a:ext cx="1903800" cy="47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Update the database</a:t>
            </a:r>
            <a:endParaRPr b="0" i="0" sz="1400" u="none" cap="none" strike="noStrike">
              <a:solidFill>
                <a:srgbClr val="000000"/>
              </a:solidFill>
              <a:latin typeface="Arial"/>
              <a:ea typeface="Arial"/>
              <a:cs typeface="Arial"/>
              <a:sym typeface="Arial"/>
            </a:endParaRPr>
          </a:p>
        </p:txBody>
      </p:sp>
      <p:cxnSp>
        <p:nvCxnSpPr>
          <p:cNvPr id="249" name="Google Shape;249;p34"/>
          <p:cNvCxnSpPr>
            <a:stCxn id="242" idx="2"/>
          </p:cNvCxnSpPr>
          <p:nvPr/>
        </p:nvCxnSpPr>
        <p:spPr>
          <a:xfrm rot="5400000">
            <a:off x="6196575" y="3270375"/>
            <a:ext cx="423600" cy="596100"/>
          </a:xfrm>
          <a:prstGeom prst="bentConnector2">
            <a:avLst/>
          </a:prstGeom>
          <a:noFill/>
          <a:ln cap="flat" cmpd="sng" w="9525">
            <a:solidFill>
              <a:schemeClr val="dk2"/>
            </a:solidFill>
            <a:prstDash val="solid"/>
            <a:round/>
            <a:headEnd len="sm" w="sm" type="none"/>
            <a:tailEnd len="sm" w="sm" type="none"/>
          </a:ln>
        </p:spPr>
      </p:cxnSp>
      <p:sp>
        <p:nvSpPr>
          <p:cNvPr id="250" name="Google Shape;250;p34"/>
          <p:cNvSpPr txBox="1"/>
          <p:nvPr/>
        </p:nvSpPr>
        <p:spPr>
          <a:xfrm>
            <a:off x="5609150" y="3566925"/>
            <a:ext cx="47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Yes</a:t>
            </a:r>
            <a:endParaRPr b="0" i="0" sz="1400" u="none" cap="none" strike="noStrike">
              <a:solidFill>
                <a:srgbClr val="000000"/>
              </a:solidFill>
              <a:latin typeface="Calibri"/>
              <a:ea typeface="Calibri"/>
              <a:cs typeface="Calibri"/>
              <a:sym typeface="Calibri"/>
            </a:endParaRPr>
          </a:p>
        </p:txBody>
      </p:sp>
      <p:sp>
        <p:nvSpPr>
          <p:cNvPr id="251" name="Google Shape;251;p34"/>
          <p:cNvSpPr txBox="1"/>
          <p:nvPr/>
        </p:nvSpPr>
        <p:spPr>
          <a:xfrm>
            <a:off x="6852225" y="2334675"/>
            <a:ext cx="47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Yes</a:t>
            </a:r>
            <a:endParaRPr b="0" i="0" sz="1400" u="none" cap="none" strike="noStrike">
              <a:solidFill>
                <a:srgbClr val="000000"/>
              </a:solidFill>
              <a:latin typeface="Calibri"/>
              <a:ea typeface="Calibri"/>
              <a:cs typeface="Calibri"/>
              <a:sym typeface="Calibri"/>
            </a:endParaRPr>
          </a:p>
        </p:txBody>
      </p:sp>
      <p:cxnSp>
        <p:nvCxnSpPr>
          <p:cNvPr id="252" name="Google Shape;252;p34"/>
          <p:cNvCxnSpPr>
            <a:stCxn id="250" idx="1"/>
            <a:endCxn id="248" idx="3"/>
          </p:cNvCxnSpPr>
          <p:nvPr/>
        </p:nvCxnSpPr>
        <p:spPr>
          <a:xfrm rot="10800000">
            <a:off x="4832450" y="3767025"/>
            <a:ext cx="776700" cy="0"/>
          </a:xfrm>
          <a:prstGeom prst="straightConnector1">
            <a:avLst/>
          </a:prstGeom>
          <a:noFill/>
          <a:ln cap="flat" cmpd="sng" w="9525">
            <a:solidFill>
              <a:schemeClr val="dk2"/>
            </a:solidFill>
            <a:prstDash val="solid"/>
            <a:round/>
            <a:headEnd len="sm" w="sm" type="none"/>
            <a:tailEnd len="med" w="med" type="triangle"/>
          </a:ln>
        </p:spPr>
      </p:cxnSp>
      <p:sp>
        <p:nvSpPr>
          <p:cNvPr id="253" name="Google Shape;253;p34"/>
          <p:cNvSpPr/>
          <p:nvPr/>
        </p:nvSpPr>
        <p:spPr>
          <a:xfrm>
            <a:off x="1478575" y="3559425"/>
            <a:ext cx="1135200" cy="415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STOP</a:t>
            </a:r>
            <a:endParaRPr b="0" i="0" sz="1400" u="none" cap="none" strike="noStrike">
              <a:solidFill>
                <a:srgbClr val="000000"/>
              </a:solidFill>
              <a:latin typeface="Arial"/>
              <a:ea typeface="Arial"/>
              <a:cs typeface="Arial"/>
              <a:sym typeface="Arial"/>
            </a:endParaRPr>
          </a:p>
        </p:txBody>
      </p:sp>
      <p:cxnSp>
        <p:nvCxnSpPr>
          <p:cNvPr id="254" name="Google Shape;254;p34"/>
          <p:cNvCxnSpPr>
            <a:stCxn id="248" idx="1"/>
            <a:endCxn id="253" idx="3"/>
          </p:cNvCxnSpPr>
          <p:nvPr/>
        </p:nvCxnSpPr>
        <p:spPr>
          <a:xfrm rot="10800000">
            <a:off x="2613650" y="3767025"/>
            <a:ext cx="3150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ctrTitle"/>
          </p:nvPr>
        </p:nvSpPr>
        <p:spPr>
          <a:xfrm>
            <a:off x="1955145" y="417127"/>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Project Demonstration</a:t>
            </a:r>
            <a:endParaRPr sz="2800">
              <a:latin typeface="Georgia"/>
              <a:ea typeface="Georgia"/>
              <a:cs typeface="Georgia"/>
              <a:sym typeface="Georgia"/>
            </a:endParaRPr>
          </a:p>
        </p:txBody>
      </p:sp>
      <p:pic>
        <p:nvPicPr>
          <p:cNvPr id="260" name="Google Shape;260;p35" title="test-6.avi">
            <a:hlinkClick r:id="rId3"/>
          </p:cNvPr>
          <p:cNvPicPr preferRelativeResize="0"/>
          <p:nvPr/>
        </p:nvPicPr>
        <p:blipFill>
          <a:blip r:embed="rId4">
            <a:alphaModFix/>
          </a:blip>
          <a:stretch>
            <a:fillRect/>
          </a:stretch>
        </p:blipFill>
        <p:spPr>
          <a:xfrm>
            <a:off x="220975" y="1210027"/>
            <a:ext cx="4572000" cy="3429000"/>
          </a:xfrm>
          <a:prstGeom prst="rect">
            <a:avLst/>
          </a:prstGeom>
          <a:noFill/>
          <a:ln>
            <a:noFill/>
          </a:ln>
        </p:spPr>
      </p:pic>
      <p:pic>
        <p:nvPicPr>
          <p:cNvPr id="261" name="Google Shape;261;p35" title="test-4.avi">
            <a:hlinkClick r:id="rId5"/>
          </p:cNvPr>
          <p:cNvPicPr preferRelativeResize="0"/>
          <p:nvPr/>
        </p:nvPicPr>
        <p:blipFill>
          <a:blip r:embed="rId6">
            <a:alphaModFix/>
          </a:blip>
          <a:stretch>
            <a:fillRect/>
          </a:stretch>
        </p:blipFill>
        <p:spPr>
          <a:xfrm>
            <a:off x="4853925" y="1407189"/>
            <a:ext cx="4046225" cy="30346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ctrTitle"/>
          </p:nvPr>
        </p:nvSpPr>
        <p:spPr>
          <a:xfrm>
            <a:off x="1955145" y="417127"/>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Project Demonstration</a:t>
            </a:r>
            <a:endParaRPr sz="2800">
              <a:latin typeface="Georgia"/>
              <a:ea typeface="Georgia"/>
              <a:cs typeface="Georgia"/>
              <a:sym typeface="Georgia"/>
            </a:endParaRPr>
          </a:p>
        </p:txBody>
      </p:sp>
      <p:pic>
        <p:nvPicPr>
          <p:cNvPr id="267" name="Google Shape;267;p36" title="test-1.avi">
            <a:hlinkClick r:id="rId3"/>
          </p:cNvPr>
          <p:cNvPicPr preferRelativeResize="0"/>
          <p:nvPr/>
        </p:nvPicPr>
        <p:blipFill>
          <a:blip r:embed="rId4">
            <a:alphaModFix/>
          </a:blip>
          <a:stretch>
            <a:fillRect/>
          </a:stretch>
        </p:blipFill>
        <p:spPr>
          <a:xfrm>
            <a:off x="2349800" y="1133827"/>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ctrTitle"/>
          </p:nvPr>
        </p:nvSpPr>
        <p:spPr>
          <a:xfrm>
            <a:off x="1955145" y="417127"/>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Project Demonstration</a:t>
            </a:r>
            <a:endParaRPr sz="2800">
              <a:latin typeface="Georgia"/>
              <a:ea typeface="Georgia"/>
              <a:cs typeface="Georgia"/>
              <a:sym typeface="Georgia"/>
            </a:endParaRPr>
          </a:p>
        </p:txBody>
      </p:sp>
      <p:pic>
        <p:nvPicPr>
          <p:cNvPr id="273" name="Google Shape;273;p37" title="video-1.avi">
            <a:hlinkClick r:id="rId3"/>
          </p:cNvPr>
          <p:cNvPicPr preferRelativeResize="0"/>
          <p:nvPr/>
        </p:nvPicPr>
        <p:blipFill>
          <a:blip r:embed="rId4">
            <a:alphaModFix/>
          </a:blip>
          <a:stretch>
            <a:fillRect/>
          </a:stretch>
        </p:blipFill>
        <p:spPr>
          <a:xfrm>
            <a:off x="2349800" y="1133827"/>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ctrTitle"/>
          </p:nvPr>
        </p:nvSpPr>
        <p:spPr>
          <a:xfrm>
            <a:off x="1955145" y="417127"/>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Project Demonstration</a:t>
            </a:r>
            <a:endParaRPr sz="2800">
              <a:latin typeface="Georgia"/>
              <a:ea typeface="Georgia"/>
              <a:cs typeface="Georgia"/>
              <a:sym typeface="Georgia"/>
            </a:endParaRPr>
          </a:p>
        </p:txBody>
      </p:sp>
      <p:pic>
        <p:nvPicPr>
          <p:cNvPr id="279" name="Google Shape;279;p38" title="ARP-1 Output (2).mp4">
            <a:hlinkClick r:id="rId3"/>
          </p:cNvPr>
          <p:cNvPicPr preferRelativeResize="0"/>
          <p:nvPr/>
        </p:nvPicPr>
        <p:blipFill>
          <a:blip r:embed="rId4">
            <a:alphaModFix/>
          </a:blip>
          <a:stretch>
            <a:fillRect/>
          </a:stretch>
        </p:blipFill>
        <p:spPr>
          <a:xfrm>
            <a:off x="2349800" y="1229077"/>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ctrTitle"/>
          </p:nvPr>
        </p:nvSpPr>
        <p:spPr>
          <a:xfrm>
            <a:off x="2530650" y="215450"/>
            <a:ext cx="4082700" cy="727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Future aspects</a:t>
            </a:r>
            <a:endParaRPr sz="2800">
              <a:latin typeface="Georgia"/>
              <a:ea typeface="Georgia"/>
              <a:cs typeface="Georgia"/>
              <a:sym typeface="Georgia"/>
            </a:endParaRPr>
          </a:p>
        </p:txBody>
      </p:sp>
      <p:sp>
        <p:nvSpPr>
          <p:cNvPr id="285" name="Google Shape;285;p39"/>
          <p:cNvSpPr txBox="1"/>
          <p:nvPr>
            <p:ph idx="1" type="subTitle"/>
          </p:nvPr>
        </p:nvSpPr>
        <p:spPr>
          <a:xfrm>
            <a:off x="757200" y="1043726"/>
            <a:ext cx="7629600" cy="2918700"/>
          </a:xfrm>
          <a:prstGeom prst="rect">
            <a:avLst/>
          </a:prstGeom>
          <a:noFill/>
          <a:ln>
            <a:noFill/>
          </a:ln>
        </p:spPr>
        <p:txBody>
          <a:bodyPr anchorCtr="0" anchor="t" bIns="91425" lIns="91425" spcFirstLastPara="1" rIns="91425" wrap="square" tIns="91425">
            <a:noAutofit/>
          </a:bodyPr>
          <a:lstStyle/>
          <a:p>
            <a:pPr indent="-346075" lvl="0" marL="457200" rtl="0" algn="l">
              <a:lnSpc>
                <a:spcPct val="100000"/>
              </a:lnSpc>
              <a:spcBef>
                <a:spcPts val="0"/>
              </a:spcBef>
              <a:spcAft>
                <a:spcPts val="0"/>
              </a:spcAft>
              <a:buClr>
                <a:srgbClr val="85200C"/>
              </a:buClr>
              <a:buSzPts val="1850"/>
              <a:buFont typeface="Georgia"/>
              <a:buChar char="●"/>
            </a:pPr>
            <a:r>
              <a:rPr lang="en" sz="2100">
                <a:solidFill>
                  <a:srgbClr val="85200C"/>
                </a:solidFill>
                <a:latin typeface="Georgia"/>
                <a:ea typeface="Georgia"/>
                <a:cs typeface="Georgia"/>
                <a:sym typeface="Georgia"/>
              </a:rPr>
              <a:t>Accuracy of the model can be further increased by training it with more images and varying parameters of the model.</a:t>
            </a:r>
            <a:endParaRPr/>
          </a:p>
          <a:p>
            <a:pPr indent="0" lvl="0" marL="111125" rtl="0" algn="l">
              <a:lnSpc>
                <a:spcPct val="100000"/>
              </a:lnSpc>
              <a:spcBef>
                <a:spcPts val="0"/>
              </a:spcBef>
              <a:spcAft>
                <a:spcPts val="0"/>
              </a:spcAft>
              <a:buClr>
                <a:srgbClr val="85200C"/>
              </a:buClr>
              <a:buSzPts val="1850"/>
              <a:buNone/>
            </a:pPr>
            <a:r>
              <a:t/>
            </a:r>
            <a:endParaRPr sz="2100">
              <a:solidFill>
                <a:srgbClr val="85200C"/>
              </a:solidFill>
              <a:latin typeface="Georgia"/>
              <a:ea typeface="Georgia"/>
              <a:cs typeface="Georgia"/>
              <a:sym typeface="Georgia"/>
            </a:endParaRPr>
          </a:p>
          <a:p>
            <a:pPr indent="-346075" lvl="0" marL="457200" rtl="0" algn="l">
              <a:lnSpc>
                <a:spcPct val="100000"/>
              </a:lnSpc>
              <a:spcBef>
                <a:spcPts val="0"/>
              </a:spcBef>
              <a:spcAft>
                <a:spcPts val="0"/>
              </a:spcAft>
              <a:buClr>
                <a:srgbClr val="85200C"/>
              </a:buClr>
              <a:buSzPts val="1850"/>
              <a:buFont typeface="Georgia"/>
              <a:buChar char="●"/>
            </a:pPr>
            <a:r>
              <a:rPr lang="en" sz="2100">
                <a:solidFill>
                  <a:srgbClr val="85200C"/>
                </a:solidFill>
                <a:latin typeface="Georgia"/>
                <a:ea typeface="Georgia"/>
                <a:cs typeface="Georgia"/>
                <a:sym typeface="Georgia"/>
              </a:rPr>
              <a:t>Hardware compatibility can be eradicated by using CCTV camera and server computer.</a:t>
            </a:r>
            <a:endParaRPr/>
          </a:p>
          <a:p>
            <a:pPr indent="0" lvl="0" marL="111125" rtl="0" algn="l">
              <a:lnSpc>
                <a:spcPct val="100000"/>
              </a:lnSpc>
              <a:spcBef>
                <a:spcPts val="0"/>
              </a:spcBef>
              <a:spcAft>
                <a:spcPts val="0"/>
              </a:spcAft>
              <a:buClr>
                <a:srgbClr val="85200C"/>
              </a:buClr>
              <a:buSzPts val="1850"/>
              <a:buNone/>
            </a:pPr>
            <a:r>
              <a:t/>
            </a:r>
            <a:endParaRPr sz="2100">
              <a:solidFill>
                <a:srgbClr val="85200C"/>
              </a:solidFill>
              <a:latin typeface="Georgia"/>
              <a:ea typeface="Georgia"/>
              <a:cs typeface="Georgia"/>
              <a:sym typeface="Georgia"/>
            </a:endParaRPr>
          </a:p>
          <a:p>
            <a:pPr indent="-346075" lvl="0" marL="457200" rtl="0" algn="l">
              <a:lnSpc>
                <a:spcPct val="100000"/>
              </a:lnSpc>
              <a:spcBef>
                <a:spcPts val="0"/>
              </a:spcBef>
              <a:spcAft>
                <a:spcPts val="0"/>
              </a:spcAft>
              <a:buClr>
                <a:srgbClr val="85200C"/>
              </a:buClr>
              <a:buSzPts val="1850"/>
              <a:buFont typeface="Georgia"/>
              <a:buChar char="●"/>
            </a:pPr>
            <a:r>
              <a:rPr lang="en" sz="2100">
                <a:solidFill>
                  <a:srgbClr val="85200C"/>
                </a:solidFill>
                <a:latin typeface="Georgia"/>
                <a:ea typeface="Georgia"/>
                <a:cs typeface="Georgia"/>
                <a:sym typeface="Georgia"/>
              </a:rPr>
              <a:t>This system can be integrated with reservation and charging of parking slots for malls and various independent organizations.</a:t>
            </a:r>
            <a:endParaRPr sz="2100">
              <a:solidFill>
                <a:srgbClr val="85200C"/>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solidFill>
                  <a:srgbClr val="85200C"/>
                </a:solidFill>
                <a:latin typeface="Georgia"/>
                <a:ea typeface="Georgia"/>
                <a:cs typeface="Georgia"/>
                <a:sym typeface="Georgia"/>
              </a:rPr>
              <a:t>Thank You</a:t>
            </a:r>
            <a:endParaRPr>
              <a:solidFill>
                <a:srgbClr val="85200C"/>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solidFill>
                  <a:srgbClr val="85200C"/>
                </a:solidFill>
                <a:latin typeface="Georgia"/>
                <a:ea typeface="Georgia"/>
                <a:cs typeface="Georgia"/>
                <a:sym typeface="Georgia"/>
              </a:rPr>
              <a:t>Questions?</a:t>
            </a:r>
            <a:endParaRPr>
              <a:solidFill>
                <a:srgbClr val="85200C"/>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ctrTitle"/>
          </p:nvPr>
        </p:nvSpPr>
        <p:spPr>
          <a:xfrm>
            <a:off x="1891350" y="1062250"/>
            <a:ext cx="5361300" cy="8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Introduction</a:t>
            </a:r>
            <a:endParaRPr sz="2800">
              <a:latin typeface="Georgia"/>
              <a:ea typeface="Georgia"/>
              <a:cs typeface="Georgia"/>
              <a:sym typeface="Georgia"/>
            </a:endParaRPr>
          </a:p>
        </p:txBody>
      </p:sp>
      <p:sp>
        <p:nvSpPr>
          <p:cNvPr id="180" name="Google Shape;180;p26"/>
          <p:cNvSpPr txBox="1"/>
          <p:nvPr>
            <p:ph idx="1" type="subTitle"/>
          </p:nvPr>
        </p:nvSpPr>
        <p:spPr>
          <a:xfrm>
            <a:off x="782250" y="2050550"/>
            <a:ext cx="7672500" cy="2010600"/>
          </a:xfrm>
          <a:prstGeom prst="rect">
            <a:avLst/>
          </a:prstGeom>
          <a:noFill/>
          <a:ln>
            <a:noFill/>
          </a:ln>
        </p:spPr>
        <p:txBody>
          <a:bodyPr anchorCtr="0" anchor="t" bIns="91425" lIns="91425" spcFirstLastPara="1" rIns="91425" wrap="square" tIns="91425">
            <a:normAutofit lnSpcReduction="10000"/>
          </a:bodyPr>
          <a:lstStyle/>
          <a:p>
            <a:pPr indent="-346075" lvl="0" marL="457200" rtl="0" algn="just">
              <a:lnSpc>
                <a:spcPct val="100000"/>
              </a:lnSpc>
              <a:spcBef>
                <a:spcPts val="0"/>
              </a:spcBef>
              <a:spcAft>
                <a:spcPts val="0"/>
              </a:spcAft>
              <a:buClr>
                <a:srgbClr val="85200C"/>
              </a:buClr>
              <a:buSzPts val="1850"/>
              <a:buFont typeface="Georgia"/>
              <a:buChar char="●"/>
            </a:pPr>
            <a:r>
              <a:rPr lang="en" sz="2000">
                <a:solidFill>
                  <a:srgbClr val="85200C"/>
                </a:solidFill>
                <a:latin typeface="Georgia"/>
                <a:ea typeface="Georgia"/>
                <a:cs typeface="Georgia"/>
                <a:sym typeface="Georgia"/>
              </a:rPr>
              <a:t>There is increase in number of vehicles and mismanagement of parking spaces.</a:t>
            </a:r>
            <a:endParaRPr sz="2000">
              <a:solidFill>
                <a:srgbClr val="85200C"/>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2000">
              <a:solidFill>
                <a:srgbClr val="85200C"/>
              </a:solidFill>
              <a:latin typeface="Georgia"/>
              <a:ea typeface="Georgia"/>
              <a:cs typeface="Georgia"/>
              <a:sym typeface="Georgia"/>
            </a:endParaRPr>
          </a:p>
          <a:p>
            <a:pPr indent="-346075" lvl="0" marL="457200" rtl="0" algn="just">
              <a:lnSpc>
                <a:spcPct val="100000"/>
              </a:lnSpc>
              <a:spcBef>
                <a:spcPts val="0"/>
              </a:spcBef>
              <a:spcAft>
                <a:spcPts val="0"/>
              </a:spcAft>
              <a:buClr>
                <a:srgbClr val="85200C"/>
              </a:buClr>
              <a:buSzPts val="1850"/>
              <a:buFont typeface="Georgia"/>
              <a:buChar char="●"/>
            </a:pPr>
            <a:r>
              <a:rPr lang="en" sz="2000">
                <a:solidFill>
                  <a:srgbClr val="85200C"/>
                </a:solidFill>
                <a:latin typeface="Georgia"/>
                <a:ea typeface="Georgia"/>
                <a:cs typeface="Georgia"/>
                <a:sym typeface="Georgia"/>
              </a:rPr>
              <a:t>There is an utmost need to develop a smart parking system which would help an individual to find empty parking slot.</a:t>
            </a:r>
            <a:endParaRPr sz="2000">
              <a:solidFill>
                <a:srgbClr val="85200C"/>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2000">
              <a:solidFill>
                <a:srgbClr val="85200C"/>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ctrTitle"/>
          </p:nvPr>
        </p:nvSpPr>
        <p:spPr>
          <a:xfrm>
            <a:off x="1891350" y="825250"/>
            <a:ext cx="5361300" cy="8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Introduction</a:t>
            </a:r>
            <a:endParaRPr sz="2800">
              <a:latin typeface="Georgia"/>
              <a:ea typeface="Georgia"/>
              <a:cs typeface="Georgia"/>
              <a:sym typeface="Georgia"/>
            </a:endParaRPr>
          </a:p>
        </p:txBody>
      </p:sp>
      <p:sp>
        <p:nvSpPr>
          <p:cNvPr id="186" name="Google Shape;186;p27"/>
          <p:cNvSpPr txBox="1"/>
          <p:nvPr>
            <p:ph idx="1" type="subTitle"/>
          </p:nvPr>
        </p:nvSpPr>
        <p:spPr>
          <a:xfrm>
            <a:off x="782250" y="1776225"/>
            <a:ext cx="7672500" cy="2170500"/>
          </a:xfrm>
          <a:prstGeom prst="rect">
            <a:avLst/>
          </a:prstGeom>
          <a:noFill/>
          <a:ln>
            <a:noFill/>
          </a:ln>
        </p:spPr>
        <p:txBody>
          <a:bodyPr anchorCtr="0" anchor="t" bIns="91425" lIns="91425" spcFirstLastPara="1" rIns="91425" wrap="square" tIns="91425">
            <a:normAutofit/>
          </a:bodyPr>
          <a:lstStyle/>
          <a:p>
            <a:pPr indent="-438150" lvl="0" marL="457200" rtl="0" algn="just">
              <a:lnSpc>
                <a:spcPct val="100000"/>
              </a:lnSpc>
              <a:spcBef>
                <a:spcPts val="0"/>
              </a:spcBef>
              <a:spcAft>
                <a:spcPts val="0"/>
              </a:spcAft>
              <a:buClr>
                <a:srgbClr val="85200C"/>
              </a:buClr>
              <a:buSzPts val="2000"/>
              <a:buFont typeface="Georgia"/>
              <a:buChar char="●"/>
            </a:pPr>
            <a:r>
              <a:rPr lang="en" sz="2000">
                <a:solidFill>
                  <a:srgbClr val="85200C"/>
                </a:solidFill>
                <a:latin typeface="Georgia"/>
                <a:ea typeface="Georgia"/>
                <a:cs typeface="Georgia"/>
                <a:sym typeface="Georgia"/>
              </a:rPr>
              <a:t>Most of the smart parking system still rely on sensor-based approach.</a:t>
            </a:r>
            <a:endParaRPr sz="2000">
              <a:solidFill>
                <a:srgbClr val="85200C"/>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2000">
              <a:solidFill>
                <a:srgbClr val="85200C"/>
              </a:solidFill>
              <a:latin typeface="Georgia"/>
              <a:ea typeface="Georgia"/>
              <a:cs typeface="Georgia"/>
              <a:sym typeface="Georgia"/>
            </a:endParaRPr>
          </a:p>
          <a:p>
            <a:pPr indent="-346075" lvl="0" marL="457200" rtl="0" algn="just">
              <a:lnSpc>
                <a:spcPct val="100000"/>
              </a:lnSpc>
              <a:spcBef>
                <a:spcPts val="0"/>
              </a:spcBef>
              <a:spcAft>
                <a:spcPts val="0"/>
              </a:spcAft>
              <a:buClr>
                <a:srgbClr val="85200C"/>
              </a:buClr>
              <a:buSzPts val="1850"/>
              <a:buFont typeface="Georgia"/>
              <a:buChar char="●"/>
            </a:pPr>
            <a:r>
              <a:rPr lang="en" sz="2000">
                <a:solidFill>
                  <a:srgbClr val="85200C"/>
                </a:solidFill>
                <a:latin typeface="Georgia"/>
                <a:ea typeface="Georgia"/>
                <a:cs typeface="Georgia"/>
                <a:sym typeface="Georgia"/>
              </a:rPr>
              <a:t>Thus, a prototype of Camera based Smart Parking System is proposed, which detects live empty parking slots and notifies it through a user-friendly Android application.</a:t>
            </a:r>
            <a:endParaRPr sz="2000">
              <a:solidFill>
                <a:srgbClr val="85200C"/>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ctrTitle"/>
          </p:nvPr>
        </p:nvSpPr>
        <p:spPr>
          <a:xfrm>
            <a:off x="1891350" y="215475"/>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3400">
                <a:latin typeface="Georgia"/>
                <a:ea typeface="Georgia"/>
                <a:cs typeface="Georgia"/>
                <a:sym typeface="Georgia"/>
              </a:rPr>
              <a:t>Survey</a:t>
            </a:r>
            <a:endParaRPr sz="3400">
              <a:latin typeface="Georgia"/>
              <a:ea typeface="Georgia"/>
              <a:cs typeface="Georgia"/>
              <a:sym typeface="Georgia"/>
            </a:endParaRPr>
          </a:p>
        </p:txBody>
      </p:sp>
      <p:pic>
        <p:nvPicPr>
          <p:cNvPr id="192" name="Google Shape;192;p28"/>
          <p:cNvPicPr preferRelativeResize="0"/>
          <p:nvPr/>
        </p:nvPicPr>
        <p:blipFill rotWithShape="1">
          <a:blip r:embed="rId3">
            <a:alphaModFix/>
          </a:blip>
          <a:srcRect b="0" l="0" r="0" t="0"/>
          <a:stretch/>
        </p:blipFill>
        <p:spPr>
          <a:xfrm>
            <a:off x="289325" y="1170125"/>
            <a:ext cx="4346025" cy="2598900"/>
          </a:xfrm>
          <a:prstGeom prst="rect">
            <a:avLst/>
          </a:prstGeom>
          <a:noFill/>
          <a:ln>
            <a:noFill/>
          </a:ln>
        </p:spPr>
      </p:pic>
      <p:pic>
        <p:nvPicPr>
          <p:cNvPr id="193" name="Google Shape;193;p28"/>
          <p:cNvPicPr preferRelativeResize="0"/>
          <p:nvPr/>
        </p:nvPicPr>
        <p:blipFill rotWithShape="1">
          <a:blip r:embed="rId4">
            <a:alphaModFix/>
          </a:blip>
          <a:srcRect b="0" l="0" r="0" t="0"/>
          <a:stretch/>
        </p:blipFill>
        <p:spPr>
          <a:xfrm>
            <a:off x="4513000" y="1205263"/>
            <a:ext cx="4427400" cy="25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ctrTitle"/>
          </p:nvPr>
        </p:nvSpPr>
        <p:spPr>
          <a:xfrm>
            <a:off x="1891350" y="215475"/>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3400">
                <a:latin typeface="Georgia"/>
                <a:ea typeface="Georgia"/>
                <a:cs typeface="Georgia"/>
                <a:sym typeface="Georgia"/>
              </a:rPr>
              <a:t>Survey</a:t>
            </a:r>
            <a:endParaRPr sz="3400">
              <a:latin typeface="Georgia"/>
              <a:ea typeface="Georgia"/>
              <a:cs typeface="Georgia"/>
              <a:sym typeface="Georgia"/>
            </a:endParaRPr>
          </a:p>
        </p:txBody>
      </p:sp>
      <p:pic>
        <p:nvPicPr>
          <p:cNvPr id="199" name="Google Shape;199;p29"/>
          <p:cNvPicPr preferRelativeResize="0"/>
          <p:nvPr/>
        </p:nvPicPr>
        <p:blipFill rotWithShape="1">
          <a:blip r:embed="rId3">
            <a:alphaModFix/>
          </a:blip>
          <a:srcRect b="0" l="0" r="0" t="0"/>
          <a:stretch/>
        </p:blipFill>
        <p:spPr>
          <a:xfrm>
            <a:off x="185175" y="1307425"/>
            <a:ext cx="4497524" cy="2584950"/>
          </a:xfrm>
          <a:prstGeom prst="rect">
            <a:avLst/>
          </a:prstGeom>
          <a:noFill/>
          <a:ln>
            <a:noFill/>
          </a:ln>
        </p:spPr>
      </p:pic>
      <p:pic>
        <p:nvPicPr>
          <p:cNvPr id="200" name="Google Shape;200;p29"/>
          <p:cNvPicPr preferRelativeResize="0"/>
          <p:nvPr/>
        </p:nvPicPr>
        <p:blipFill rotWithShape="1">
          <a:blip r:embed="rId4">
            <a:alphaModFix/>
          </a:blip>
          <a:srcRect b="0" l="0" r="0" t="0"/>
          <a:stretch/>
        </p:blipFill>
        <p:spPr>
          <a:xfrm>
            <a:off x="4736300" y="1427850"/>
            <a:ext cx="4201724" cy="241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rotWithShape="1">
          <a:blip r:embed="rId3">
            <a:alphaModFix/>
          </a:blip>
          <a:srcRect b="0" l="0" r="0" t="0"/>
          <a:stretch/>
        </p:blipFill>
        <p:spPr>
          <a:xfrm>
            <a:off x="201213" y="1215625"/>
            <a:ext cx="8741576" cy="2712250"/>
          </a:xfrm>
          <a:prstGeom prst="rect">
            <a:avLst/>
          </a:prstGeom>
          <a:noFill/>
          <a:ln>
            <a:noFill/>
          </a:ln>
        </p:spPr>
      </p:pic>
      <p:sp>
        <p:nvSpPr>
          <p:cNvPr id="206" name="Google Shape;206;p30"/>
          <p:cNvSpPr txBox="1"/>
          <p:nvPr>
            <p:ph type="ctrTitle"/>
          </p:nvPr>
        </p:nvSpPr>
        <p:spPr>
          <a:xfrm>
            <a:off x="1891350" y="215475"/>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3400">
                <a:latin typeface="Georgia"/>
                <a:ea typeface="Georgia"/>
                <a:cs typeface="Georgia"/>
                <a:sym typeface="Georgia"/>
              </a:rPr>
              <a:t>Survey</a:t>
            </a:r>
            <a:endParaRPr sz="3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ctrTitle"/>
          </p:nvPr>
        </p:nvSpPr>
        <p:spPr>
          <a:xfrm>
            <a:off x="1891350" y="489800"/>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3400">
                <a:latin typeface="Georgia"/>
                <a:ea typeface="Georgia"/>
                <a:cs typeface="Georgia"/>
                <a:sym typeface="Georgia"/>
              </a:rPr>
              <a:t>Survey</a:t>
            </a:r>
            <a:endParaRPr sz="3400">
              <a:latin typeface="Georgia"/>
              <a:ea typeface="Georgia"/>
              <a:cs typeface="Georgia"/>
              <a:sym typeface="Georgia"/>
            </a:endParaRPr>
          </a:p>
        </p:txBody>
      </p:sp>
      <p:pic>
        <p:nvPicPr>
          <p:cNvPr id="212" name="Google Shape;212;p31"/>
          <p:cNvPicPr preferRelativeResize="0"/>
          <p:nvPr/>
        </p:nvPicPr>
        <p:blipFill rotWithShape="1">
          <a:blip r:embed="rId3">
            <a:alphaModFix/>
          </a:blip>
          <a:srcRect b="0" l="0" r="0" t="0"/>
          <a:stretch/>
        </p:blipFill>
        <p:spPr>
          <a:xfrm>
            <a:off x="626613" y="1319000"/>
            <a:ext cx="7890775" cy="294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ctrTitle"/>
          </p:nvPr>
        </p:nvSpPr>
        <p:spPr>
          <a:xfrm>
            <a:off x="1858700" y="601250"/>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Problem Statement</a:t>
            </a:r>
            <a:endParaRPr sz="2800">
              <a:latin typeface="Georgia"/>
              <a:ea typeface="Georgia"/>
              <a:cs typeface="Georgia"/>
              <a:sym typeface="Georgia"/>
            </a:endParaRPr>
          </a:p>
        </p:txBody>
      </p:sp>
      <p:sp>
        <p:nvSpPr>
          <p:cNvPr id="218" name="Google Shape;218;p32"/>
          <p:cNvSpPr txBox="1"/>
          <p:nvPr>
            <p:ph idx="1" type="subTitle"/>
          </p:nvPr>
        </p:nvSpPr>
        <p:spPr>
          <a:xfrm>
            <a:off x="1094850" y="1317950"/>
            <a:ext cx="6954300" cy="26664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just">
              <a:lnSpc>
                <a:spcPct val="115000"/>
              </a:lnSpc>
              <a:spcBef>
                <a:spcPts val="600"/>
              </a:spcBef>
              <a:spcAft>
                <a:spcPts val="0"/>
              </a:spcAft>
              <a:buSzPct val="86079"/>
              <a:buNone/>
            </a:pPr>
            <a:r>
              <a:rPr lang="en" sz="2974">
                <a:solidFill>
                  <a:srgbClr val="85200C"/>
                </a:solidFill>
                <a:latin typeface="Georgia"/>
                <a:ea typeface="Georgia"/>
                <a:cs typeface="Georgia"/>
                <a:sym typeface="Georgia"/>
              </a:rPr>
              <a:t>The parking solutions for on street and off street parking is the need of today's time, thus initially to showcase the robust nature of the system we are targeting off street parking i.e.</a:t>
            </a:r>
            <a:endParaRPr sz="2974">
              <a:solidFill>
                <a:srgbClr val="85200C"/>
              </a:solidFill>
              <a:latin typeface="Georgia"/>
              <a:ea typeface="Georgia"/>
              <a:cs typeface="Georgia"/>
              <a:sym typeface="Georgia"/>
            </a:endParaRPr>
          </a:p>
          <a:p>
            <a:pPr indent="0" lvl="0" marL="0" rtl="0" algn="l">
              <a:lnSpc>
                <a:spcPct val="115000"/>
              </a:lnSpc>
              <a:spcBef>
                <a:spcPts val="600"/>
              </a:spcBef>
              <a:spcAft>
                <a:spcPts val="0"/>
              </a:spcAft>
              <a:buSzPct val="86079"/>
              <a:buNone/>
            </a:pPr>
            <a:r>
              <a:rPr lang="en" sz="2974">
                <a:solidFill>
                  <a:srgbClr val="85200C"/>
                </a:solidFill>
                <a:latin typeface="Georgia"/>
                <a:ea typeface="Georgia"/>
                <a:cs typeface="Georgia"/>
                <a:sym typeface="Georgia"/>
              </a:rPr>
              <a:t>1)Housing societies</a:t>
            </a:r>
            <a:endParaRPr sz="2974">
              <a:solidFill>
                <a:srgbClr val="85200C"/>
              </a:solidFill>
              <a:latin typeface="Georgia"/>
              <a:ea typeface="Georgia"/>
              <a:cs typeface="Georgia"/>
              <a:sym typeface="Georgia"/>
            </a:endParaRPr>
          </a:p>
          <a:p>
            <a:pPr indent="0" lvl="0" marL="0" rtl="0" algn="l">
              <a:lnSpc>
                <a:spcPct val="115000"/>
              </a:lnSpc>
              <a:spcBef>
                <a:spcPts val="600"/>
              </a:spcBef>
              <a:spcAft>
                <a:spcPts val="0"/>
              </a:spcAft>
              <a:buSzPct val="86079"/>
              <a:buNone/>
            </a:pPr>
            <a:r>
              <a:rPr lang="en" sz="2974">
                <a:solidFill>
                  <a:srgbClr val="85200C"/>
                </a:solidFill>
                <a:latin typeface="Georgia"/>
                <a:ea typeface="Georgia"/>
                <a:cs typeface="Georgia"/>
                <a:sym typeface="Georgia"/>
              </a:rPr>
              <a:t>2)Malls</a:t>
            </a:r>
            <a:endParaRPr sz="2974">
              <a:solidFill>
                <a:srgbClr val="85200C"/>
              </a:solidFill>
              <a:latin typeface="Georgia"/>
              <a:ea typeface="Georgia"/>
              <a:cs typeface="Georgia"/>
              <a:sym typeface="Georgia"/>
            </a:endParaRPr>
          </a:p>
          <a:p>
            <a:pPr indent="0" lvl="0" marL="0" rtl="0" algn="l">
              <a:lnSpc>
                <a:spcPct val="115000"/>
              </a:lnSpc>
              <a:spcBef>
                <a:spcPts val="600"/>
              </a:spcBef>
              <a:spcAft>
                <a:spcPts val="0"/>
              </a:spcAft>
              <a:buSzPct val="86079"/>
              <a:buNone/>
            </a:pPr>
            <a:r>
              <a:rPr lang="en" sz="2974">
                <a:solidFill>
                  <a:srgbClr val="85200C"/>
                </a:solidFill>
                <a:latin typeface="Georgia"/>
                <a:ea typeface="Georgia"/>
                <a:cs typeface="Georgia"/>
                <a:sym typeface="Georgia"/>
              </a:rPr>
              <a:t>3)Individual organizations</a:t>
            </a:r>
            <a:endParaRPr sz="2974">
              <a:solidFill>
                <a:srgbClr val="85200C"/>
              </a:solidFill>
              <a:latin typeface="Georgia"/>
              <a:ea typeface="Georgia"/>
              <a:cs typeface="Georgia"/>
              <a:sym typeface="Georgia"/>
            </a:endParaRPr>
          </a:p>
          <a:p>
            <a:pPr indent="0" lvl="0" marL="0" rtl="0" algn="l">
              <a:lnSpc>
                <a:spcPct val="115000"/>
              </a:lnSpc>
              <a:spcBef>
                <a:spcPts val="600"/>
              </a:spcBef>
              <a:spcAft>
                <a:spcPts val="0"/>
              </a:spcAft>
              <a:buSzPct val="86079"/>
              <a:buNone/>
            </a:pPr>
            <a:r>
              <a:rPr lang="en" sz="2974">
                <a:solidFill>
                  <a:srgbClr val="85200C"/>
                </a:solidFill>
                <a:latin typeface="Georgia"/>
                <a:ea typeface="Georgia"/>
                <a:cs typeface="Georgia"/>
                <a:sym typeface="Georgia"/>
              </a:rPr>
              <a:t>4)Parking Lots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1891350" y="402950"/>
            <a:ext cx="5361300" cy="71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2800">
                <a:latin typeface="Georgia"/>
                <a:ea typeface="Georgia"/>
                <a:cs typeface="Georgia"/>
                <a:sym typeface="Georgia"/>
              </a:rPr>
              <a:t>System Design</a:t>
            </a:r>
            <a:endParaRPr sz="2800">
              <a:latin typeface="Georgia"/>
              <a:ea typeface="Georgia"/>
              <a:cs typeface="Georgia"/>
              <a:sym typeface="Georgia"/>
            </a:endParaRPr>
          </a:p>
        </p:txBody>
      </p:sp>
      <p:pic>
        <p:nvPicPr>
          <p:cNvPr id="224" name="Google Shape;224;p33"/>
          <p:cNvPicPr preferRelativeResize="0"/>
          <p:nvPr/>
        </p:nvPicPr>
        <p:blipFill rotWithShape="1">
          <a:blip r:embed="rId3">
            <a:alphaModFix/>
          </a:blip>
          <a:srcRect b="0" l="0" r="5846" t="0"/>
          <a:stretch/>
        </p:blipFill>
        <p:spPr>
          <a:xfrm>
            <a:off x="596724" y="1073925"/>
            <a:ext cx="7950574" cy="371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