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81" r:id="rId5"/>
    <p:sldId id="283" r:id="rId6"/>
    <p:sldId id="284" r:id="rId7"/>
    <p:sldId id="288" r:id="rId8"/>
    <p:sldId id="290"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F21E5E-EC6F-4B81-81AF-85FD7FA0E79A}">
          <p14:sldIdLst>
            <p14:sldId id="278"/>
            <p14:sldId id="279"/>
            <p14:sldId id="280"/>
            <p14:sldId id="281"/>
            <p14:sldId id="283"/>
            <p14:sldId id="284"/>
            <p14:sldId id="288"/>
            <p14:sldId id="290"/>
            <p14:sldId id="292"/>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PRESENTATION TITLE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4"/>
            <a:ext cx="3493008" cy="1225296"/>
          </a:xfrm>
        </p:spPr>
        <p:txBody>
          <a:bodyPr/>
          <a:lstStyle/>
          <a:p>
            <a:r>
              <a:rPr lang="en-US" dirty="0">
                <a:solidFill>
                  <a:schemeClr val="accent1">
                    <a:lumMod val="50000"/>
                  </a:schemeClr>
                </a:solidFill>
              </a:rPr>
              <a:t>Kunal Sridharan</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976762" cy="2176272"/>
          </a:xfrm>
        </p:spPr>
        <p:txBody>
          <a:bodyPr/>
          <a:lstStyle/>
          <a:p>
            <a:r>
              <a:rPr lang="en-US" dirty="0">
                <a:solidFill>
                  <a:schemeClr val="accent1">
                    <a:lumMod val="50000"/>
                  </a:schemeClr>
                </a:solidFill>
              </a:rPr>
              <a:t>Kunal Sridharan</a:t>
            </a:r>
          </a:p>
          <a:p>
            <a:r>
              <a:rPr lang="en-US" dirty="0">
                <a:solidFill>
                  <a:schemeClr val="accent1">
                    <a:lumMod val="50000"/>
                  </a:schemeClr>
                </a:solidFill>
              </a:rPr>
              <a:t>https://github.com/KunalSridharan</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1"/>
            <a:ext cx="5693664" cy="3602177"/>
          </a:xfrm>
        </p:spPr>
        <p:txBody>
          <a:bodyPr/>
          <a:lstStyle/>
          <a:p>
            <a:r>
              <a:rPr lang="en-US" dirty="0"/>
              <a:t>Introduction​</a:t>
            </a:r>
          </a:p>
          <a:p>
            <a:pPr algn="l"/>
            <a:r>
              <a:rPr lang="en-IN" b="0" i="0" dirty="0">
                <a:effectLst/>
                <a:latin typeface="Inter"/>
              </a:rPr>
              <a:t>Data </a:t>
            </a:r>
            <a:r>
              <a:rPr lang="en-IN" b="0" i="0" dirty="0">
                <a:effectLst/>
                <a:latin typeface="Sabon Next LT (Body)"/>
              </a:rPr>
              <a:t>Exploration</a:t>
            </a:r>
            <a:r>
              <a:rPr lang="en-IN" b="0" i="0" dirty="0">
                <a:effectLst/>
                <a:latin typeface="Inter"/>
              </a:rPr>
              <a:t> &amp; Understanding</a:t>
            </a:r>
          </a:p>
          <a:p>
            <a:r>
              <a:rPr lang="en-US" dirty="0"/>
              <a:t>​</a:t>
            </a:r>
            <a:r>
              <a:rPr lang="en-IN" b="0" i="0" dirty="0">
                <a:effectLst/>
              </a:rPr>
              <a:t>Handling Missing Values</a:t>
            </a:r>
            <a:endParaRPr lang="en-US" dirty="0"/>
          </a:p>
          <a:p>
            <a:pPr algn="l"/>
            <a:r>
              <a:rPr lang="en-IN" b="0" i="0" dirty="0">
                <a:effectLst/>
              </a:rPr>
              <a:t>Standardize Numerical Features</a:t>
            </a:r>
          </a:p>
          <a:p>
            <a:r>
              <a:rPr lang="en-US" dirty="0"/>
              <a:t>​</a:t>
            </a:r>
            <a:r>
              <a:rPr lang="en-IN" b="0" i="0" dirty="0">
                <a:effectLst/>
              </a:rPr>
              <a:t>Feature engineering</a:t>
            </a:r>
          </a:p>
          <a:p>
            <a:r>
              <a:rPr lang="en-IN" b="0" i="0" dirty="0">
                <a:effectLst/>
              </a:rPr>
              <a:t>Model Selection and Training</a:t>
            </a:r>
          </a:p>
          <a:p>
            <a:endParaRPr lang="en-IN" b="0" i="0" dirty="0">
              <a:effectLst/>
            </a:endParaRPr>
          </a:p>
          <a:p>
            <a:endParaRPr lang="en-IN" b="0" i="0" dirty="0">
              <a:effectLst/>
            </a:endParaRPr>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solidFill>
                  <a:schemeClr val="accent1">
                    <a:lumMod val="50000"/>
                  </a:schemeClr>
                </a:solidFill>
              </a:rPr>
              <a:t> </a:t>
            </a:r>
            <a:r>
              <a:rPr lang="en-US" sz="2400" dirty="0">
                <a:solidFill>
                  <a:schemeClr val="accent1">
                    <a:lumMod val="50000"/>
                  </a:schemeClr>
                </a:solidFill>
              </a:rPr>
              <a:t>SMART INDIA HACKATHON</a:t>
            </a:r>
          </a:p>
          <a:p>
            <a:r>
              <a:rPr lang="en-US" dirty="0"/>
              <a:t>                                          </a:t>
            </a:r>
            <a:r>
              <a:rPr lang="en-US" sz="1800" dirty="0"/>
              <a:t>(SIH) CHALLENGE SET</a:t>
            </a:r>
          </a:p>
          <a:p>
            <a:r>
              <a:rPr lang="en-US" b="0" i="0" dirty="0">
                <a:effectLst/>
              </a:rPr>
              <a:t>The "Smart India Hackathon Problem Statements Dataset" is a comprehensive collection of problem statements sourced from various esteemed organizations participating in the Smart India Hackathon. This dataset encompasses essential details such as serial numbers, the originating organization, titles of the problem statements, their associated categories, unique problem statement numbers, the count of submitted ideas for each problem, and the domain bucket to which the problems belong.</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IN" dirty="0"/>
              <a:t>E</a:t>
            </a:r>
            <a:r>
              <a:rPr lang="en-IN" b="0" i="0" dirty="0">
                <a:effectLst/>
              </a:rPr>
              <a:t>nhance problem-solving and innovation</a:t>
            </a:r>
            <a:endParaRPr lang="en-US" sz="2400" dirty="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783647"/>
            <a:ext cx="10671048" cy="1113331"/>
          </a:xfrm>
        </p:spPr>
        <p:txBody>
          <a:bodyPr/>
          <a:lstStyle/>
          <a:p>
            <a:r>
              <a:rPr lang="en-US" dirty="0">
                <a:latin typeface="Arial Black" panose="020B0604020202020204" pitchFamily="34" charset="0"/>
                <a:cs typeface="Arial Black" panose="020B0604020202020204" pitchFamily="34" charset="0"/>
              </a:rPr>
              <a:t>Distribution of submitted ideas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3C26725-23A1-5D62-18F1-2C0B58292F0B}"/>
              </a:ext>
            </a:extLst>
          </p:cNvPr>
          <p:cNvSpPr>
            <a:spLocks noGrp="1"/>
          </p:cNvSpPr>
          <p:nvPr>
            <p:ph sz="half" idx="1"/>
          </p:nvPr>
        </p:nvSpPr>
        <p:spPr/>
        <p:txBody>
          <a:bodyPr/>
          <a:lstStyle/>
          <a:p>
            <a:endParaRPr lang="en-IN" dirty="0"/>
          </a:p>
        </p:txBody>
      </p:sp>
      <p:pic>
        <p:nvPicPr>
          <p:cNvPr id="9" name="Picture 8">
            <a:extLst>
              <a:ext uri="{FF2B5EF4-FFF2-40B4-BE49-F238E27FC236}">
                <a16:creationId xmlns:a16="http://schemas.microsoft.com/office/drawing/2014/main" id="{60D957B7-01DF-4176-C37B-7DF082F493D5}"/>
              </a:ext>
            </a:extLst>
          </p:cNvPr>
          <p:cNvPicPr>
            <a:picLocks noChangeAspect="1"/>
          </p:cNvPicPr>
          <p:nvPr/>
        </p:nvPicPr>
        <p:blipFill>
          <a:blip r:embed="rId2"/>
          <a:stretch>
            <a:fillRect/>
          </a:stretch>
        </p:blipFill>
        <p:spPr>
          <a:xfrm>
            <a:off x="533400" y="2103120"/>
            <a:ext cx="11113008" cy="4434840"/>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pPr algn="l"/>
            <a:r>
              <a:rPr lang="en-IN" b="0" i="0" dirty="0">
                <a:effectLst/>
              </a:rPr>
              <a:t>     Handling Missing Values</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Content Placeholder 8">
            <a:extLst>
              <a:ext uri="{FF2B5EF4-FFF2-40B4-BE49-F238E27FC236}">
                <a16:creationId xmlns:a16="http://schemas.microsoft.com/office/drawing/2014/main" id="{F9F2505E-BDD1-45A7-4024-C7A07AC5A3F6}"/>
              </a:ext>
            </a:extLst>
          </p:cNvPr>
          <p:cNvPicPr>
            <a:picLocks noGrp="1" noChangeAspect="1"/>
          </p:cNvPicPr>
          <p:nvPr>
            <p:ph sz="half" idx="1"/>
          </p:nvPr>
        </p:nvPicPr>
        <p:blipFill>
          <a:blip r:embed="rId2"/>
          <a:stretch>
            <a:fillRect/>
          </a:stretch>
        </p:blipFill>
        <p:spPr>
          <a:xfrm>
            <a:off x="2481943" y="2267339"/>
            <a:ext cx="7324530" cy="41334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IN" b="0" i="0" dirty="0">
                <a:effectLst/>
              </a:rPr>
              <a:t>Standardize Numerical Features</a:t>
            </a:r>
            <a:br>
              <a:rPr lang="en-IN" b="0" i="0" dirty="0">
                <a:solidFill>
                  <a:srgbClr val="000000"/>
                </a:solidFill>
                <a:effectLst/>
                <a:latin typeface="Inter"/>
              </a:rPr>
            </a:br>
            <a:r>
              <a:rPr lang="en-US" dirty="0"/>
              <a:t>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48" name="Picture 47">
            <a:extLst>
              <a:ext uri="{FF2B5EF4-FFF2-40B4-BE49-F238E27FC236}">
                <a16:creationId xmlns:a16="http://schemas.microsoft.com/office/drawing/2014/main" id="{F9141FDD-B825-3C62-A5B7-FECB7980B6C5}"/>
              </a:ext>
            </a:extLst>
          </p:cNvPr>
          <p:cNvPicPr>
            <a:picLocks noChangeAspect="1"/>
          </p:cNvPicPr>
          <p:nvPr/>
        </p:nvPicPr>
        <p:blipFill>
          <a:blip r:embed="rId2"/>
          <a:stretch>
            <a:fillRect/>
          </a:stretch>
        </p:blipFill>
        <p:spPr>
          <a:xfrm>
            <a:off x="690465" y="2099388"/>
            <a:ext cx="10870163" cy="4758612"/>
          </a:xfrm>
          <a:prstGeom prst="rect">
            <a:avLst/>
          </a:prstGeom>
        </p:spPr>
      </p:pic>
    </p:spTree>
    <p:extLst>
      <p:ext uri="{BB962C8B-B14F-4D97-AF65-F5344CB8AC3E}">
        <p14:creationId xmlns:p14="http://schemas.microsoft.com/office/powerpoint/2010/main" val="16004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2" name="Title 1">
            <a:extLst>
              <a:ext uri="{FF2B5EF4-FFF2-40B4-BE49-F238E27FC236}">
                <a16:creationId xmlns:a16="http://schemas.microsoft.com/office/drawing/2014/main" id="{86B309B0-6209-D3D0-9D5E-308B9F6E7303}"/>
              </a:ext>
            </a:extLst>
          </p:cNvPr>
          <p:cNvSpPr>
            <a:spLocks noGrp="1"/>
          </p:cNvSpPr>
          <p:nvPr>
            <p:ph type="title" idx="4294967295"/>
          </p:nvPr>
        </p:nvSpPr>
        <p:spPr>
          <a:xfrm>
            <a:off x="877078" y="643055"/>
            <a:ext cx="10394301" cy="768350"/>
          </a:xfrm>
        </p:spPr>
        <p:txBody>
          <a:bodyPr>
            <a:normAutofit fontScale="90000"/>
          </a:bodyPr>
          <a:lstStyle/>
          <a:p>
            <a:r>
              <a:rPr lang="en-US" dirty="0"/>
              <a:t>AREAS OF FOCUS</a:t>
            </a:r>
            <a:br>
              <a:rPr lang="en-US" dirty="0"/>
            </a:br>
            <a:r>
              <a:rPr lang="en-IN" sz="2700" b="1" i="0" dirty="0">
                <a:solidFill>
                  <a:schemeClr val="accent2">
                    <a:lumMod val="75000"/>
                  </a:schemeClr>
                </a:solidFill>
                <a:effectLst/>
                <a:latin typeface="+mn-lt"/>
              </a:rPr>
              <a:t>Problem Category Sorting</a:t>
            </a:r>
            <a:br>
              <a:rPr lang="en-IN" sz="2700" b="1" i="0" dirty="0">
                <a:solidFill>
                  <a:schemeClr val="accent2">
                    <a:lumMod val="75000"/>
                  </a:schemeClr>
                </a:solidFill>
                <a:effectLst/>
                <a:latin typeface="+mn-lt"/>
              </a:rPr>
            </a:br>
            <a:r>
              <a:rPr lang="en-IN" sz="2700" b="1" i="0" dirty="0">
                <a:solidFill>
                  <a:schemeClr val="accent2">
                    <a:lumMod val="75000"/>
                  </a:schemeClr>
                </a:solidFill>
                <a:effectLst/>
                <a:latin typeface="+mn-lt"/>
              </a:rPr>
              <a:t>Idea Popularity Prediction</a:t>
            </a:r>
            <a:br>
              <a:rPr lang="en-IN" sz="2700" b="1" i="0" dirty="0">
                <a:solidFill>
                  <a:schemeClr val="accent2">
                    <a:lumMod val="75000"/>
                  </a:schemeClr>
                </a:solidFill>
                <a:effectLst/>
                <a:latin typeface="+mn-lt"/>
              </a:rPr>
            </a:br>
            <a:r>
              <a:rPr lang="en-IN" sz="2700" b="1" i="0" dirty="0">
                <a:solidFill>
                  <a:schemeClr val="accent2">
                    <a:lumMod val="75000"/>
                  </a:schemeClr>
                </a:solidFill>
                <a:effectLst/>
                <a:latin typeface="+mn-lt"/>
              </a:rPr>
              <a:t>Idea Clustering</a:t>
            </a:r>
            <a:br>
              <a:rPr lang="en-IN" sz="2700" b="1" i="0" dirty="0">
                <a:solidFill>
                  <a:schemeClr val="accent2">
                    <a:lumMod val="75000"/>
                  </a:schemeClr>
                </a:solidFill>
                <a:effectLst/>
                <a:latin typeface="+mn-lt"/>
              </a:rPr>
            </a:br>
            <a:r>
              <a:rPr lang="en-IN" sz="2700" b="1" i="0" dirty="0">
                <a:solidFill>
                  <a:schemeClr val="accent2">
                    <a:lumMod val="75000"/>
                  </a:schemeClr>
                </a:solidFill>
                <a:effectLst/>
                <a:latin typeface="+mn-lt"/>
              </a:rPr>
              <a:t>Trend Tracking</a:t>
            </a:r>
            <a:br>
              <a:rPr lang="en-IN" sz="2700" b="1" i="0" dirty="0">
                <a:solidFill>
                  <a:schemeClr val="accent2">
                    <a:lumMod val="75000"/>
                  </a:schemeClr>
                </a:solidFill>
                <a:effectLst/>
                <a:latin typeface="+mn-lt"/>
              </a:rPr>
            </a:br>
            <a:r>
              <a:rPr lang="en-IN" sz="2700" b="1" i="0" dirty="0">
                <a:solidFill>
                  <a:schemeClr val="accent2">
                    <a:lumMod val="75000"/>
                  </a:schemeClr>
                </a:solidFill>
                <a:effectLst/>
                <a:latin typeface="+mn-lt"/>
              </a:rPr>
              <a:t>Domain Insights</a:t>
            </a:r>
            <a:br>
              <a:rPr lang="en-IN" sz="2700" b="1" i="0" dirty="0">
                <a:solidFill>
                  <a:schemeClr val="accent2">
                    <a:lumMod val="75000"/>
                  </a:schemeClr>
                </a:solidFill>
                <a:effectLst/>
                <a:latin typeface="+mn-lt"/>
              </a:rPr>
            </a:br>
            <a:r>
              <a:rPr lang="en-IN" sz="2700" b="1" i="0" dirty="0">
                <a:solidFill>
                  <a:schemeClr val="accent2">
                    <a:lumMod val="75000"/>
                  </a:schemeClr>
                </a:solidFill>
                <a:effectLst/>
                <a:latin typeface="+mn-lt"/>
              </a:rPr>
              <a:t>Org. </a:t>
            </a:r>
            <a:r>
              <a:rPr lang="en-IN" sz="2700" b="1" i="0" dirty="0" err="1">
                <a:solidFill>
                  <a:schemeClr val="accent2">
                    <a:lumMod val="75000"/>
                  </a:schemeClr>
                </a:solidFill>
                <a:effectLst/>
                <a:latin typeface="+mn-lt"/>
              </a:rPr>
              <a:t>Behavior</a:t>
            </a:r>
            <a:r>
              <a:rPr lang="en-IN" sz="2700" b="1" i="0" dirty="0">
                <a:solidFill>
                  <a:schemeClr val="accent2">
                    <a:lumMod val="75000"/>
                  </a:schemeClr>
                </a:solidFill>
                <a:effectLst/>
                <a:latin typeface="+mn-lt"/>
              </a:rPr>
              <a:t> Analysis</a:t>
            </a:r>
            <a:br>
              <a:rPr lang="en-IN" sz="2700" b="1" i="0" dirty="0">
                <a:solidFill>
                  <a:schemeClr val="accent2">
                    <a:lumMod val="75000"/>
                  </a:schemeClr>
                </a:solidFill>
                <a:effectLst/>
                <a:latin typeface="+mn-lt"/>
              </a:rPr>
            </a:br>
            <a:r>
              <a:rPr lang="en-IN" sz="2700" b="1" i="0" dirty="0">
                <a:solidFill>
                  <a:schemeClr val="accent2">
                    <a:lumMod val="75000"/>
                  </a:schemeClr>
                </a:solidFill>
                <a:effectLst/>
                <a:latin typeface="+mn-lt"/>
              </a:rPr>
              <a:t>Collaboration Discovery</a:t>
            </a:r>
            <a:br>
              <a:rPr lang="en-IN" sz="2700" b="1" i="0" dirty="0">
                <a:solidFill>
                  <a:schemeClr val="accent2">
                    <a:lumMod val="75000"/>
                  </a:schemeClr>
                </a:solidFill>
                <a:effectLst/>
                <a:latin typeface="+mn-lt"/>
              </a:rPr>
            </a:br>
            <a:r>
              <a:rPr lang="en-IN" sz="2700" b="1" i="0" dirty="0">
                <a:solidFill>
                  <a:schemeClr val="accent2">
                    <a:lumMod val="75000"/>
                  </a:schemeClr>
                </a:solidFill>
                <a:effectLst/>
                <a:latin typeface="+mn-lt"/>
              </a:rPr>
              <a:t>Sentiment Analysis</a:t>
            </a:r>
            <a:br>
              <a:rPr lang="en-US" dirty="0"/>
            </a:br>
            <a:br>
              <a:rPr lang="en-US" dirty="0"/>
            </a:br>
            <a:br>
              <a:rPr lang="en-US" dirty="0"/>
            </a:br>
            <a:endParaRPr lang="en-US" dirty="0"/>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T</a:t>
            </a:r>
            <a:r>
              <a:rPr lang="en-US" b="0" i="0" dirty="0">
                <a:effectLst/>
              </a:rPr>
              <a:t>he "Smart India Hackathon Problem Statements Dataset" serves as a valuable resource for researchers and data enthusiasts to explore trends, patterns, and opportunities within the hackathon landscape, while also fueling the development of practical machine learning and data science applications to enhance problem-solving and innovation.</a:t>
            </a:r>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{13C9CB14-A932-4EC8-B078-8B6A15079B2B}tf78438558_win32</Template>
  <TotalTime>71</TotalTime>
  <Words>246</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Inter</vt:lpstr>
      <vt:lpstr>Sabon Next LT</vt:lpstr>
      <vt:lpstr>Sabon Next LT (Body)</vt:lpstr>
      <vt:lpstr>Office Theme</vt:lpstr>
      <vt:lpstr>PRESENTATION TITLE </vt:lpstr>
      <vt:lpstr>AGENDA</vt:lpstr>
      <vt:lpstr>Introduction</vt:lpstr>
      <vt:lpstr>PRIMARY GOALS</vt:lpstr>
      <vt:lpstr>Distribution of submitted ideas</vt:lpstr>
      <vt:lpstr>     Handling Missing Values</vt:lpstr>
      <vt:lpstr>Standardize Numerical Features  </vt:lpstr>
      <vt:lpstr>AREAS OF FOCUS Problem Category Sorting Idea Popularity Prediction Idea Clustering Trend Tracking Domain Insights Org. Behavior Analysis Collaboration Discovery Sentiment Analysis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Kunal Sridharan</dc:creator>
  <cp:lastModifiedBy>Kunal Sridharan</cp:lastModifiedBy>
  <cp:revision>1</cp:revision>
  <dcterms:created xsi:type="dcterms:W3CDTF">2023-08-13T17:06:33Z</dcterms:created>
  <dcterms:modified xsi:type="dcterms:W3CDTF">2023-08-13T18:17:54Z</dcterms:modified>
</cp:coreProperties>
</file>