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ITC Franklin Gothic LT Semi-Bold" panose="020B0604020202020204" charset="0"/>
      <p:regular r:id="rId9"/>
    </p:embeddedFont>
    <p:embeddedFont>
      <p:font typeface="Poppins" panose="00000500000000000000" pitchFamily="2" charset="0"/>
      <p:regular r:id="rId10"/>
    </p:embeddedFont>
    <p:embeddedFont>
      <p:font typeface="Poppins Bold" panose="020B0604020202020204" charset="0"/>
      <p:regular r:id="rId11"/>
    </p:embeddedFont>
    <p:embeddedFont>
      <p:font typeface="Poppins Ultra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83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58981">
            <a:off x="9106168" y="3237614"/>
            <a:ext cx="16306265" cy="14497752"/>
          </a:xfrm>
          <a:custGeom>
            <a:avLst/>
            <a:gdLst/>
            <a:ahLst/>
            <a:cxnLst/>
            <a:rect l="l" t="t" r="r" b="b"/>
            <a:pathLst>
              <a:path w="16306265" h="14497752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7809" y="7386772"/>
            <a:ext cx="6360319" cy="837276"/>
            <a:chOff x="0" y="0"/>
            <a:chExt cx="1675146" cy="2205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5146" cy="220517"/>
            </a:xfrm>
            <a:custGeom>
              <a:avLst/>
              <a:gdLst/>
              <a:ahLst/>
              <a:cxnLst/>
              <a:rect l="l" t="t" r="r" b="b"/>
              <a:pathLst>
                <a:path w="1675146" h="220517">
                  <a:moveTo>
                    <a:pt x="110259" y="0"/>
                  </a:moveTo>
                  <a:lnTo>
                    <a:pt x="1564887" y="0"/>
                  </a:lnTo>
                  <a:cubicBezTo>
                    <a:pt x="1594129" y="0"/>
                    <a:pt x="1622174" y="11616"/>
                    <a:pt x="1642852" y="32294"/>
                  </a:cubicBezTo>
                  <a:cubicBezTo>
                    <a:pt x="1663529" y="52971"/>
                    <a:pt x="1675146" y="81016"/>
                    <a:pt x="1675146" y="110259"/>
                  </a:cubicBezTo>
                  <a:lnTo>
                    <a:pt x="1675146" y="110259"/>
                  </a:lnTo>
                  <a:cubicBezTo>
                    <a:pt x="1675146" y="139501"/>
                    <a:pt x="1663529" y="167546"/>
                    <a:pt x="1642852" y="188223"/>
                  </a:cubicBezTo>
                  <a:cubicBezTo>
                    <a:pt x="1622174" y="208901"/>
                    <a:pt x="1594129" y="220517"/>
                    <a:pt x="1564887" y="220517"/>
                  </a:cubicBezTo>
                  <a:lnTo>
                    <a:pt x="110259" y="220517"/>
                  </a:lnTo>
                  <a:cubicBezTo>
                    <a:pt x="81016" y="220517"/>
                    <a:pt x="52971" y="208901"/>
                    <a:pt x="32294" y="188223"/>
                  </a:cubicBezTo>
                  <a:cubicBezTo>
                    <a:pt x="11616" y="167546"/>
                    <a:pt x="0" y="139501"/>
                    <a:pt x="0" y="110259"/>
                  </a:cubicBezTo>
                  <a:lnTo>
                    <a:pt x="0" y="110259"/>
                  </a:lnTo>
                  <a:cubicBezTo>
                    <a:pt x="0" y="81016"/>
                    <a:pt x="11616" y="52971"/>
                    <a:pt x="32294" y="32294"/>
                  </a:cubicBezTo>
                  <a:cubicBezTo>
                    <a:pt x="52971" y="11616"/>
                    <a:pt x="81016" y="0"/>
                    <a:pt x="110259" y="0"/>
                  </a:cubicBezTo>
                  <a:close/>
                </a:path>
              </a:pathLst>
            </a:custGeom>
            <a:solidFill>
              <a:srgbClr val="FFBF00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675146" cy="287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40545" y="2762143"/>
            <a:ext cx="9449022" cy="7524857"/>
          </a:xfrm>
          <a:custGeom>
            <a:avLst/>
            <a:gdLst/>
            <a:ahLst/>
            <a:cxnLst/>
            <a:rect l="l" t="t" r="r" b="b"/>
            <a:pathLst>
              <a:path w="9449022" h="7524857">
                <a:moveTo>
                  <a:pt x="0" y="0"/>
                </a:moveTo>
                <a:lnTo>
                  <a:pt x="9449021" y="0"/>
                </a:lnTo>
                <a:lnTo>
                  <a:pt x="9449021" y="7524857"/>
                </a:lnTo>
                <a:lnTo>
                  <a:pt x="0" y="75248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137937"/>
            <a:ext cx="8004946" cy="4940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43"/>
              </a:lnSpc>
            </a:pPr>
            <a:r>
              <a:rPr lang="en-US" sz="9443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ECOMMERCE</a:t>
            </a:r>
          </a:p>
          <a:p>
            <a:pPr algn="l">
              <a:lnSpc>
                <a:spcPts val="9443"/>
              </a:lnSpc>
            </a:pPr>
            <a:r>
              <a:rPr lang="en-US" sz="9443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ANALYTICS</a:t>
            </a:r>
          </a:p>
          <a:p>
            <a:pPr algn="l">
              <a:lnSpc>
                <a:spcPts val="9443"/>
              </a:lnSpc>
            </a:pPr>
            <a:r>
              <a:rPr lang="en-US" sz="9443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DASHBOARD</a:t>
            </a:r>
          </a:p>
          <a:p>
            <a:pPr algn="l">
              <a:lnSpc>
                <a:spcPts val="9443"/>
              </a:lnSpc>
            </a:pPr>
            <a:endParaRPr lang="en-US" sz="9443" b="1">
              <a:solidFill>
                <a:srgbClr val="FFFFFF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265079" y="812482"/>
            <a:ext cx="2954902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CS779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19981" y="812482"/>
            <a:ext cx="3039319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Boston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82955"/>
            <a:ext cx="246275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Professor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7788" y="7559665"/>
            <a:ext cx="184713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A2E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64399" y="812483"/>
            <a:ext cx="2954902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Jack Polnar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07111" y="7592686"/>
            <a:ext cx="3491913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A2E"/>
                </a:solidFill>
                <a:latin typeface="Poppins"/>
                <a:ea typeface="Poppins"/>
                <a:cs typeface="Poppins"/>
                <a:sym typeface="Poppins"/>
              </a:rPr>
              <a:t>Kunal Vishwa Sivakumar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10177" y="792480"/>
            <a:ext cx="2954902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U59797517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00727"/>
            <a:ext cx="3413716" cy="878571"/>
            <a:chOff x="0" y="0"/>
            <a:chExt cx="963397" cy="2479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644552"/>
            <a:ext cx="3413716" cy="878571"/>
            <a:chOff x="0" y="0"/>
            <a:chExt cx="963397" cy="2479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19616" y="3472640"/>
            <a:ext cx="4011711" cy="878571"/>
            <a:chOff x="0" y="0"/>
            <a:chExt cx="1132160" cy="24794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32160" cy="247945"/>
            </a:xfrm>
            <a:custGeom>
              <a:avLst/>
              <a:gdLst/>
              <a:ahLst/>
              <a:cxnLst/>
              <a:rect l="l" t="t" r="r" b="b"/>
              <a:pathLst>
                <a:path w="1132160" h="247945">
                  <a:moveTo>
                    <a:pt x="123972" y="0"/>
                  </a:moveTo>
                  <a:lnTo>
                    <a:pt x="1008187" y="0"/>
                  </a:lnTo>
                  <a:cubicBezTo>
                    <a:pt x="1041067" y="0"/>
                    <a:pt x="1072600" y="13061"/>
                    <a:pt x="1095849" y="36311"/>
                  </a:cubicBezTo>
                  <a:cubicBezTo>
                    <a:pt x="1119098" y="59560"/>
                    <a:pt x="1132160" y="91093"/>
                    <a:pt x="1132160" y="123972"/>
                  </a:cubicBezTo>
                  <a:lnTo>
                    <a:pt x="1132160" y="123972"/>
                  </a:lnTo>
                  <a:cubicBezTo>
                    <a:pt x="1132160" y="192440"/>
                    <a:pt x="1076655" y="247945"/>
                    <a:pt x="100818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132160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316043" y="5816465"/>
            <a:ext cx="3437869" cy="878571"/>
            <a:chOff x="0" y="0"/>
            <a:chExt cx="970213" cy="2479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0213" cy="247945"/>
            </a:xfrm>
            <a:custGeom>
              <a:avLst/>
              <a:gdLst/>
              <a:ahLst/>
              <a:cxnLst/>
              <a:rect l="l" t="t" r="r" b="b"/>
              <a:pathLst>
                <a:path w="970213" h="247945">
                  <a:moveTo>
                    <a:pt x="123972" y="0"/>
                  </a:moveTo>
                  <a:lnTo>
                    <a:pt x="846241" y="0"/>
                  </a:lnTo>
                  <a:cubicBezTo>
                    <a:pt x="914709" y="0"/>
                    <a:pt x="970213" y="55504"/>
                    <a:pt x="970213" y="123972"/>
                  </a:cubicBezTo>
                  <a:lnTo>
                    <a:pt x="970213" y="123972"/>
                  </a:lnTo>
                  <a:cubicBezTo>
                    <a:pt x="970213" y="156852"/>
                    <a:pt x="957152" y="188385"/>
                    <a:pt x="933903" y="211634"/>
                  </a:cubicBezTo>
                  <a:cubicBezTo>
                    <a:pt x="910654" y="234883"/>
                    <a:pt x="879121" y="247945"/>
                    <a:pt x="846241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970213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713084" y="2300727"/>
            <a:ext cx="3413716" cy="878571"/>
            <a:chOff x="0" y="0"/>
            <a:chExt cx="963397" cy="24794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713084" y="4644552"/>
            <a:ext cx="3413716" cy="878571"/>
            <a:chOff x="0" y="0"/>
            <a:chExt cx="963397" cy="2479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63397" cy="247945"/>
            </a:xfrm>
            <a:custGeom>
              <a:avLst/>
              <a:gdLst/>
              <a:ahLst/>
              <a:cxnLst/>
              <a:rect l="l" t="t" r="r" b="b"/>
              <a:pathLst>
                <a:path w="963397" h="247945">
                  <a:moveTo>
                    <a:pt x="123972" y="0"/>
                  </a:moveTo>
                  <a:lnTo>
                    <a:pt x="839425" y="0"/>
                  </a:lnTo>
                  <a:cubicBezTo>
                    <a:pt x="907893" y="0"/>
                    <a:pt x="963397" y="55504"/>
                    <a:pt x="963397" y="123972"/>
                  </a:cubicBezTo>
                  <a:lnTo>
                    <a:pt x="963397" y="123972"/>
                  </a:lnTo>
                  <a:cubicBezTo>
                    <a:pt x="963397" y="156852"/>
                    <a:pt x="950336" y="188385"/>
                    <a:pt x="927087" y="211634"/>
                  </a:cubicBezTo>
                  <a:cubicBezTo>
                    <a:pt x="903837" y="234883"/>
                    <a:pt x="872305" y="247945"/>
                    <a:pt x="839425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963397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601995" y="3472640"/>
            <a:ext cx="3918274" cy="878571"/>
            <a:chOff x="0" y="0"/>
            <a:chExt cx="1105791" cy="24794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05791" cy="247945"/>
            </a:xfrm>
            <a:custGeom>
              <a:avLst/>
              <a:gdLst/>
              <a:ahLst/>
              <a:cxnLst/>
              <a:rect l="l" t="t" r="r" b="b"/>
              <a:pathLst>
                <a:path w="1105791" h="247945">
                  <a:moveTo>
                    <a:pt x="123972" y="0"/>
                  </a:moveTo>
                  <a:lnTo>
                    <a:pt x="981818" y="0"/>
                  </a:lnTo>
                  <a:cubicBezTo>
                    <a:pt x="1050286" y="0"/>
                    <a:pt x="1105791" y="55504"/>
                    <a:pt x="1105791" y="123972"/>
                  </a:cubicBezTo>
                  <a:lnTo>
                    <a:pt x="1105791" y="123972"/>
                  </a:lnTo>
                  <a:cubicBezTo>
                    <a:pt x="1105791" y="156852"/>
                    <a:pt x="1092729" y="188385"/>
                    <a:pt x="1069480" y="211634"/>
                  </a:cubicBezTo>
                  <a:cubicBezTo>
                    <a:pt x="1046231" y="234883"/>
                    <a:pt x="1014698" y="247945"/>
                    <a:pt x="981818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66675"/>
              <a:ext cx="1105791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786944" y="3472640"/>
            <a:ext cx="6078608" cy="878571"/>
            <a:chOff x="0" y="0"/>
            <a:chExt cx="1715466" cy="24794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15466" cy="247945"/>
            </a:xfrm>
            <a:custGeom>
              <a:avLst/>
              <a:gdLst/>
              <a:ahLst/>
              <a:cxnLst/>
              <a:rect l="l" t="t" r="r" b="b"/>
              <a:pathLst>
                <a:path w="1715466" h="247945">
                  <a:moveTo>
                    <a:pt x="123972" y="0"/>
                  </a:moveTo>
                  <a:lnTo>
                    <a:pt x="1591494" y="0"/>
                  </a:lnTo>
                  <a:cubicBezTo>
                    <a:pt x="1659962" y="0"/>
                    <a:pt x="1715466" y="55504"/>
                    <a:pt x="1715466" y="123972"/>
                  </a:cubicBezTo>
                  <a:lnTo>
                    <a:pt x="1715466" y="123972"/>
                  </a:lnTo>
                  <a:cubicBezTo>
                    <a:pt x="1715466" y="156852"/>
                    <a:pt x="1702405" y="188385"/>
                    <a:pt x="1679156" y="211634"/>
                  </a:cubicBezTo>
                  <a:cubicBezTo>
                    <a:pt x="1655906" y="234883"/>
                    <a:pt x="1624374" y="247945"/>
                    <a:pt x="1591494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16863"/>
                </a:srgbClr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1715466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020586" y="5816465"/>
            <a:ext cx="4499683" cy="878571"/>
            <a:chOff x="0" y="0"/>
            <a:chExt cx="1269872" cy="24794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9872" cy="247945"/>
            </a:xfrm>
            <a:custGeom>
              <a:avLst/>
              <a:gdLst/>
              <a:ahLst/>
              <a:cxnLst/>
              <a:rect l="l" t="t" r="r" b="b"/>
              <a:pathLst>
                <a:path w="1269872" h="247945">
                  <a:moveTo>
                    <a:pt x="123972" y="0"/>
                  </a:moveTo>
                  <a:lnTo>
                    <a:pt x="1145900" y="0"/>
                  </a:lnTo>
                  <a:cubicBezTo>
                    <a:pt x="1178779" y="0"/>
                    <a:pt x="1210312" y="13061"/>
                    <a:pt x="1233561" y="36311"/>
                  </a:cubicBezTo>
                  <a:cubicBezTo>
                    <a:pt x="1256811" y="59560"/>
                    <a:pt x="1269872" y="91093"/>
                    <a:pt x="1269872" y="123972"/>
                  </a:cubicBezTo>
                  <a:lnTo>
                    <a:pt x="1269872" y="123972"/>
                  </a:lnTo>
                  <a:cubicBezTo>
                    <a:pt x="1269872" y="192440"/>
                    <a:pt x="1214368" y="247945"/>
                    <a:pt x="1145900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66675"/>
              <a:ext cx="1269872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786944" y="5816465"/>
            <a:ext cx="6078608" cy="878571"/>
            <a:chOff x="0" y="0"/>
            <a:chExt cx="1715466" cy="24794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715466" cy="247945"/>
            </a:xfrm>
            <a:custGeom>
              <a:avLst/>
              <a:gdLst/>
              <a:ahLst/>
              <a:cxnLst/>
              <a:rect l="l" t="t" r="r" b="b"/>
              <a:pathLst>
                <a:path w="1715466" h="247945">
                  <a:moveTo>
                    <a:pt x="123972" y="0"/>
                  </a:moveTo>
                  <a:lnTo>
                    <a:pt x="1591494" y="0"/>
                  </a:lnTo>
                  <a:cubicBezTo>
                    <a:pt x="1659962" y="0"/>
                    <a:pt x="1715466" y="55504"/>
                    <a:pt x="1715466" y="123972"/>
                  </a:cubicBezTo>
                  <a:lnTo>
                    <a:pt x="1715466" y="123972"/>
                  </a:lnTo>
                  <a:cubicBezTo>
                    <a:pt x="1715466" y="156852"/>
                    <a:pt x="1702405" y="188385"/>
                    <a:pt x="1679156" y="211634"/>
                  </a:cubicBezTo>
                  <a:cubicBezTo>
                    <a:pt x="1655906" y="234883"/>
                    <a:pt x="1624374" y="247945"/>
                    <a:pt x="1591494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16863"/>
                </a:srgbClr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66675"/>
              <a:ext cx="1715466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393475" y="2300727"/>
            <a:ext cx="3983680" cy="878571"/>
            <a:chOff x="0" y="0"/>
            <a:chExt cx="1124249" cy="24794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24249" cy="247945"/>
            </a:xfrm>
            <a:custGeom>
              <a:avLst/>
              <a:gdLst/>
              <a:ahLst/>
              <a:cxnLst/>
              <a:rect l="l" t="t" r="r" b="b"/>
              <a:pathLst>
                <a:path w="1124249" h="247945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930422" y="2300727"/>
            <a:ext cx="4328878" cy="878571"/>
            <a:chOff x="0" y="0"/>
            <a:chExt cx="1221668" cy="24794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21668" cy="247945"/>
            </a:xfrm>
            <a:custGeom>
              <a:avLst/>
              <a:gdLst/>
              <a:ahLst/>
              <a:cxnLst/>
              <a:rect l="l" t="t" r="r" b="b"/>
              <a:pathLst>
                <a:path w="1221668" h="247945">
                  <a:moveTo>
                    <a:pt x="123972" y="0"/>
                  </a:moveTo>
                  <a:lnTo>
                    <a:pt x="1097696" y="0"/>
                  </a:lnTo>
                  <a:cubicBezTo>
                    <a:pt x="1130576" y="0"/>
                    <a:pt x="1162109" y="13061"/>
                    <a:pt x="1185358" y="36311"/>
                  </a:cubicBezTo>
                  <a:cubicBezTo>
                    <a:pt x="1208607" y="59560"/>
                    <a:pt x="1221668" y="91093"/>
                    <a:pt x="1221668" y="123972"/>
                  </a:cubicBezTo>
                  <a:lnTo>
                    <a:pt x="1221668" y="123972"/>
                  </a:lnTo>
                  <a:cubicBezTo>
                    <a:pt x="1221668" y="156852"/>
                    <a:pt x="1208607" y="188385"/>
                    <a:pt x="1185358" y="211634"/>
                  </a:cubicBezTo>
                  <a:cubicBezTo>
                    <a:pt x="1162109" y="234883"/>
                    <a:pt x="1130576" y="247945"/>
                    <a:pt x="1097696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16863"/>
                </a:srgbClr>
              </a:solidFill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1221668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393475" y="4644552"/>
            <a:ext cx="3983680" cy="878571"/>
            <a:chOff x="0" y="0"/>
            <a:chExt cx="1124249" cy="24794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24249" cy="247945"/>
            </a:xfrm>
            <a:custGeom>
              <a:avLst/>
              <a:gdLst/>
              <a:ahLst/>
              <a:cxnLst/>
              <a:rect l="l" t="t" r="r" b="b"/>
              <a:pathLst>
                <a:path w="1124249" h="247945">
                  <a:moveTo>
                    <a:pt x="123972" y="0"/>
                  </a:moveTo>
                  <a:lnTo>
                    <a:pt x="1000277" y="0"/>
                  </a:lnTo>
                  <a:cubicBezTo>
                    <a:pt x="1068745" y="0"/>
                    <a:pt x="1124249" y="55504"/>
                    <a:pt x="1124249" y="123972"/>
                  </a:cubicBezTo>
                  <a:lnTo>
                    <a:pt x="1124249" y="123972"/>
                  </a:lnTo>
                  <a:cubicBezTo>
                    <a:pt x="1124249" y="156852"/>
                    <a:pt x="1111188" y="188385"/>
                    <a:pt x="1087938" y="211634"/>
                  </a:cubicBezTo>
                  <a:cubicBezTo>
                    <a:pt x="1064689" y="234883"/>
                    <a:pt x="1033156" y="247945"/>
                    <a:pt x="1000277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F00"/>
              </a:solidFill>
              <a:prstDash val="solid"/>
              <a:round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24249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2930422" y="4644552"/>
            <a:ext cx="4328878" cy="878571"/>
            <a:chOff x="0" y="0"/>
            <a:chExt cx="1221668" cy="24794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221668" cy="247945"/>
            </a:xfrm>
            <a:custGeom>
              <a:avLst/>
              <a:gdLst/>
              <a:ahLst/>
              <a:cxnLst/>
              <a:rect l="l" t="t" r="r" b="b"/>
              <a:pathLst>
                <a:path w="1221668" h="247945">
                  <a:moveTo>
                    <a:pt x="123972" y="0"/>
                  </a:moveTo>
                  <a:lnTo>
                    <a:pt x="1097696" y="0"/>
                  </a:lnTo>
                  <a:cubicBezTo>
                    <a:pt x="1130576" y="0"/>
                    <a:pt x="1162109" y="13061"/>
                    <a:pt x="1185358" y="36311"/>
                  </a:cubicBezTo>
                  <a:cubicBezTo>
                    <a:pt x="1208607" y="59560"/>
                    <a:pt x="1221668" y="91093"/>
                    <a:pt x="1221668" y="123972"/>
                  </a:cubicBezTo>
                  <a:lnTo>
                    <a:pt x="1221668" y="123972"/>
                  </a:lnTo>
                  <a:cubicBezTo>
                    <a:pt x="1221668" y="156852"/>
                    <a:pt x="1208607" y="188385"/>
                    <a:pt x="1185358" y="211634"/>
                  </a:cubicBezTo>
                  <a:cubicBezTo>
                    <a:pt x="1162109" y="234883"/>
                    <a:pt x="1130576" y="247945"/>
                    <a:pt x="1097696" y="247945"/>
                  </a:cubicBezTo>
                  <a:lnTo>
                    <a:pt x="123972" y="247945"/>
                  </a:lnTo>
                  <a:cubicBezTo>
                    <a:pt x="91093" y="247945"/>
                    <a:pt x="59560" y="234883"/>
                    <a:pt x="36311" y="211634"/>
                  </a:cubicBezTo>
                  <a:cubicBezTo>
                    <a:pt x="13061" y="188385"/>
                    <a:pt x="0" y="156852"/>
                    <a:pt x="0" y="123972"/>
                  </a:cubicBezTo>
                  <a:lnTo>
                    <a:pt x="0" y="123972"/>
                  </a:lnTo>
                  <a:cubicBezTo>
                    <a:pt x="0" y="91093"/>
                    <a:pt x="13061" y="59560"/>
                    <a:pt x="36311" y="36311"/>
                  </a:cubicBezTo>
                  <a:cubicBezTo>
                    <a:pt x="59560" y="13061"/>
                    <a:pt x="91093" y="0"/>
                    <a:pt x="1239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16863"/>
                </a:srgbClr>
              </a:solidFill>
              <a:prstDash val="solid"/>
              <a:round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66675"/>
              <a:ext cx="1221668" cy="314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93257" y="3720406"/>
            <a:ext cx="383038" cy="383038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BF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493257" y="6064231"/>
            <a:ext cx="383038" cy="38303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BF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 flipH="1">
            <a:off x="11121907" y="5496673"/>
            <a:ext cx="7945909" cy="7523254"/>
          </a:xfrm>
          <a:custGeom>
            <a:avLst/>
            <a:gdLst/>
            <a:ahLst/>
            <a:cxnLst/>
            <a:rect l="l" t="t" r="r" b="b"/>
            <a:pathLst>
              <a:path w="7945909" h="7523254">
                <a:moveTo>
                  <a:pt x="7945909" y="0"/>
                </a:moveTo>
                <a:lnTo>
                  <a:pt x="0" y="0"/>
                </a:lnTo>
                <a:lnTo>
                  <a:pt x="0" y="7523254"/>
                </a:lnTo>
                <a:lnTo>
                  <a:pt x="7945909" y="7523254"/>
                </a:lnTo>
                <a:lnTo>
                  <a:pt x="79459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1"/>
          <p:cNvSpPr txBox="1"/>
          <p:nvPr/>
        </p:nvSpPr>
        <p:spPr>
          <a:xfrm>
            <a:off x="1028700" y="2475405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28700" y="4819231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Stored Procedure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319616" y="3647318"/>
            <a:ext cx="4011711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Connector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316043" y="5991143"/>
            <a:ext cx="3437869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713084" y="2475405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ERD’s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713084" y="4819231"/>
            <a:ext cx="3413716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601995" y="3647318"/>
            <a:ext cx="3918274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Warehouse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6020586" y="5991143"/>
            <a:ext cx="4499683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393475" y="2475405"/>
            <a:ext cx="3983680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Normalised Tables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393475" y="4819231"/>
            <a:ext cx="3983680" cy="462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6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Tableau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28700" y="7711792"/>
            <a:ext cx="9216137" cy="181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2"/>
              </a:lnSpc>
            </a:pPr>
            <a:r>
              <a:rPr lang="en-US" sz="12702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OVERVIEW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265079" y="812482"/>
            <a:ext cx="2954902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CS779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4219981" y="812482"/>
            <a:ext cx="3039319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Boston University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028700" y="782955"/>
            <a:ext cx="246275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: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2735558" y="812483"/>
            <a:ext cx="3408005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Kunal Vishwa Sivakumar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42269" y="3295547"/>
            <a:ext cx="5665586" cy="3186892"/>
          </a:xfrm>
          <a:custGeom>
            <a:avLst/>
            <a:gdLst/>
            <a:ahLst/>
            <a:cxnLst/>
            <a:rect l="l" t="t" r="r" b="b"/>
            <a:pathLst>
              <a:path w="5665586" h="3186892">
                <a:moveTo>
                  <a:pt x="0" y="0"/>
                </a:moveTo>
                <a:lnTo>
                  <a:pt x="5665586" y="0"/>
                </a:lnTo>
                <a:lnTo>
                  <a:pt x="5665586" y="3186892"/>
                </a:lnTo>
                <a:lnTo>
                  <a:pt x="0" y="318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38962" y="2902848"/>
            <a:ext cx="6526696" cy="3671266"/>
          </a:xfrm>
          <a:custGeom>
            <a:avLst/>
            <a:gdLst/>
            <a:ahLst/>
            <a:cxnLst/>
            <a:rect l="l" t="t" r="r" b="b"/>
            <a:pathLst>
              <a:path w="6526696" h="3671266">
                <a:moveTo>
                  <a:pt x="0" y="0"/>
                </a:moveTo>
                <a:lnTo>
                  <a:pt x="6526696" y="0"/>
                </a:lnTo>
                <a:lnTo>
                  <a:pt x="6526696" y="3671266"/>
                </a:lnTo>
                <a:lnTo>
                  <a:pt x="0" y="36712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053506" y="2902848"/>
            <a:ext cx="3228294" cy="3577057"/>
          </a:xfrm>
          <a:custGeom>
            <a:avLst/>
            <a:gdLst/>
            <a:ahLst/>
            <a:cxnLst/>
            <a:rect l="l" t="t" r="r" b="b"/>
            <a:pathLst>
              <a:path w="3228294" h="3577057">
                <a:moveTo>
                  <a:pt x="0" y="0"/>
                </a:moveTo>
                <a:lnTo>
                  <a:pt x="3228294" y="0"/>
                </a:lnTo>
                <a:lnTo>
                  <a:pt x="3228294" y="3577057"/>
                </a:lnTo>
                <a:lnTo>
                  <a:pt x="0" y="3577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91000" y="3295547"/>
            <a:ext cx="3470332" cy="3186892"/>
          </a:xfrm>
          <a:custGeom>
            <a:avLst/>
            <a:gdLst/>
            <a:ahLst/>
            <a:cxnLst/>
            <a:rect l="l" t="t" r="r" b="b"/>
            <a:pathLst>
              <a:path w="3470332" h="3186892">
                <a:moveTo>
                  <a:pt x="0" y="0"/>
                </a:moveTo>
                <a:lnTo>
                  <a:pt x="3470332" y="0"/>
                </a:lnTo>
                <a:lnTo>
                  <a:pt x="3470332" y="3186892"/>
                </a:lnTo>
                <a:lnTo>
                  <a:pt x="0" y="31868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31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91000" y="388500"/>
            <a:ext cx="11890800" cy="16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44"/>
              </a:lnSpc>
            </a:pPr>
            <a:r>
              <a:rPr lang="en-US" sz="11744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TOOLS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000" y="388500"/>
            <a:ext cx="11890800" cy="16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44"/>
              </a:lnSpc>
            </a:pPr>
            <a:r>
              <a:rPr lang="en-US" sz="11744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QUESTIONS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51505" y="9039225"/>
            <a:ext cx="7272987" cy="110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77"/>
              </a:lnSpc>
              <a:spcBef>
                <a:spcPct val="0"/>
              </a:spcBef>
            </a:pPr>
            <a:r>
              <a:rPr lang="en-US" sz="5840" b="1">
                <a:solidFill>
                  <a:srgbClr val="FFFFFF"/>
                </a:solidFill>
                <a:latin typeface="ITC Franklin Gothic LT Semi-Bold"/>
                <a:ea typeface="ITC Franklin Gothic LT Semi-Bold"/>
                <a:cs typeface="ITC Franklin Gothic LT Semi-Bold"/>
                <a:sym typeface="ITC Franklin Gothic LT Semi-Bold"/>
              </a:rPr>
              <a:t>LET'S ANSWER IT :)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1000" y="2702579"/>
            <a:ext cx="1732682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5CE1E6"/>
                </a:solidFill>
                <a:latin typeface="ITC Franklin Gothic LT Semi-Bold"/>
                <a:ea typeface="ITC Franklin Gothic LT Semi-Bold"/>
                <a:cs typeface="ITC Franklin Gothic LT Semi-Bold"/>
                <a:sym typeface="ITC Franklin Gothic LT Semi-Bold"/>
              </a:rPr>
              <a:t>1.WHAT ARE THE MONTHLY TOTAL SALES AND QUANTITY SOLD PER STORE LOCATION?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0590" y="4454058"/>
            <a:ext cx="1732682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5CE1E6"/>
                </a:solidFill>
                <a:latin typeface="ITC Franklin Gothic LT Semi-Bold"/>
                <a:ea typeface="ITC Franklin Gothic LT Semi-Bold"/>
                <a:cs typeface="ITC Franklin Gothic LT Semi-Bold"/>
                <a:sym typeface="ITC Franklin Gothic LT Semi-Bold"/>
              </a:rPr>
              <a:t>2.HOW EFFECTIVE WERE PROMOTIONS IN INCREASING TOTAL SALES VOLUME?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209833"/>
            <a:ext cx="1623060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5CE1E6"/>
                </a:solidFill>
                <a:latin typeface="ITC Franklin Gothic LT Semi-Bold"/>
                <a:ea typeface="ITC Franklin Gothic LT Semi-Bold"/>
                <a:cs typeface="ITC Franklin Gothic LT Semi-Bold"/>
                <a:sym typeface="ITC Franklin Gothic LT Semi-Bold"/>
              </a:rPr>
              <a:t>3.WHAT ARE THE TOP 10 BEST-SELLING PRODUCTS BASED ON TOTAL QUANTITY SOLD?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9519" y="8074025"/>
            <a:ext cx="16868300" cy="75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5CE1E6"/>
                </a:solidFill>
                <a:latin typeface="ITC Franklin Gothic LT Semi-Bold"/>
                <a:ea typeface="ITC Franklin Gothic LT Semi-Bold"/>
                <a:cs typeface="ITC Franklin Gothic LT Semi-Bold"/>
                <a:sym typeface="ITC Franklin Gothic LT Semi-Bold"/>
              </a:rPr>
              <a:t>4.WHICH STORE HAD THE HIGHEST SALES DURING A SPECIFIC MONTH?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585" y="2879771"/>
            <a:ext cx="8656415" cy="854821"/>
          </a:xfrm>
          <a:custGeom>
            <a:avLst/>
            <a:gdLst/>
            <a:ahLst/>
            <a:cxnLst/>
            <a:rect l="l" t="t" r="r" b="b"/>
            <a:pathLst>
              <a:path w="8656415" h="854821">
                <a:moveTo>
                  <a:pt x="0" y="0"/>
                </a:moveTo>
                <a:lnTo>
                  <a:pt x="8656415" y="0"/>
                </a:lnTo>
                <a:lnTo>
                  <a:pt x="8656415" y="854821"/>
                </a:lnTo>
                <a:lnTo>
                  <a:pt x="0" y="854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7585" y="4321459"/>
            <a:ext cx="8656415" cy="952206"/>
          </a:xfrm>
          <a:custGeom>
            <a:avLst/>
            <a:gdLst/>
            <a:ahLst/>
            <a:cxnLst/>
            <a:rect l="l" t="t" r="r" b="b"/>
            <a:pathLst>
              <a:path w="8656415" h="952206">
                <a:moveTo>
                  <a:pt x="0" y="0"/>
                </a:moveTo>
                <a:lnTo>
                  <a:pt x="8656415" y="0"/>
                </a:lnTo>
                <a:lnTo>
                  <a:pt x="8656415" y="952206"/>
                </a:lnTo>
                <a:lnTo>
                  <a:pt x="0" y="952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7585" y="6346307"/>
            <a:ext cx="8656415" cy="1069015"/>
          </a:xfrm>
          <a:custGeom>
            <a:avLst/>
            <a:gdLst/>
            <a:ahLst/>
            <a:cxnLst/>
            <a:rect l="l" t="t" r="r" b="b"/>
            <a:pathLst>
              <a:path w="8656415" h="1069015">
                <a:moveTo>
                  <a:pt x="0" y="0"/>
                </a:moveTo>
                <a:lnTo>
                  <a:pt x="8656415" y="0"/>
                </a:lnTo>
                <a:lnTo>
                  <a:pt x="8656415" y="1069015"/>
                </a:lnTo>
                <a:lnTo>
                  <a:pt x="0" y="1069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87585" y="8024575"/>
            <a:ext cx="8656415" cy="1270306"/>
          </a:xfrm>
          <a:custGeom>
            <a:avLst/>
            <a:gdLst/>
            <a:ahLst/>
            <a:cxnLst/>
            <a:rect l="l" t="t" r="r" b="b"/>
            <a:pathLst>
              <a:path w="8656415" h="1270306">
                <a:moveTo>
                  <a:pt x="0" y="0"/>
                </a:moveTo>
                <a:lnTo>
                  <a:pt x="8656415" y="0"/>
                </a:lnTo>
                <a:lnTo>
                  <a:pt x="8656415" y="1270306"/>
                </a:lnTo>
                <a:lnTo>
                  <a:pt x="0" y="12703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49564">
            <a:off x="8992799" y="3096015"/>
            <a:ext cx="1121597" cy="1735546"/>
          </a:xfrm>
          <a:custGeom>
            <a:avLst/>
            <a:gdLst/>
            <a:ahLst/>
            <a:cxnLst/>
            <a:rect l="l" t="t" r="r" b="b"/>
            <a:pathLst>
              <a:path w="1121597" h="1735546">
                <a:moveTo>
                  <a:pt x="0" y="0"/>
                </a:moveTo>
                <a:lnTo>
                  <a:pt x="1121597" y="0"/>
                </a:lnTo>
                <a:lnTo>
                  <a:pt x="1121597" y="1735545"/>
                </a:lnTo>
                <a:lnTo>
                  <a:pt x="0" y="17355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49564">
            <a:off x="8992799" y="6713121"/>
            <a:ext cx="1121597" cy="1735546"/>
          </a:xfrm>
          <a:custGeom>
            <a:avLst/>
            <a:gdLst/>
            <a:ahLst/>
            <a:cxnLst/>
            <a:rect l="l" t="t" r="r" b="b"/>
            <a:pathLst>
              <a:path w="1121597" h="1735546">
                <a:moveTo>
                  <a:pt x="0" y="0"/>
                </a:moveTo>
                <a:lnTo>
                  <a:pt x="1121597" y="0"/>
                </a:lnTo>
                <a:lnTo>
                  <a:pt x="1121597" y="1735546"/>
                </a:lnTo>
                <a:lnTo>
                  <a:pt x="0" y="173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2700000">
            <a:off x="9947194" y="8248233"/>
            <a:ext cx="1183455" cy="1307029"/>
          </a:xfrm>
          <a:custGeom>
            <a:avLst/>
            <a:gdLst/>
            <a:ahLst/>
            <a:cxnLst/>
            <a:rect l="l" t="t" r="r" b="b"/>
            <a:pathLst>
              <a:path w="1183455" h="1307029">
                <a:moveTo>
                  <a:pt x="0" y="0"/>
                </a:moveTo>
                <a:lnTo>
                  <a:pt x="1183456" y="0"/>
                </a:lnTo>
                <a:lnTo>
                  <a:pt x="1183456" y="1307029"/>
                </a:lnTo>
                <a:lnTo>
                  <a:pt x="0" y="13070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90378" y="292265"/>
            <a:ext cx="6829979" cy="5854268"/>
          </a:xfrm>
          <a:custGeom>
            <a:avLst/>
            <a:gdLst/>
            <a:ahLst/>
            <a:cxnLst/>
            <a:rect l="l" t="t" r="r" b="b"/>
            <a:pathLst>
              <a:path w="6829979" h="5854268">
                <a:moveTo>
                  <a:pt x="0" y="0"/>
                </a:moveTo>
                <a:lnTo>
                  <a:pt x="6829979" y="0"/>
                </a:lnTo>
                <a:lnTo>
                  <a:pt x="6829979" y="5854268"/>
                </a:lnTo>
                <a:lnTo>
                  <a:pt x="0" y="58542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93068" y="232410"/>
            <a:ext cx="6705176" cy="168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17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02879" y="2134253"/>
            <a:ext cx="10488319" cy="65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1"/>
              </a:lnSpc>
            </a:pPr>
            <a:r>
              <a:rPr lang="en-US" sz="460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SCD TYPE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28105" y="6632308"/>
            <a:ext cx="10488319" cy="650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1"/>
              </a:lnSpc>
            </a:pPr>
            <a:r>
              <a:rPr lang="en-US" sz="460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SCD TYPE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72DD40-457E-5B41-CF2F-68F59F2036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63780" y="7333267"/>
            <a:ext cx="7439345" cy="870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4B98A-EB64-1526-E347-3F89DA42A6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6877" y="9032933"/>
            <a:ext cx="7416248" cy="928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68726" y="3193347"/>
            <a:ext cx="9830752" cy="7093653"/>
          </a:xfrm>
          <a:custGeom>
            <a:avLst/>
            <a:gdLst/>
            <a:ahLst/>
            <a:cxnLst/>
            <a:rect l="l" t="t" r="r" b="b"/>
            <a:pathLst>
              <a:path w="9830752" h="7093653">
                <a:moveTo>
                  <a:pt x="0" y="0"/>
                </a:moveTo>
                <a:lnTo>
                  <a:pt x="9830752" y="0"/>
                </a:lnTo>
                <a:lnTo>
                  <a:pt x="9830752" y="7093653"/>
                </a:lnTo>
                <a:lnTo>
                  <a:pt x="0" y="709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4247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8674" y="1394859"/>
            <a:ext cx="7925107" cy="3022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99"/>
              </a:lnSpc>
            </a:pPr>
            <a:r>
              <a:rPr lang="en-US" sz="11299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FOR NEXT STEP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8674" y="156861"/>
            <a:ext cx="8275133" cy="112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8"/>
              </a:lnSpc>
              <a:spcBef>
                <a:spcPct val="0"/>
              </a:spcBef>
            </a:pPr>
            <a:r>
              <a:rPr lang="en-US" sz="6298">
                <a:solidFill>
                  <a:srgbClr val="FFBF00"/>
                </a:solidFill>
                <a:latin typeface="Poppins"/>
                <a:ea typeface="Poppins"/>
                <a:cs typeface="Poppins"/>
                <a:sym typeface="Poppins"/>
              </a:rPr>
              <a:t>RECOMMENDATION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8674" y="4991100"/>
            <a:ext cx="8275133" cy="2818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8"/>
              </a:lnSpc>
              <a:spcBef>
                <a:spcPct val="0"/>
              </a:spcBef>
            </a:pPr>
            <a:r>
              <a:rPr lang="en-US" sz="5298">
                <a:solidFill>
                  <a:srgbClr val="F5F6F7"/>
                </a:solidFill>
                <a:latin typeface="Poppins"/>
                <a:ea typeface="Poppins"/>
                <a:cs typeface="Poppins"/>
                <a:sym typeface="Poppins"/>
              </a:rPr>
              <a:t>STREAM THIS TO MONGODB USING KAFKA AND TRY THERE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F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65079" y="2731225"/>
            <a:ext cx="7995303" cy="6527075"/>
          </a:xfrm>
          <a:custGeom>
            <a:avLst/>
            <a:gdLst/>
            <a:ahLst/>
            <a:cxnLst/>
            <a:rect l="l" t="t" r="r" b="b"/>
            <a:pathLst>
              <a:path w="7995303" h="6527075">
                <a:moveTo>
                  <a:pt x="0" y="0"/>
                </a:moveTo>
                <a:lnTo>
                  <a:pt x="7995303" y="0"/>
                </a:lnTo>
                <a:lnTo>
                  <a:pt x="7995303" y="6527075"/>
                </a:lnTo>
                <a:lnTo>
                  <a:pt x="0" y="6527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49730" y="3185106"/>
            <a:ext cx="8230784" cy="424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4"/>
              </a:lnSpc>
            </a:pPr>
            <a:r>
              <a:rPr lang="en-US" sz="15754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65079" y="812482"/>
            <a:ext cx="2954902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CS779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19981" y="812482"/>
            <a:ext cx="3039319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Boston University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82955"/>
            <a:ext cx="246275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BF00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Professor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64399" y="812483"/>
            <a:ext cx="2954902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Jack Polnar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78744" y="812483"/>
            <a:ext cx="3559039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Kunal Vishwa Sivakumar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85850" y="3032706"/>
            <a:ext cx="0" cy="4400659"/>
          </a:xfrm>
          <a:prstGeom prst="line">
            <a:avLst/>
          </a:prstGeom>
          <a:ln w="85725" cap="flat">
            <a:solidFill>
              <a:srgbClr val="FFBF0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3" name="Freeform 13"/>
          <p:cNvSpPr/>
          <p:nvPr/>
        </p:nvSpPr>
        <p:spPr>
          <a:xfrm rot="5400000">
            <a:off x="7553472" y="5719763"/>
            <a:ext cx="1001736" cy="1551735"/>
          </a:xfrm>
          <a:custGeom>
            <a:avLst/>
            <a:gdLst/>
            <a:ahLst/>
            <a:cxnLst/>
            <a:rect l="l" t="t" r="r" b="b"/>
            <a:pathLst>
              <a:path w="1001736" h="1551735">
                <a:moveTo>
                  <a:pt x="0" y="0"/>
                </a:moveTo>
                <a:lnTo>
                  <a:pt x="1001736" y="0"/>
                </a:lnTo>
                <a:lnTo>
                  <a:pt x="1001736" y="1551735"/>
                </a:lnTo>
                <a:lnTo>
                  <a:pt x="0" y="15517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83048"/>
            </a:stretch>
          </a:blipFill>
        </p:spPr>
      </p:sp>
      <p:sp>
        <p:nvSpPr>
          <p:cNvPr id="14" name="Freeform 14"/>
          <p:cNvSpPr/>
          <p:nvPr/>
        </p:nvSpPr>
        <p:spPr>
          <a:xfrm rot="8858981">
            <a:off x="9106168" y="3237614"/>
            <a:ext cx="16306265" cy="14497752"/>
          </a:xfrm>
          <a:custGeom>
            <a:avLst/>
            <a:gdLst/>
            <a:ahLst/>
            <a:cxnLst/>
            <a:rect l="l" t="t" r="r" b="b"/>
            <a:pathLst>
              <a:path w="16306265" h="14497752">
                <a:moveTo>
                  <a:pt x="0" y="0"/>
                </a:moveTo>
                <a:lnTo>
                  <a:pt x="16306264" y="0"/>
                </a:lnTo>
                <a:lnTo>
                  <a:pt x="16306264" y="14497751"/>
                </a:lnTo>
                <a:lnTo>
                  <a:pt x="0" y="14497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ITC Franklin Gothic LT Semi-Bold</vt:lpstr>
      <vt:lpstr>Poppins Ultra-Bold</vt:lpstr>
      <vt:lpstr>Poppins Bold</vt:lpstr>
      <vt:lpstr>Calibri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Blue Illustrative Management Thesis Defense Presentation</dc:title>
  <dc:creator>Kunal Vishwa Sivakumar</dc:creator>
  <cp:lastModifiedBy>Kunal Vishwa Sivakumar</cp:lastModifiedBy>
  <cp:revision>2</cp:revision>
  <dcterms:created xsi:type="dcterms:W3CDTF">2006-08-16T00:00:00Z</dcterms:created>
  <dcterms:modified xsi:type="dcterms:W3CDTF">2025-05-02T21:01:20Z</dcterms:modified>
  <dc:identifier>DAGlqiQDWUo</dc:identifier>
</cp:coreProperties>
</file>