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ustic Printed" charset="1" panose="00000000000000000000"/>
      <p:regular r:id="rId17"/>
    </p:embeddedFont>
    <p:embeddedFont>
      <p:font typeface="Canva Sans Medium" charset="1" panose="020B0603030501040103"/>
      <p:regular r:id="rId18"/>
    </p:embeddedFont>
    <p:embeddedFont>
      <p:font typeface="Canva Sans Bold" charset="1" panose="020B0803030501040103"/>
      <p:regular r:id="rId19"/>
    </p:embeddedFont>
    <p:embeddedFont>
      <p:font typeface="Calibri (MS)" charset="1" panose="020F050202020403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pn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8.svg" Type="http://schemas.openxmlformats.org/officeDocument/2006/relationships/image"/><Relationship Id="rId2" Target="../media/image1.jpeg" Type="http://schemas.openxmlformats.org/officeDocument/2006/relationships/image"/><Relationship Id="rId3" Target="../media/image56.png" Type="http://schemas.openxmlformats.org/officeDocument/2006/relationships/image"/><Relationship Id="rId4" Target="../media/image57.svg" Type="http://schemas.openxmlformats.org/officeDocument/2006/relationships/image"/><Relationship Id="rId5" Target="../media/image58.png" Type="http://schemas.openxmlformats.org/officeDocument/2006/relationships/image"/><Relationship Id="rId6" Target="../media/image59.svg" Type="http://schemas.openxmlformats.org/officeDocument/2006/relationships/image"/><Relationship Id="rId7" Target="../media/image75.png" Type="http://schemas.openxmlformats.org/officeDocument/2006/relationships/image"/><Relationship Id="rId8" Target="../media/image76.svg" Type="http://schemas.openxmlformats.org/officeDocument/2006/relationships/image"/><Relationship Id="rId9" Target="../media/image7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jpe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79.png" Type="http://schemas.openxmlformats.org/officeDocument/2006/relationships/image"/><Relationship Id="rId26" Target="../media/image80.svg" Type="http://schemas.openxmlformats.org/officeDocument/2006/relationships/image"/><Relationship Id="rId27" Target="../media/image50.png" Type="http://schemas.openxmlformats.org/officeDocument/2006/relationships/image"/><Relationship Id="rId28" Target="../media/image51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44.png" Type="http://schemas.openxmlformats.org/officeDocument/2006/relationships/image"/><Relationship Id="rId12" Target="../media/image45.svg" Type="http://schemas.openxmlformats.org/officeDocument/2006/relationships/image"/><Relationship Id="rId13" Target="../media/image46.png" Type="http://schemas.openxmlformats.org/officeDocument/2006/relationships/image"/><Relationship Id="rId14" Target="../media/image47.svg" Type="http://schemas.openxmlformats.org/officeDocument/2006/relationships/image"/><Relationship Id="rId15" Target="../media/image48.png" Type="http://schemas.openxmlformats.org/officeDocument/2006/relationships/image"/><Relationship Id="rId16" Target="../media/image49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jpeg" Type="http://schemas.openxmlformats.org/officeDocument/2006/relationships/image"/><Relationship Id="rId20" Target="../media/image23.svg" Type="http://schemas.openxmlformats.org/officeDocument/2006/relationships/image"/><Relationship Id="rId21" Target="../media/image50.png" Type="http://schemas.openxmlformats.org/officeDocument/2006/relationships/image"/><Relationship Id="rId22" Target="../media/image51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4.png" Type="http://schemas.openxmlformats.org/officeDocument/2006/relationships/image"/><Relationship Id="rId6" Target="../media/image5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6.png" Type="http://schemas.openxmlformats.org/officeDocument/2006/relationships/image"/><Relationship Id="rId4" Target="../media/image57.svg" Type="http://schemas.openxmlformats.org/officeDocument/2006/relationships/image"/><Relationship Id="rId5" Target="../media/image58.png" Type="http://schemas.openxmlformats.org/officeDocument/2006/relationships/image"/><Relationship Id="rId6" Target="../media/image5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png" Type="http://schemas.openxmlformats.org/officeDocument/2006/relationships/image"/><Relationship Id="rId12" Target="../media/image73.svg" Type="http://schemas.openxmlformats.org/officeDocument/2006/relationships/image"/><Relationship Id="rId13" Target="../media/image74.png" Type="http://schemas.openxmlformats.org/officeDocument/2006/relationships/image"/><Relationship Id="rId2" Target="../media/image1.jpeg" Type="http://schemas.openxmlformats.org/officeDocument/2006/relationships/image"/><Relationship Id="rId3" Target="../media/image64.png" Type="http://schemas.openxmlformats.org/officeDocument/2006/relationships/image"/><Relationship Id="rId4" Target="../media/image65.svg" Type="http://schemas.openxmlformats.org/officeDocument/2006/relationships/image"/><Relationship Id="rId5" Target="../media/image66.png" Type="http://schemas.openxmlformats.org/officeDocument/2006/relationships/image"/><Relationship Id="rId6" Target="../media/image67.svg" Type="http://schemas.openxmlformats.org/officeDocument/2006/relationships/image"/><Relationship Id="rId7" Target="../media/image68.pn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79451">
            <a:off x="3085069" y="903878"/>
            <a:ext cx="3079816" cy="3079816"/>
          </a:xfrm>
          <a:custGeom>
            <a:avLst/>
            <a:gdLst/>
            <a:ahLst/>
            <a:cxnLst/>
            <a:rect r="r" b="b" t="t" l="l"/>
            <a:pathLst>
              <a:path h="3079816" w="3079816">
                <a:moveTo>
                  <a:pt x="0" y="0"/>
                </a:moveTo>
                <a:lnTo>
                  <a:pt x="3079816" y="0"/>
                </a:lnTo>
                <a:lnTo>
                  <a:pt x="3079816" y="3079815"/>
                </a:lnTo>
                <a:lnTo>
                  <a:pt x="0" y="30798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4531610" y="4027731"/>
            <a:ext cx="9064855" cy="2613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38"/>
              </a:lnSpc>
            </a:pPr>
            <a:r>
              <a:rPr lang="en-US" sz="7308" spc="-438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STATISTICAL ANALYSIS OF STOCK MARKET TRENDS AND PERFORMANCE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66196" y="6878182"/>
            <a:ext cx="10355609" cy="38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55"/>
              </a:lnSpc>
              <a:spcBef>
                <a:spcPct val="0"/>
              </a:spcBef>
            </a:pPr>
            <a:r>
              <a:rPr lang="en-US" b="true" sz="2841" spc="17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KUNAL VISHWA SIVAKUMAR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2097439">
            <a:off x="11796704" y="857746"/>
            <a:ext cx="3599523" cy="3172079"/>
          </a:xfrm>
          <a:custGeom>
            <a:avLst/>
            <a:gdLst/>
            <a:ahLst/>
            <a:cxnLst/>
            <a:rect r="r" b="b" t="t" l="l"/>
            <a:pathLst>
              <a:path h="3172079" w="3599523">
                <a:moveTo>
                  <a:pt x="0" y="0"/>
                </a:moveTo>
                <a:lnTo>
                  <a:pt x="3599523" y="0"/>
                </a:lnTo>
                <a:lnTo>
                  <a:pt x="3599523" y="3172079"/>
                </a:lnTo>
                <a:lnTo>
                  <a:pt x="0" y="3172079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108175">
            <a:off x="2697767" y="6371243"/>
            <a:ext cx="3145651" cy="3038413"/>
          </a:xfrm>
          <a:custGeom>
            <a:avLst/>
            <a:gdLst/>
            <a:ahLst/>
            <a:cxnLst/>
            <a:rect r="r" b="b" t="t" l="l"/>
            <a:pathLst>
              <a:path h="3038413" w="3145651">
                <a:moveTo>
                  <a:pt x="0" y="0"/>
                </a:moveTo>
                <a:lnTo>
                  <a:pt x="3145652" y="0"/>
                </a:lnTo>
                <a:lnTo>
                  <a:pt x="3145652" y="3038413"/>
                </a:lnTo>
                <a:lnTo>
                  <a:pt x="0" y="303841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682651">
            <a:off x="12771797" y="5807898"/>
            <a:ext cx="3978405" cy="3414195"/>
          </a:xfrm>
          <a:custGeom>
            <a:avLst/>
            <a:gdLst/>
            <a:ahLst/>
            <a:cxnLst/>
            <a:rect r="r" b="b" t="t" l="l"/>
            <a:pathLst>
              <a:path h="3414195" w="3978405">
                <a:moveTo>
                  <a:pt x="0" y="0"/>
                </a:moveTo>
                <a:lnTo>
                  <a:pt x="3978405" y="0"/>
                </a:lnTo>
                <a:lnTo>
                  <a:pt x="3978405" y="3414196"/>
                </a:lnTo>
                <a:lnTo>
                  <a:pt x="0" y="3414196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966196" y="7509382"/>
            <a:ext cx="10355609" cy="38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55"/>
              </a:lnSpc>
              <a:spcBef>
                <a:spcPct val="0"/>
              </a:spcBef>
            </a:pPr>
            <a:r>
              <a:rPr lang="en-US" b="true" sz="2841" spc="17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U59797517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91425" y="3125534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3" y="0"/>
                </a:lnTo>
                <a:lnTo>
                  <a:pt x="6940373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054643" y="3125534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233376">
            <a:off x="15530482" y="2283562"/>
            <a:ext cx="1940688" cy="1891289"/>
          </a:xfrm>
          <a:custGeom>
            <a:avLst/>
            <a:gdLst/>
            <a:ahLst/>
            <a:cxnLst/>
            <a:rect r="r" b="b" t="t" l="l"/>
            <a:pathLst>
              <a:path h="1891289" w="1940688">
                <a:moveTo>
                  <a:pt x="0" y="0"/>
                </a:moveTo>
                <a:lnTo>
                  <a:pt x="1940688" y="0"/>
                </a:lnTo>
                <a:lnTo>
                  <a:pt x="1940688" y="1891289"/>
                </a:lnTo>
                <a:lnTo>
                  <a:pt x="0" y="18912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84352">
            <a:off x="1184338" y="1898006"/>
            <a:ext cx="2784057" cy="2784057"/>
          </a:xfrm>
          <a:custGeom>
            <a:avLst/>
            <a:gdLst/>
            <a:ahLst/>
            <a:cxnLst/>
            <a:rect r="r" b="b" t="t" l="l"/>
            <a:pathLst>
              <a:path h="2784057" w="2784057">
                <a:moveTo>
                  <a:pt x="0" y="0"/>
                </a:moveTo>
                <a:lnTo>
                  <a:pt x="2784057" y="0"/>
                </a:lnTo>
                <a:lnTo>
                  <a:pt x="2784057" y="2784057"/>
                </a:lnTo>
                <a:lnTo>
                  <a:pt x="0" y="27840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50519" y="711936"/>
            <a:ext cx="12890970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CONCLUSION AND LIMITATIONS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68395" y="3683341"/>
            <a:ext cx="311287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34390" y="4643963"/>
            <a:ext cx="5760306" cy="335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7465" indent="-223733" lvl="1">
              <a:lnSpc>
                <a:spcPts val="2963"/>
              </a:lnSpc>
              <a:buFont typeface="Arial"/>
              <a:buChar char="•"/>
            </a:pPr>
            <a:r>
              <a:rPr lang="en-US" b="true" sz="2072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ANOVA results indicated no significant differences in daily returns across companies, suggesting that stock returns are not strongly influenced by trading volume.</a:t>
            </a:r>
          </a:p>
          <a:p>
            <a:pPr algn="just" marL="447465" indent="-223733" lvl="1">
              <a:lnSpc>
                <a:spcPts val="2963"/>
              </a:lnSpc>
              <a:buFont typeface="Arial"/>
              <a:buChar char="•"/>
            </a:pPr>
            <a:r>
              <a:rPr lang="en-US" b="true" sz="2072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regression model explained 61.5% of the variation in daily returns, highlighting the influence of trading volume, price range, and relative change.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41448" y="3683341"/>
            <a:ext cx="4440326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LIMITATIONS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88859" y="4634438"/>
            <a:ext cx="6011967" cy="4311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9677" indent="-214839" lvl="1">
              <a:lnSpc>
                <a:spcPts val="2845"/>
              </a:lnSpc>
              <a:buFont typeface="Arial"/>
              <a:buChar char="•"/>
            </a:pPr>
            <a:r>
              <a:rPr lang="en-US" b="true" sz="199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Sampling: Reducing the dataset to 1,000 observations, while necessary for computational efficiency, may have excluded important patterns or trends present in the full dataset.</a:t>
            </a:r>
          </a:p>
          <a:p>
            <a:pPr algn="just" marL="429677" indent="-214839" lvl="1">
              <a:lnSpc>
                <a:spcPts val="2845"/>
              </a:lnSpc>
              <a:buFont typeface="Arial"/>
              <a:buChar char="•"/>
            </a:pPr>
            <a:r>
              <a:rPr lang="en-US" b="true" sz="199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Focus on Daily Returns: The analysis focuses solely on daily returns, ignoring longer-term trends or patterns. As a result, the conclusions drawn may not apply to medium- or long-term stock price predictions.</a:t>
            </a:r>
          </a:p>
          <a:p>
            <a:pPr algn="just">
              <a:lnSpc>
                <a:spcPts val="284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7161" y="2406562"/>
            <a:ext cx="7973677" cy="475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THANK 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1763005"/>
            <a:ext cx="8435223" cy="401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INTRODUCTION: OVERALL PROJECT 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5889380"/>
            <a:ext cx="7643911" cy="2468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4"/>
              </a:lnSpc>
              <a:spcBef>
                <a:spcPct val="0"/>
              </a:spcBef>
            </a:pPr>
            <a:r>
              <a:rPr lang="en-US" b="true" sz="2899" spc="17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primary goal of this project is to analyze stock market trends and performance by focusing on the daily returns of publicly traded companies over a five-year period.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19557" y="1368222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65867" y="3122860"/>
            <a:ext cx="10156267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dataset used for this project is the "All Stocks 5-Year" dataset, sourced from Kaggle. It contains daily stock market data for publicly traded companies in the S&amp;P 500 index over a five-year period.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34772" y="4741181"/>
            <a:ext cx="3380759" cy="1717542"/>
          </a:xfrm>
          <a:custGeom>
            <a:avLst/>
            <a:gdLst/>
            <a:ahLst/>
            <a:cxnLst/>
            <a:rect r="r" b="b" t="t" l="l"/>
            <a:pathLst>
              <a:path h="1717542" w="3380759">
                <a:moveTo>
                  <a:pt x="0" y="0"/>
                </a:moveTo>
                <a:lnTo>
                  <a:pt x="3380758" y="0"/>
                </a:lnTo>
                <a:lnTo>
                  <a:pt x="3380758" y="1717542"/>
                </a:lnTo>
                <a:lnTo>
                  <a:pt x="0" y="17175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506465" y="4755109"/>
            <a:ext cx="3380759" cy="1717542"/>
          </a:xfrm>
          <a:custGeom>
            <a:avLst/>
            <a:gdLst/>
            <a:ahLst/>
            <a:cxnLst/>
            <a:rect r="r" b="b" t="t" l="l"/>
            <a:pathLst>
              <a:path h="1717542" w="3380759">
                <a:moveTo>
                  <a:pt x="0" y="0"/>
                </a:moveTo>
                <a:lnTo>
                  <a:pt x="3380758" y="0"/>
                </a:lnTo>
                <a:lnTo>
                  <a:pt x="3380758" y="1717542"/>
                </a:lnTo>
                <a:lnTo>
                  <a:pt x="0" y="17175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477773" y="4755109"/>
            <a:ext cx="3380759" cy="1717542"/>
          </a:xfrm>
          <a:custGeom>
            <a:avLst/>
            <a:gdLst/>
            <a:ahLst/>
            <a:cxnLst/>
            <a:rect r="r" b="b" t="t" l="l"/>
            <a:pathLst>
              <a:path h="1717542" w="3380759">
                <a:moveTo>
                  <a:pt x="0" y="0"/>
                </a:moveTo>
                <a:lnTo>
                  <a:pt x="3380759" y="0"/>
                </a:lnTo>
                <a:lnTo>
                  <a:pt x="3380759" y="1717542"/>
                </a:lnTo>
                <a:lnTo>
                  <a:pt x="0" y="17175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449082" y="4755109"/>
            <a:ext cx="3380759" cy="1717542"/>
          </a:xfrm>
          <a:custGeom>
            <a:avLst/>
            <a:gdLst/>
            <a:ahLst/>
            <a:cxnLst/>
            <a:rect r="r" b="b" t="t" l="l"/>
            <a:pathLst>
              <a:path h="1717542" w="3380759">
                <a:moveTo>
                  <a:pt x="0" y="0"/>
                </a:moveTo>
                <a:lnTo>
                  <a:pt x="3380758" y="0"/>
                </a:lnTo>
                <a:lnTo>
                  <a:pt x="3380758" y="1717542"/>
                </a:lnTo>
                <a:lnTo>
                  <a:pt x="0" y="17175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705449" y="4952252"/>
            <a:ext cx="303940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5"/>
              </a:lnSpc>
              <a:spcBef>
                <a:spcPct val="0"/>
              </a:spcBef>
            </a:pPr>
            <a:r>
              <a:rPr lang="en-US" sz="4500" spc="27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77142" y="4709365"/>
            <a:ext cx="3039404" cy="164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5"/>
              </a:lnSpc>
              <a:spcBef>
                <a:spcPct val="0"/>
              </a:spcBef>
            </a:pPr>
            <a:r>
              <a:rPr lang="en-US" sz="4500" spc="27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Stock Prices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49223" y="5095128"/>
            <a:ext cx="303940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5"/>
              </a:lnSpc>
              <a:spcBef>
                <a:spcPct val="0"/>
              </a:spcBef>
            </a:pPr>
            <a:r>
              <a:rPr lang="en-US" sz="4500" spc="27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Volume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20532" y="4680790"/>
            <a:ext cx="3039404" cy="164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5"/>
              </a:lnSpc>
              <a:spcBef>
                <a:spcPct val="0"/>
              </a:spcBef>
            </a:pPr>
            <a:r>
              <a:rPr lang="en-US" sz="4500" spc="27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Ticker Symbols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8364" y="2141347"/>
            <a:ext cx="6479169" cy="5277578"/>
          </a:xfrm>
          <a:custGeom>
            <a:avLst/>
            <a:gdLst/>
            <a:ahLst/>
            <a:cxnLst/>
            <a:rect r="r" b="b" t="t" l="l"/>
            <a:pathLst>
              <a:path h="5277578" w="6479169">
                <a:moveTo>
                  <a:pt x="0" y="0"/>
                </a:moveTo>
                <a:lnTo>
                  <a:pt x="6479170" y="0"/>
                </a:lnTo>
                <a:lnTo>
                  <a:pt x="6479170" y="5277578"/>
                </a:lnTo>
                <a:lnTo>
                  <a:pt x="0" y="52775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278470" y="1660616"/>
            <a:ext cx="2971252" cy="2987548"/>
          </a:xfrm>
          <a:custGeom>
            <a:avLst/>
            <a:gdLst/>
            <a:ahLst/>
            <a:cxnLst/>
            <a:rect r="r" b="b" t="t" l="l"/>
            <a:pathLst>
              <a:path h="2987548" w="2971252">
                <a:moveTo>
                  <a:pt x="0" y="0"/>
                </a:moveTo>
                <a:lnTo>
                  <a:pt x="2971252" y="0"/>
                </a:lnTo>
                <a:lnTo>
                  <a:pt x="2971252" y="2987548"/>
                </a:lnTo>
                <a:lnTo>
                  <a:pt x="0" y="29875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94945" y="928372"/>
            <a:ext cx="8874441" cy="8430256"/>
          </a:xfrm>
          <a:custGeom>
            <a:avLst/>
            <a:gdLst/>
            <a:ahLst/>
            <a:cxnLst/>
            <a:rect r="r" b="b" t="t" l="l"/>
            <a:pathLst>
              <a:path h="8430256" w="8874441">
                <a:moveTo>
                  <a:pt x="0" y="0"/>
                </a:moveTo>
                <a:lnTo>
                  <a:pt x="8874440" y="0"/>
                </a:lnTo>
                <a:lnTo>
                  <a:pt x="8874440" y="8430256"/>
                </a:lnTo>
                <a:lnTo>
                  <a:pt x="0" y="8430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94945" y="1460532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8"/>
                </a:lnTo>
                <a:lnTo>
                  <a:pt x="0" y="6385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64745" y="2475077"/>
            <a:ext cx="3905578" cy="133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</a:t>
            </a:r>
          </a:p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CLEANING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70323" y="638604"/>
            <a:ext cx="3905578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DATE CONVERSION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70323" y="1389730"/>
            <a:ext cx="6208213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DAILY RETURNS CALCULATION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70323" y="2140856"/>
            <a:ext cx="5879265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HANDLING MISSING VALUES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70323" y="2891981"/>
            <a:ext cx="5879265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TOP COMPANIES SELECTION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0323" y="3643107"/>
            <a:ext cx="8099062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INSTANCE REDUCTION FOR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70323" y="4394233"/>
            <a:ext cx="3905578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CONSISTENCY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70323" y="5114925"/>
            <a:ext cx="9707021" cy="75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4"/>
              </a:lnSpc>
            </a:pPr>
            <a:r>
              <a:rPr lang="en-US" sz="4744" spc="-28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FILTERING COMPANIES WITH INSUFFICIENT DATA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994945" y="831882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8"/>
                </a:lnTo>
                <a:lnTo>
                  <a:pt x="0" y="6385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014907" y="2962784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7"/>
                </a:lnTo>
                <a:lnTo>
                  <a:pt x="0" y="6385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014907" y="2251520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7"/>
                </a:lnTo>
                <a:lnTo>
                  <a:pt x="0" y="6385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014907" y="3671682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8"/>
                </a:lnTo>
                <a:lnTo>
                  <a:pt x="0" y="6385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014907" y="4460842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8"/>
                </a:lnTo>
                <a:lnTo>
                  <a:pt x="0" y="6385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014907" y="5143500"/>
            <a:ext cx="569675" cy="638587"/>
          </a:xfrm>
          <a:custGeom>
            <a:avLst/>
            <a:gdLst/>
            <a:ahLst/>
            <a:cxnLst/>
            <a:rect r="r" b="b" t="t" l="l"/>
            <a:pathLst>
              <a:path h="638587" w="569675">
                <a:moveTo>
                  <a:pt x="0" y="0"/>
                </a:moveTo>
                <a:lnTo>
                  <a:pt x="569675" y="0"/>
                </a:lnTo>
                <a:lnTo>
                  <a:pt x="569675" y="638587"/>
                </a:lnTo>
                <a:lnTo>
                  <a:pt x="0" y="6385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6632" y="-1082517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25462" y="714852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25462" y="6800107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246232" y="735222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366315">
            <a:off x="16763321" y="4670879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46232" y="6820476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998852" y="4162425"/>
            <a:ext cx="4290296" cy="220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72"/>
              </a:lnSpc>
              <a:spcBef>
                <a:spcPct val="0"/>
              </a:spcBef>
            </a:pPr>
            <a:r>
              <a:rPr lang="en-US" sz="6157" spc="-36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STATISTICAL METHODS USED FOR ANALYSIS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7900054">
            <a:off x="6683659" y="2428354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9"/>
                </a:lnTo>
                <a:lnTo>
                  <a:pt x="0" y="3948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700000">
            <a:off x="10714295" y="2419160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9"/>
                </a:lnTo>
                <a:lnTo>
                  <a:pt x="0" y="3948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209977">
            <a:off x="10730752" y="7477591"/>
            <a:ext cx="846414" cy="380117"/>
          </a:xfrm>
          <a:custGeom>
            <a:avLst/>
            <a:gdLst/>
            <a:ahLst/>
            <a:cxnLst/>
            <a:rect r="r" b="b" t="t" l="l"/>
            <a:pathLst>
              <a:path h="380117" w="846414">
                <a:moveTo>
                  <a:pt x="0" y="0"/>
                </a:moveTo>
                <a:lnTo>
                  <a:pt x="846414" y="0"/>
                </a:lnTo>
                <a:lnTo>
                  <a:pt x="846414" y="380117"/>
                </a:lnTo>
                <a:lnTo>
                  <a:pt x="0" y="3801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866361">
            <a:off x="6727823" y="7539773"/>
            <a:ext cx="846414" cy="380117"/>
          </a:xfrm>
          <a:custGeom>
            <a:avLst/>
            <a:gdLst/>
            <a:ahLst/>
            <a:cxnLst/>
            <a:rect r="r" b="b" t="t" l="l"/>
            <a:pathLst>
              <a:path h="380117" w="846414">
                <a:moveTo>
                  <a:pt x="0" y="0"/>
                </a:moveTo>
                <a:lnTo>
                  <a:pt x="846414" y="0"/>
                </a:lnTo>
                <a:lnTo>
                  <a:pt x="846414" y="380117"/>
                </a:lnTo>
                <a:lnTo>
                  <a:pt x="0" y="3801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722807" y="9667398"/>
            <a:ext cx="4222162" cy="1519978"/>
          </a:xfrm>
          <a:custGeom>
            <a:avLst/>
            <a:gdLst/>
            <a:ahLst/>
            <a:cxnLst/>
            <a:rect r="r" b="b" t="t" l="l"/>
            <a:pathLst>
              <a:path h="1519978" w="4222162">
                <a:moveTo>
                  <a:pt x="0" y="0"/>
                </a:moveTo>
                <a:lnTo>
                  <a:pt x="4222162" y="0"/>
                </a:lnTo>
                <a:lnTo>
                  <a:pt x="4222162" y="1519978"/>
                </a:lnTo>
                <a:lnTo>
                  <a:pt x="0" y="151997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8103209" y="9258300"/>
            <a:ext cx="4826643" cy="3119218"/>
          </a:xfrm>
          <a:custGeom>
            <a:avLst/>
            <a:gdLst/>
            <a:ahLst/>
            <a:cxnLst/>
            <a:rect r="r" b="b" t="t" l="l"/>
            <a:pathLst>
              <a:path h="3119218" w="4826643">
                <a:moveTo>
                  <a:pt x="0" y="0"/>
                </a:moveTo>
                <a:lnTo>
                  <a:pt x="4826643" y="0"/>
                </a:lnTo>
                <a:lnTo>
                  <a:pt x="4826643" y="3119218"/>
                </a:lnTo>
                <a:lnTo>
                  <a:pt x="0" y="3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10800000">
            <a:off x="6963965" y="-924229"/>
            <a:ext cx="5282267" cy="2165729"/>
          </a:xfrm>
          <a:custGeom>
            <a:avLst/>
            <a:gdLst/>
            <a:ahLst/>
            <a:cxnLst/>
            <a:rect r="r" b="b" t="t" l="l"/>
            <a:pathLst>
              <a:path h="2165729" w="5282267">
                <a:moveTo>
                  <a:pt x="0" y="0"/>
                </a:moveTo>
                <a:lnTo>
                  <a:pt x="5282267" y="0"/>
                </a:lnTo>
                <a:lnTo>
                  <a:pt x="5282267" y="2165729"/>
                </a:lnTo>
                <a:lnTo>
                  <a:pt x="0" y="21657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true" flipV="false" rot="0">
            <a:off x="8690951" y="2223971"/>
            <a:ext cx="906098" cy="976429"/>
          </a:xfrm>
          <a:custGeom>
            <a:avLst/>
            <a:gdLst/>
            <a:ahLst/>
            <a:cxnLst/>
            <a:rect r="r" b="b" t="t" l="l"/>
            <a:pathLst>
              <a:path h="976429" w="906098">
                <a:moveTo>
                  <a:pt x="906098" y="0"/>
                </a:moveTo>
                <a:lnTo>
                  <a:pt x="0" y="0"/>
                </a:lnTo>
                <a:lnTo>
                  <a:pt x="0" y="976429"/>
                </a:lnTo>
                <a:lnTo>
                  <a:pt x="906098" y="976429"/>
                </a:lnTo>
                <a:lnTo>
                  <a:pt x="906098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1028700" y="826390"/>
            <a:ext cx="4722581" cy="227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Post-hoc Analysis (if ANOVA is significant)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34678" y="6976110"/>
            <a:ext cx="4397874" cy="227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Regression Analysis (Linear Regression)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98924" y="1212151"/>
            <a:ext cx="3710922" cy="1504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Descriptive Statistics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01524" y="6973838"/>
            <a:ext cx="3710922" cy="227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 of Variance (ANOVA)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3758" y="981075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STATISTICAL METHODS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840862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6" y="0"/>
                </a:lnTo>
                <a:lnTo>
                  <a:pt x="4513346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840862" y="6185802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6" y="0"/>
                </a:lnTo>
                <a:lnTo>
                  <a:pt x="4513346" y="3044458"/>
                </a:lnTo>
                <a:lnTo>
                  <a:pt x="0" y="30444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933792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6" y="0"/>
                </a:lnTo>
                <a:lnTo>
                  <a:pt x="4513346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936405" y="6213843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684432" y="4073847"/>
            <a:ext cx="4833823" cy="184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6"/>
              </a:lnSpc>
            </a:pPr>
            <a:r>
              <a:rPr lang="en-US" sz="2154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Price Range</a:t>
            </a:r>
          </a:p>
          <a:p>
            <a:pPr algn="ctr">
              <a:lnSpc>
                <a:spcPts val="3016"/>
              </a:lnSpc>
            </a:pPr>
            <a:r>
              <a:rPr lang="en-US" sz="2154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Daily Change</a:t>
            </a:r>
          </a:p>
          <a:p>
            <a:pPr algn="ctr">
              <a:lnSpc>
                <a:spcPts val="3016"/>
              </a:lnSpc>
            </a:pPr>
            <a:r>
              <a:rPr lang="en-US" sz="2154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Daily Returns</a:t>
            </a:r>
          </a:p>
          <a:p>
            <a:pPr algn="ctr">
              <a:lnSpc>
                <a:spcPts val="3016"/>
              </a:lnSpc>
            </a:pPr>
            <a:r>
              <a:rPr lang="en-US" sz="2154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Relative Change</a:t>
            </a:r>
          </a:p>
          <a:p>
            <a:pPr algn="ctr">
              <a:lnSpc>
                <a:spcPts val="301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451214" y="4083372"/>
            <a:ext cx="3589494" cy="146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0"/>
              </a:lnSpc>
            </a:pPr>
            <a:r>
              <a:rPr lang="en-US" b="true" sz="17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ANOVA is used to test if there are significant differences in the average daily returns among companies with varying trading volumes.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98332" y="7669931"/>
            <a:ext cx="3589494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9"/>
              </a:lnSpc>
            </a:pPr>
            <a:r>
              <a:rPr lang="en-US" b="true" sz="18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Explores the relationship between trading volume, price range, daily change, relative change, and daily returns.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91295" y="7512768"/>
            <a:ext cx="3589494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Post-hoc analysis, using tests like Tukey's HSD, identifies specific group differences when ANOVA shows significant results.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95718" y="3309942"/>
            <a:ext cx="3589494" cy="545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33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Descriptive Statistics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31375" y="3086105"/>
            <a:ext cx="3909333" cy="99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33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Analysis of Variance (ANOVA)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24118" y="6510150"/>
            <a:ext cx="3737920" cy="99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33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Regression Analysis (Linear Regression)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86118" y="6500127"/>
            <a:ext cx="4199846" cy="99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33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Post-hoc Analysis (if ANOVA is significant)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464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29298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4926389" y="981075"/>
            <a:ext cx="8435223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RESULT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73544" y="2945130"/>
            <a:ext cx="4548622" cy="122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24"/>
              </a:lnSpc>
              <a:spcBef>
                <a:spcPct val="0"/>
              </a:spcBef>
            </a:pPr>
            <a:r>
              <a:rPr lang="en-US" sz="4400" spc="-26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ANOVA AND REGRESSION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65080" y="4223190"/>
            <a:ext cx="5719500" cy="469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859"/>
              </a:lnSpc>
              <a:buFont typeface="Arial"/>
              <a:buChar char="•"/>
            </a:pPr>
            <a:r>
              <a:rPr lang="en-US" b="true" sz="19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ANOVA test yielded a p-value of 0.984, which is much higher than the significance level of 0.05., So fail to reject the null hypothesis for trading volume .</a:t>
            </a:r>
          </a:p>
          <a:p>
            <a:pPr algn="just" marL="431799" indent="-215899" lvl="1">
              <a:lnSpc>
                <a:spcPts val="2859"/>
              </a:lnSpc>
              <a:buFont typeface="Arial"/>
              <a:buChar char="•"/>
            </a:pPr>
            <a:r>
              <a:rPr lang="en-US" b="true" sz="19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 multiple linear regression model was applied to predict daily returns using factors such as trading volume, price range, daily change, and relative change. The model explained 61.5% of the variance in daily returns, successfully predicting daily returns with a moderate accuracy, as indicated by the error metrics.</a:t>
            </a:r>
          </a:p>
          <a:p>
            <a:pPr algn="just">
              <a:lnSpc>
                <a:spcPts val="28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543007" y="2954655"/>
            <a:ext cx="4440326" cy="152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PREDICTED DAILY RETURNS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43007" y="4847161"/>
            <a:ext cx="4930295" cy="284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2"/>
              </a:lnSpc>
            </a:pPr>
            <a:r>
              <a:rPr lang="en-US" sz="2267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model successfully predicted daily returns, with the predicted values being slightly close to the actual observed values, indicating the model's effectiveness in forecasting daily stock returns using multiple factors.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07212" y="592630"/>
            <a:ext cx="7553899" cy="7526430"/>
          </a:xfrm>
          <a:custGeom>
            <a:avLst/>
            <a:gdLst/>
            <a:ahLst/>
            <a:cxnLst/>
            <a:rect r="r" b="b" t="t" l="l"/>
            <a:pathLst>
              <a:path h="7526430" w="7553899">
                <a:moveTo>
                  <a:pt x="0" y="0"/>
                </a:moveTo>
                <a:lnTo>
                  <a:pt x="7553898" y="0"/>
                </a:lnTo>
                <a:lnTo>
                  <a:pt x="7553898" y="7526430"/>
                </a:lnTo>
                <a:lnTo>
                  <a:pt x="0" y="7526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161409" y="592630"/>
            <a:ext cx="8291606" cy="3917155"/>
          </a:xfrm>
          <a:custGeom>
            <a:avLst/>
            <a:gdLst/>
            <a:ahLst/>
            <a:cxnLst/>
            <a:rect r="r" b="b" t="t" l="l"/>
            <a:pathLst>
              <a:path h="3917155" w="8291606">
                <a:moveTo>
                  <a:pt x="0" y="0"/>
                </a:moveTo>
                <a:lnTo>
                  <a:pt x="8291606" y="0"/>
                </a:lnTo>
                <a:lnTo>
                  <a:pt x="8291606" y="3917155"/>
                </a:lnTo>
                <a:lnTo>
                  <a:pt x="0" y="39171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956" r="0" b="-395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38768" y="6298046"/>
            <a:ext cx="10836777" cy="1295167"/>
          </a:xfrm>
          <a:custGeom>
            <a:avLst/>
            <a:gdLst/>
            <a:ahLst/>
            <a:cxnLst/>
            <a:rect r="r" b="b" t="t" l="l"/>
            <a:pathLst>
              <a:path h="1295167" w="10836777">
                <a:moveTo>
                  <a:pt x="0" y="0"/>
                </a:moveTo>
                <a:lnTo>
                  <a:pt x="10836777" y="0"/>
                </a:lnTo>
                <a:lnTo>
                  <a:pt x="10836777" y="1295167"/>
                </a:lnTo>
                <a:lnTo>
                  <a:pt x="0" y="1295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4950" y="1763005"/>
            <a:ext cx="7196179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OUTPUT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0613" y="5105400"/>
            <a:ext cx="7196179" cy="364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999" spc="-41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RETURN PRICE : </a:t>
            </a: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  <a:p>
            <a:pPr algn="l" marL="0" indent="0" lvl="0">
              <a:lnSpc>
                <a:spcPts val="6719"/>
              </a:lnSpc>
            </a:pPr>
            <a:r>
              <a:rPr lang="en-US" sz="6999" spc="-41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PREDICTED RETURN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7469" y="8640198"/>
            <a:ext cx="12739375" cy="111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 spc="-180">
                <a:solidFill>
                  <a:srgbClr val="242640"/>
                </a:solidFill>
                <a:latin typeface="Calibri (MS)"/>
                <a:ea typeface="Calibri (MS)"/>
                <a:cs typeface="Calibri (MS)"/>
                <a:sym typeface="Calibri (MS)"/>
              </a:rPr>
              <a:t>REGRESSION_MODEL &lt;- LM(RETURN ~ VOLUME + PRICE_RANGE + DAILY_CHANGE + RELATIVE_CHANGE, DATA = SAMPLED_DATA)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901306">
            <a:off x="1261199" y="1247515"/>
            <a:ext cx="1959077" cy="2052366"/>
          </a:xfrm>
          <a:custGeom>
            <a:avLst/>
            <a:gdLst/>
            <a:ahLst/>
            <a:cxnLst/>
            <a:rect r="r" b="b" t="t" l="l"/>
            <a:pathLst>
              <a:path h="2052366" w="1959077">
                <a:moveTo>
                  <a:pt x="0" y="0"/>
                </a:moveTo>
                <a:lnTo>
                  <a:pt x="1959076" y="0"/>
                </a:lnTo>
                <a:lnTo>
                  <a:pt x="1959076" y="2052366"/>
                </a:lnTo>
                <a:lnTo>
                  <a:pt x="0" y="2052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446392">
            <a:off x="4191537" y="5408857"/>
            <a:ext cx="1885255" cy="2917222"/>
          </a:xfrm>
          <a:custGeom>
            <a:avLst/>
            <a:gdLst/>
            <a:ahLst/>
            <a:cxnLst/>
            <a:rect r="r" b="b" t="t" l="l"/>
            <a:pathLst>
              <a:path h="2917222" w="1885255">
                <a:moveTo>
                  <a:pt x="0" y="0"/>
                </a:moveTo>
                <a:lnTo>
                  <a:pt x="1885254" y="0"/>
                </a:lnTo>
                <a:lnTo>
                  <a:pt x="1885254" y="2917222"/>
                </a:lnTo>
                <a:lnTo>
                  <a:pt x="0" y="29172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3262">
            <a:off x="1769886" y="3555626"/>
            <a:ext cx="4481434" cy="3486907"/>
          </a:xfrm>
          <a:custGeom>
            <a:avLst/>
            <a:gdLst/>
            <a:ahLst/>
            <a:cxnLst/>
            <a:rect r="r" b="b" t="t" l="l"/>
            <a:pathLst>
              <a:path h="3486907" w="4481434">
                <a:moveTo>
                  <a:pt x="0" y="0"/>
                </a:moveTo>
                <a:lnTo>
                  <a:pt x="4481434" y="0"/>
                </a:lnTo>
                <a:lnTo>
                  <a:pt x="4481434" y="3486907"/>
                </a:lnTo>
                <a:lnTo>
                  <a:pt x="0" y="3486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4817661">
            <a:off x="10688195" y="6213012"/>
            <a:ext cx="3832232" cy="1082605"/>
          </a:xfrm>
          <a:custGeom>
            <a:avLst/>
            <a:gdLst/>
            <a:ahLst/>
            <a:cxnLst/>
            <a:rect r="r" b="b" t="t" l="l"/>
            <a:pathLst>
              <a:path h="1082605" w="3832232">
                <a:moveTo>
                  <a:pt x="0" y="0"/>
                </a:moveTo>
                <a:lnTo>
                  <a:pt x="3832232" y="0"/>
                </a:lnTo>
                <a:lnTo>
                  <a:pt x="3832232" y="1082606"/>
                </a:lnTo>
                <a:lnTo>
                  <a:pt x="0" y="1082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451124">
            <a:off x="12041382" y="3878612"/>
            <a:ext cx="4649663" cy="3770250"/>
          </a:xfrm>
          <a:custGeom>
            <a:avLst/>
            <a:gdLst/>
            <a:ahLst/>
            <a:cxnLst/>
            <a:rect r="r" b="b" t="t" l="l"/>
            <a:pathLst>
              <a:path h="3770250" w="4649663">
                <a:moveTo>
                  <a:pt x="0" y="0"/>
                </a:moveTo>
                <a:lnTo>
                  <a:pt x="4649663" y="0"/>
                </a:lnTo>
                <a:lnTo>
                  <a:pt x="4649663" y="3770250"/>
                </a:lnTo>
                <a:lnTo>
                  <a:pt x="0" y="3770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428238">
            <a:off x="10228397" y="1874165"/>
            <a:ext cx="3669765" cy="1311941"/>
          </a:xfrm>
          <a:custGeom>
            <a:avLst/>
            <a:gdLst/>
            <a:ahLst/>
            <a:cxnLst/>
            <a:rect r="r" b="b" t="t" l="l"/>
            <a:pathLst>
              <a:path h="1311941" w="3669765">
                <a:moveTo>
                  <a:pt x="0" y="0"/>
                </a:moveTo>
                <a:lnTo>
                  <a:pt x="3669764" y="0"/>
                </a:lnTo>
                <a:lnTo>
                  <a:pt x="3669764" y="1311941"/>
                </a:lnTo>
                <a:lnTo>
                  <a:pt x="0" y="13119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21632" y="2947027"/>
            <a:ext cx="4364117" cy="5885473"/>
          </a:xfrm>
          <a:custGeom>
            <a:avLst/>
            <a:gdLst/>
            <a:ahLst/>
            <a:cxnLst/>
            <a:rect r="r" b="b" t="t" l="l"/>
            <a:pathLst>
              <a:path h="5885473" w="4364117">
                <a:moveTo>
                  <a:pt x="0" y="0"/>
                </a:moveTo>
                <a:lnTo>
                  <a:pt x="4364118" y="0"/>
                </a:lnTo>
                <a:lnTo>
                  <a:pt x="4364118" y="5885473"/>
                </a:lnTo>
                <a:lnTo>
                  <a:pt x="0" y="588547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03605" y="971550"/>
            <a:ext cx="6280790" cy="155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89"/>
              </a:lnSpc>
            </a:pPr>
            <a:r>
              <a:rPr lang="en-US" sz="9884" spc="-593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VISUALIZATION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9882" y="7622557"/>
            <a:ext cx="3339311" cy="8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5"/>
              </a:lnSpc>
            </a:pPr>
            <a:r>
              <a:rPr lang="en-US" sz="5255" spc="-31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BOX PLOT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31095" y="8416806"/>
            <a:ext cx="3339311" cy="615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97"/>
              </a:lnSpc>
            </a:pPr>
            <a:r>
              <a:rPr lang="en-US" sz="3955" spc="-237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REGRESSION PLOT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31095" y="1378666"/>
            <a:ext cx="3339311" cy="156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7"/>
              </a:lnSpc>
            </a:pPr>
            <a:r>
              <a:rPr lang="en-US" sz="3955" spc="-237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ACTUAL </a:t>
            </a:r>
          </a:p>
          <a:p>
            <a:pPr algn="ctr">
              <a:lnSpc>
                <a:spcPts val="3797"/>
              </a:lnSpc>
            </a:pPr>
            <a:r>
              <a:rPr lang="en-US" sz="3955" spc="-237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VS </a:t>
            </a:r>
          </a:p>
          <a:p>
            <a:pPr algn="ctr" marL="0" indent="0" lvl="0">
              <a:lnSpc>
                <a:spcPts val="3797"/>
              </a:lnSpc>
            </a:pPr>
            <a:r>
              <a:rPr lang="en-US" sz="3955" spc="-237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PREDCITED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DAGYYjlF4oc</dc:identifier>
  <dcterms:modified xsi:type="dcterms:W3CDTF">2011-08-01T06:04:30Z</dcterms:modified>
  <cp:revision>1</cp:revision>
  <dc:title>Creative Project</dc:title>
</cp:coreProperties>
</file>