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ernoru" charset="1" panose="00000A00000000000000"/>
      <p:regular r:id="rId16"/>
    </p:embeddedFont>
    <p:embeddedFont>
      <p:font typeface="Open Sauce" charset="1" panose="000005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Rustic Printe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12" Target="../media/image3.png" Type="http://schemas.openxmlformats.org/officeDocument/2006/relationships/image"/><Relationship Id="rId13" Target="../media/image4.svg" Type="http://schemas.openxmlformats.org/officeDocument/2006/relationships/image"/><Relationship Id="rId14" Target="../media/image1.png" Type="http://schemas.openxmlformats.org/officeDocument/2006/relationships/image"/><Relationship Id="rId15" Target="../media/image2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43.gif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B7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47450"/>
            <a:ext cx="10366565" cy="7192101"/>
            <a:chOff x="0" y="0"/>
            <a:chExt cx="2730289" cy="18942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30289" cy="1894216"/>
            </a:xfrm>
            <a:custGeom>
              <a:avLst/>
              <a:gdLst/>
              <a:ahLst/>
              <a:cxnLst/>
              <a:rect r="r" b="b" t="t" l="l"/>
              <a:pathLst>
                <a:path h="1894216" w="2730289">
                  <a:moveTo>
                    <a:pt x="26139" y="0"/>
                  </a:moveTo>
                  <a:lnTo>
                    <a:pt x="2704150" y="0"/>
                  </a:lnTo>
                  <a:cubicBezTo>
                    <a:pt x="2711083" y="0"/>
                    <a:pt x="2717731" y="2754"/>
                    <a:pt x="2722633" y="7656"/>
                  </a:cubicBezTo>
                  <a:cubicBezTo>
                    <a:pt x="2727535" y="12558"/>
                    <a:pt x="2730289" y="19206"/>
                    <a:pt x="2730289" y="26139"/>
                  </a:cubicBezTo>
                  <a:lnTo>
                    <a:pt x="2730289" y="1868077"/>
                  </a:lnTo>
                  <a:cubicBezTo>
                    <a:pt x="2730289" y="1875010"/>
                    <a:pt x="2727535" y="1881658"/>
                    <a:pt x="2722633" y="1886560"/>
                  </a:cubicBezTo>
                  <a:cubicBezTo>
                    <a:pt x="2717731" y="1891462"/>
                    <a:pt x="2711083" y="1894216"/>
                    <a:pt x="2704150" y="1894216"/>
                  </a:cubicBezTo>
                  <a:lnTo>
                    <a:pt x="26139" y="1894216"/>
                  </a:lnTo>
                  <a:cubicBezTo>
                    <a:pt x="19206" y="1894216"/>
                    <a:pt x="12558" y="1891462"/>
                    <a:pt x="7656" y="1886560"/>
                  </a:cubicBezTo>
                  <a:cubicBezTo>
                    <a:pt x="2754" y="1881658"/>
                    <a:pt x="0" y="1875010"/>
                    <a:pt x="0" y="1868077"/>
                  </a:cubicBezTo>
                  <a:lnTo>
                    <a:pt x="0" y="26139"/>
                  </a:lnTo>
                  <a:cubicBezTo>
                    <a:pt x="0" y="19206"/>
                    <a:pt x="2754" y="12558"/>
                    <a:pt x="7656" y="7656"/>
                  </a:cubicBezTo>
                  <a:cubicBezTo>
                    <a:pt x="12558" y="2754"/>
                    <a:pt x="19206" y="0"/>
                    <a:pt x="26139" y="0"/>
                  </a:cubicBezTo>
                  <a:close/>
                </a:path>
              </a:pathLst>
            </a:custGeom>
            <a:solidFill>
              <a:srgbClr val="F5F5F5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730289" cy="1894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91745" y="5485900"/>
            <a:ext cx="8336738" cy="4820150"/>
          </a:xfrm>
          <a:custGeom>
            <a:avLst/>
            <a:gdLst/>
            <a:ahLst/>
            <a:cxnLst/>
            <a:rect r="r" b="b" t="t" l="l"/>
            <a:pathLst>
              <a:path h="4820150" w="8336738">
                <a:moveTo>
                  <a:pt x="0" y="0"/>
                </a:moveTo>
                <a:lnTo>
                  <a:pt x="8336738" y="0"/>
                </a:lnTo>
                <a:lnTo>
                  <a:pt x="8336738" y="4820150"/>
                </a:lnTo>
                <a:lnTo>
                  <a:pt x="0" y="4820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072253" y="-214376"/>
            <a:ext cx="7465964" cy="5253324"/>
          </a:xfrm>
          <a:custGeom>
            <a:avLst/>
            <a:gdLst/>
            <a:ahLst/>
            <a:cxnLst/>
            <a:rect r="r" b="b" t="t" l="l"/>
            <a:pathLst>
              <a:path h="5253324" w="7465964">
                <a:moveTo>
                  <a:pt x="0" y="0"/>
                </a:moveTo>
                <a:lnTo>
                  <a:pt x="7465964" y="0"/>
                </a:lnTo>
                <a:lnTo>
                  <a:pt x="7465964" y="5253323"/>
                </a:lnTo>
                <a:lnTo>
                  <a:pt x="0" y="5253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672916" y="2995304"/>
            <a:ext cx="9078133" cy="3680622"/>
            <a:chOff x="0" y="0"/>
            <a:chExt cx="12104177" cy="490749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85725"/>
              <a:ext cx="12104177" cy="2530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000000"/>
                  </a:solidFill>
                  <a:latin typeface="Bernoru"/>
                  <a:ea typeface="Bernoru"/>
                  <a:cs typeface="Bernoru"/>
                  <a:sym typeface="Bernoru"/>
                </a:rPr>
                <a:t>Visual Grade</a:t>
              </a:r>
            </a:p>
            <a:p>
              <a:pPr algn="ctr" marL="0" indent="0" lvl="0">
                <a:lnSpc>
                  <a:spcPts val="4291"/>
                </a:lnSpc>
              </a:pPr>
              <a:r>
                <a:rPr lang="en-US" sz="3900">
                  <a:solidFill>
                    <a:srgbClr val="000000"/>
                  </a:solidFill>
                  <a:latin typeface="Bernoru"/>
                  <a:ea typeface="Bernoru"/>
                  <a:cs typeface="Bernoru"/>
                  <a:sym typeface="Bernoru"/>
                </a:rPr>
                <a:t>Student Performance Analyzer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29677" y="3260941"/>
              <a:ext cx="11644824" cy="1646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Kunal Vishwa Sivakumar</a:t>
              </a:r>
            </a:p>
            <a:p>
              <a:pPr algn="ctr" marL="0" indent="0" lvl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CS-521 Final Term Project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B7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9536" y="541895"/>
            <a:ext cx="16148927" cy="9203210"/>
            <a:chOff x="0" y="0"/>
            <a:chExt cx="4253215" cy="24238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53216" cy="2423891"/>
            </a:xfrm>
            <a:custGeom>
              <a:avLst/>
              <a:gdLst/>
              <a:ahLst/>
              <a:cxnLst/>
              <a:rect r="r" b="b" t="t" l="l"/>
              <a:pathLst>
                <a:path h="2423891" w="4253216">
                  <a:moveTo>
                    <a:pt x="11985" y="0"/>
                  </a:moveTo>
                  <a:lnTo>
                    <a:pt x="4241230" y="0"/>
                  </a:lnTo>
                  <a:cubicBezTo>
                    <a:pt x="4244409" y="0"/>
                    <a:pt x="4247457" y="1263"/>
                    <a:pt x="4249705" y="3510"/>
                  </a:cubicBezTo>
                  <a:cubicBezTo>
                    <a:pt x="4251953" y="5758"/>
                    <a:pt x="4253216" y="8807"/>
                    <a:pt x="4253216" y="11985"/>
                  </a:cubicBezTo>
                  <a:lnTo>
                    <a:pt x="4253216" y="2411905"/>
                  </a:lnTo>
                  <a:cubicBezTo>
                    <a:pt x="4253216" y="2415084"/>
                    <a:pt x="4251953" y="2418133"/>
                    <a:pt x="4249705" y="2420380"/>
                  </a:cubicBezTo>
                  <a:cubicBezTo>
                    <a:pt x="4247457" y="2422628"/>
                    <a:pt x="4244409" y="2423891"/>
                    <a:pt x="4241230" y="2423891"/>
                  </a:cubicBezTo>
                  <a:lnTo>
                    <a:pt x="11985" y="2423891"/>
                  </a:lnTo>
                  <a:cubicBezTo>
                    <a:pt x="8807" y="2423891"/>
                    <a:pt x="5758" y="2422628"/>
                    <a:pt x="3510" y="2420380"/>
                  </a:cubicBezTo>
                  <a:cubicBezTo>
                    <a:pt x="1263" y="2418133"/>
                    <a:pt x="0" y="2415084"/>
                    <a:pt x="0" y="2411905"/>
                  </a:cubicBezTo>
                  <a:lnTo>
                    <a:pt x="0" y="11985"/>
                  </a:lnTo>
                  <a:cubicBezTo>
                    <a:pt x="0" y="8807"/>
                    <a:pt x="1263" y="5758"/>
                    <a:pt x="3510" y="3510"/>
                  </a:cubicBezTo>
                  <a:cubicBezTo>
                    <a:pt x="5758" y="1263"/>
                    <a:pt x="8807" y="0"/>
                    <a:pt x="11985" y="0"/>
                  </a:cubicBezTo>
                  <a:close/>
                </a:path>
              </a:pathLst>
            </a:custGeom>
            <a:solidFill>
              <a:srgbClr val="F5F5F5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253215" cy="2423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844528" y="5796467"/>
            <a:ext cx="2838703" cy="3461833"/>
          </a:xfrm>
          <a:custGeom>
            <a:avLst/>
            <a:gdLst/>
            <a:ahLst/>
            <a:cxnLst/>
            <a:rect r="r" b="b" t="t" l="l"/>
            <a:pathLst>
              <a:path h="3461833" w="2838703">
                <a:moveTo>
                  <a:pt x="0" y="0"/>
                </a:moveTo>
                <a:lnTo>
                  <a:pt x="2838703" y="0"/>
                </a:lnTo>
                <a:lnTo>
                  <a:pt x="2838703" y="3461833"/>
                </a:lnTo>
                <a:lnTo>
                  <a:pt x="0" y="3461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828811" y="5446649"/>
            <a:ext cx="1868902" cy="3763957"/>
          </a:xfrm>
          <a:custGeom>
            <a:avLst/>
            <a:gdLst/>
            <a:ahLst/>
            <a:cxnLst/>
            <a:rect r="r" b="b" t="t" l="l"/>
            <a:pathLst>
              <a:path h="3763957" w="1868902">
                <a:moveTo>
                  <a:pt x="0" y="0"/>
                </a:moveTo>
                <a:lnTo>
                  <a:pt x="1868902" y="0"/>
                </a:lnTo>
                <a:lnTo>
                  <a:pt x="1868902" y="3763957"/>
                </a:lnTo>
                <a:lnTo>
                  <a:pt x="0" y="3763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5946" t="-22067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703355" y="4493158"/>
            <a:ext cx="1666934" cy="4765142"/>
          </a:xfrm>
          <a:custGeom>
            <a:avLst/>
            <a:gdLst/>
            <a:ahLst/>
            <a:cxnLst/>
            <a:rect r="r" b="b" t="t" l="l"/>
            <a:pathLst>
              <a:path h="4765142" w="1666934">
                <a:moveTo>
                  <a:pt x="0" y="0"/>
                </a:moveTo>
                <a:lnTo>
                  <a:pt x="1666934" y="0"/>
                </a:lnTo>
                <a:lnTo>
                  <a:pt x="1666934" y="4765142"/>
                </a:lnTo>
                <a:lnTo>
                  <a:pt x="0" y="47651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899" t="0" r="-115010" b="-783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false" rot="0">
            <a:off x="13686091" y="1028700"/>
            <a:ext cx="2423418" cy="1348748"/>
          </a:xfrm>
          <a:custGeom>
            <a:avLst/>
            <a:gdLst/>
            <a:ahLst/>
            <a:cxnLst/>
            <a:rect r="r" b="b" t="t" l="l"/>
            <a:pathLst>
              <a:path h="1348748" w="2423418">
                <a:moveTo>
                  <a:pt x="2423418" y="0"/>
                </a:moveTo>
                <a:lnTo>
                  <a:pt x="0" y="0"/>
                </a:lnTo>
                <a:lnTo>
                  <a:pt x="0" y="1348748"/>
                </a:lnTo>
                <a:lnTo>
                  <a:pt x="2423418" y="1348748"/>
                </a:lnTo>
                <a:lnTo>
                  <a:pt x="24234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697456">
            <a:off x="15031381" y="3529155"/>
            <a:ext cx="1387081" cy="1467105"/>
          </a:xfrm>
          <a:custGeom>
            <a:avLst/>
            <a:gdLst/>
            <a:ahLst/>
            <a:cxnLst/>
            <a:rect r="r" b="b" t="t" l="l"/>
            <a:pathLst>
              <a:path h="1467105" w="1387081">
                <a:moveTo>
                  <a:pt x="0" y="0"/>
                </a:moveTo>
                <a:lnTo>
                  <a:pt x="1387081" y="0"/>
                </a:lnTo>
                <a:lnTo>
                  <a:pt x="1387081" y="1467105"/>
                </a:lnTo>
                <a:lnTo>
                  <a:pt x="0" y="14671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2418349" y="6219037"/>
            <a:ext cx="4251584" cy="2991569"/>
          </a:xfrm>
          <a:custGeom>
            <a:avLst/>
            <a:gdLst/>
            <a:ahLst/>
            <a:cxnLst/>
            <a:rect r="r" b="b" t="t" l="l"/>
            <a:pathLst>
              <a:path h="2991569" w="4251584">
                <a:moveTo>
                  <a:pt x="0" y="0"/>
                </a:moveTo>
                <a:lnTo>
                  <a:pt x="4251584" y="0"/>
                </a:lnTo>
                <a:lnTo>
                  <a:pt x="4251584" y="2991569"/>
                </a:lnTo>
                <a:lnTo>
                  <a:pt x="0" y="29915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2061684" y="1028700"/>
            <a:ext cx="4121003" cy="2382689"/>
          </a:xfrm>
          <a:custGeom>
            <a:avLst/>
            <a:gdLst/>
            <a:ahLst/>
            <a:cxnLst/>
            <a:rect r="r" b="b" t="t" l="l"/>
            <a:pathLst>
              <a:path h="2382689" w="4121003">
                <a:moveTo>
                  <a:pt x="0" y="0"/>
                </a:moveTo>
                <a:lnTo>
                  <a:pt x="4121004" y="0"/>
                </a:lnTo>
                <a:lnTo>
                  <a:pt x="4121004" y="2382689"/>
                </a:lnTo>
                <a:lnTo>
                  <a:pt x="0" y="23826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7818272" y="801613"/>
            <a:ext cx="2651456" cy="2400066"/>
          </a:xfrm>
          <a:custGeom>
            <a:avLst/>
            <a:gdLst/>
            <a:ahLst/>
            <a:cxnLst/>
            <a:rect r="r" b="b" t="t" l="l"/>
            <a:pathLst>
              <a:path h="2400066" w="2651456">
                <a:moveTo>
                  <a:pt x="0" y="0"/>
                </a:moveTo>
                <a:lnTo>
                  <a:pt x="2651456" y="0"/>
                </a:lnTo>
                <a:lnTo>
                  <a:pt x="2651456" y="2400065"/>
                </a:lnTo>
                <a:lnTo>
                  <a:pt x="0" y="240006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5763262" y="3684221"/>
            <a:ext cx="7507810" cy="18394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9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9552" y="1439671"/>
            <a:ext cx="12852404" cy="7407658"/>
            <a:chOff x="0" y="0"/>
            <a:chExt cx="3384995" cy="1950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84995" cy="1950988"/>
            </a:xfrm>
            <a:custGeom>
              <a:avLst/>
              <a:gdLst/>
              <a:ahLst/>
              <a:cxnLst/>
              <a:rect r="r" b="b" t="t" l="l"/>
              <a:pathLst>
                <a:path h="1950988" w="3384995">
                  <a:moveTo>
                    <a:pt x="21083" y="0"/>
                  </a:moveTo>
                  <a:lnTo>
                    <a:pt x="3363912" y="0"/>
                  </a:lnTo>
                  <a:cubicBezTo>
                    <a:pt x="3369504" y="0"/>
                    <a:pt x="3374866" y="2221"/>
                    <a:pt x="3378820" y="6175"/>
                  </a:cubicBezTo>
                  <a:cubicBezTo>
                    <a:pt x="3382774" y="10129"/>
                    <a:pt x="3384995" y="15491"/>
                    <a:pt x="3384995" y="21083"/>
                  </a:cubicBezTo>
                  <a:lnTo>
                    <a:pt x="3384995" y="1929905"/>
                  </a:lnTo>
                  <a:cubicBezTo>
                    <a:pt x="3384995" y="1941549"/>
                    <a:pt x="3375556" y="1950988"/>
                    <a:pt x="3363912" y="1950988"/>
                  </a:cubicBezTo>
                  <a:lnTo>
                    <a:pt x="21083" y="1950988"/>
                  </a:lnTo>
                  <a:cubicBezTo>
                    <a:pt x="9439" y="1950988"/>
                    <a:pt x="0" y="1941549"/>
                    <a:pt x="0" y="1929905"/>
                  </a:cubicBezTo>
                  <a:lnTo>
                    <a:pt x="0" y="21083"/>
                  </a:lnTo>
                  <a:cubicBezTo>
                    <a:pt x="0" y="9439"/>
                    <a:pt x="9439" y="0"/>
                    <a:pt x="21083" y="0"/>
                  </a:cubicBezTo>
                  <a:close/>
                </a:path>
              </a:pathLst>
            </a:custGeom>
            <a:solidFill>
              <a:srgbClr val="F5F5F5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3384995" cy="1950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19118" y="5619001"/>
            <a:ext cx="5462390" cy="4944489"/>
          </a:xfrm>
          <a:custGeom>
            <a:avLst/>
            <a:gdLst/>
            <a:ahLst/>
            <a:cxnLst/>
            <a:rect r="r" b="b" t="t" l="l"/>
            <a:pathLst>
              <a:path h="4944489" w="5462390">
                <a:moveTo>
                  <a:pt x="0" y="0"/>
                </a:moveTo>
                <a:lnTo>
                  <a:pt x="5462390" y="0"/>
                </a:lnTo>
                <a:lnTo>
                  <a:pt x="5462390" y="4944488"/>
                </a:lnTo>
                <a:lnTo>
                  <a:pt x="0" y="4944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95956" y="4636263"/>
            <a:ext cx="10439400" cy="390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Ma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naging and analyzing student grades is time-consuming and prone to manual errors.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Lack of an efficient way to track performance trends and classify students by grade level.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Need for a tool that automates grade tracking and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provides actionable insights.</a:t>
            </a:r>
          </a:p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20849" y="3410853"/>
            <a:ext cx="13649809" cy="883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34"/>
              </a:lnSpc>
            </a:pPr>
            <a:r>
              <a:rPr lang="en-US" sz="6200">
                <a:solidFill>
                  <a:srgbClr val="000000"/>
                </a:solidFill>
                <a:latin typeface="Bernoru"/>
                <a:ea typeface="Bernoru"/>
                <a:cs typeface="Bernoru"/>
                <a:sym typeface="Bernoru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6F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6457" y="3083223"/>
            <a:ext cx="7035785" cy="5013307"/>
            <a:chOff x="0" y="0"/>
            <a:chExt cx="1853046" cy="13203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3046" cy="1320377"/>
            </a:xfrm>
            <a:custGeom>
              <a:avLst/>
              <a:gdLst/>
              <a:ahLst/>
              <a:cxnLst/>
              <a:rect r="r" b="b" t="t" l="l"/>
              <a:pathLst>
                <a:path h="1320377" w="1853046">
                  <a:moveTo>
                    <a:pt x="27509" y="0"/>
                  </a:moveTo>
                  <a:lnTo>
                    <a:pt x="1825537" y="0"/>
                  </a:lnTo>
                  <a:cubicBezTo>
                    <a:pt x="1840730" y="0"/>
                    <a:pt x="1853046" y="12316"/>
                    <a:pt x="1853046" y="27509"/>
                  </a:cubicBezTo>
                  <a:lnTo>
                    <a:pt x="1853046" y="1292868"/>
                  </a:lnTo>
                  <a:cubicBezTo>
                    <a:pt x="1853046" y="1308061"/>
                    <a:pt x="1840730" y="1320377"/>
                    <a:pt x="1825537" y="1320377"/>
                  </a:cubicBezTo>
                  <a:lnTo>
                    <a:pt x="27509" y="1320377"/>
                  </a:lnTo>
                  <a:cubicBezTo>
                    <a:pt x="12316" y="1320377"/>
                    <a:pt x="0" y="1308061"/>
                    <a:pt x="0" y="1292868"/>
                  </a:cubicBezTo>
                  <a:lnTo>
                    <a:pt x="0" y="27509"/>
                  </a:lnTo>
                  <a:cubicBezTo>
                    <a:pt x="0" y="12316"/>
                    <a:pt x="12316" y="0"/>
                    <a:pt x="27509" y="0"/>
                  </a:cubicBezTo>
                  <a:close/>
                </a:path>
              </a:pathLst>
            </a:custGeom>
            <a:solidFill>
              <a:srgbClr val="F5F5F5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853046" cy="1320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846158" y="3083223"/>
            <a:ext cx="7895385" cy="6291917"/>
            <a:chOff x="0" y="0"/>
            <a:chExt cx="2079443" cy="16571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9443" cy="1657130"/>
            </a:xfrm>
            <a:custGeom>
              <a:avLst/>
              <a:gdLst/>
              <a:ahLst/>
              <a:cxnLst/>
              <a:rect r="r" b="b" t="t" l="l"/>
              <a:pathLst>
                <a:path h="1657130" w="2079443">
                  <a:moveTo>
                    <a:pt x="24514" y="0"/>
                  </a:moveTo>
                  <a:lnTo>
                    <a:pt x="2054929" y="0"/>
                  </a:lnTo>
                  <a:cubicBezTo>
                    <a:pt x="2061431" y="0"/>
                    <a:pt x="2067666" y="2583"/>
                    <a:pt x="2072263" y="7180"/>
                  </a:cubicBezTo>
                  <a:cubicBezTo>
                    <a:pt x="2076860" y="11777"/>
                    <a:pt x="2079443" y="18013"/>
                    <a:pt x="2079443" y="24514"/>
                  </a:cubicBezTo>
                  <a:lnTo>
                    <a:pt x="2079443" y="1632616"/>
                  </a:lnTo>
                  <a:cubicBezTo>
                    <a:pt x="2079443" y="1639118"/>
                    <a:pt x="2076860" y="1645353"/>
                    <a:pt x="2072263" y="1649950"/>
                  </a:cubicBezTo>
                  <a:cubicBezTo>
                    <a:pt x="2067666" y="1654547"/>
                    <a:pt x="2061431" y="1657130"/>
                    <a:pt x="2054929" y="1657130"/>
                  </a:cubicBezTo>
                  <a:lnTo>
                    <a:pt x="24514" y="1657130"/>
                  </a:lnTo>
                  <a:cubicBezTo>
                    <a:pt x="18013" y="1657130"/>
                    <a:pt x="11777" y="1654547"/>
                    <a:pt x="7180" y="1649950"/>
                  </a:cubicBezTo>
                  <a:cubicBezTo>
                    <a:pt x="2583" y="1645353"/>
                    <a:pt x="0" y="1639118"/>
                    <a:pt x="0" y="1632616"/>
                  </a:cubicBezTo>
                  <a:lnTo>
                    <a:pt x="0" y="24514"/>
                  </a:lnTo>
                  <a:cubicBezTo>
                    <a:pt x="0" y="18013"/>
                    <a:pt x="2583" y="11777"/>
                    <a:pt x="7180" y="7180"/>
                  </a:cubicBezTo>
                  <a:cubicBezTo>
                    <a:pt x="11777" y="2583"/>
                    <a:pt x="18013" y="0"/>
                    <a:pt x="24514" y="0"/>
                  </a:cubicBezTo>
                  <a:close/>
                </a:path>
              </a:pathLst>
            </a:custGeom>
            <a:solidFill>
              <a:srgbClr val="F2DFD7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2079443" cy="165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447184" y="2972754"/>
            <a:ext cx="5464126" cy="5234244"/>
          </a:xfrm>
          <a:custGeom>
            <a:avLst/>
            <a:gdLst/>
            <a:ahLst/>
            <a:cxnLst/>
            <a:rect r="r" b="b" t="t" l="l"/>
            <a:pathLst>
              <a:path h="5234244" w="5464126">
                <a:moveTo>
                  <a:pt x="0" y="0"/>
                </a:moveTo>
                <a:lnTo>
                  <a:pt x="5464125" y="0"/>
                </a:lnTo>
                <a:lnTo>
                  <a:pt x="5464125" y="5234244"/>
                </a:lnTo>
                <a:lnTo>
                  <a:pt x="0" y="5234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65235" y="4515764"/>
            <a:ext cx="6228022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</a:t>
            </a:r>
            <a:r>
              <a:rPr lang="en-US" sz="3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utomate grade management.</a:t>
            </a:r>
          </a:p>
          <a:p>
            <a:pPr algn="l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Analyze performance with classification and visualization.</a:t>
            </a:r>
          </a:p>
          <a:p>
            <a:pPr algn="l">
              <a:lnSpc>
                <a:spcPts val="4759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546457" y="1326271"/>
            <a:ext cx="15195087" cy="1492153"/>
            <a:chOff x="0" y="0"/>
            <a:chExt cx="4001998" cy="39299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01998" cy="392995"/>
            </a:xfrm>
            <a:custGeom>
              <a:avLst/>
              <a:gdLst/>
              <a:ahLst/>
              <a:cxnLst/>
              <a:rect r="r" b="b" t="t" l="l"/>
              <a:pathLst>
                <a:path h="392995" w="4001998">
                  <a:moveTo>
                    <a:pt x="12738" y="0"/>
                  </a:moveTo>
                  <a:lnTo>
                    <a:pt x="3989261" y="0"/>
                  </a:lnTo>
                  <a:cubicBezTo>
                    <a:pt x="3992639" y="0"/>
                    <a:pt x="3995879" y="1342"/>
                    <a:pt x="3998268" y="3731"/>
                  </a:cubicBezTo>
                  <a:cubicBezTo>
                    <a:pt x="4000656" y="6119"/>
                    <a:pt x="4001998" y="9359"/>
                    <a:pt x="4001998" y="12738"/>
                  </a:cubicBezTo>
                  <a:lnTo>
                    <a:pt x="4001998" y="380257"/>
                  </a:lnTo>
                  <a:cubicBezTo>
                    <a:pt x="4001998" y="383636"/>
                    <a:pt x="4000656" y="386875"/>
                    <a:pt x="3998268" y="389264"/>
                  </a:cubicBezTo>
                  <a:cubicBezTo>
                    <a:pt x="3995879" y="391653"/>
                    <a:pt x="3992639" y="392995"/>
                    <a:pt x="3989261" y="392995"/>
                  </a:cubicBezTo>
                  <a:lnTo>
                    <a:pt x="12738" y="392995"/>
                  </a:lnTo>
                  <a:cubicBezTo>
                    <a:pt x="9359" y="392995"/>
                    <a:pt x="6119" y="391653"/>
                    <a:pt x="3731" y="389264"/>
                  </a:cubicBezTo>
                  <a:cubicBezTo>
                    <a:pt x="1342" y="386875"/>
                    <a:pt x="0" y="383636"/>
                    <a:pt x="0" y="380257"/>
                  </a:cubicBezTo>
                  <a:lnTo>
                    <a:pt x="0" y="12738"/>
                  </a:lnTo>
                  <a:cubicBezTo>
                    <a:pt x="0" y="9359"/>
                    <a:pt x="1342" y="6119"/>
                    <a:pt x="3731" y="3731"/>
                  </a:cubicBezTo>
                  <a:cubicBezTo>
                    <a:pt x="6119" y="1342"/>
                    <a:pt x="9359" y="0"/>
                    <a:pt x="12738" y="0"/>
                  </a:cubicBezTo>
                  <a:close/>
                </a:path>
              </a:pathLst>
            </a:custGeom>
            <a:solidFill>
              <a:srgbClr val="15B7B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4001998" cy="392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303522" y="7341775"/>
            <a:ext cx="5521655" cy="3041187"/>
          </a:xfrm>
          <a:custGeom>
            <a:avLst/>
            <a:gdLst/>
            <a:ahLst/>
            <a:cxnLst/>
            <a:rect r="r" b="b" t="t" l="l"/>
            <a:pathLst>
              <a:path h="3041187" w="5521655">
                <a:moveTo>
                  <a:pt x="0" y="0"/>
                </a:moveTo>
                <a:lnTo>
                  <a:pt x="5521654" y="0"/>
                </a:lnTo>
                <a:lnTo>
                  <a:pt x="5521654" y="3041186"/>
                </a:lnTo>
                <a:lnTo>
                  <a:pt x="0" y="3041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9144000" y="3421663"/>
            <a:ext cx="7219451" cy="5615036"/>
          </a:xfrm>
          <a:custGeom>
            <a:avLst/>
            <a:gdLst/>
            <a:ahLst/>
            <a:cxnLst/>
            <a:rect r="r" b="b" t="t" l="l"/>
            <a:pathLst>
              <a:path h="5615036" w="7219451">
                <a:moveTo>
                  <a:pt x="0" y="0"/>
                </a:moveTo>
                <a:lnTo>
                  <a:pt x="7219451" y="0"/>
                </a:lnTo>
                <a:lnTo>
                  <a:pt x="7219451" y="5615036"/>
                </a:lnTo>
                <a:lnTo>
                  <a:pt x="0" y="56150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5000"/>
            </a:blip>
            <a:stretch>
              <a:fillRect l="0" t="-9867" r="0" b="-9867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144000" y="5105400"/>
            <a:ext cx="6981825" cy="275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5" indent="-367027" lvl="1">
              <a:lnSpc>
                <a:spcPts val="4419"/>
              </a:lnSpc>
              <a:buFont typeface="Arial"/>
              <a:buChar char="•"/>
            </a:pPr>
            <a:r>
              <a:rPr lang="en-US" sz="3399" i="tru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Dynamic grade addition and validation.</a:t>
            </a:r>
          </a:p>
          <a:p>
            <a:pPr algn="l" marL="734055" indent="-367027" lvl="1">
              <a:lnSpc>
                <a:spcPts val="4419"/>
              </a:lnSpc>
              <a:buFont typeface="Arial"/>
              <a:buChar char="•"/>
            </a:pPr>
            <a:r>
              <a:rPr lang="en-US" sz="3399" i="tru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Bar chart visualization for average grades.</a:t>
            </a:r>
          </a:p>
          <a:p>
            <a:pPr algn="l">
              <a:lnSpc>
                <a:spcPts val="441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3972047"/>
            <a:ext cx="6345345" cy="68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4199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Features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65235" y="3613906"/>
            <a:ext cx="5521655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Objectives 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62175" y="1809761"/>
            <a:ext cx="13963650" cy="790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31"/>
              </a:lnSpc>
            </a:pPr>
            <a:r>
              <a:rPr lang="en-US" b="true" sz="4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Project Goals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B7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9536" y="541895"/>
            <a:ext cx="16148927" cy="9203210"/>
            <a:chOff x="0" y="0"/>
            <a:chExt cx="4253215" cy="24238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53216" cy="2423891"/>
            </a:xfrm>
            <a:custGeom>
              <a:avLst/>
              <a:gdLst/>
              <a:ahLst/>
              <a:cxnLst/>
              <a:rect r="r" b="b" t="t" l="l"/>
              <a:pathLst>
                <a:path h="2423891" w="4253216">
                  <a:moveTo>
                    <a:pt x="11985" y="0"/>
                  </a:moveTo>
                  <a:lnTo>
                    <a:pt x="4241230" y="0"/>
                  </a:lnTo>
                  <a:cubicBezTo>
                    <a:pt x="4244409" y="0"/>
                    <a:pt x="4247457" y="1263"/>
                    <a:pt x="4249705" y="3510"/>
                  </a:cubicBezTo>
                  <a:cubicBezTo>
                    <a:pt x="4251953" y="5758"/>
                    <a:pt x="4253216" y="8807"/>
                    <a:pt x="4253216" y="11985"/>
                  </a:cubicBezTo>
                  <a:lnTo>
                    <a:pt x="4253216" y="2411905"/>
                  </a:lnTo>
                  <a:cubicBezTo>
                    <a:pt x="4253216" y="2415084"/>
                    <a:pt x="4251953" y="2418133"/>
                    <a:pt x="4249705" y="2420380"/>
                  </a:cubicBezTo>
                  <a:cubicBezTo>
                    <a:pt x="4247457" y="2422628"/>
                    <a:pt x="4244409" y="2423891"/>
                    <a:pt x="4241230" y="2423891"/>
                  </a:cubicBezTo>
                  <a:lnTo>
                    <a:pt x="11985" y="2423891"/>
                  </a:lnTo>
                  <a:cubicBezTo>
                    <a:pt x="8807" y="2423891"/>
                    <a:pt x="5758" y="2422628"/>
                    <a:pt x="3510" y="2420380"/>
                  </a:cubicBezTo>
                  <a:cubicBezTo>
                    <a:pt x="1263" y="2418133"/>
                    <a:pt x="0" y="2415084"/>
                    <a:pt x="0" y="2411905"/>
                  </a:cubicBezTo>
                  <a:lnTo>
                    <a:pt x="0" y="11985"/>
                  </a:lnTo>
                  <a:cubicBezTo>
                    <a:pt x="0" y="8807"/>
                    <a:pt x="1263" y="5758"/>
                    <a:pt x="3510" y="3510"/>
                  </a:cubicBezTo>
                  <a:cubicBezTo>
                    <a:pt x="5758" y="1263"/>
                    <a:pt x="8807" y="0"/>
                    <a:pt x="11985" y="0"/>
                  </a:cubicBezTo>
                  <a:close/>
                </a:path>
              </a:pathLst>
            </a:custGeom>
            <a:solidFill>
              <a:srgbClr val="F5F5F5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253215" cy="2423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232333">
            <a:off x="11677659" y="1059090"/>
            <a:ext cx="1867049" cy="2889051"/>
          </a:xfrm>
          <a:custGeom>
            <a:avLst/>
            <a:gdLst/>
            <a:ahLst/>
            <a:cxnLst/>
            <a:rect r="r" b="b" t="t" l="l"/>
            <a:pathLst>
              <a:path h="2889051" w="1867049">
                <a:moveTo>
                  <a:pt x="0" y="0"/>
                </a:moveTo>
                <a:lnTo>
                  <a:pt x="1867049" y="0"/>
                </a:lnTo>
                <a:lnTo>
                  <a:pt x="1867049" y="2889050"/>
                </a:lnTo>
                <a:lnTo>
                  <a:pt x="0" y="2889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864248" y="1543641"/>
            <a:ext cx="3890136" cy="1051948"/>
            <a:chOff x="0" y="0"/>
            <a:chExt cx="1024563" cy="27705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24563" cy="277056"/>
            </a:xfrm>
            <a:custGeom>
              <a:avLst/>
              <a:gdLst/>
              <a:ahLst/>
              <a:cxnLst/>
              <a:rect r="r" b="b" t="t" l="l"/>
              <a:pathLst>
                <a:path h="277056" w="1024563">
                  <a:moveTo>
                    <a:pt x="49754" y="0"/>
                  </a:moveTo>
                  <a:lnTo>
                    <a:pt x="974809" y="0"/>
                  </a:lnTo>
                  <a:cubicBezTo>
                    <a:pt x="1002287" y="0"/>
                    <a:pt x="1024563" y="22275"/>
                    <a:pt x="1024563" y="49754"/>
                  </a:cubicBezTo>
                  <a:lnTo>
                    <a:pt x="1024563" y="227303"/>
                  </a:lnTo>
                  <a:cubicBezTo>
                    <a:pt x="1024563" y="240498"/>
                    <a:pt x="1019321" y="253153"/>
                    <a:pt x="1009990" y="262484"/>
                  </a:cubicBezTo>
                  <a:cubicBezTo>
                    <a:pt x="1000660" y="271814"/>
                    <a:pt x="988005" y="277056"/>
                    <a:pt x="974809" y="277056"/>
                  </a:cubicBezTo>
                  <a:lnTo>
                    <a:pt x="49754" y="277056"/>
                  </a:lnTo>
                  <a:cubicBezTo>
                    <a:pt x="22275" y="277056"/>
                    <a:pt x="0" y="254781"/>
                    <a:pt x="0" y="227303"/>
                  </a:cubicBezTo>
                  <a:lnTo>
                    <a:pt x="0" y="49754"/>
                  </a:lnTo>
                  <a:cubicBezTo>
                    <a:pt x="0" y="36558"/>
                    <a:pt x="5242" y="23903"/>
                    <a:pt x="14572" y="14572"/>
                  </a:cubicBezTo>
                  <a:cubicBezTo>
                    <a:pt x="23903" y="5242"/>
                    <a:pt x="36558" y="0"/>
                    <a:pt x="49754" y="0"/>
                  </a:cubicBezTo>
                  <a:close/>
                </a:path>
              </a:pathLst>
            </a:custGeom>
            <a:solidFill>
              <a:srgbClr val="FF794C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024563" cy="286581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Load and manage student data from a file.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101937" y="5893056"/>
            <a:ext cx="2041853" cy="2850302"/>
          </a:xfrm>
          <a:custGeom>
            <a:avLst/>
            <a:gdLst/>
            <a:ahLst/>
            <a:cxnLst/>
            <a:rect r="r" b="b" t="t" l="l"/>
            <a:pathLst>
              <a:path h="2850302" w="2041853">
                <a:moveTo>
                  <a:pt x="0" y="0"/>
                </a:moveTo>
                <a:lnTo>
                  <a:pt x="2041853" y="0"/>
                </a:lnTo>
                <a:lnTo>
                  <a:pt x="2041853" y="2850303"/>
                </a:lnTo>
                <a:lnTo>
                  <a:pt x="0" y="2850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864248" y="5514674"/>
            <a:ext cx="3890136" cy="1051948"/>
            <a:chOff x="0" y="0"/>
            <a:chExt cx="1024563" cy="27705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24563" cy="277056"/>
            </a:xfrm>
            <a:custGeom>
              <a:avLst/>
              <a:gdLst/>
              <a:ahLst/>
              <a:cxnLst/>
              <a:rect r="r" b="b" t="t" l="l"/>
              <a:pathLst>
                <a:path h="277056" w="1024563">
                  <a:moveTo>
                    <a:pt x="49754" y="0"/>
                  </a:moveTo>
                  <a:lnTo>
                    <a:pt x="974809" y="0"/>
                  </a:lnTo>
                  <a:cubicBezTo>
                    <a:pt x="1002287" y="0"/>
                    <a:pt x="1024563" y="22275"/>
                    <a:pt x="1024563" y="49754"/>
                  </a:cubicBezTo>
                  <a:lnTo>
                    <a:pt x="1024563" y="227303"/>
                  </a:lnTo>
                  <a:cubicBezTo>
                    <a:pt x="1024563" y="240498"/>
                    <a:pt x="1019321" y="253153"/>
                    <a:pt x="1009990" y="262484"/>
                  </a:cubicBezTo>
                  <a:cubicBezTo>
                    <a:pt x="1000660" y="271814"/>
                    <a:pt x="988005" y="277056"/>
                    <a:pt x="974809" y="277056"/>
                  </a:cubicBezTo>
                  <a:lnTo>
                    <a:pt x="49754" y="277056"/>
                  </a:lnTo>
                  <a:cubicBezTo>
                    <a:pt x="22275" y="277056"/>
                    <a:pt x="0" y="254781"/>
                    <a:pt x="0" y="227303"/>
                  </a:cubicBezTo>
                  <a:lnTo>
                    <a:pt x="0" y="49754"/>
                  </a:lnTo>
                  <a:cubicBezTo>
                    <a:pt x="0" y="36558"/>
                    <a:pt x="5242" y="23903"/>
                    <a:pt x="14572" y="14572"/>
                  </a:cubicBezTo>
                  <a:cubicBezTo>
                    <a:pt x="23903" y="5242"/>
                    <a:pt x="36558" y="0"/>
                    <a:pt x="49754" y="0"/>
                  </a:cubicBezTo>
                  <a:close/>
                </a:path>
              </a:pathLst>
            </a:custGeom>
            <a:solidFill>
              <a:srgbClr val="B96F9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024563" cy="286581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Visualize trends with bar charts using matplotlib.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727510">
            <a:off x="12036978" y="3698975"/>
            <a:ext cx="1867049" cy="2889051"/>
          </a:xfrm>
          <a:custGeom>
            <a:avLst/>
            <a:gdLst/>
            <a:ahLst/>
            <a:cxnLst/>
            <a:rect r="r" b="b" t="t" l="l"/>
            <a:pathLst>
              <a:path h="2889051" w="1867049">
                <a:moveTo>
                  <a:pt x="0" y="0"/>
                </a:moveTo>
                <a:lnTo>
                  <a:pt x="1867049" y="0"/>
                </a:lnTo>
                <a:lnTo>
                  <a:pt x="1867049" y="2889050"/>
                </a:lnTo>
                <a:lnTo>
                  <a:pt x="0" y="2889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154435" y="3529276"/>
            <a:ext cx="3890136" cy="1051948"/>
            <a:chOff x="0" y="0"/>
            <a:chExt cx="1024563" cy="27705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24563" cy="277056"/>
            </a:xfrm>
            <a:custGeom>
              <a:avLst/>
              <a:gdLst/>
              <a:ahLst/>
              <a:cxnLst/>
              <a:rect r="r" b="b" t="t" l="l"/>
              <a:pathLst>
                <a:path h="277056" w="1024563">
                  <a:moveTo>
                    <a:pt x="49754" y="0"/>
                  </a:moveTo>
                  <a:lnTo>
                    <a:pt x="974809" y="0"/>
                  </a:lnTo>
                  <a:cubicBezTo>
                    <a:pt x="1002287" y="0"/>
                    <a:pt x="1024563" y="22275"/>
                    <a:pt x="1024563" y="49754"/>
                  </a:cubicBezTo>
                  <a:lnTo>
                    <a:pt x="1024563" y="227303"/>
                  </a:lnTo>
                  <a:cubicBezTo>
                    <a:pt x="1024563" y="240498"/>
                    <a:pt x="1019321" y="253153"/>
                    <a:pt x="1009990" y="262484"/>
                  </a:cubicBezTo>
                  <a:cubicBezTo>
                    <a:pt x="1000660" y="271814"/>
                    <a:pt x="988005" y="277056"/>
                    <a:pt x="974809" y="277056"/>
                  </a:cubicBezTo>
                  <a:lnTo>
                    <a:pt x="49754" y="277056"/>
                  </a:lnTo>
                  <a:cubicBezTo>
                    <a:pt x="22275" y="277056"/>
                    <a:pt x="0" y="254781"/>
                    <a:pt x="0" y="227303"/>
                  </a:cubicBezTo>
                  <a:lnTo>
                    <a:pt x="0" y="49754"/>
                  </a:lnTo>
                  <a:cubicBezTo>
                    <a:pt x="0" y="36558"/>
                    <a:pt x="5242" y="23903"/>
                    <a:pt x="14572" y="14572"/>
                  </a:cubicBezTo>
                  <a:cubicBezTo>
                    <a:pt x="23903" y="5242"/>
                    <a:pt x="36558" y="0"/>
                    <a:pt x="49754" y="0"/>
                  </a:cubicBezTo>
                  <a:close/>
                </a:path>
              </a:pathLst>
            </a:custGeom>
            <a:solidFill>
              <a:srgbClr val="FAC17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1024563" cy="286581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Calculate averages and classify grades.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154435" y="7691411"/>
            <a:ext cx="3890136" cy="1051948"/>
            <a:chOff x="0" y="0"/>
            <a:chExt cx="1024563" cy="27705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24563" cy="277056"/>
            </a:xfrm>
            <a:custGeom>
              <a:avLst/>
              <a:gdLst/>
              <a:ahLst/>
              <a:cxnLst/>
              <a:rect r="r" b="b" t="t" l="l"/>
              <a:pathLst>
                <a:path h="277056" w="1024563">
                  <a:moveTo>
                    <a:pt x="49754" y="0"/>
                  </a:moveTo>
                  <a:lnTo>
                    <a:pt x="974809" y="0"/>
                  </a:lnTo>
                  <a:cubicBezTo>
                    <a:pt x="1002287" y="0"/>
                    <a:pt x="1024563" y="22275"/>
                    <a:pt x="1024563" y="49754"/>
                  </a:cubicBezTo>
                  <a:lnTo>
                    <a:pt x="1024563" y="227303"/>
                  </a:lnTo>
                  <a:cubicBezTo>
                    <a:pt x="1024563" y="240498"/>
                    <a:pt x="1019321" y="253153"/>
                    <a:pt x="1009990" y="262484"/>
                  </a:cubicBezTo>
                  <a:cubicBezTo>
                    <a:pt x="1000660" y="271814"/>
                    <a:pt x="988005" y="277056"/>
                    <a:pt x="974809" y="277056"/>
                  </a:cubicBezTo>
                  <a:lnTo>
                    <a:pt x="49754" y="277056"/>
                  </a:lnTo>
                  <a:cubicBezTo>
                    <a:pt x="22275" y="277056"/>
                    <a:pt x="0" y="254781"/>
                    <a:pt x="0" y="227303"/>
                  </a:cubicBezTo>
                  <a:lnTo>
                    <a:pt x="0" y="49754"/>
                  </a:lnTo>
                  <a:cubicBezTo>
                    <a:pt x="0" y="36558"/>
                    <a:pt x="5242" y="23903"/>
                    <a:pt x="14572" y="14572"/>
                  </a:cubicBezTo>
                  <a:cubicBezTo>
                    <a:pt x="23903" y="5242"/>
                    <a:pt x="36558" y="0"/>
                    <a:pt x="49754" y="0"/>
                  </a:cubicBezTo>
                  <a:close/>
                </a:path>
              </a:pathLst>
            </a:custGeom>
            <a:solidFill>
              <a:srgbClr val="15B7B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1024563" cy="286581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Save updates back to the file system.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755525" y="3730959"/>
            <a:ext cx="5223257" cy="178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54"/>
              </a:lnSpc>
            </a:pPr>
            <a:r>
              <a:rPr lang="en-US" sz="6499">
                <a:solidFill>
                  <a:srgbClr val="000000"/>
                </a:solidFill>
                <a:latin typeface="Bernoru"/>
                <a:ea typeface="Bernoru"/>
                <a:cs typeface="Bernoru"/>
                <a:sym typeface="Bernoru"/>
              </a:rPr>
              <a:t>Project workflow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B7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9536" y="541895"/>
            <a:ext cx="16148927" cy="9203210"/>
            <a:chOff x="0" y="0"/>
            <a:chExt cx="4253215" cy="24238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53216" cy="2423891"/>
            </a:xfrm>
            <a:custGeom>
              <a:avLst/>
              <a:gdLst/>
              <a:ahLst/>
              <a:cxnLst/>
              <a:rect r="r" b="b" t="t" l="l"/>
              <a:pathLst>
                <a:path h="2423891" w="4253216">
                  <a:moveTo>
                    <a:pt x="16779" y="0"/>
                  </a:moveTo>
                  <a:lnTo>
                    <a:pt x="4236436" y="0"/>
                  </a:lnTo>
                  <a:cubicBezTo>
                    <a:pt x="4240886" y="0"/>
                    <a:pt x="4245154" y="1768"/>
                    <a:pt x="4248301" y="4915"/>
                  </a:cubicBezTo>
                  <a:cubicBezTo>
                    <a:pt x="4251448" y="8061"/>
                    <a:pt x="4253216" y="12329"/>
                    <a:pt x="4253216" y="16779"/>
                  </a:cubicBezTo>
                  <a:lnTo>
                    <a:pt x="4253216" y="2407111"/>
                  </a:lnTo>
                  <a:cubicBezTo>
                    <a:pt x="4253216" y="2416378"/>
                    <a:pt x="4245703" y="2423891"/>
                    <a:pt x="4236436" y="2423891"/>
                  </a:cubicBezTo>
                  <a:lnTo>
                    <a:pt x="16779" y="2423891"/>
                  </a:lnTo>
                  <a:cubicBezTo>
                    <a:pt x="7512" y="2423891"/>
                    <a:pt x="0" y="2416378"/>
                    <a:pt x="0" y="2407111"/>
                  </a:cubicBezTo>
                  <a:lnTo>
                    <a:pt x="0" y="16779"/>
                  </a:lnTo>
                  <a:cubicBezTo>
                    <a:pt x="0" y="7512"/>
                    <a:pt x="7512" y="0"/>
                    <a:pt x="16779" y="0"/>
                  </a:cubicBezTo>
                  <a:close/>
                </a:path>
              </a:pathLst>
            </a:custGeom>
            <a:solidFill>
              <a:srgbClr val="F5F5F5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253215" cy="2423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830916" y="3369446"/>
            <a:ext cx="4812910" cy="5784402"/>
            <a:chOff x="0" y="0"/>
            <a:chExt cx="1363924" cy="16392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3924" cy="1639234"/>
            </a:xfrm>
            <a:custGeom>
              <a:avLst/>
              <a:gdLst/>
              <a:ahLst/>
              <a:cxnLst/>
              <a:rect r="r" b="b" t="t" l="l"/>
              <a:pathLst>
                <a:path h="1639234" w="1363924">
                  <a:moveTo>
                    <a:pt x="27346" y="0"/>
                  </a:moveTo>
                  <a:lnTo>
                    <a:pt x="1336578" y="0"/>
                  </a:lnTo>
                  <a:cubicBezTo>
                    <a:pt x="1343831" y="0"/>
                    <a:pt x="1350786" y="2881"/>
                    <a:pt x="1355915" y="8009"/>
                  </a:cubicBezTo>
                  <a:cubicBezTo>
                    <a:pt x="1361043" y="13138"/>
                    <a:pt x="1363924" y="20093"/>
                    <a:pt x="1363924" y="27346"/>
                  </a:cubicBezTo>
                  <a:lnTo>
                    <a:pt x="1363924" y="1611888"/>
                  </a:lnTo>
                  <a:cubicBezTo>
                    <a:pt x="1363924" y="1619141"/>
                    <a:pt x="1361043" y="1626096"/>
                    <a:pt x="1355915" y="1631224"/>
                  </a:cubicBezTo>
                  <a:cubicBezTo>
                    <a:pt x="1350786" y="1636353"/>
                    <a:pt x="1343831" y="1639234"/>
                    <a:pt x="1336578" y="1639234"/>
                  </a:cubicBezTo>
                  <a:lnTo>
                    <a:pt x="27346" y="1639234"/>
                  </a:lnTo>
                  <a:cubicBezTo>
                    <a:pt x="20093" y="1639234"/>
                    <a:pt x="13138" y="1636353"/>
                    <a:pt x="8009" y="1631224"/>
                  </a:cubicBezTo>
                  <a:cubicBezTo>
                    <a:pt x="2881" y="1626096"/>
                    <a:pt x="0" y="1619141"/>
                    <a:pt x="0" y="1611888"/>
                  </a:cubicBezTo>
                  <a:lnTo>
                    <a:pt x="0" y="27346"/>
                  </a:lnTo>
                  <a:cubicBezTo>
                    <a:pt x="0" y="20093"/>
                    <a:pt x="2881" y="13138"/>
                    <a:pt x="8009" y="8009"/>
                  </a:cubicBezTo>
                  <a:cubicBezTo>
                    <a:pt x="13138" y="2881"/>
                    <a:pt x="20093" y="0"/>
                    <a:pt x="27346" y="0"/>
                  </a:cubicBezTo>
                  <a:close/>
                </a:path>
              </a:pathLst>
            </a:custGeom>
            <a:solidFill>
              <a:srgbClr val="FAC17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4775"/>
              <a:ext cx="1363924" cy="15344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737545" y="3369446"/>
            <a:ext cx="4812910" cy="5784402"/>
            <a:chOff x="0" y="0"/>
            <a:chExt cx="1363924" cy="16392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63924" cy="1639234"/>
            </a:xfrm>
            <a:custGeom>
              <a:avLst/>
              <a:gdLst/>
              <a:ahLst/>
              <a:cxnLst/>
              <a:rect r="r" b="b" t="t" l="l"/>
              <a:pathLst>
                <a:path h="1639234" w="1363924">
                  <a:moveTo>
                    <a:pt x="27346" y="0"/>
                  </a:moveTo>
                  <a:lnTo>
                    <a:pt x="1336578" y="0"/>
                  </a:lnTo>
                  <a:cubicBezTo>
                    <a:pt x="1343831" y="0"/>
                    <a:pt x="1350786" y="2881"/>
                    <a:pt x="1355915" y="8009"/>
                  </a:cubicBezTo>
                  <a:cubicBezTo>
                    <a:pt x="1361043" y="13138"/>
                    <a:pt x="1363924" y="20093"/>
                    <a:pt x="1363924" y="27346"/>
                  </a:cubicBezTo>
                  <a:lnTo>
                    <a:pt x="1363924" y="1611888"/>
                  </a:lnTo>
                  <a:cubicBezTo>
                    <a:pt x="1363924" y="1619141"/>
                    <a:pt x="1361043" y="1626096"/>
                    <a:pt x="1355915" y="1631224"/>
                  </a:cubicBezTo>
                  <a:cubicBezTo>
                    <a:pt x="1350786" y="1636353"/>
                    <a:pt x="1343831" y="1639234"/>
                    <a:pt x="1336578" y="1639234"/>
                  </a:cubicBezTo>
                  <a:lnTo>
                    <a:pt x="27346" y="1639234"/>
                  </a:lnTo>
                  <a:cubicBezTo>
                    <a:pt x="20093" y="1639234"/>
                    <a:pt x="13138" y="1636353"/>
                    <a:pt x="8009" y="1631224"/>
                  </a:cubicBezTo>
                  <a:cubicBezTo>
                    <a:pt x="2881" y="1626096"/>
                    <a:pt x="0" y="1619141"/>
                    <a:pt x="0" y="1611888"/>
                  </a:cubicBezTo>
                  <a:lnTo>
                    <a:pt x="0" y="27346"/>
                  </a:lnTo>
                  <a:cubicBezTo>
                    <a:pt x="0" y="20093"/>
                    <a:pt x="2881" y="13138"/>
                    <a:pt x="8009" y="8009"/>
                  </a:cubicBezTo>
                  <a:cubicBezTo>
                    <a:pt x="13138" y="2881"/>
                    <a:pt x="20093" y="0"/>
                    <a:pt x="27346" y="0"/>
                  </a:cubicBezTo>
                  <a:close/>
                </a:path>
              </a:pathLst>
            </a:custGeom>
            <a:solidFill>
              <a:srgbClr val="FAC17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04775"/>
              <a:ext cx="1363924" cy="15344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44175" y="3369446"/>
            <a:ext cx="4812910" cy="5784402"/>
            <a:chOff x="0" y="0"/>
            <a:chExt cx="1363924" cy="163923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63924" cy="1639234"/>
            </a:xfrm>
            <a:custGeom>
              <a:avLst/>
              <a:gdLst/>
              <a:ahLst/>
              <a:cxnLst/>
              <a:rect r="r" b="b" t="t" l="l"/>
              <a:pathLst>
                <a:path h="1639234" w="1363924">
                  <a:moveTo>
                    <a:pt x="27346" y="0"/>
                  </a:moveTo>
                  <a:lnTo>
                    <a:pt x="1336578" y="0"/>
                  </a:lnTo>
                  <a:cubicBezTo>
                    <a:pt x="1343831" y="0"/>
                    <a:pt x="1350786" y="2881"/>
                    <a:pt x="1355915" y="8009"/>
                  </a:cubicBezTo>
                  <a:cubicBezTo>
                    <a:pt x="1361043" y="13138"/>
                    <a:pt x="1363924" y="20093"/>
                    <a:pt x="1363924" y="27346"/>
                  </a:cubicBezTo>
                  <a:lnTo>
                    <a:pt x="1363924" y="1611888"/>
                  </a:lnTo>
                  <a:cubicBezTo>
                    <a:pt x="1363924" y="1619141"/>
                    <a:pt x="1361043" y="1626096"/>
                    <a:pt x="1355915" y="1631224"/>
                  </a:cubicBezTo>
                  <a:cubicBezTo>
                    <a:pt x="1350786" y="1636353"/>
                    <a:pt x="1343831" y="1639234"/>
                    <a:pt x="1336578" y="1639234"/>
                  </a:cubicBezTo>
                  <a:lnTo>
                    <a:pt x="27346" y="1639234"/>
                  </a:lnTo>
                  <a:cubicBezTo>
                    <a:pt x="20093" y="1639234"/>
                    <a:pt x="13138" y="1636353"/>
                    <a:pt x="8009" y="1631224"/>
                  </a:cubicBezTo>
                  <a:cubicBezTo>
                    <a:pt x="2881" y="1626096"/>
                    <a:pt x="0" y="1619141"/>
                    <a:pt x="0" y="1611888"/>
                  </a:cubicBezTo>
                  <a:lnTo>
                    <a:pt x="0" y="27346"/>
                  </a:lnTo>
                  <a:cubicBezTo>
                    <a:pt x="0" y="20093"/>
                    <a:pt x="2881" y="13138"/>
                    <a:pt x="8009" y="8009"/>
                  </a:cubicBezTo>
                  <a:cubicBezTo>
                    <a:pt x="13138" y="2881"/>
                    <a:pt x="20093" y="0"/>
                    <a:pt x="27346" y="0"/>
                  </a:cubicBezTo>
                  <a:close/>
                </a:path>
              </a:pathLst>
            </a:custGeom>
            <a:solidFill>
              <a:srgbClr val="FAC17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04775"/>
              <a:ext cx="1363924" cy="15344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9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-1122140" y="5611859"/>
            <a:ext cx="4936462" cy="5046569"/>
          </a:xfrm>
          <a:custGeom>
            <a:avLst/>
            <a:gdLst/>
            <a:ahLst/>
            <a:cxnLst/>
            <a:rect r="r" b="b" t="t" l="l"/>
            <a:pathLst>
              <a:path h="5046569" w="4936462">
                <a:moveTo>
                  <a:pt x="4936462" y="0"/>
                </a:moveTo>
                <a:lnTo>
                  <a:pt x="0" y="0"/>
                </a:lnTo>
                <a:lnTo>
                  <a:pt x="0" y="5046569"/>
                </a:lnTo>
                <a:lnTo>
                  <a:pt x="4936462" y="5046569"/>
                </a:lnTo>
                <a:lnTo>
                  <a:pt x="493646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989674" y="3791553"/>
            <a:ext cx="4121912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Visualization: Simple bar charts with matplotlib.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65374" y="1190302"/>
            <a:ext cx="13014921" cy="883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33"/>
              </a:lnSpc>
            </a:pPr>
            <a:r>
              <a:rPr lang="en-US" sz="6199">
                <a:solidFill>
                  <a:srgbClr val="000000"/>
                </a:solidFill>
                <a:latin typeface="Bernoru"/>
                <a:ea typeface="Bernoru"/>
                <a:cs typeface="Bernoru"/>
                <a:sym typeface="Bernoru"/>
              </a:rPr>
              <a:t>Code Highlights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79105" y="5664430"/>
            <a:ext cx="4121912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Read/write student data with robust error handling (try-except).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79105" y="3791553"/>
            <a:ext cx="412191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FILE HANDLING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11879" y="4885920"/>
            <a:ext cx="4121912" cy="445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Student class with private/public attributes and methods.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Use of __init__, __repr__, and validation logic.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7083044" y="3791553"/>
            <a:ext cx="412191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OOPS 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8364" y="2141347"/>
            <a:ext cx="6479169" cy="5277578"/>
          </a:xfrm>
          <a:custGeom>
            <a:avLst/>
            <a:gdLst/>
            <a:ahLst/>
            <a:cxnLst/>
            <a:rect r="r" b="b" t="t" l="l"/>
            <a:pathLst>
              <a:path h="5277578" w="6479169">
                <a:moveTo>
                  <a:pt x="0" y="0"/>
                </a:moveTo>
                <a:lnTo>
                  <a:pt x="6479170" y="0"/>
                </a:lnTo>
                <a:lnTo>
                  <a:pt x="6479170" y="5277578"/>
                </a:lnTo>
                <a:lnTo>
                  <a:pt x="0" y="5277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278470" y="1660616"/>
            <a:ext cx="2971252" cy="2987548"/>
          </a:xfrm>
          <a:custGeom>
            <a:avLst/>
            <a:gdLst/>
            <a:ahLst/>
            <a:cxnLst/>
            <a:rect r="r" b="b" t="t" l="l"/>
            <a:pathLst>
              <a:path h="2987548" w="2971252">
                <a:moveTo>
                  <a:pt x="0" y="0"/>
                </a:moveTo>
                <a:lnTo>
                  <a:pt x="2971252" y="0"/>
                </a:lnTo>
                <a:lnTo>
                  <a:pt x="2971252" y="2987548"/>
                </a:lnTo>
                <a:lnTo>
                  <a:pt x="0" y="29875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94945" y="928372"/>
            <a:ext cx="8874441" cy="8430256"/>
          </a:xfrm>
          <a:custGeom>
            <a:avLst/>
            <a:gdLst/>
            <a:ahLst/>
            <a:cxnLst/>
            <a:rect r="r" b="b" t="t" l="l"/>
            <a:pathLst>
              <a:path h="8430256" w="8874441">
                <a:moveTo>
                  <a:pt x="0" y="0"/>
                </a:moveTo>
                <a:lnTo>
                  <a:pt x="8874440" y="0"/>
                </a:lnTo>
                <a:lnTo>
                  <a:pt x="8874440" y="8430256"/>
                </a:lnTo>
                <a:lnTo>
                  <a:pt x="0" y="84302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94945" y="1460532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8"/>
                </a:lnTo>
                <a:lnTo>
                  <a:pt x="0" y="6385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34967" y="2356855"/>
            <a:ext cx="2017298" cy="1596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75"/>
              </a:lnSpc>
            </a:pPr>
            <a:r>
              <a:rPr lang="en-US" sz="3099" spc="-185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PROJECT FEATURES &amp; CODE REQUIREMENTS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70323" y="638604"/>
            <a:ext cx="3905578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CONTAINER TYPE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70323" y="1389730"/>
            <a:ext cx="6208213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ITERATION TYPE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70323" y="2140856"/>
            <a:ext cx="5879265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CONDITIONAL STATEMENTS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70323" y="2891981"/>
            <a:ext cx="5879265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TRY BLOCKS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70323" y="3643107"/>
            <a:ext cx="8099062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USER-DEFINED FUNCTIONS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70323" y="4394233"/>
            <a:ext cx="6952804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INPUT AND/OR OUTPUT FILE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70323" y="5114925"/>
            <a:ext cx="9707021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USER-DEFINED CLASS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7994945" y="831882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8"/>
                </a:lnTo>
                <a:lnTo>
                  <a:pt x="0" y="6385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014907" y="2962784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7"/>
                </a:lnTo>
                <a:lnTo>
                  <a:pt x="0" y="6385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014907" y="2251520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7"/>
                </a:lnTo>
                <a:lnTo>
                  <a:pt x="0" y="6385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014907" y="3671682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8"/>
                </a:lnTo>
                <a:lnTo>
                  <a:pt x="0" y="6385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014907" y="4460842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8"/>
                </a:lnTo>
                <a:lnTo>
                  <a:pt x="0" y="6385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014907" y="5143500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7"/>
                </a:lnTo>
                <a:lnTo>
                  <a:pt x="0" y="6385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8770323" y="5753512"/>
            <a:ext cx="9707021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UNIT TESTS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8014907" y="5782087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8"/>
                </a:lnTo>
                <a:lnTo>
                  <a:pt x="0" y="6385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014907" y="6573075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7"/>
                </a:lnTo>
                <a:lnTo>
                  <a:pt x="0" y="6385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8770323" y="6505130"/>
            <a:ext cx="9707021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FILE I/O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6F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6457" y="1028700"/>
            <a:ext cx="15195087" cy="1492153"/>
            <a:chOff x="0" y="0"/>
            <a:chExt cx="4001998" cy="3929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01998" cy="392995"/>
            </a:xfrm>
            <a:custGeom>
              <a:avLst/>
              <a:gdLst/>
              <a:ahLst/>
              <a:cxnLst/>
              <a:rect r="r" b="b" t="t" l="l"/>
              <a:pathLst>
                <a:path h="392995" w="4001998">
                  <a:moveTo>
                    <a:pt x="12738" y="0"/>
                  </a:moveTo>
                  <a:lnTo>
                    <a:pt x="3989261" y="0"/>
                  </a:lnTo>
                  <a:cubicBezTo>
                    <a:pt x="3992639" y="0"/>
                    <a:pt x="3995879" y="1342"/>
                    <a:pt x="3998268" y="3731"/>
                  </a:cubicBezTo>
                  <a:cubicBezTo>
                    <a:pt x="4000656" y="6119"/>
                    <a:pt x="4001998" y="9359"/>
                    <a:pt x="4001998" y="12738"/>
                  </a:cubicBezTo>
                  <a:lnTo>
                    <a:pt x="4001998" y="380257"/>
                  </a:lnTo>
                  <a:cubicBezTo>
                    <a:pt x="4001998" y="383636"/>
                    <a:pt x="4000656" y="386875"/>
                    <a:pt x="3998268" y="389264"/>
                  </a:cubicBezTo>
                  <a:cubicBezTo>
                    <a:pt x="3995879" y="391653"/>
                    <a:pt x="3992639" y="392995"/>
                    <a:pt x="3989261" y="392995"/>
                  </a:cubicBezTo>
                  <a:lnTo>
                    <a:pt x="12738" y="392995"/>
                  </a:lnTo>
                  <a:cubicBezTo>
                    <a:pt x="9359" y="392995"/>
                    <a:pt x="6119" y="391653"/>
                    <a:pt x="3731" y="389264"/>
                  </a:cubicBezTo>
                  <a:cubicBezTo>
                    <a:pt x="1342" y="386875"/>
                    <a:pt x="0" y="383636"/>
                    <a:pt x="0" y="380257"/>
                  </a:cubicBezTo>
                  <a:lnTo>
                    <a:pt x="0" y="12738"/>
                  </a:lnTo>
                  <a:cubicBezTo>
                    <a:pt x="0" y="9359"/>
                    <a:pt x="1342" y="6119"/>
                    <a:pt x="3731" y="3731"/>
                  </a:cubicBezTo>
                  <a:cubicBezTo>
                    <a:pt x="6119" y="1342"/>
                    <a:pt x="9359" y="0"/>
                    <a:pt x="12738" y="0"/>
                  </a:cubicBezTo>
                  <a:close/>
                </a:path>
              </a:pathLst>
            </a:custGeom>
            <a:solidFill>
              <a:srgbClr val="15B7B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001998" cy="392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07123" y="2969588"/>
            <a:ext cx="11183893" cy="5773685"/>
          </a:xfrm>
          <a:custGeom>
            <a:avLst/>
            <a:gdLst/>
            <a:ahLst/>
            <a:cxnLst/>
            <a:rect r="r" b="b" t="t" l="l"/>
            <a:pathLst>
              <a:path h="5773685" w="11183893">
                <a:moveTo>
                  <a:pt x="0" y="0"/>
                </a:moveTo>
                <a:lnTo>
                  <a:pt x="11183894" y="0"/>
                </a:lnTo>
                <a:lnTo>
                  <a:pt x="11183894" y="5773685"/>
                </a:lnTo>
                <a:lnTo>
                  <a:pt x="0" y="5773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223629" y="3624352"/>
            <a:ext cx="4421333" cy="10869532"/>
          </a:xfrm>
          <a:custGeom>
            <a:avLst/>
            <a:gdLst/>
            <a:ahLst/>
            <a:cxnLst/>
            <a:rect r="r" b="b" t="t" l="l"/>
            <a:pathLst>
              <a:path h="10869532" w="4421333">
                <a:moveTo>
                  <a:pt x="4421333" y="0"/>
                </a:moveTo>
                <a:lnTo>
                  <a:pt x="0" y="0"/>
                </a:lnTo>
                <a:lnTo>
                  <a:pt x="0" y="10869532"/>
                </a:lnTo>
                <a:lnTo>
                  <a:pt x="4421333" y="10869532"/>
                </a:lnTo>
                <a:lnTo>
                  <a:pt x="442133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85946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62175" y="1327799"/>
            <a:ext cx="13963650" cy="81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65"/>
              </a:lnSpc>
            </a:pPr>
            <a:r>
              <a:rPr lang="en-US" sz="4899">
                <a:solidFill>
                  <a:srgbClr val="000000"/>
                </a:solidFill>
                <a:latin typeface="Bernoru"/>
                <a:ea typeface="Bernoru"/>
                <a:cs typeface="Bernoru"/>
                <a:sym typeface="Bernoru"/>
              </a:rPr>
              <a:t>Code Snippets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6F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09571">
            <a:off x="9568237" y="3842043"/>
            <a:ext cx="2860749" cy="1984644"/>
          </a:xfrm>
          <a:custGeom>
            <a:avLst/>
            <a:gdLst/>
            <a:ahLst/>
            <a:cxnLst/>
            <a:rect r="r" b="b" t="t" l="l"/>
            <a:pathLst>
              <a:path h="1984644" w="2860749">
                <a:moveTo>
                  <a:pt x="0" y="0"/>
                </a:moveTo>
                <a:lnTo>
                  <a:pt x="2860749" y="0"/>
                </a:lnTo>
                <a:lnTo>
                  <a:pt x="2860749" y="1984644"/>
                </a:lnTo>
                <a:lnTo>
                  <a:pt x="0" y="1984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449475" y="3083223"/>
            <a:ext cx="4292068" cy="2349417"/>
            <a:chOff x="0" y="0"/>
            <a:chExt cx="1130421" cy="6187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0421" cy="618777"/>
            </a:xfrm>
            <a:custGeom>
              <a:avLst/>
              <a:gdLst/>
              <a:ahLst/>
              <a:cxnLst/>
              <a:rect r="r" b="b" t="t" l="l"/>
              <a:pathLst>
                <a:path h="618777" w="1130421">
                  <a:moveTo>
                    <a:pt x="45094" y="0"/>
                  </a:moveTo>
                  <a:lnTo>
                    <a:pt x="1085327" y="0"/>
                  </a:lnTo>
                  <a:cubicBezTo>
                    <a:pt x="1110232" y="0"/>
                    <a:pt x="1130421" y="20189"/>
                    <a:pt x="1130421" y="45094"/>
                  </a:cubicBezTo>
                  <a:lnTo>
                    <a:pt x="1130421" y="573682"/>
                  </a:lnTo>
                  <a:cubicBezTo>
                    <a:pt x="1130421" y="598587"/>
                    <a:pt x="1110232" y="618777"/>
                    <a:pt x="1085327" y="618777"/>
                  </a:cubicBezTo>
                  <a:lnTo>
                    <a:pt x="45094" y="618777"/>
                  </a:lnTo>
                  <a:cubicBezTo>
                    <a:pt x="20189" y="618777"/>
                    <a:pt x="0" y="598587"/>
                    <a:pt x="0" y="573682"/>
                  </a:cubicBezTo>
                  <a:lnTo>
                    <a:pt x="0" y="45094"/>
                  </a:lnTo>
                  <a:cubicBezTo>
                    <a:pt x="0" y="20189"/>
                    <a:pt x="20189" y="0"/>
                    <a:pt x="45094" y="0"/>
                  </a:cubicBezTo>
                  <a:close/>
                </a:path>
              </a:pathLst>
            </a:custGeom>
            <a:solidFill>
              <a:srgbClr val="F2DFD7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30421" cy="618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426567" y="5699340"/>
            <a:ext cx="4314977" cy="3306540"/>
            <a:chOff x="0" y="0"/>
            <a:chExt cx="1136455" cy="8708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36455" cy="870858"/>
            </a:xfrm>
            <a:custGeom>
              <a:avLst/>
              <a:gdLst/>
              <a:ahLst/>
              <a:cxnLst/>
              <a:rect r="r" b="b" t="t" l="l"/>
              <a:pathLst>
                <a:path h="870858" w="1136455">
                  <a:moveTo>
                    <a:pt x="44855" y="0"/>
                  </a:moveTo>
                  <a:lnTo>
                    <a:pt x="1091600" y="0"/>
                  </a:lnTo>
                  <a:cubicBezTo>
                    <a:pt x="1103496" y="0"/>
                    <a:pt x="1114905" y="4726"/>
                    <a:pt x="1123317" y="13138"/>
                  </a:cubicBezTo>
                  <a:cubicBezTo>
                    <a:pt x="1131729" y="21550"/>
                    <a:pt x="1136455" y="32959"/>
                    <a:pt x="1136455" y="44855"/>
                  </a:cubicBezTo>
                  <a:lnTo>
                    <a:pt x="1136455" y="826003"/>
                  </a:lnTo>
                  <a:cubicBezTo>
                    <a:pt x="1136455" y="850776"/>
                    <a:pt x="1116373" y="870858"/>
                    <a:pt x="1091600" y="870858"/>
                  </a:cubicBezTo>
                  <a:lnTo>
                    <a:pt x="44855" y="870858"/>
                  </a:lnTo>
                  <a:cubicBezTo>
                    <a:pt x="32959" y="870858"/>
                    <a:pt x="21550" y="866133"/>
                    <a:pt x="13138" y="857721"/>
                  </a:cubicBezTo>
                  <a:cubicBezTo>
                    <a:pt x="4726" y="849309"/>
                    <a:pt x="0" y="837900"/>
                    <a:pt x="0" y="826003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F2DFD7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1136455" cy="870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711178" y="5247492"/>
            <a:ext cx="5877508" cy="3564693"/>
          </a:xfrm>
          <a:custGeom>
            <a:avLst/>
            <a:gdLst/>
            <a:ahLst/>
            <a:cxnLst/>
            <a:rect r="r" b="b" t="t" l="l"/>
            <a:pathLst>
              <a:path h="3564693" w="5877508">
                <a:moveTo>
                  <a:pt x="0" y="0"/>
                </a:moveTo>
                <a:lnTo>
                  <a:pt x="5877508" y="0"/>
                </a:lnTo>
                <a:lnTo>
                  <a:pt x="5877508" y="3564692"/>
                </a:lnTo>
                <a:lnTo>
                  <a:pt x="0" y="3564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932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697456">
            <a:off x="-2382415" y="6292322"/>
            <a:ext cx="4764830" cy="5039724"/>
          </a:xfrm>
          <a:custGeom>
            <a:avLst/>
            <a:gdLst/>
            <a:ahLst/>
            <a:cxnLst/>
            <a:rect r="r" b="b" t="t" l="l"/>
            <a:pathLst>
              <a:path h="5039724" w="4764830">
                <a:moveTo>
                  <a:pt x="4764830" y="0"/>
                </a:moveTo>
                <a:lnTo>
                  <a:pt x="0" y="0"/>
                </a:lnTo>
                <a:lnTo>
                  <a:pt x="0" y="5039724"/>
                </a:lnTo>
                <a:lnTo>
                  <a:pt x="4764830" y="5039724"/>
                </a:lnTo>
                <a:lnTo>
                  <a:pt x="476483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2162175" y="1853598"/>
            <a:ext cx="13963650" cy="410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84"/>
              </a:lnSpc>
            </a:pPr>
            <a:r>
              <a:rPr lang="en-US" b="true" sz="26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How does the second paragraph contribute to the overall content of the text?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546457" y="1326271"/>
            <a:ext cx="15195087" cy="1492153"/>
            <a:chOff x="0" y="0"/>
            <a:chExt cx="4001998" cy="39299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01998" cy="392995"/>
            </a:xfrm>
            <a:custGeom>
              <a:avLst/>
              <a:gdLst/>
              <a:ahLst/>
              <a:cxnLst/>
              <a:rect r="r" b="b" t="t" l="l"/>
              <a:pathLst>
                <a:path h="392995" w="4001998">
                  <a:moveTo>
                    <a:pt x="12738" y="0"/>
                  </a:moveTo>
                  <a:lnTo>
                    <a:pt x="3989261" y="0"/>
                  </a:lnTo>
                  <a:cubicBezTo>
                    <a:pt x="3992639" y="0"/>
                    <a:pt x="3995879" y="1342"/>
                    <a:pt x="3998268" y="3731"/>
                  </a:cubicBezTo>
                  <a:cubicBezTo>
                    <a:pt x="4000656" y="6119"/>
                    <a:pt x="4001998" y="9359"/>
                    <a:pt x="4001998" y="12738"/>
                  </a:cubicBezTo>
                  <a:lnTo>
                    <a:pt x="4001998" y="380257"/>
                  </a:lnTo>
                  <a:cubicBezTo>
                    <a:pt x="4001998" y="383636"/>
                    <a:pt x="4000656" y="386875"/>
                    <a:pt x="3998268" y="389264"/>
                  </a:cubicBezTo>
                  <a:cubicBezTo>
                    <a:pt x="3995879" y="391653"/>
                    <a:pt x="3992639" y="392995"/>
                    <a:pt x="3989261" y="392995"/>
                  </a:cubicBezTo>
                  <a:lnTo>
                    <a:pt x="12738" y="392995"/>
                  </a:lnTo>
                  <a:cubicBezTo>
                    <a:pt x="9359" y="392995"/>
                    <a:pt x="6119" y="391653"/>
                    <a:pt x="3731" y="389264"/>
                  </a:cubicBezTo>
                  <a:cubicBezTo>
                    <a:pt x="1342" y="386875"/>
                    <a:pt x="0" y="383636"/>
                    <a:pt x="0" y="380257"/>
                  </a:cubicBezTo>
                  <a:lnTo>
                    <a:pt x="0" y="12738"/>
                  </a:lnTo>
                  <a:cubicBezTo>
                    <a:pt x="0" y="9359"/>
                    <a:pt x="1342" y="6119"/>
                    <a:pt x="3731" y="3731"/>
                  </a:cubicBezTo>
                  <a:cubicBezTo>
                    <a:pt x="6119" y="1342"/>
                    <a:pt x="9359" y="0"/>
                    <a:pt x="12738" y="0"/>
                  </a:cubicBezTo>
                  <a:close/>
                </a:path>
              </a:pathLst>
            </a:custGeom>
            <a:solidFill>
              <a:srgbClr val="15B7B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4001998" cy="392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46457" y="3024914"/>
            <a:ext cx="7970566" cy="1818672"/>
          </a:xfrm>
          <a:custGeom>
            <a:avLst/>
            <a:gdLst/>
            <a:ahLst/>
            <a:cxnLst/>
            <a:rect r="r" b="b" t="t" l="l"/>
            <a:pathLst>
              <a:path h="1818672" w="7970566">
                <a:moveTo>
                  <a:pt x="0" y="0"/>
                </a:moveTo>
                <a:lnTo>
                  <a:pt x="7970565" y="0"/>
                </a:lnTo>
                <a:lnTo>
                  <a:pt x="7970565" y="1818672"/>
                </a:lnTo>
                <a:lnTo>
                  <a:pt x="0" y="18186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3218" t="-71493" r="-33852" b="-56518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10709571">
            <a:off x="8865974" y="6216975"/>
            <a:ext cx="3553981" cy="2465574"/>
          </a:xfrm>
          <a:custGeom>
            <a:avLst/>
            <a:gdLst/>
            <a:ahLst/>
            <a:cxnLst/>
            <a:rect r="r" b="b" t="t" l="l"/>
            <a:pathLst>
              <a:path h="2465574" w="3553981">
                <a:moveTo>
                  <a:pt x="0" y="0"/>
                </a:moveTo>
                <a:lnTo>
                  <a:pt x="3553980" y="0"/>
                </a:lnTo>
                <a:lnTo>
                  <a:pt x="3553980" y="2465574"/>
                </a:lnTo>
                <a:lnTo>
                  <a:pt x="0" y="24655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838066" y="3542761"/>
            <a:ext cx="3642115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Successfully calculates and classifies grades (e.g., A, B, C).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01658" y="6548793"/>
            <a:ext cx="3914932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Generates clear bar charts for performance insights.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07819" y="1622472"/>
            <a:ext cx="14672362" cy="82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b="true" sz="49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Results and Demo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C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51403" y="1899678"/>
            <a:ext cx="10158775" cy="6618876"/>
            <a:chOff x="0" y="0"/>
            <a:chExt cx="2675562" cy="17432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5562" cy="1743243"/>
            </a:xfrm>
            <a:custGeom>
              <a:avLst/>
              <a:gdLst/>
              <a:ahLst/>
              <a:cxnLst/>
              <a:rect r="r" b="b" t="t" l="l"/>
              <a:pathLst>
                <a:path h="1743243" w="2675562">
                  <a:moveTo>
                    <a:pt x="26673" y="0"/>
                  </a:moveTo>
                  <a:lnTo>
                    <a:pt x="2648889" y="0"/>
                  </a:lnTo>
                  <a:cubicBezTo>
                    <a:pt x="2663620" y="0"/>
                    <a:pt x="2675562" y="11942"/>
                    <a:pt x="2675562" y="26673"/>
                  </a:cubicBezTo>
                  <a:lnTo>
                    <a:pt x="2675562" y="1716570"/>
                  </a:lnTo>
                  <a:cubicBezTo>
                    <a:pt x="2675562" y="1731301"/>
                    <a:pt x="2663620" y="1743243"/>
                    <a:pt x="2648889" y="1743243"/>
                  </a:cubicBezTo>
                  <a:lnTo>
                    <a:pt x="26673" y="1743243"/>
                  </a:lnTo>
                  <a:cubicBezTo>
                    <a:pt x="11942" y="1743243"/>
                    <a:pt x="0" y="1731301"/>
                    <a:pt x="0" y="1716570"/>
                  </a:cubicBezTo>
                  <a:lnTo>
                    <a:pt x="0" y="26673"/>
                  </a:lnTo>
                  <a:cubicBezTo>
                    <a:pt x="0" y="11942"/>
                    <a:pt x="11942" y="0"/>
                    <a:pt x="26673" y="0"/>
                  </a:cubicBezTo>
                  <a:close/>
                </a:path>
              </a:pathLst>
            </a:custGeom>
            <a:solidFill>
              <a:srgbClr val="F5F5F5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75562" cy="1743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19175" y="4855520"/>
            <a:ext cx="5690084" cy="9779832"/>
          </a:xfrm>
          <a:custGeom>
            <a:avLst/>
            <a:gdLst/>
            <a:ahLst/>
            <a:cxnLst/>
            <a:rect r="r" b="b" t="t" l="l"/>
            <a:pathLst>
              <a:path h="9779832" w="5690084">
                <a:moveTo>
                  <a:pt x="0" y="0"/>
                </a:moveTo>
                <a:lnTo>
                  <a:pt x="5690084" y="0"/>
                </a:lnTo>
                <a:lnTo>
                  <a:pt x="5690084" y="9779832"/>
                </a:lnTo>
                <a:lnTo>
                  <a:pt x="0" y="9779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8287" y="2012948"/>
            <a:ext cx="3732751" cy="3196168"/>
          </a:xfrm>
          <a:custGeom>
            <a:avLst/>
            <a:gdLst/>
            <a:ahLst/>
            <a:cxnLst/>
            <a:rect r="r" b="b" t="t" l="l"/>
            <a:pathLst>
              <a:path h="3196168" w="3732751">
                <a:moveTo>
                  <a:pt x="0" y="0"/>
                </a:moveTo>
                <a:lnTo>
                  <a:pt x="3732751" y="0"/>
                </a:lnTo>
                <a:lnTo>
                  <a:pt x="3732751" y="3196168"/>
                </a:lnTo>
                <a:lnTo>
                  <a:pt x="0" y="319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75947" y="2545699"/>
            <a:ext cx="8108621" cy="5260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610" indent="-354305" lvl="1">
              <a:lnSpc>
                <a:spcPts val="4594"/>
              </a:lnSpc>
              <a:buFont typeface="Arial"/>
              <a:buChar char="•"/>
            </a:pPr>
            <a:r>
              <a:rPr lang="en-US" sz="328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Demonstrates Python skills: OOP, file handling, visualization.</a:t>
            </a:r>
          </a:p>
          <a:p>
            <a:pPr algn="l" marL="708610" indent="-354305" lvl="1">
              <a:lnSpc>
                <a:spcPts val="4594"/>
              </a:lnSpc>
              <a:buFont typeface="Arial"/>
              <a:buChar char="•"/>
            </a:pPr>
            <a:r>
              <a:rPr lang="en-US" sz="328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Addresses grade analysis challenges effectively.</a:t>
            </a:r>
          </a:p>
          <a:p>
            <a:pPr algn="l">
              <a:lnSpc>
                <a:spcPts val="5014"/>
              </a:lnSpc>
            </a:pPr>
            <a:r>
              <a:rPr lang="en-US" sz="3582">
                <a:solidFill>
                  <a:srgbClr val="000000"/>
                </a:solidFill>
                <a:latin typeface="Bernoru"/>
                <a:ea typeface="Bernoru"/>
                <a:cs typeface="Bernoru"/>
                <a:sym typeface="Bernoru"/>
              </a:rPr>
              <a:t>Future Enhancements:</a:t>
            </a:r>
          </a:p>
          <a:p>
            <a:pPr algn="l" marL="708610" indent="-354305" lvl="1">
              <a:lnSpc>
                <a:spcPts val="4594"/>
              </a:lnSpc>
              <a:buFont typeface="Arial"/>
              <a:buChar char="•"/>
            </a:pPr>
            <a:r>
              <a:rPr lang="en-US" sz="328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Add more visualization styles (e.g., pie charts).</a:t>
            </a:r>
          </a:p>
          <a:p>
            <a:pPr algn="l" marL="708610" indent="-354305" lvl="1">
              <a:lnSpc>
                <a:spcPts val="4594"/>
              </a:lnSpc>
              <a:buFont typeface="Arial"/>
              <a:buChar char="•"/>
            </a:pPr>
            <a:r>
              <a:rPr lang="en-US" sz="328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Create a web-based UI for broader access.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9175" y="3126404"/>
            <a:ext cx="3971925" cy="48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8"/>
              </a:lnSpc>
            </a:pPr>
            <a:r>
              <a:rPr lang="en-US" sz="3400" spc="68">
                <a:solidFill>
                  <a:srgbClr val="000000"/>
                </a:solidFill>
                <a:latin typeface="Bernoru"/>
                <a:ea typeface="Bernoru"/>
                <a:cs typeface="Bernoru"/>
                <a:sym typeface="Bernoru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DAGY7oBUelw</dc:identifier>
  <dcterms:modified xsi:type="dcterms:W3CDTF">2011-08-01T06:04:30Z</dcterms:modified>
  <cp:revision>1</cp:revision>
  <dc:title>Visual Grade</dc:title>
</cp:coreProperties>
</file>