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6" d="100"/>
          <a:sy n="76" d="100"/>
        </p:scale>
        <p:origin x="33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677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6319599" y="2404110"/>
            <a:ext cx="7477601" cy="1666399"/>
          </a:xfrm>
          <a:prstGeom prst="rect">
            <a:avLst/>
          </a:prstGeom>
          <a:noFill/>
          <a:ln/>
        </p:spPr>
        <p:txBody>
          <a:bodyPr wrap="square" rtlCol="0" anchor="t"/>
          <a:lstStyle/>
          <a:p>
            <a:pPr marL="0" indent="0">
              <a:lnSpc>
                <a:spcPts val="6561"/>
              </a:lnSpc>
              <a:buNone/>
            </a:pPr>
            <a:r>
              <a:rPr lang="en-US" sz="5249" b="1" kern="0" spc="-105" dirty="0">
                <a:solidFill>
                  <a:srgbClr val="000000"/>
                </a:solidFill>
                <a:latin typeface="adonis-web" pitchFamily="34" charset="0"/>
                <a:ea typeface="adonis-web" pitchFamily="34" charset="-122"/>
                <a:cs typeface="adonis-web" pitchFamily="34" charset="-120"/>
              </a:rPr>
              <a:t>Introduction to Web Development</a:t>
            </a:r>
            <a:endParaRPr lang="en-US" sz="5249" dirty="0"/>
          </a:p>
        </p:txBody>
      </p:sp>
      <p:sp>
        <p:nvSpPr>
          <p:cNvPr id="5" name="Text 2"/>
          <p:cNvSpPr/>
          <p:nvPr/>
        </p:nvSpPr>
        <p:spPr>
          <a:xfrm>
            <a:off x="6319599" y="4403765"/>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Web development is the process of building websites and applications for the internet. It requires a combination of technical and creative skills, including design, coding, and problem-solving. In this presentation, we'll explore the key technologies and languages used in web development.</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348389" y="2712482"/>
            <a:ext cx="7599164"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Key Technologies and Languages</a:t>
            </a:r>
            <a:endParaRPr lang="en-US" sz="4374" dirty="0"/>
          </a:p>
        </p:txBody>
      </p:sp>
      <p:sp>
        <p:nvSpPr>
          <p:cNvPr id="5" name="Text 2"/>
          <p:cNvSpPr/>
          <p:nvPr/>
        </p:nvSpPr>
        <p:spPr>
          <a:xfrm>
            <a:off x="2348389" y="3740110"/>
            <a:ext cx="9933503"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today's digital landscape, staying up-to-date with the latest technologies and programming languages is essential. From front-end development with HTML, CSS, and JavaScript, to back-end technologies like Python, Java, and PHP, having a strong foundation in these key areas can greatly enhance your career prospects. Additionally, staying abreast of emerging technologies such as machine learning, blockchain, and cloud computing can give you a competitive edge in the industry.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348389" y="923449"/>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HTML</a:t>
            </a:r>
            <a:endParaRPr lang="en-US" sz="4374" dirty="0"/>
          </a:p>
        </p:txBody>
      </p:sp>
      <p:pic>
        <p:nvPicPr>
          <p:cNvPr id="5" name="Image 1" descr="preencoded.png"/>
          <p:cNvPicPr>
            <a:picLocks noChangeAspect="1"/>
          </p:cNvPicPr>
          <p:nvPr/>
        </p:nvPicPr>
        <p:blipFill>
          <a:blip r:embed="rId4"/>
          <a:stretch>
            <a:fillRect/>
          </a:stretch>
        </p:blipFill>
        <p:spPr>
          <a:xfrm>
            <a:off x="2348389" y="2062163"/>
            <a:ext cx="3088958" cy="1909048"/>
          </a:xfrm>
          <a:prstGeom prst="rect">
            <a:avLst/>
          </a:prstGeom>
        </p:spPr>
      </p:pic>
      <p:sp>
        <p:nvSpPr>
          <p:cNvPr id="6" name="Text 2"/>
          <p:cNvSpPr/>
          <p:nvPr/>
        </p:nvSpPr>
        <p:spPr>
          <a:xfrm>
            <a:off x="2348389" y="4248864"/>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What is HTML?</a:t>
            </a:r>
            <a:endParaRPr lang="en-US" sz="2187" dirty="0"/>
          </a:p>
        </p:txBody>
      </p:sp>
      <p:sp>
        <p:nvSpPr>
          <p:cNvPr id="7" name="Text 3"/>
          <p:cNvSpPr/>
          <p:nvPr/>
        </p:nvSpPr>
        <p:spPr>
          <a:xfrm>
            <a:off x="2348389" y="4818221"/>
            <a:ext cx="3088958" cy="2487811"/>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HTML stands for HyperText Markup Language, it is the standard markup language used to create web pages. It defines the structure and content of a web page and is considered the building block of the web.</a:t>
            </a:r>
            <a:endParaRPr lang="en-US" sz="1750" dirty="0"/>
          </a:p>
        </p:txBody>
      </p:sp>
      <p:pic>
        <p:nvPicPr>
          <p:cNvPr id="8" name="Image 2" descr="preencoded.png"/>
          <p:cNvPicPr>
            <a:picLocks noChangeAspect="1"/>
          </p:cNvPicPr>
          <p:nvPr/>
        </p:nvPicPr>
        <p:blipFill>
          <a:blip r:embed="rId5"/>
          <a:stretch>
            <a:fillRect/>
          </a:stretch>
        </p:blipFill>
        <p:spPr>
          <a:xfrm>
            <a:off x="5770602" y="2062163"/>
            <a:ext cx="3088958" cy="1909048"/>
          </a:xfrm>
          <a:prstGeom prst="rect">
            <a:avLst/>
          </a:prstGeom>
        </p:spPr>
      </p:pic>
      <p:sp>
        <p:nvSpPr>
          <p:cNvPr id="9" name="Text 4"/>
          <p:cNvSpPr/>
          <p:nvPr/>
        </p:nvSpPr>
        <p:spPr>
          <a:xfrm>
            <a:off x="5770602" y="4248864"/>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Learning HTML</a:t>
            </a:r>
            <a:endParaRPr lang="en-US" sz="2187" dirty="0"/>
          </a:p>
        </p:txBody>
      </p:sp>
      <p:sp>
        <p:nvSpPr>
          <p:cNvPr id="10" name="Text 5"/>
          <p:cNvSpPr/>
          <p:nvPr/>
        </p:nvSpPr>
        <p:spPr>
          <a:xfrm>
            <a:off x="5770602" y="4818221"/>
            <a:ext cx="3088958"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Learning HTML is easy with many online resources and books available for beginners. After learning the basics, start practicing by creating simple web pages.</a:t>
            </a:r>
            <a:endParaRPr lang="en-US" sz="1750" dirty="0"/>
          </a:p>
        </p:txBody>
      </p:sp>
      <p:pic>
        <p:nvPicPr>
          <p:cNvPr id="11" name="Image 3" descr="preencoded.png"/>
          <p:cNvPicPr>
            <a:picLocks noChangeAspect="1"/>
          </p:cNvPicPr>
          <p:nvPr/>
        </p:nvPicPr>
        <p:blipFill>
          <a:blip r:embed="rId6"/>
          <a:stretch>
            <a:fillRect/>
          </a:stretch>
        </p:blipFill>
        <p:spPr>
          <a:xfrm>
            <a:off x="9192816" y="2062163"/>
            <a:ext cx="3089077" cy="1909167"/>
          </a:xfrm>
          <a:prstGeom prst="rect">
            <a:avLst/>
          </a:prstGeom>
        </p:spPr>
      </p:pic>
      <p:sp>
        <p:nvSpPr>
          <p:cNvPr id="12" name="Text 6"/>
          <p:cNvSpPr/>
          <p:nvPr/>
        </p:nvSpPr>
        <p:spPr>
          <a:xfrm>
            <a:off x="9192816" y="4248983"/>
            <a:ext cx="2221944" cy="347186"/>
          </a:xfrm>
          <a:prstGeom prst="rect">
            <a:avLst/>
          </a:prstGeom>
          <a:noFill/>
          <a:ln/>
        </p:spPr>
        <p:txBody>
          <a:bodyPr wrap="none" rtlCol="0" anchor="t"/>
          <a:lstStyle/>
          <a:p>
            <a:pPr marL="0" indent="0" algn="l">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Responsive Design</a:t>
            </a:r>
            <a:endParaRPr lang="en-US" sz="2187" dirty="0"/>
          </a:p>
        </p:txBody>
      </p:sp>
      <p:sp>
        <p:nvSpPr>
          <p:cNvPr id="13" name="Text 7"/>
          <p:cNvSpPr/>
          <p:nvPr/>
        </p:nvSpPr>
        <p:spPr>
          <a:xfrm>
            <a:off x="9192816" y="4818340"/>
            <a:ext cx="3089077" cy="2132409"/>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Responsive design is a technique used to create a website that adapts its layout to fit any screen size. It's essential to create a good user experience and improve SEO rankings.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348389" y="1425416"/>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CSS</a:t>
            </a:r>
            <a:endParaRPr lang="en-US" sz="4374" dirty="0"/>
          </a:p>
        </p:txBody>
      </p:sp>
      <p:sp>
        <p:nvSpPr>
          <p:cNvPr id="5" name="Shape 2"/>
          <p:cNvSpPr/>
          <p:nvPr/>
        </p:nvSpPr>
        <p:spPr>
          <a:xfrm>
            <a:off x="2348389" y="2564130"/>
            <a:ext cx="3163014" cy="4239935"/>
          </a:xfrm>
          <a:prstGeom prst="roundRect">
            <a:avLst>
              <a:gd name="adj" fmla="val 3161"/>
            </a:avLst>
          </a:prstGeom>
          <a:solidFill>
            <a:srgbClr val="F0D4F7"/>
          </a:solidFill>
          <a:ln w="13811">
            <a:solidFill>
              <a:srgbClr val="E1A9EF"/>
            </a:solidFill>
            <a:prstDash val="solid"/>
          </a:ln>
        </p:spPr>
        <p:txBody>
          <a:bodyPr/>
          <a:lstStyle/>
          <a:p>
            <a:endParaRPr lang="en-IN"/>
          </a:p>
        </p:txBody>
      </p:sp>
      <p:sp>
        <p:nvSpPr>
          <p:cNvPr id="6" name="Text 3"/>
          <p:cNvSpPr/>
          <p:nvPr/>
        </p:nvSpPr>
        <p:spPr>
          <a:xfrm>
            <a:off x="2584371" y="2800112"/>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CSS Basics</a:t>
            </a:r>
            <a:endParaRPr lang="en-US" sz="2187" dirty="0"/>
          </a:p>
        </p:txBody>
      </p:sp>
      <p:sp>
        <p:nvSpPr>
          <p:cNvPr id="7" name="Text 4"/>
          <p:cNvSpPr/>
          <p:nvPr/>
        </p:nvSpPr>
        <p:spPr>
          <a:xfrm>
            <a:off x="2584371" y="3369469"/>
            <a:ext cx="2691051"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CSS stands for Cascading Style Sheets. It's used to define the layout and design of a web page. To use CSS effectively, it's essential to understand basic principles like selectors, properties, and values.</a:t>
            </a:r>
            <a:endParaRPr lang="en-US" sz="1750" dirty="0"/>
          </a:p>
        </p:txBody>
      </p:sp>
      <p:sp>
        <p:nvSpPr>
          <p:cNvPr id="8" name="Shape 5"/>
          <p:cNvSpPr/>
          <p:nvPr/>
        </p:nvSpPr>
        <p:spPr>
          <a:xfrm>
            <a:off x="5733574" y="2564130"/>
            <a:ext cx="3163014" cy="4239935"/>
          </a:xfrm>
          <a:prstGeom prst="roundRect">
            <a:avLst>
              <a:gd name="adj" fmla="val 3161"/>
            </a:avLst>
          </a:prstGeom>
          <a:solidFill>
            <a:srgbClr val="F0D4F7"/>
          </a:solidFill>
          <a:ln w="13811">
            <a:solidFill>
              <a:srgbClr val="E1A9EF"/>
            </a:solidFill>
            <a:prstDash val="solid"/>
          </a:ln>
        </p:spPr>
        <p:txBody>
          <a:bodyPr/>
          <a:lstStyle/>
          <a:p>
            <a:endParaRPr lang="en-IN"/>
          </a:p>
        </p:txBody>
      </p:sp>
      <p:sp>
        <p:nvSpPr>
          <p:cNvPr id="9" name="Text 6"/>
          <p:cNvSpPr/>
          <p:nvPr/>
        </p:nvSpPr>
        <p:spPr>
          <a:xfrm>
            <a:off x="5969556" y="2800112"/>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Design and Layout</a:t>
            </a:r>
            <a:endParaRPr lang="en-US" sz="2187" dirty="0"/>
          </a:p>
        </p:txBody>
      </p:sp>
      <p:sp>
        <p:nvSpPr>
          <p:cNvPr id="10" name="Text 7"/>
          <p:cNvSpPr/>
          <p:nvPr/>
        </p:nvSpPr>
        <p:spPr>
          <a:xfrm>
            <a:off x="5969556" y="3369469"/>
            <a:ext cx="2691051" cy="3198614"/>
          </a:xfrm>
          <a:prstGeom prst="rect">
            <a:avLst/>
          </a:prstGeom>
          <a:noFill/>
          <a:ln/>
        </p:spPr>
        <p:txBody>
          <a:bodyPr wrap="square" rtlCol="0" anchor="t"/>
          <a:lstStyle/>
          <a:p>
            <a:pPr marL="0" indent="0">
              <a:lnSpc>
                <a:spcPts val="2799"/>
              </a:lnSpc>
              <a:buNone/>
            </a:pPr>
            <a:r>
              <a:rPr lang="en-US" sz="1700" kern="0" spc="-35" dirty="0">
                <a:solidFill>
                  <a:srgbClr val="272525"/>
                </a:solidFill>
                <a:latin typeface="Source Sans Pro" pitchFamily="34" charset="0"/>
                <a:ea typeface="Source Sans Pro" pitchFamily="34" charset="-122"/>
                <a:cs typeface="Source Sans Pro" pitchFamily="34" charset="-120"/>
              </a:rPr>
              <a:t>CSS allows developers to create visually appealing and functional websites. With CSS, you can customize the appearance of text, images, and other elements. It's crucial to learn the best practices for creating good design and layout.</a:t>
            </a:r>
            <a:endParaRPr lang="en-US" sz="1700" dirty="0"/>
          </a:p>
        </p:txBody>
      </p:sp>
      <p:sp>
        <p:nvSpPr>
          <p:cNvPr id="11" name="Shape 8"/>
          <p:cNvSpPr/>
          <p:nvPr/>
        </p:nvSpPr>
        <p:spPr>
          <a:xfrm>
            <a:off x="9118759" y="2564130"/>
            <a:ext cx="3163014" cy="4239935"/>
          </a:xfrm>
          <a:prstGeom prst="roundRect">
            <a:avLst>
              <a:gd name="adj" fmla="val 3161"/>
            </a:avLst>
          </a:prstGeom>
          <a:solidFill>
            <a:srgbClr val="F0D4F7"/>
          </a:solidFill>
          <a:ln w="13811">
            <a:solidFill>
              <a:srgbClr val="E1A9EF"/>
            </a:solidFill>
            <a:prstDash val="solid"/>
          </a:ln>
        </p:spPr>
        <p:txBody>
          <a:bodyPr/>
          <a:lstStyle/>
          <a:p>
            <a:endParaRPr lang="en-IN"/>
          </a:p>
        </p:txBody>
      </p:sp>
      <p:sp>
        <p:nvSpPr>
          <p:cNvPr id="12" name="Text 9"/>
          <p:cNvSpPr/>
          <p:nvPr/>
        </p:nvSpPr>
        <p:spPr>
          <a:xfrm>
            <a:off x="9354741" y="2800112"/>
            <a:ext cx="2221944" cy="347186"/>
          </a:xfrm>
          <a:prstGeom prst="rect">
            <a:avLst/>
          </a:prstGeom>
          <a:noFill/>
          <a:ln/>
        </p:spPr>
        <p:txBody>
          <a:bodyPr wrap="none" rtlCol="0" anchor="t"/>
          <a:lstStyle/>
          <a:p>
            <a:pPr marL="0" indent="0">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Responsive CSS</a:t>
            </a:r>
            <a:endParaRPr lang="en-US" sz="2187" dirty="0"/>
          </a:p>
        </p:txBody>
      </p:sp>
      <p:sp>
        <p:nvSpPr>
          <p:cNvPr id="13" name="Text 10"/>
          <p:cNvSpPr/>
          <p:nvPr/>
        </p:nvSpPr>
        <p:spPr>
          <a:xfrm>
            <a:off x="9354741" y="3369469"/>
            <a:ext cx="2691051"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With media queries in CSS, you can create a responsive website that adapts to different screen sizes. It's essential to learn how to use media queries to optimize the design for smaller devices.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348389" y="821293"/>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JavaScript</a:t>
            </a:r>
            <a:endParaRPr lang="en-US" sz="4374" dirty="0"/>
          </a:p>
        </p:txBody>
      </p:sp>
      <p:sp>
        <p:nvSpPr>
          <p:cNvPr id="5" name="Shape 2"/>
          <p:cNvSpPr/>
          <p:nvPr/>
        </p:nvSpPr>
        <p:spPr>
          <a:xfrm>
            <a:off x="7292935" y="1960007"/>
            <a:ext cx="44410" cy="5448300"/>
          </a:xfrm>
          <a:prstGeom prst="rect">
            <a:avLst/>
          </a:prstGeom>
          <a:solidFill>
            <a:srgbClr val="E1A9EF"/>
          </a:solidFill>
          <a:ln/>
        </p:spPr>
        <p:txBody>
          <a:bodyPr/>
          <a:lstStyle/>
          <a:p>
            <a:endParaRPr lang="en-IN"/>
          </a:p>
        </p:txBody>
      </p:sp>
      <p:sp>
        <p:nvSpPr>
          <p:cNvPr id="6" name="Shape 3"/>
          <p:cNvSpPr/>
          <p:nvPr/>
        </p:nvSpPr>
        <p:spPr>
          <a:xfrm>
            <a:off x="7565053" y="2361307"/>
            <a:ext cx="777597" cy="44410"/>
          </a:xfrm>
          <a:prstGeom prst="rect">
            <a:avLst/>
          </a:prstGeom>
          <a:solidFill>
            <a:srgbClr val="E1A9EF"/>
          </a:solidFill>
          <a:ln/>
        </p:spPr>
        <p:txBody>
          <a:bodyPr/>
          <a:lstStyle/>
          <a:p>
            <a:endParaRPr lang="en-IN"/>
          </a:p>
        </p:txBody>
      </p:sp>
      <p:sp>
        <p:nvSpPr>
          <p:cNvPr id="7" name="Shape 4"/>
          <p:cNvSpPr/>
          <p:nvPr/>
        </p:nvSpPr>
        <p:spPr>
          <a:xfrm>
            <a:off x="7065109" y="2133600"/>
            <a:ext cx="499943" cy="499943"/>
          </a:xfrm>
          <a:prstGeom prst="roundRect">
            <a:avLst>
              <a:gd name="adj" fmla="val 20000"/>
            </a:avLst>
          </a:prstGeom>
          <a:solidFill>
            <a:srgbClr val="F0D4F7"/>
          </a:solidFill>
          <a:ln w="13811">
            <a:solidFill>
              <a:srgbClr val="E1A9EF"/>
            </a:solidFill>
            <a:prstDash val="solid"/>
          </a:ln>
        </p:spPr>
        <p:txBody>
          <a:bodyPr/>
          <a:lstStyle/>
          <a:p>
            <a:endParaRPr lang="en-IN"/>
          </a:p>
        </p:txBody>
      </p:sp>
      <p:sp>
        <p:nvSpPr>
          <p:cNvPr id="8" name="Text 5"/>
          <p:cNvSpPr/>
          <p:nvPr/>
        </p:nvSpPr>
        <p:spPr>
          <a:xfrm>
            <a:off x="7223105" y="2175272"/>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1</a:t>
            </a:r>
            <a:endParaRPr lang="en-US" sz="2624" dirty="0"/>
          </a:p>
        </p:txBody>
      </p:sp>
      <p:sp>
        <p:nvSpPr>
          <p:cNvPr id="9" name="Text 6"/>
          <p:cNvSpPr/>
          <p:nvPr/>
        </p:nvSpPr>
        <p:spPr>
          <a:xfrm>
            <a:off x="8537138" y="2182177"/>
            <a:ext cx="2221944"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What is JavaScript?</a:t>
            </a:r>
            <a:endParaRPr lang="en-US" sz="2187" dirty="0"/>
          </a:p>
        </p:txBody>
      </p:sp>
      <p:sp>
        <p:nvSpPr>
          <p:cNvPr id="10" name="Text 7"/>
          <p:cNvSpPr/>
          <p:nvPr/>
        </p:nvSpPr>
        <p:spPr>
          <a:xfrm>
            <a:off x="8537138" y="2751534"/>
            <a:ext cx="3744754" cy="1421606"/>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JavaScript is a programming language used to make web pages interactive. It allows developers to add animations, forms, and other features to websites.</a:t>
            </a:r>
            <a:endParaRPr lang="en-US" sz="1750" dirty="0"/>
          </a:p>
        </p:txBody>
      </p:sp>
      <p:sp>
        <p:nvSpPr>
          <p:cNvPr id="11" name="Shape 8"/>
          <p:cNvSpPr/>
          <p:nvPr/>
        </p:nvSpPr>
        <p:spPr>
          <a:xfrm>
            <a:off x="6287512" y="3472160"/>
            <a:ext cx="777597" cy="44410"/>
          </a:xfrm>
          <a:prstGeom prst="rect">
            <a:avLst/>
          </a:prstGeom>
          <a:solidFill>
            <a:srgbClr val="E1A9EF"/>
          </a:solidFill>
          <a:ln/>
        </p:spPr>
        <p:txBody>
          <a:bodyPr/>
          <a:lstStyle/>
          <a:p>
            <a:endParaRPr lang="en-IN"/>
          </a:p>
        </p:txBody>
      </p:sp>
      <p:sp>
        <p:nvSpPr>
          <p:cNvPr id="12" name="Shape 9"/>
          <p:cNvSpPr/>
          <p:nvPr/>
        </p:nvSpPr>
        <p:spPr>
          <a:xfrm>
            <a:off x="7065109" y="3244453"/>
            <a:ext cx="499943" cy="499943"/>
          </a:xfrm>
          <a:prstGeom prst="roundRect">
            <a:avLst>
              <a:gd name="adj" fmla="val 20000"/>
            </a:avLst>
          </a:prstGeom>
          <a:solidFill>
            <a:srgbClr val="F0D4F7"/>
          </a:solidFill>
          <a:ln w="13811">
            <a:solidFill>
              <a:srgbClr val="E1A9EF"/>
            </a:solidFill>
            <a:prstDash val="solid"/>
          </a:ln>
        </p:spPr>
        <p:txBody>
          <a:bodyPr/>
          <a:lstStyle/>
          <a:p>
            <a:endParaRPr lang="en-IN"/>
          </a:p>
        </p:txBody>
      </p:sp>
      <p:sp>
        <p:nvSpPr>
          <p:cNvPr id="13" name="Text 10"/>
          <p:cNvSpPr/>
          <p:nvPr/>
        </p:nvSpPr>
        <p:spPr>
          <a:xfrm>
            <a:off x="7223105" y="3286125"/>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2</a:t>
            </a:r>
            <a:endParaRPr lang="en-US" sz="2624" dirty="0"/>
          </a:p>
        </p:txBody>
      </p:sp>
      <p:sp>
        <p:nvSpPr>
          <p:cNvPr id="14" name="Text 11"/>
          <p:cNvSpPr/>
          <p:nvPr/>
        </p:nvSpPr>
        <p:spPr>
          <a:xfrm>
            <a:off x="3466386" y="3293031"/>
            <a:ext cx="2626638" cy="347186"/>
          </a:xfrm>
          <a:prstGeom prst="rect">
            <a:avLst/>
          </a:prstGeom>
          <a:noFill/>
          <a:ln/>
        </p:spPr>
        <p:txBody>
          <a:bodyPr wrap="none" rtlCol="0" anchor="t"/>
          <a:lstStyle/>
          <a:p>
            <a:pPr marL="0" indent="0" algn="r">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JavaScript Frameworks</a:t>
            </a:r>
            <a:endParaRPr lang="en-US" sz="2187" dirty="0"/>
          </a:p>
        </p:txBody>
      </p:sp>
      <p:sp>
        <p:nvSpPr>
          <p:cNvPr id="15" name="Text 12"/>
          <p:cNvSpPr/>
          <p:nvPr/>
        </p:nvSpPr>
        <p:spPr>
          <a:xfrm>
            <a:off x="2348389" y="3862388"/>
            <a:ext cx="3744635" cy="1777008"/>
          </a:xfrm>
          <a:prstGeom prst="rect">
            <a:avLst/>
          </a:prstGeom>
          <a:noFill/>
          <a:ln/>
        </p:spPr>
        <p:txBody>
          <a:bodyPr wrap="square" rtlCol="0" anchor="t"/>
          <a:lstStyle/>
          <a:p>
            <a:pPr marL="0" indent="0" algn="r">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Frameworks like React, Angular, and Vue are popular tools used to develop complex web applications. They offer reusable components and high-level abstractions for common tasks.</a:t>
            </a:r>
            <a:endParaRPr lang="en-US" sz="1750" dirty="0"/>
          </a:p>
        </p:txBody>
      </p:sp>
      <p:sp>
        <p:nvSpPr>
          <p:cNvPr id="16" name="Shape 13"/>
          <p:cNvSpPr/>
          <p:nvPr/>
        </p:nvSpPr>
        <p:spPr>
          <a:xfrm>
            <a:off x="7565053" y="5018782"/>
            <a:ext cx="777597" cy="44410"/>
          </a:xfrm>
          <a:prstGeom prst="rect">
            <a:avLst/>
          </a:prstGeom>
          <a:solidFill>
            <a:srgbClr val="E1A9EF"/>
          </a:solidFill>
          <a:ln/>
        </p:spPr>
        <p:txBody>
          <a:bodyPr/>
          <a:lstStyle/>
          <a:p>
            <a:endParaRPr lang="en-IN"/>
          </a:p>
        </p:txBody>
      </p:sp>
      <p:sp>
        <p:nvSpPr>
          <p:cNvPr id="17" name="Shape 14"/>
          <p:cNvSpPr/>
          <p:nvPr/>
        </p:nvSpPr>
        <p:spPr>
          <a:xfrm>
            <a:off x="7065109" y="4791075"/>
            <a:ext cx="499943" cy="499943"/>
          </a:xfrm>
          <a:prstGeom prst="roundRect">
            <a:avLst>
              <a:gd name="adj" fmla="val 20000"/>
            </a:avLst>
          </a:prstGeom>
          <a:solidFill>
            <a:srgbClr val="F0D4F7"/>
          </a:solidFill>
          <a:ln w="13811">
            <a:solidFill>
              <a:srgbClr val="E1A9EF"/>
            </a:solidFill>
            <a:prstDash val="solid"/>
          </a:ln>
        </p:spPr>
        <p:txBody>
          <a:bodyPr/>
          <a:lstStyle/>
          <a:p>
            <a:endParaRPr lang="en-IN"/>
          </a:p>
        </p:txBody>
      </p:sp>
      <p:sp>
        <p:nvSpPr>
          <p:cNvPr id="18" name="Text 15"/>
          <p:cNvSpPr/>
          <p:nvPr/>
        </p:nvSpPr>
        <p:spPr>
          <a:xfrm>
            <a:off x="7223105" y="4832747"/>
            <a:ext cx="183952" cy="416481"/>
          </a:xfrm>
          <a:prstGeom prst="rect">
            <a:avLst/>
          </a:prstGeom>
          <a:noFill/>
          <a:ln/>
        </p:spPr>
        <p:txBody>
          <a:bodyPr wrap="none" rtlCol="0" anchor="t"/>
          <a:lstStyle/>
          <a:p>
            <a:pPr marL="0" indent="0" algn="ctr">
              <a:lnSpc>
                <a:spcPts val="3281"/>
              </a:lnSpc>
              <a:buNone/>
            </a:pPr>
            <a:r>
              <a:rPr lang="en-US" sz="2624" b="1" kern="0" spc="-52" dirty="0">
                <a:solidFill>
                  <a:srgbClr val="272525"/>
                </a:solidFill>
                <a:latin typeface="adonis-web" pitchFamily="34" charset="0"/>
                <a:ea typeface="adonis-web" pitchFamily="34" charset="-122"/>
                <a:cs typeface="adonis-web" pitchFamily="34" charset="-120"/>
              </a:rPr>
              <a:t>3</a:t>
            </a:r>
            <a:endParaRPr lang="en-US" sz="2624" dirty="0"/>
          </a:p>
        </p:txBody>
      </p:sp>
      <p:sp>
        <p:nvSpPr>
          <p:cNvPr id="19" name="Text 16"/>
          <p:cNvSpPr/>
          <p:nvPr/>
        </p:nvSpPr>
        <p:spPr>
          <a:xfrm>
            <a:off x="8537138" y="4839653"/>
            <a:ext cx="2619018" cy="347186"/>
          </a:xfrm>
          <a:prstGeom prst="rect">
            <a:avLst/>
          </a:prstGeom>
          <a:noFill/>
          <a:ln/>
        </p:spPr>
        <p:txBody>
          <a:bodyPr wrap="none" rtlCol="0" anchor="t"/>
          <a:lstStyle/>
          <a:p>
            <a:pPr marL="0" indent="0" algn="l">
              <a:lnSpc>
                <a:spcPts val="2734"/>
              </a:lnSpc>
              <a:buNone/>
            </a:pPr>
            <a:r>
              <a:rPr lang="en-US" sz="2187" b="1" kern="0" spc="-44" dirty="0">
                <a:solidFill>
                  <a:srgbClr val="272525"/>
                </a:solidFill>
                <a:latin typeface="adonis-web" pitchFamily="34" charset="0"/>
                <a:ea typeface="adonis-web" pitchFamily="34" charset="-122"/>
                <a:cs typeface="adonis-web" pitchFamily="34" charset="-120"/>
              </a:rPr>
              <a:t>Testing and Debugging</a:t>
            </a:r>
            <a:endParaRPr lang="en-US" sz="2187" dirty="0"/>
          </a:p>
        </p:txBody>
      </p:sp>
      <p:sp>
        <p:nvSpPr>
          <p:cNvPr id="20" name="Text 17"/>
          <p:cNvSpPr/>
          <p:nvPr/>
        </p:nvSpPr>
        <p:spPr>
          <a:xfrm>
            <a:off x="8537138" y="5409009"/>
            <a:ext cx="3744754" cy="1777008"/>
          </a:xfrm>
          <a:prstGeom prst="rect">
            <a:avLst/>
          </a:prstGeom>
          <a:noFill/>
          <a:ln/>
        </p:spPr>
        <p:txBody>
          <a:bodyPr wrap="square" rtlCol="0" anchor="t"/>
          <a:lstStyle/>
          <a:p>
            <a:pPr marL="0" indent="0" algn="l">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JavaScript can be challenging to debug, especially in complex applications. Learning debugging and testing techniques is essential to ensure high-quality code.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348389" y="1861304"/>
            <a:ext cx="4588907"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Backend Languages</a:t>
            </a:r>
            <a:endParaRPr lang="en-US" sz="4374" dirty="0"/>
          </a:p>
        </p:txBody>
      </p:sp>
      <p:sp>
        <p:nvSpPr>
          <p:cNvPr id="5" name="Text 2"/>
          <p:cNvSpPr/>
          <p:nvPr/>
        </p:nvSpPr>
        <p:spPr>
          <a:xfrm>
            <a:off x="2348389" y="3111103"/>
            <a:ext cx="2221944"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Python</a:t>
            </a:r>
            <a:endParaRPr lang="en-US" sz="2187" dirty="0"/>
          </a:p>
        </p:txBody>
      </p:sp>
      <p:sp>
        <p:nvSpPr>
          <p:cNvPr id="6" name="Text 3"/>
          <p:cNvSpPr/>
          <p:nvPr/>
        </p:nvSpPr>
        <p:spPr>
          <a:xfrm>
            <a:off x="2348389" y="3680460"/>
            <a:ext cx="2949416"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Python is a popular choice for web development, thanks to its simplicity, readability, and strong community. It's used for scripting, automation, big data, and web development.</a:t>
            </a:r>
            <a:endParaRPr lang="en-US" sz="1750" dirty="0"/>
          </a:p>
        </p:txBody>
      </p:sp>
      <p:sp>
        <p:nvSpPr>
          <p:cNvPr id="7" name="Text 4"/>
          <p:cNvSpPr/>
          <p:nvPr/>
        </p:nvSpPr>
        <p:spPr>
          <a:xfrm>
            <a:off x="5847398" y="3111103"/>
            <a:ext cx="2221944"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Ruby on Rails</a:t>
            </a:r>
            <a:endParaRPr lang="en-US" sz="2187" dirty="0"/>
          </a:p>
        </p:txBody>
      </p:sp>
      <p:sp>
        <p:nvSpPr>
          <p:cNvPr id="8" name="Text 5"/>
          <p:cNvSpPr/>
          <p:nvPr/>
        </p:nvSpPr>
        <p:spPr>
          <a:xfrm>
            <a:off x="5847398" y="3680460"/>
            <a:ext cx="2949416" cy="2132409"/>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Ruby on Rails is a web framework built on the Ruby programming language. It's known for its speed, simplicity, and focus on convention over configuration.</a:t>
            </a:r>
            <a:endParaRPr lang="en-US" sz="1750" dirty="0"/>
          </a:p>
        </p:txBody>
      </p:sp>
      <p:sp>
        <p:nvSpPr>
          <p:cNvPr id="9" name="Text 6"/>
          <p:cNvSpPr/>
          <p:nvPr/>
        </p:nvSpPr>
        <p:spPr>
          <a:xfrm>
            <a:off x="9346406" y="3111103"/>
            <a:ext cx="2221944" cy="347186"/>
          </a:xfrm>
          <a:prstGeom prst="rect">
            <a:avLst/>
          </a:prstGeom>
          <a:noFill/>
          <a:ln/>
        </p:spPr>
        <p:txBody>
          <a:bodyPr wrap="none" rtlCol="0" anchor="t"/>
          <a:lstStyle/>
          <a:p>
            <a:pPr marL="0" indent="0">
              <a:lnSpc>
                <a:spcPts val="2734"/>
              </a:lnSpc>
              <a:buNone/>
            </a:pPr>
            <a:r>
              <a:rPr lang="en-US" sz="2187" b="1" kern="0" spc="-44" dirty="0">
                <a:solidFill>
                  <a:srgbClr val="000000"/>
                </a:solidFill>
                <a:latin typeface="adonis-web" pitchFamily="34" charset="0"/>
                <a:ea typeface="adonis-web" pitchFamily="34" charset="-122"/>
                <a:cs typeface="adonis-web" pitchFamily="34" charset="-120"/>
              </a:rPr>
              <a:t>PHP</a:t>
            </a:r>
            <a:endParaRPr lang="en-US" sz="2187" dirty="0"/>
          </a:p>
        </p:txBody>
      </p:sp>
      <p:sp>
        <p:nvSpPr>
          <p:cNvPr id="10" name="Text 7"/>
          <p:cNvSpPr/>
          <p:nvPr/>
        </p:nvSpPr>
        <p:spPr>
          <a:xfrm>
            <a:off x="9346406" y="3680460"/>
            <a:ext cx="2949416" cy="2487811"/>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PHP is a server-side scripting language used in web development to create dynamic web pages and web applications. It's easy to learn and widely supported by web hosting companies.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a:p>
        </p:txBody>
      </p:sp>
      <p:sp>
        <p:nvSpPr>
          <p:cNvPr id="4" name="Text 1"/>
          <p:cNvSpPr/>
          <p:nvPr/>
        </p:nvSpPr>
        <p:spPr>
          <a:xfrm>
            <a:off x="2348389" y="2890123"/>
            <a:ext cx="4443889" cy="694373"/>
          </a:xfrm>
          <a:prstGeom prst="rect">
            <a:avLst/>
          </a:prstGeom>
          <a:noFill/>
          <a:ln/>
        </p:spPr>
        <p:txBody>
          <a:bodyPr wrap="none" rtlCol="0" anchor="t"/>
          <a:lstStyle/>
          <a:p>
            <a:pPr marL="0" indent="0">
              <a:lnSpc>
                <a:spcPts val="5468"/>
              </a:lnSpc>
              <a:buNone/>
            </a:pPr>
            <a:r>
              <a:rPr lang="en-US" sz="4374" b="1" kern="0" spc="-87" dirty="0">
                <a:solidFill>
                  <a:srgbClr val="000000"/>
                </a:solidFill>
                <a:latin typeface="adonis-web" pitchFamily="34" charset="0"/>
                <a:ea typeface="adonis-web" pitchFamily="34" charset="-122"/>
                <a:cs typeface="adonis-web" pitchFamily="34" charset="-120"/>
              </a:rPr>
              <a:t>Conclusion</a:t>
            </a:r>
            <a:endParaRPr lang="en-US" sz="4374" dirty="0"/>
          </a:p>
        </p:txBody>
      </p:sp>
      <p:sp>
        <p:nvSpPr>
          <p:cNvPr id="5" name="Text 2"/>
          <p:cNvSpPr/>
          <p:nvPr/>
        </p:nvSpPr>
        <p:spPr>
          <a:xfrm>
            <a:off x="2348389" y="3917752"/>
            <a:ext cx="9933503"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In conclusion, web development is a dynamic and ever-evolving field with a variety of technologies and languages. To become a successful web developer, it's essential to learn the basics, practice regularly, and keep up with the latest trends and best practices. Ready to take your next steps? Join a web development community, attend online courses and conferences, and start building real-world applications.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644</Words>
  <Application>Microsoft Office PowerPoint</Application>
  <PresentationFormat>Custom</PresentationFormat>
  <Paragraphs>44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adonis-web</vt:lpstr>
      <vt:lpstr>Arial</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KUNAL BERA</cp:lastModifiedBy>
  <cp:revision>2</cp:revision>
  <dcterms:created xsi:type="dcterms:W3CDTF">2023-10-10T16:32:23Z</dcterms:created>
  <dcterms:modified xsi:type="dcterms:W3CDTF">2023-10-10T16:35:56Z</dcterms:modified>
</cp:coreProperties>
</file>