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06E7713-DCC4-4DD7-B6A8-06EC8C2A5250}" type="datetimeFigureOut">
              <a:rPr lang="en-IN" smtClean="0"/>
              <a:t>25-11-2023</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83B2131-898B-4305-9F92-2D91A461715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81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E7713-DCC4-4DD7-B6A8-06EC8C2A5250}"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201678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E7713-DCC4-4DD7-B6A8-06EC8C2A5250}"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391005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E7713-DCC4-4DD7-B6A8-06EC8C2A5250}"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157940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E7713-DCC4-4DD7-B6A8-06EC8C2A5250}"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B2131-898B-4305-9F92-2D91A461715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92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E7713-DCC4-4DD7-B6A8-06EC8C2A5250}"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82186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E7713-DCC4-4DD7-B6A8-06EC8C2A5250}"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56442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E7713-DCC4-4DD7-B6A8-06EC8C2A5250}"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6786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7713-DCC4-4DD7-B6A8-06EC8C2A5250}"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950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E7713-DCC4-4DD7-B6A8-06EC8C2A5250}"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285247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E7713-DCC4-4DD7-B6A8-06EC8C2A5250}"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B2131-898B-4305-9F92-2D91A4617152}" type="slidenum">
              <a:rPr lang="en-IN" smtClean="0"/>
              <a:t>‹#›</a:t>
            </a:fld>
            <a:endParaRPr lang="en-IN"/>
          </a:p>
        </p:txBody>
      </p:sp>
    </p:spTree>
    <p:extLst>
      <p:ext uri="{BB962C8B-B14F-4D97-AF65-F5344CB8AC3E}">
        <p14:creationId xmlns:p14="http://schemas.microsoft.com/office/powerpoint/2010/main" val="93618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06E7713-DCC4-4DD7-B6A8-06EC8C2A5250}" type="datetimeFigureOut">
              <a:rPr lang="en-IN" smtClean="0"/>
              <a:t>25-11-2023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83B2131-898B-4305-9F92-2D91A4617152}" type="slidenum">
              <a:rPr lang="en-IN" smtClean="0"/>
              <a:t>‹#›</a:t>
            </a:fld>
            <a:endParaRPr lang="en-IN"/>
          </a:p>
        </p:txBody>
      </p:sp>
    </p:spTree>
    <p:extLst>
      <p:ext uri="{BB962C8B-B14F-4D97-AF65-F5344CB8AC3E}">
        <p14:creationId xmlns:p14="http://schemas.microsoft.com/office/powerpoint/2010/main" val="10318645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D954-D120-506B-0007-E02F3A53F5ED}"/>
              </a:ext>
            </a:extLst>
          </p:cNvPr>
          <p:cNvSpPr>
            <a:spLocks noGrp="1"/>
          </p:cNvSpPr>
          <p:nvPr>
            <p:ph type="ctrTitle"/>
          </p:nvPr>
        </p:nvSpPr>
        <p:spPr>
          <a:xfrm>
            <a:off x="715356" y="694389"/>
            <a:ext cx="9966960" cy="2926080"/>
          </a:xfrm>
        </p:spPr>
        <p:txBody>
          <a:bodyPr/>
          <a:lstStyle/>
          <a:p>
            <a:r>
              <a:rPr lang="en-US" dirty="0"/>
              <a:t>Bank Marketing</a:t>
            </a:r>
            <a:br>
              <a:rPr lang="en-US" dirty="0"/>
            </a:br>
            <a:r>
              <a:rPr lang="en-US" sz="4400" dirty="0"/>
              <a:t>Machine Learning Model</a:t>
            </a:r>
            <a:endParaRPr lang="en-IN" dirty="0"/>
          </a:p>
        </p:txBody>
      </p:sp>
      <p:sp>
        <p:nvSpPr>
          <p:cNvPr id="3" name="Subtitle 2">
            <a:extLst>
              <a:ext uri="{FF2B5EF4-FFF2-40B4-BE49-F238E27FC236}">
                <a16:creationId xmlns:a16="http://schemas.microsoft.com/office/drawing/2014/main" id="{5C62EE13-FEFD-A1C1-FD15-ECC5A35D890F}"/>
              </a:ext>
            </a:extLst>
          </p:cNvPr>
          <p:cNvSpPr>
            <a:spLocks noGrp="1"/>
          </p:cNvSpPr>
          <p:nvPr>
            <p:ph type="subTitle" idx="1"/>
          </p:nvPr>
        </p:nvSpPr>
        <p:spPr>
          <a:xfrm>
            <a:off x="1314906" y="3869634"/>
            <a:ext cx="8767860" cy="1388165"/>
          </a:xfrm>
        </p:spPr>
        <p:txBody>
          <a:bodyPr/>
          <a:lstStyle/>
          <a:p>
            <a:r>
              <a:rPr lang="en-US" b="0" i="0" dirty="0">
                <a:effectLst/>
                <a:latin typeface="Söhne"/>
              </a:rPr>
              <a:t>Data-Driven Approach for Campaign Optimization</a:t>
            </a:r>
            <a:endParaRPr lang="en-IN" dirty="0"/>
          </a:p>
        </p:txBody>
      </p:sp>
      <p:pic>
        <p:nvPicPr>
          <p:cNvPr id="1028" name="Picture 4" descr="Pdf Logo, Financial Statement, Bank Statement, Financial Statement Analysis,  Financial Transaction, Report, Finance, Credit transparent background PNG  clipart | HiClipart">
            <a:extLst>
              <a:ext uri="{FF2B5EF4-FFF2-40B4-BE49-F238E27FC236}">
                <a16:creationId xmlns:a16="http://schemas.microsoft.com/office/drawing/2014/main" id="{88736BBF-7EA1-AEB8-7250-E1BFEC2ECA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281" b="90000" l="9896" r="89974">
                        <a14:foregroundMark x1="28125" y1="25156" x2="28125" y2="25156"/>
                        <a14:foregroundMark x1="25000" y1="16719" x2="24870" y2="32031"/>
                        <a14:foregroundMark x1="77344" y1="3281" x2="77604" y2="15625"/>
                        <a14:foregroundMark x1="23438" y1="55625" x2="41016" y2="66719"/>
                        <a14:foregroundMark x1="67708" y1="50625" x2="70964" y2="47656"/>
                        <a14:foregroundMark x1="46094" y1="77813" x2="29688" y2="77813"/>
                        <a14:foregroundMark x1="25911" y1="77813" x2="19271" y2="77500"/>
                        <a14:foregroundMark x1="19271" y1="77500" x2="12370" y2="77500"/>
                        <a14:foregroundMark x1="17188" y1="59844" x2="34896" y2="66563"/>
                        <a14:foregroundMark x1="29427" y1="84219" x2="25391" y2="85000"/>
                        <a14:foregroundMark x1="26823" y1="85000" x2="23958" y2="85000"/>
                        <a14:foregroundMark x1="77734" y1="8750" x2="82161" y2="7813"/>
                        <a14:foregroundMark x1="75521" y1="7813" x2="71224" y2="7813"/>
                      </a14:backgroundRemoval>
                    </a14:imgEffect>
                  </a14:imgLayer>
                </a14:imgProps>
              </a:ext>
              <a:ext uri="{28A0092B-C50C-407E-A947-70E740481C1C}">
                <a14:useLocalDpi xmlns:a14="http://schemas.microsoft.com/office/drawing/2010/main" val="0"/>
              </a:ext>
            </a:extLst>
          </a:blip>
          <a:srcRect/>
          <a:stretch>
            <a:fillRect/>
          </a:stretch>
        </p:blipFill>
        <p:spPr bwMode="auto">
          <a:xfrm>
            <a:off x="9415136" y="271579"/>
            <a:ext cx="2776864" cy="23140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974390-AE35-8E67-67AE-3DF247653872}"/>
              </a:ext>
            </a:extLst>
          </p:cNvPr>
          <p:cNvSpPr txBox="1"/>
          <p:nvPr/>
        </p:nvSpPr>
        <p:spPr>
          <a:xfrm>
            <a:off x="7767781" y="5756130"/>
            <a:ext cx="4073237" cy="646331"/>
          </a:xfrm>
          <a:prstGeom prst="rect">
            <a:avLst/>
          </a:prstGeom>
          <a:noFill/>
        </p:spPr>
        <p:txBody>
          <a:bodyPr wrap="square" rtlCol="0">
            <a:spAutoFit/>
          </a:bodyPr>
          <a:lstStyle/>
          <a:p>
            <a:pPr algn="r"/>
            <a:r>
              <a:rPr lang="en-US" dirty="0">
                <a:solidFill>
                  <a:schemeClr val="accent1"/>
                </a:solidFill>
              </a:rPr>
              <a:t>Kunal Hire</a:t>
            </a:r>
            <a:br>
              <a:rPr lang="en-US" dirty="0">
                <a:solidFill>
                  <a:schemeClr val="accent1"/>
                </a:solidFill>
              </a:rPr>
            </a:br>
            <a:r>
              <a:rPr lang="en-US" dirty="0">
                <a:solidFill>
                  <a:schemeClr val="accent1"/>
                </a:solidFill>
              </a:rPr>
              <a:t>25/11/2023</a:t>
            </a:r>
            <a:endParaRPr lang="en-IN" dirty="0">
              <a:solidFill>
                <a:schemeClr val="accent1"/>
              </a:solidFill>
            </a:endParaRPr>
          </a:p>
        </p:txBody>
      </p:sp>
      <p:pic>
        <p:nvPicPr>
          <p:cNvPr id="1026" name="Picture 2" descr="Premium Vector | Vector illustration of financial planning concept finance banking  marketing market analytic">
            <a:extLst>
              <a:ext uri="{FF2B5EF4-FFF2-40B4-BE49-F238E27FC236}">
                <a16:creationId xmlns:a16="http://schemas.microsoft.com/office/drawing/2014/main" id="{8D320B09-CA67-9D60-2695-6A11A252B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35" y="4227746"/>
            <a:ext cx="3473856" cy="231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40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1FC-98CD-4444-04BC-61E2C4FB0CCC}"/>
              </a:ext>
            </a:extLst>
          </p:cNvPr>
          <p:cNvSpPr>
            <a:spLocks noGrp="1"/>
          </p:cNvSpPr>
          <p:nvPr>
            <p:ph type="title"/>
          </p:nvPr>
        </p:nvSpPr>
        <p:spPr>
          <a:xfrm>
            <a:off x="1527463" y="263052"/>
            <a:ext cx="9137073" cy="965345"/>
          </a:xfrm>
        </p:spPr>
        <p:txBody>
          <a:bodyPr>
            <a:normAutofit/>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Data Preprocessing and Feature Engineering</a:t>
            </a:r>
            <a:endParaRPr lang="en-IN" sz="6000" dirty="0"/>
          </a:p>
        </p:txBody>
      </p:sp>
      <p:sp>
        <p:nvSpPr>
          <p:cNvPr id="4" name="TextBox 3">
            <a:extLst>
              <a:ext uri="{FF2B5EF4-FFF2-40B4-BE49-F238E27FC236}">
                <a16:creationId xmlns:a16="http://schemas.microsoft.com/office/drawing/2014/main" id="{E47E9665-6467-4902-3696-9E256A11AD39}"/>
              </a:ext>
            </a:extLst>
          </p:cNvPr>
          <p:cNvSpPr txBox="1"/>
          <p:nvPr/>
        </p:nvSpPr>
        <p:spPr>
          <a:xfrm>
            <a:off x="6770257" y="1228397"/>
            <a:ext cx="4886036" cy="3139321"/>
          </a:xfrm>
          <a:prstGeom prst="rect">
            <a:avLst/>
          </a:prstGeom>
          <a:noFill/>
        </p:spPr>
        <p:txBody>
          <a:bodyPr wrap="square" rtlCol="0">
            <a:spAutoFit/>
          </a:bodyPr>
          <a:lstStyle/>
          <a:p>
            <a:pPr algn="l"/>
            <a:r>
              <a:rPr lang="en-US" sz="1800" b="1" i="1" dirty="0">
                <a:solidFill>
                  <a:schemeClr val="accent1"/>
                </a:solidFill>
                <a:effectLst/>
                <a:latin typeface="Söhne"/>
              </a:rPr>
              <a:t>Handling Imbalanced Data:</a:t>
            </a:r>
            <a:endParaRPr lang="en-US" sz="1800" b="1" i="0" dirty="0">
              <a:solidFill>
                <a:schemeClr val="accent1"/>
              </a:solidFill>
              <a:effectLst/>
              <a:latin typeface="Söhne"/>
            </a:endParaRPr>
          </a:p>
          <a:p>
            <a:pPr algn="l">
              <a:buFont typeface="Arial" panose="020B0604020202020204" pitchFamily="34" charset="0"/>
              <a:buChar char="•"/>
            </a:pPr>
            <a:r>
              <a:rPr lang="en-US" sz="1800" b="0" i="0" dirty="0">
                <a:solidFill>
                  <a:schemeClr val="accent1"/>
                </a:solidFill>
                <a:effectLst/>
                <a:latin typeface="Söhne"/>
              </a:rPr>
              <a:t>Addressed class imbalance using random </a:t>
            </a:r>
            <a:r>
              <a:rPr lang="en-US" sz="1800" b="0" i="0" dirty="0" err="1">
                <a:solidFill>
                  <a:schemeClr val="accent1"/>
                </a:solidFill>
                <a:effectLst/>
                <a:latin typeface="Söhne"/>
              </a:rPr>
              <a:t>undersampling</a:t>
            </a:r>
            <a:r>
              <a:rPr lang="en-US" sz="1800" b="0" i="0" dirty="0">
                <a:solidFill>
                  <a:schemeClr val="accent1"/>
                </a:solidFill>
                <a:effectLst/>
                <a:latin typeface="Söhne"/>
              </a:rPr>
              <a:t>.</a:t>
            </a:r>
          </a:p>
          <a:p>
            <a:pPr algn="l">
              <a:buFont typeface="Arial" panose="020B0604020202020204" pitchFamily="34" charset="0"/>
              <a:buChar char="•"/>
            </a:pPr>
            <a:r>
              <a:rPr lang="en-US" sz="1800" b="0" i="0" dirty="0" err="1">
                <a:solidFill>
                  <a:schemeClr val="accent1"/>
                </a:solidFill>
                <a:effectLst/>
                <a:latin typeface="Söhne"/>
              </a:rPr>
              <a:t>RandomUnderSampler</a:t>
            </a:r>
            <a:r>
              <a:rPr lang="en-US" sz="1800" b="0" i="0" dirty="0">
                <a:solidFill>
                  <a:schemeClr val="accent1"/>
                </a:solidFill>
                <a:effectLst/>
                <a:latin typeface="Söhne"/>
              </a:rPr>
              <a:t> from the </a:t>
            </a:r>
            <a:r>
              <a:rPr lang="en-US" sz="1800" b="0" i="0" dirty="0" err="1">
                <a:solidFill>
                  <a:schemeClr val="accent1"/>
                </a:solidFill>
                <a:effectLst/>
                <a:latin typeface="Söhne"/>
              </a:rPr>
              <a:t>imblearn</a:t>
            </a:r>
            <a:r>
              <a:rPr lang="en-US" sz="1800" b="0" i="0" dirty="0">
                <a:solidFill>
                  <a:schemeClr val="accent1"/>
                </a:solidFill>
                <a:effectLst/>
                <a:latin typeface="Söhne"/>
              </a:rPr>
              <a:t> library with a 'auto' sampling strategy.</a:t>
            </a:r>
          </a:p>
          <a:p>
            <a:pPr algn="l">
              <a:buFont typeface="Arial" panose="020B0604020202020204" pitchFamily="34" charset="0"/>
              <a:buChar char="•"/>
            </a:pPr>
            <a:r>
              <a:rPr lang="en-US" sz="1800" b="0" i="0" dirty="0">
                <a:solidFill>
                  <a:schemeClr val="accent1"/>
                </a:solidFill>
                <a:effectLst/>
                <a:latin typeface="Söhne"/>
              </a:rPr>
              <a:t>Insights: Improved model's ability to predict minority class instances, preventing bias.</a:t>
            </a:r>
          </a:p>
          <a:p>
            <a:pPr algn="l">
              <a:buFont typeface="Arial" panose="020B0604020202020204" pitchFamily="34" charset="0"/>
              <a:buChar char="•"/>
            </a:pPr>
            <a:r>
              <a:rPr lang="en-US" sz="1800" b="0" i="0" dirty="0">
                <a:solidFill>
                  <a:schemeClr val="accent1"/>
                </a:solidFill>
                <a:effectLst/>
                <a:latin typeface="Söhne"/>
              </a:rPr>
              <a:t>Findings: Choice between oversampling and </a:t>
            </a:r>
            <a:r>
              <a:rPr lang="en-US" sz="1800" b="0" i="0" dirty="0" err="1">
                <a:solidFill>
                  <a:schemeClr val="accent1"/>
                </a:solidFill>
                <a:effectLst/>
                <a:latin typeface="Söhne"/>
              </a:rPr>
              <a:t>undersampling</a:t>
            </a:r>
            <a:r>
              <a:rPr lang="en-US" sz="1800" b="0" i="0" dirty="0">
                <a:solidFill>
                  <a:schemeClr val="accent1"/>
                </a:solidFill>
                <a:effectLst/>
                <a:latin typeface="Söhne"/>
              </a:rPr>
              <a:t> should align with dataset and modeling goals.</a:t>
            </a:r>
          </a:p>
          <a:p>
            <a:endParaRPr lang="en-IN" dirty="0">
              <a:solidFill>
                <a:schemeClr val="accent1"/>
              </a:solidFill>
            </a:endParaRPr>
          </a:p>
        </p:txBody>
      </p:sp>
      <p:sp>
        <p:nvSpPr>
          <p:cNvPr id="5" name="TextBox 4">
            <a:extLst>
              <a:ext uri="{FF2B5EF4-FFF2-40B4-BE49-F238E27FC236}">
                <a16:creationId xmlns:a16="http://schemas.microsoft.com/office/drawing/2014/main" id="{64E114C7-23C7-D034-71A6-242F3F4CA458}"/>
              </a:ext>
            </a:extLst>
          </p:cNvPr>
          <p:cNvSpPr txBox="1"/>
          <p:nvPr/>
        </p:nvSpPr>
        <p:spPr>
          <a:xfrm>
            <a:off x="535706" y="1228397"/>
            <a:ext cx="5904346" cy="5262979"/>
          </a:xfrm>
          <a:prstGeom prst="rect">
            <a:avLst/>
          </a:prstGeom>
          <a:noFill/>
        </p:spPr>
        <p:txBody>
          <a:bodyPr wrap="square" rtlCol="0">
            <a:spAutoFit/>
          </a:bodyPr>
          <a:lstStyle/>
          <a:p>
            <a:pPr algn="l">
              <a:buFont typeface="Wingdings" panose="05000000000000000000" pitchFamily="2" charset="2"/>
              <a:buChar char="v"/>
            </a:pPr>
            <a:r>
              <a:rPr lang="en-US" sz="1600" b="1" i="0" dirty="0">
                <a:solidFill>
                  <a:schemeClr val="accent1"/>
                </a:solidFill>
                <a:effectLst/>
                <a:latin typeface="Söhne"/>
              </a:rPr>
              <a:t>Data Cleaning</a:t>
            </a:r>
          </a:p>
          <a:p>
            <a:pPr algn="l">
              <a:buFont typeface="Wingdings" panose="05000000000000000000" pitchFamily="2" charset="2"/>
              <a:buChar char="v"/>
            </a:pPr>
            <a:r>
              <a:rPr lang="en-US" sz="1600" b="1" i="0" dirty="0">
                <a:solidFill>
                  <a:schemeClr val="accent1"/>
                </a:solidFill>
                <a:effectLst/>
                <a:latin typeface="Söhne"/>
              </a:rPr>
              <a:t>Data Transformation :</a:t>
            </a:r>
            <a:endParaRPr lang="en-US" sz="1600" b="0" i="0" dirty="0">
              <a:solidFill>
                <a:schemeClr val="accent1"/>
              </a:solidFill>
              <a:effectLst/>
              <a:latin typeface="Söhne"/>
            </a:endParaRPr>
          </a:p>
          <a:p>
            <a:pPr algn="l"/>
            <a:r>
              <a:rPr lang="en-US" sz="1600" b="1" i="1" dirty="0">
                <a:solidFill>
                  <a:schemeClr val="accent1"/>
                </a:solidFill>
                <a:effectLst/>
                <a:latin typeface="Söhne"/>
              </a:rPr>
              <a:t>Encoding Categorical Variables:</a:t>
            </a:r>
            <a:endParaRPr lang="en-US" sz="1600" b="1" i="0" dirty="0">
              <a:solidFill>
                <a:schemeClr val="accent1"/>
              </a:solidFill>
              <a:effectLst/>
              <a:latin typeface="Söhne"/>
            </a:endParaRPr>
          </a:p>
          <a:p>
            <a:pPr algn="l">
              <a:buFont typeface="Arial" panose="020B0604020202020204" pitchFamily="34" charset="0"/>
              <a:buChar char="•"/>
            </a:pPr>
            <a:r>
              <a:rPr lang="en-US" sz="1600" b="0" i="0" dirty="0">
                <a:solidFill>
                  <a:schemeClr val="accent1"/>
                </a:solidFill>
                <a:effectLst/>
                <a:latin typeface="Söhne"/>
              </a:rPr>
              <a:t>Utilized one-hot encoding for categorical variables.</a:t>
            </a:r>
          </a:p>
          <a:p>
            <a:pPr algn="l">
              <a:buFont typeface="Arial" panose="020B0604020202020204" pitchFamily="34" charset="0"/>
              <a:buChar char="•"/>
            </a:pPr>
            <a:r>
              <a:rPr lang="en-US" sz="1600" b="0" i="0" dirty="0">
                <a:solidFill>
                  <a:schemeClr val="accent1"/>
                </a:solidFill>
                <a:effectLst/>
                <a:latin typeface="Söhne"/>
              </a:rPr>
              <a:t>Implementation using Pandas' </a:t>
            </a:r>
            <a:r>
              <a:rPr lang="en-US" sz="1600" b="0" i="0" dirty="0" err="1">
                <a:solidFill>
                  <a:schemeClr val="accent1"/>
                </a:solidFill>
                <a:effectLst/>
                <a:latin typeface="Söhne"/>
              </a:rPr>
              <a:t>get_dummies</a:t>
            </a:r>
            <a:r>
              <a:rPr lang="en-US" sz="1600" b="0" i="0" dirty="0">
                <a:solidFill>
                  <a:schemeClr val="accent1"/>
                </a:solidFill>
                <a:effectLst/>
                <a:latin typeface="Söhne"/>
              </a:rPr>
              <a:t> function.</a:t>
            </a:r>
          </a:p>
          <a:p>
            <a:pPr algn="l">
              <a:buFont typeface="Arial" panose="020B0604020202020204" pitchFamily="34" charset="0"/>
              <a:buChar char="•"/>
            </a:pPr>
            <a:r>
              <a:rPr lang="en-US" sz="1600" b="0" i="0" dirty="0">
                <a:solidFill>
                  <a:schemeClr val="accent1"/>
                </a:solidFill>
                <a:effectLst/>
                <a:latin typeface="Söhne"/>
              </a:rPr>
              <a:t>Purpose: Convert categories into binary values (0 or 1) for each category.</a:t>
            </a:r>
          </a:p>
          <a:p>
            <a:pPr algn="l">
              <a:buFont typeface="Arial" panose="020B0604020202020204" pitchFamily="34" charset="0"/>
              <a:buChar char="•"/>
            </a:pPr>
            <a:r>
              <a:rPr lang="en-US" sz="1600" b="0" i="0" dirty="0">
                <a:solidFill>
                  <a:schemeClr val="accent1"/>
                </a:solidFill>
                <a:effectLst/>
                <a:latin typeface="Söhne"/>
              </a:rPr>
              <a:t>Insights: Effective distinction between categories without introducing unintended ordinality.</a:t>
            </a:r>
          </a:p>
          <a:p>
            <a:pPr algn="l">
              <a:buFont typeface="Arial" panose="020B0604020202020204" pitchFamily="34" charset="0"/>
              <a:buChar char="•"/>
            </a:pPr>
            <a:r>
              <a:rPr lang="en-US" sz="1600" b="0" i="0" dirty="0">
                <a:solidFill>
                  <a:schemeClr val="accent1"/>
                </a:solidFill>
                <a:effectLst/>
                <a:latin typeface="Söhne"/>
              </a:rPr>
              <a:t>Findings: Care needed to avoid overloading the model with too many variables.</a:t>
            </a:r>
          </a:p>
          <a:p>
            <a:pPr algn="l"/>
            <a:r>
              <a:rPr lang="en-US" sz="1600" b="1" i="1" dirty="0">
                <a:solidFill>
                  <a:schemeClr val="accent1"/>
                </a:solidFill>
                <a:effectLst/>
                <a:latin typeface="Söhne"/>
              </a:rPr>
              <a:t>Feature Scaling:</a:t>
            </a:r>
            <a:endParaRPr lang="en-US" sz="1600" b="1" i="0" dirty="0">
              <a:solidFill>
                <a:schemeClr val="accent1"/>
              </a:solidFill>
              <a:effectLst/>
              <a:latin typeface="Söhne"/>
            </a:endParaRPr>
          </a:p>
          <a:p>
            <a:pPr algn="l">
              <a:buFont typeface="Arial" panose="020B0604020202020204" pitchFamily="34" charset="0"/>
              <a:buChar char="•"/>
            </a:pPr>
            <a:r>
              <a:rPr lang="en-US" sz="1600" b="0" i="0" dirty="0">
                <a:solidFill>
                  <a:schemeClr val="accent1"/>
                </a:solidFill>
                <a:effectLst/>
                <a:latin typeface="Söhne"/>
              </a:rPr>
              <a:t>Applied feature scaling to numeric features.</a:t>
            </a:r>
          </a:p>
          <a:p>
            <a:pPr algn="l">
              <a:buFont typeface="Arial" panose="020B0604020202020204" pitchFamily="34" charset="0"/>
              <a:buChar char="•"/>
            </a:pPr>
            <a:r>
              <a:rPr lang="en-US" sz="1600" b="0" i="0" dirty="0">
                <a:solidFill>
                  <a:schemeClr val="accent1"/>
                </a:solidFill>
                <a:effectLst/>
                <a:latin typeface="Söhne"/>
              </a:rPr>
              <a:t>Techniques: Standardization (Z-score scaling) or min-max scaling.</a:t>
            </a:r>
          </a:p>
          <a:p>
            <a:pPr algn="l">
              <a:buFont typeface="Arial" panose="020B0604020202020204" pitchFamily="34" charset="0"/>
              <a:buChar char="•"/>
            </a:pPr>
            <a:r>
              <a:rPr lang="en-US" sz="1600" b="0" i="0" dirty="0">
                <a:solidFill>
                  <a:schemeClr val="accent1"/>
                </a:solidFill>
                <a:effectLst/>
                <a:latin typeface="Söhne"/>
              </a:rPr>
              <a:t>Code Explanation: Functions like </a:t>
            </a:r>
            <a:r>
              <a:rPr lang="en-US" sz="1600" b="0" i="0" dirty="0" err="1">
                <a:solidFill>
                  <a:schemeClr val="accent1"/>
                </a:solidFill>
                <a:effectLst/>
                <a:latin typeface="Söhne"/>
              </a:rPr>
              <a:t>StandardScaler</a:t>
            </a:r>
            <a:r>
              <a:rPr lang="en-US" sz="1600" b="0" i="0" dirty="0">
                <a:solidFill>
                  <a:schemeClr val="accent1"/>
                </a:solidFill>
                <a:effectLst/>
                <a:latin typeface="Söhne"/>
              </a:rPr>
              <a:t> or </a:t>
            </a:r>
            <a:r>
              <a:rPr lang="en-US" sz="1600" b="0" i="0" dirty="0" err="1">
                <a:solidFill>
                  <a:schemeClr val="accent1"/>
                </a:solidFill>
                <a:effectLst/>
                <a:latin typeface="Söhne"/>
              </a:rPr>
              <a:t>MinMaxScaler</a:t>
            </a:r>
            <a:r>
              <a:rPr lang="en-US" sz="1600" b="0" i="0" dirty="0">
                <a:solidFill>
                  <a:schemeClr val="accent1"/>
                </a:solidFill>
                <a:effectLst/>
                <a:latin typeface="Söhne"/>
              </a:rPr>
              <a:t> from Scikit-Learn.</a:t>
            </a:r>
          </a:p>
          <a:p>
            <a:pPr algn="l">
              <a:buFont typeface="Arial" panose="020B0604020202020204" pitchFamily="34" charset="0"/>
              <a:buChar char="•"/>
            </a:pPr>
            <a:r>
              <a:rPr lang="en-US" sz="1600" b="0" i="0" dirty="0">
                <a:solidFill>
                  <a:schemeClr val="accent1"/>
                </a:solidFill>
                <a:effectLst/>
                <a:latin typeface="Söhne"/>
              </a:rPr>
              <a:t>Insights: Ensured equal treatment of all features, preventing dominance of any single feature.</a:t>
            </a:r>
          </a:p>
          <a:p>
            <a:pPr algn="l">
              <a:buFont typeface="Arial" panose="020B0604020202020204" pitchFamily="34" charset="0"/>
              <a:buChar char="•"/>
            </a:pPr>
            <a:r>
              <a:rPr lang="en-US" sz="1600" b="0" i="0" dirty="0">
                <a:solidFill>
                  <a:schemeClr val="accent1"/>
                </a:solidFill>
                <a:effectLst/>
                <a:latin typeface="Söhne"/>
              </a:rPr>
              <a:t>Findings: Choice of scaling method should align with dataset characteristics and modeling algorithm.</a:t>
            </a:r>
          </a:p>
          <a:p>
            <a:endParaRPr lang="en-IN" sz="1600" dirty="0">
              <a:solidFill>
                <a:schemeClr val="accent1"/>
              </a:solidFill>
            </a:endParaRPr>
          </a:p>
        </p:txBody>
      </p:sp>
    </p:spTree>
    <p:extLst>
      <p:ext uri="{BB962C8B-B14F-4D97-AF65-F5344CB8AC3E}">
        <p14:creationId xmlns:p14="http://schemas.microsoft.com/office/powerpoint/2010/main" val="32483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E6A-B5F8-16A3-4C3E-E10638FBA24D}"/>
              </a:ext>
            </a:extLst>
          </p:cNvPr>
          <p:cNvSpPr>
            <a:spLocks noGrp="1"/>
          </p:cNvSpPr>
          <p:nvPr>
            <p:ph type="title"/>
          </p:nvPr>
        </p:nvSpPr>
        <p:spPr>
          <a:xfrm>
            <a:off x="3304309" y="0"/>
            <a:ext cx="9875520" cy="1356360"/>
          </a:xfrm>
        </p:spPr>
        <p:txBody>
          <a:bodyPr>
            <a:normAutofit/>
          </a:bodyPr>
          <a:lstStyle/>
          <a:p>
            <a:r>
              <a:rPr lang="en-US" b="1" dirty="0"/>
              <a:t>Feature engineering </a:t>
            </a:r>
            <a:endParaRPr lang="en-IN" b="1" dirty="0"/>
          </a:p>
        </p:txBody>
      </p:sp>
      <p:sp>
        <p:nvSpPr>
          <p:cNvPr id="4" name="Rectangle 3">
            <a:extLst>
              <a:ext uri="{FF2B5EF4-FFF2-40B4-BE49-F238E27FC236}">
                <a16:creationId xmlns:a16="http://schemas.microsoft.com/office/drawing/2014/main" id="{9E2E96A8-A99C-1763-1024-6FD9F474ED7C}"/>
              </a:ext>
            </a:extLst>
          </p:cNvPr>
          <p:cNvSpPr/>
          <p:nvPr/>
        </p:nvSpPr>
        <p:spPr>
          <a:xfrm>
            <a:off x="350982" y="1200727"/>
            <a:ext cx="11612418" cy="53755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07000"/>
              </a:lnSpc>
              <a:spcAft>
                <a:spcPts val="800"/>
              </a:spcAft>
              <a:buFont typeface="Wingdings" panose="05000000000000000000" pitchFamily="2" charset="2"/>
              <a:buChar char="v"/>
            </a:pPr>
            <a:r>
              <a:rPr lang="en-IN" sz="14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Feature Engineering</a:t>
            </a:r>
            <a:endPar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Feature Selection:</a:t>
            </a:r>
            <a:endParaRPr lang="en-IN" sz="12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Feature selection was performed without specifying the exact methods.</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It involves evaluating feature importance using criteria like statistical tests, feature importance scores, or domain knowledge.</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Code Explanation: The code for feature selection varies based on the specific method used, such as Recursive Feature Elimination (RFE) or feature importance scores.</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Insights: Feature selection is an iterative process that leads to a simpler, more interpretable model.</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Findings: Detailed documentation of feature selection is essential for transparency and model replicability.</a:t>
            </a:r>
          </a:p>
          <a:p>
            <a:pPr marL="171450" indent="-171450">
              <a:lnSpc>
                <a:spcPct val="107000"/>
              </a:lnSpc>
              <a:spcAft>
                <a:spcPts val="800"/>
              </a:spcAft>
              <a:buFont typeface="Wingdings" panose="05000000000000000000" pitchFamily="2" charset="2"/>
              <a:buChar char="v"/>
            </a:pPr>
            <a:r>
              <a:rPr lang="en-IN" sz="11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14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Data Splitting</a:t>
            </a:r>
            <a:endPar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Data Split into Training and Testing Sets:</a:t>
            </a:r>
            <a:endPar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The dataset was divided into training and testing sets using an 80% training and 20% testing split ratio.</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A random seed was specified for reproducibility.</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Code Explanation: Data splitting was achieved using functions like </a:t>
            </a:r>
            <a:r>
              <a:rPr lang="en-IN" sz="14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train_test_split</a:t>
            </a: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from libraries like Scikit-Learn.</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Insights: Data splitting allowed us to evaluate the model's performance on unseen data, providing insights into its generalization capabilities.</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Findings: The specific data split ratio may vary based on the dataset and </a:t>
            </a:r>
            <a:r>
              <a:rPr lang="en-IN" sz="1400" kern="100" dirty="0" err="1">
                <a:solidFill>
                  <a:schemeClr val="accent1"/>
                </a:solidFill>
                <a:effectLst/>
                <a:latin typeface="Calibri" panose="020F0502020204030204" pitchFamily="34" charset="0"/>
                <a:ea typeface="Calibri" panose="020F0502020204030204" pitchFamily="34" charset="0"/>
                <a:cs typeface="Mangal" panose="02040503050203030202" pitchFamily="18" charset="0"/>
              </a:rPr>
              <a:t>modeling</a:t>
            </a:r>
            <a:r>
              <a:rPr lang="en-IN" sz="14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requirements.</a:t>
            </a:r>
          </a:p>
          <a:p>
            <a:br>
              <a:rPr lang="en-IN" sz="7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endParaRPr lang="en-IN" sz="1050" dirty="0">
              <a:solidFill>
                <a:schemeClr val="accent1"/>
              </a:solidFill>
            </a:endParaRPr>
          </a:p>
        </p:txBody>
      </p:sp>
    </p:spTree>
    <p:extLst>
      <p:ext uri="{BB962C8B-B14F-4D97-AF65-F5344CB8AC3E}">
        <p14:creationId xmlns:p14="http://schemas.microsoft.com/office/powerpoint/2010/main" val="43606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1F2D-B687-9BCB-3811-5A2DF232A5AA}"/>
              </a:ext>
            </a:extLst>
          </p:cNvPr>
          <p:cNvSpPr>
            <a:spLocks noGrp="1"/>
          </p:cNvSpPr>
          <p:nvPr>
            <p:ph type="title"/>
          </p:nvPr>
        </p:nvSpPr>
        <p:spPr>
          <a:xfrm>
            <a:off x="1143000" y="249382"/>
            <a:ext cx="9875520" cy="868218"/>
          </a:xfrm>
        </p:spPr>
        <p:txBody>
          <a:bodyPr/>
          <a:lstStyle/>
          <a:p>
            <a:pPr algn="ctr"/>
            <a:r>
              <a:rPr lang="en-US" dirty="0"/>
              <a:t>Modelling</a:t>
            </a:r>
            <a:endParaRPr lang="en-IN" dirty="0"/>
          </a:p>
        </p:txBody>
      </p:sp>
      <p:sp>
        <p:nvSpPr>
          <p:cNvPr id="3" name="Content Placeholder 2">
            <a:extLst>
              <a:ext uri="{FF2B5EF4-FFF2-40B4-BE49-F238E27FC236}">
                <a16:creationId xmlns:a16="http://schemas.microsoft.com/office/drawing/2014/main" id="{ACBFEF6D-31DE-7DDD-3337-01489279155C}"/>
              </a:ext>
            </a:extLst>
          </p:cNvPr>
          <p:cNvSpPr>
            <a:spLocks noGrp="1"/>
          </p:cNvSpPr>
          <p:nvPr>
            <p:ph idx="1"/>
          </p:nvPr>
        </p:nvSpPr>
        <p:spPr>
          <a:xfrm>
            <a:off x="378692" y="1200727"/>
            <a:ext cx="11296072" cy="5043055"/>
          </a:xfrm>
        </p:spPr>
        <p:txBody>
          <a:bodyPr>
            <a:normAutofit fontScale="85000" lnSpcReduction="10000"/>
          </a:bodyPr>
          <a:lstStyle/>
          <a:p>
            <a:r>
              <a:rPr lang="en-US" dirty="0"/>
              <a:t>Classification Model</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Classification Model: Gradient Boosting Classifier</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Model Description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chosen classification model for this project is the </a:t>
            </a:r>
            <a:r>
              <a:rPr lang="en-IN" sz="1800" b="1" kern="100" dirty="0">
                <a:effectLst/>
                <a:latin typeface="Calibri" panose="020F0502020204030204" pitchFamily="34" charset="0"/>
                <a:ea typeface="Calibri" panose="020F0502020204030204" pitchFamily="34" charset="0"/>
                <a:cs typeface="Mangal" panose="02040503050203030202" pitchFamily="18" charset="0"/>
              </a:rPr>
              <a:t>Gradient Boosting Classifier (GB)</a:t>
            </a:r>
            <a:r>
              <a:rPr lang="en-IN" sz="1800" kern="100" dirty="0">
                <a:effectLst/>
                <a:latin typeface="Calibri" panose="020F0502020204030204" pitchFamily="34" charset="0"/>
                <a:ea typeface="Calibri" panose="020F0502020204030204" pitchFamily="34" charset="0"/>
                <a:cs typeface="Mangal" panose="02040503050203030202" pitchFamily="18" charset="0"/>
              </a:rPr>
              <a:t>. Gradient Boosting is an ensemble learning method that builds a strong predictive model by combining the predictions of multiple weaker models, often decision trees. This classifier is designed to predict whether a client will subscribe to a term deposit based on their information.</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Feature Selection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Prior to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kern="100" dirty="0">
                <a:effectLst/>
                <a:latin typeface="Calibri" panose="020F0502020204030204" pitchFamily="34" charset="0"/>
                <a:ea typeface="Calibri" panose="020F0502020204030204" pitchFamily="34" charset="0"/>
                <a:cs typeface="Mangal" panose="02040503050203030202" pitchFamily="18" charset="0"/>
              </a:rPr>
              <a:t>, a careful selection of features was undertaken. The selected features for the classifier include age, job, education, default, balance, housing, and loan. This selection was made considering the potential impact of these features on subscription decisions.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Data Preprocessing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To ensure data quality, preprocessing was performed. Missing values were handled appropriately, and categorical variables were transformed into dummy variables. Additionally, data balancing was executed to mitigate potential class imbalance issues.</a:t>
            </a:r>
          </a:p>
          <a:p>
            <a:pPr marL="45720" indent="0">
              <a:buNone/>
            </a:pPr>
            <a:endParaRPr lang="en-US" dirty="0"/>
          </a:p>
          <a:p>
            <a:endParaRPr lang="en-IN" dirty="0"/>
          </a:p>
        </p:txBody>
      </p:sp>
    </p:spTree>
    <p:extLst>
      <p:ext uri="{BB962C8B-B14F-4D97-AF65-F5344CB8AC3E}">
        <p14:creationId xmlns:p14="http://schemas.microsoft.com/office/powerpoint/2010/main" val="327968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F654-6ED3-7AB6-E664-4B12E2C77A59}"/>
              </a:ext>
            </a:extLst>
          </p:cNvPr>
          <p:cNvSpPr>
            <a:spLocks noGrp="1"/>
          </p:cNvSpPr>
          <p:nvPr>
            <p:ph type="title"/>
          </p:nvPr>
        </p:nvSpPr>
        <p:spPr>
          <a:xfrm>
            <a:off x="1140351" y="240146"/>
            <a:ext cx="9875520" cy="858981"/>
          </a:xfrm>
        </p:spPr>
        <p:txBody>
          <a:bodyPr/>
          <a:lstStyle/>
          <a:p>
            <a:pPr algn="ctr"/>
            <a:r>
              <a:rPr lang="en-US" dirty="0"/>
              <a:t>Gradient Boosting Classifier</a:t>
            </a:r>
            <a:endParaRPr lang="en-IN" dirty="0"/>
          </a:p>
        </p:txBody>
      </p:sp>
      <p:sp>
        <p:nvSpPr>
          <p:cNvPr id="3" name="Content Placeholder 2">
            <a:extLst>
              <a:ext uri="{FF2B5EF4-FFF2-40B4-BE49-F238E27FC236}">
                <a16:creationId xmlns:a16="http://schemas.microsoft.com/office/drawing/2014/main" id="{05BCBC8D-0CFC-E5E2-8AF7-2899ECD71492}"/>
              </a:ext>
            </a:extLst>
          </p:cNvPr>
          <p:cNvSpPr>
            <a:spLocks noGrp="1"/>
          </p:cNvSpPr>
          <p:nvPr>
            <p:ph idx="1"/>
          </p:nvPr>
        </p:nvSpPr>
        <p:spPr>
          <a:xfrm>
            <a:off x="406400" y="1099127"/>
            <a:ext cx="11397673" cy="5329382"/>
          </a:xfrm>
        </p:spPr>
        <p:txBody>
          <a:bodyPr>
            <a:normAutofit fontScale="85000" lnSpcReduction="2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Model Approach and Strategy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Gradient Boosting Algorithm</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Ensemble Learning:</a:t>
            </a:r>
            <a:r>
              <a:rPr lang="en-IN" sz="1800" kern="100" dirty="0">
                <a:effectLst/>
                <a:latin typeface="Calibri" panose="020F0502020204030204" pitchFamily="34" charset="0"/>
                <a:ea typeface="Calibri" panose="020F0502020204030204" pitchFamily="34" charset="0"/>
                <a:cs typeface="Mangal" panose="02040503050203030202" pitchFamily="18" charset="0"/>
              </a:rPr>
              <a:t> Gradient Boosting is an ensemble learning technique that combines the strengths of multiple decision trees, allowing the model to learn complex patterns in the data effectively.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Sequential Training:</a:t>
            </a:r>
            <a:r>
              <a:rPr lang="en-IN" sz="1800" kern="100" dirty="0">
                <a:effectLst/>
                <a:latin typeface="Calibri" panose="020F0502020204030204" pitchFamily="34" charset="0"/>
                <a:ea typeface="Calibri" panose="020F0502020204030204" pitchFamily="34" charset="0"/>
                <a:cs typeface="Mangal" panose="02040503050203030202" pitchFamily="18" charset="0"/>
              </a:rPr>
              <a:t> Weak models, typically decision trees, are trained sequentially. Each subsequent tree corrects the errors of the previous one, leading to a stronger overall model.</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Gradient Descent Optimization:</a:t>
            </a:r>
            <a:r>
              <a:rPr lang="en-IN" sz="1800" kern="100" dirty="0">
                <a:effectLst/>
                <a:latin typeface="Calibri" panose="020F0502020204030204" pitchFamily="34" charset="0"/>
                <a:ea typeface="Calibri" panose="020F0502020204030204" pitchFamily="34" charset="0"/>
                <a:cs typeface="Mangal" panose="02040503050203030202" pitchFamily="18" charset="0"/>
              </a:rPr>
              <a:t> GB minimizes the loss function of the model by adjusting the weights of individual learners. This optimization process results in a more accurate classification model.</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Model Evaluation and Selection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selection of Gradient Boosting was based on several factors: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Ensemble Learning Capability:</a:t>
            </a:r>
            <a:r>
              <a:rPr lang="en-IN" sz="1800" kern="100" dirty="0">
                <a:effectLst/>
                <a:latin typeface="Calibri" panose="020F0502020204030204" pitchFamily="34" charset="0"/>
                <a:ea typeface="Calibri" panose="020F0502020204030204" pitchFamily="34" charset="0"/>
                <a:cs typeface="Mangal" panose="02040503050203030202" pitchFamily="18" charset="0"/>
              </a:rPr>
              <a:t> GB is chosen for its ability to handle complex relationships and nonlinearities in the data, which are often present in real-world scenarios.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Performance:</a:t>
            </a:r>
            <a:r>
              <a:rPr lang="en-IN" sz="1800" kern="100" dirty="0">
                <a:effectLst/>
                <a:latin typeface="Calibri" panose="020F0502020204030204" pitchFamily="34" charset="0"/>
                <a:ea typeface="Calibri" panose="020F0502020204030204" pitchFamily="34" charset="0"/>
                <a:cs typeface="Mangal" panose="02040503050203030202" pitchFamily="18" charset="0"/>
              </a:rPr>
              <a:t> Extensive experimentation with various algorithms and hyperparameters demonstrated that GB achieved the best performance, as measured by multiple evaluation metrics.</a:t>
            </a:r>
          </a:p>
          <a:p>
            <a:endParaRPr lang="en-IN" dirty="0"/>
          </a:p>
        </p:txBody>
      </p:sp>
    </p:spTree>
    <p:extLst>
      <p:ext uri="{BB962C8B-B14F-4D97-AF65-F5344CB8AC3E}">
        <p14:creationId xmlns:p14="http://schemas.microsoft.com/office/powerpoint/2010/main" val="381384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FFD-2E65-0DC9-7BE8-BF69E34DD13C}"/>
              </a:ext>
            </a:extLst>
          </p:cNvPr>
          <p:cNvSpPr>
            <a:spLocks noGrp="1"/>
          </p:cNvSpPr>
          <p:nvPr>
            <p:ph type="title"/>
          </p:nvPr>
        </p:nvSpPr>
        <p:spPr>
          <a:xfrm>
            <a:off x="1143000" y="314036"/>
            <a:ext cx="9875520" cy="692727"/>
          </a:xfrm>
        </p:spPr>
        <p:txBody>
          <a:bodyPr>
            <a:normAutofit fontScale="90000"/>
          </a:bodyPr>
          <a:lstStyle/>
          <a:p>
            <a:pPr algn="ctr"/>
            <a:r>
              <a:rPr lang="en-US" dirty="0"/>
              <a:t>Model Evaluation</a:t>
            </a:r>
            <a:endParaRPr lang="en-IN" dirty="0"/>
          </a:p>
        </p:txBody>
      </p:sp>
      <p:sp>
        <p:nvSpPr>
          <p:cNvPr id="3" name="Content Placeholder 2">
            <a:extLst>
              <a:ext uri="{FF2B5EF4-FFF2-40B4-BE49-F238E27FC236}">
                <a16:creationId xmlns:a16="http://schemas.microsoft.com/office/drawing/2014/main" id="{E205A939-B2E5-6F15-D84B-EC4A607174C8}"/>
              </a:ext>
            </a:extLst>
          </p:cNvPr>
          <p:cNvSpPr>
            <a:spLocks noGrp="1"/>
          </p:cNvSpPr>
          <p:nvPr>
            <p:ph idx="1"/>
          </p:nvPr>
        </p:nvSpPr>
        <p:spPr>
          <a:xfrm>
            <a:off x="288976" y="877455"/>
            <a:ext cx="5631533" cy="5666509"/>
          </a:xfrm>
        </p:spPr>
        <p:txBody>
          <a:bodyPr>
            <a:normAutofit fontScale="70000" lnSpcReduction="2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Model Evaluation: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We use k-fold cross-validation to evaluate and compare the performance of these models. The models are evaluated using accuracy as the scoring metric. Here are the results: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Logistic Regression (LR): Accuracy - 0.619</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K-nearest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neighbors</a:t>
            </a:r>
            <a:r>
              <a:rPr lang="en-IN" sz="1800" kern="100" dirty="0">
                <a:effectLst/>
                <a:latin typeface="Calibri" panose="020F0502020204030204" pitchFamily="34" charset="0"/>
                <a:ea typeface="Calibri" panose="020F0502020204030204" pitchFamily="34" charset="0"/>
                <a:cs typeface="Mangal" panose="02040503050203030202" pitchFamily="18" charset="0"/>
              </a:rPr>
              <a:t> (KNN): Accuracy - 0.565</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Decision Tree (CART): Accuracy - 0.606</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Gaussian Naive Bayes (NB): Accuracy - 0.599</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Stochastic Gradient Descent (SGD): Accuracy - 0.520</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Random Forest (RF): Accuracy - 0.624</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Mangal" panose="02040503050203030202" pitchFamily="18" charset="0"/>
              </a:rPr>
              <a:t>Gradient Boosting Classifier (GB): Accuracy - 0.636</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Gradient Boosting Classifier (GB) demonstrates the highest accuracy, making it the most promising choice for further optimization.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After a comprehensive evaluation, the choice of Gradient Boosting as the primary classifier was driven by its superior accuracy and ability to capture complex relationships within the data. However, the decision should also consider project-specific goals and requirements. While Gradient Boosting is chosen as the primary classifier, the other algorithms may be valuable in different contexts.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C7BE6E59-C455-0177-57ED-8B0E42B808D3}"/>
              </a:ext>
            </a:extLst>
          </p:cNvPr>
          <p:cNvPicPr>
            <a:picLocks noChangeAspect="1"/>
          </p:cNvPicPr>
          <p:nvPr/>
        </p:nvPicPr>
        <p:blipFill>
          <a:blip r:embed="rId2"/>
          <a:stretch>
            <a:fillRect/>
          </a:stretch>
        </p:blipFill>
        <p:spPr>
          <a:xfrm>
            <a:off x="5920509" y="1006763"/>
            <a:ext cx="5126427" cy="3174284"/>
          </a:xfrm>
          <a:prstGeom prst="rect">
            <a:avLst/>
          </a:prstGeom>
        </p:spPr>
      </p:pic>
      <p:pic>
        <p:nvPicPr>
          <p:cNvPr id="1028" name="Picture 4">
            <a:extLst>
              <a:ext uri="{FF2B5EF4-FFF2-40B4-BE49-F238E27FC236}">
                <a16:creationId xmlns:a16="http://schemas.microsoft.com/office/drawing/2014/main" id="{50B94A09-D911-781B-DD32-27BCA3FF9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887" y="3926423"/>
            <a:ext cx="3208049" cy="261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5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7435-F977-247E-DA92-441C939A6593}"/>
              </a:ext>
            </a:extLst>
          </p:cNvPr>
          <p:cNvSpPr>
            <a:spLocks noGrp="1"/>
          </p:cNvSpPr>
          <p:nvPr>
            <p:ph type="title"/>
          </p:nvPr>
        </p:nvSpPr>
        <p:spPr>
          <a:xfrm>
            <a:off x="-245688" y="378689"/>
            <a:ext cx="7902633" cy="720437"/>
          </a:xfrm>
        </p:spPr>
        <p:txBody>
          <a:bodyPr/>
          <a:lstStyle/>
          <a:p>
            <a:pPr algn="ctr"/>
            <a:r>
              <a:rPr lang="en-US" dirty="0"/>
              <a:t>Confusion Matrix</a:t>
            </a:r>
            <a:endParaRPr lang="en-IN" dirty="0"/>
          </a:p>
        </p:txBody>
      </p:sp>
      <p:sp>
        <p:nvSpPr>
          <p:cNvPr id="4" name="Content Placeholder 3">
            <a:extLst>
              <a:ext uri="{FF2B5EF4-FFF2-40B4-BE49-F238E27FC236}">
                <a16:creationId xmlns:a16="http://schemas.microsoft.com/office/drawing/2014/main" id="{AF4F8D76-3505-33FD-2AF8-7AA4C86492CB}"/>
              </a:ext>
            </a:extLst>
          </p:cNvPr>
          <p:cNvSpPr>
            <a:spLocks noGrp="1"/>
          </p:cNvSpPr>
          <p:nvPr>
            <p:ph idx="1"/>
          </p:nvPr>
        </p:nvSpPr>
        <p:spPr>
          <a:xfrm>
            <a:off x="461818" y="1099126"/>
            <a:ext cx="5255491" cy="4996873"/>
          </a:xfrm>
        </p:spPr>
        <p:txBody>
          <a:bodyPr>
            <a:normAutofit fontScale="85000" lnSpcReduction="20000"/>
          </a:bodyPr>
          <a:lstStyle/>
          <a:p>
            <a:pPr marL="4572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A confusion matrix is a crucial tool for understanding the model's performance in binary classification tasks. It provides a detailed breakdown of correct and incorrect predictions.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GB model's confusion matrix is as follows: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True Negatives (TN):</a:t>
            </a:r>
            <a:r>
              <a:rPr lang="en-IN" sz="1800" kern="100" dirty="0">
                <a:effectLst/>
                <a:latin typeface="Calibri" panose="020F0502020204030204" pitchFamily="34" charset="0"/>
                <a:ea typeface="Calibri" panose="020F0502020204030204" pitchFamily="34" charset="0"/>
                <a:cs typeface="Mangal" panose="02040503050203030202" pitchFamily="18" charset="0"/>
              </a:rPr>
              <a:t> 634 instances - correctly predicted clients who wouldn't subscribe.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False Positives (FP):</a:t>
            </a:r>
            <a:r>
              <a:rPr lang="en-IN" sz="1800" kern="100" dirty="0">
                <a:effectLst/>
                <a:latin typeface="Calibri" panose="020F0502020204030204" pitchFamily="34" charset="0"/>
                <a:ea typeface="Calibri" panose="020F0502020204030204" pitchFamily="34" charset="0"/>
                <a:cs typeface="Mangal" panose="02040503050203030202" pitchFamily="18" charset="0"/>
              </a:rPr>
              <a:t> 284 instances - incorrectly predicted subscriptions.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False Negatives (FN):</a:t>
            </a:r>
            <a:r>
              <a:rPr lang="en-IN" sz="1800" kern="100" dirty="0">
                <a:effectLst/>
                <a:latin typeface="Calibri" panose="020F0502020204030204" pitchFamily="34" charset="0"/>
                <a:ea typeface="Calibri" panose="020F0502020204030204" pitchFamily="34" charset="0"/>
                <a:cs typeface="Mangal" panose="02040503050203030202" pitchFamily="18" charset="0"/>
              </a:rPr>
              <a:t> 394 instances - incorrectly predicted declines.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True Positives (TP):</a:t>
            </a:r>
            <a:r>
              <a:rPr lang="en-IN" sz="1800" kern="100" dirty="0">
                <a:effectLst/>
                <a:latin typeface="Calibri" panose="020F0502020204030204" pitchFamily="34" charset="0"/>
                <a:ea typeface="Calibri" panose="020F0502020204030204" pitchFamily="34" charset="0"/>
                <a:cs typeface="Mangal" panose="02040503050203030202" pitchFamily="18" charset="0"/>
              </a:rPr>
              <a:t> 544 instances - correctly predicted subscriptions.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dataset is well-balanced, with a nearly equal distribution of classes, which minimizes the impact of class imbalance on model performance.</a:t>
            </a:r>
          </a:p>
          <a:p>
            <a:endParaRPr lang="en-IN" dirty="0"/>
          </a:p>
        </p:txBody>
      </p:sp>
      <p:pic>
        <p:nvPicPr>
          <p:cNvPr id="6" name="Picture 5">
            <a:extLst>
              <a:ext uri="{FF2B5EF4-FFF2-40B4-BE49-F238E27FC236}">
                <a16:creationId xmlns:a16="http://schemas.microsoft.com/office/drawing/2014/main" id="{A9B44E6C-EEDB-DB4A-B6CD-56E9A5AF7AFC}"/>
              </a:ext>
            </a:extLst>
          </p:cNvPr>
          <p:cNvPicPr>
            <a:picLocks noChangeAspect="1"/>
          </p:cNvPicPr>
          <p:nvPr/>
        </p:nvPicPr>
        <p:blipFill rotWithShape="1">
          <a:blip r:embed="rId2"/>
          <a:srcRect r="41537"/>
          <a:stretch/>
        </p:blipFill>
        <p:spPr>
          <a:xfrm>
            <a:off x="6788727" y="387288"/>
            <a:ext cx="4625067" cy="3177348"/>
          </a:xfrm>
          <a:prstGeom prst="rect">
            <a:avLst/>
          </a:prstGeom>
        </p:spPr>
      </p:pic>
      <p:pic>
        <p:nvPicPr>
          <p:cNvPr id="2052" name="Picture 4">
            <a:extLst>
              <a:ext uri="{FF2B5EF4-FFF2-40B4-BE49-F238E27FC236}">
                <a16:creationId xmlns:a16="http://schemas.microsoft.com/office/drawing/2014/main" id="{2EA5BB7F-0EA9-488C-977E-73106BBE2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385" y="3597562"/>
            <a:ext cx="3139352" cy="307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5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F595-AB1F-8012-34EB-74324DF865BF}"/>
              </a:ext>
            </a:extLst>
          </p:cNvPr>
          <p:cNvSpPr>
            <a:spLocks noGrp="1"/>
          </p:cNvSpPr>
          <p:nvPr>
            <p:ph type="title"/>
          </p:nvPr>
        </p:nvSpPr>
        <p:spPr>
          <a:xfrm>
            <a:off x="191654" y="175491"/>
            <a:ext cx="6227618" cy="905164"/>
          </a:xfrm>
        </p:spPr>
        <p:txBody>
          <a:bodyPr/>
          <a:lstStyle/>
          <a:p>
            <a:pPr algn="ctr"/>
            <a:r>
              <a:rPr lang="en-US" dirty="0"/>
              <a:t>Hyperparameter Tunning</a:t>
            </a:r>
            <a:endParaRPr lang="en-IN" dirty="0"/>
          </a:p>
        </p:txBody>
      </p:sp>
      <p:sp>
        <p:nvSpPr>
          <p:cNvPr id="3" name="Content Placeholder 2">
            <a:extLst>
              <a:ext uri="{FF2B5EF4-FFF2-40B4-BE49-F238E27FC236}">
                <a16:creationId xmlns:a16="http://schemas.microsoft.com/office/drawing/2014/main" id="{E7D3B46C-A2D6-97FB-4368-A82BDC438433}"/>
              </a:ext>
            </a:extLst>
          </p:cNvPr>
          <p:cNvSpPr>
            <a:spLocks noGrp="1"/>
          </p:cNvSpPr>
          <p:nvPr>
            <p:ph idx="1"/>
          </p:nvPr>
        </p:nvSpPr>
        <p:spPr>
          <a:xfrm>
            <a:off x="274782" y="1080654"/>
            <a:ext cx="5821217" cy="5366327"/>
          </a:xfrm>
        </p:spPr>
        <p:txBody>
          <a:bodyPr>
            <a:normAutofit fontScale="850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best hyperparameters found through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GridSearchCV</a:t>
            </a:r>
            <a:r>
              <a:rPr lang="en-IN" sz="1800" kern="100" dirty="0">
                <a:effectLst/>
                <a:latin typeface="Calibri" panose="020F0502020204030204" pitchFamily="34" charset="0"/>
                <a:ea typeface="Calibri" panose="020F0502020204030204" pitchFamily="34" charset="0"/>
                <a:cs typeface="Mangal" panose="02040503050203030202" pitchFamily="18" charset="0"/>
              </a:rPr>
              <a:t> are as follows: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Learning Rate: 0.1</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Max Depth: 5</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Min Samples Leaf: 2</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Min Samples Split: 3</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Number of Estimators: 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After applying these hyperparameters, the accuracy of the GB model improved to approximately 63.6%. The confusion matrix and classification report demonstrate that hyperparameter tuning slightly enhanced the model's ability to classify client responses.</a:t>
            </a:r>
          </a:p>
          <a:p>
            <a:pPr>
              <a:lnSpc>
                <a:spcPct val="107000"/>
              </a:lnSpc>
              <a:spcAft>
                <a:spcPts val="800"/>
              </a:spcAft>
            </a:pPr>
            <a:r>
              <a:rPr lang="en-US" sz="1400" b="1" i="0" dirty="0">
                <a:effectLst/>
                <a:latin typeface="Helvetica Neue"/>
              </a:rPr>
              <a:t>By using the hyperparameter tuning, the accuracy of the Gradient Boosting Classifier (GB) improved to approximately 64%.</a:t>
            </a:r>
            <a:r>
              <a:rPr lang="en-US" sz="1400" b="0" i="0" dirty="0">
                <a:effectLst/>
                <a:latin typeface="Helvetica Neue"/>
              </a:rPr>
              <a:t> The confusion matrix and classification report demonstrate the model's performance with the tuned hyperparameters. The hyperparameter tuning resulted in a slight improvement in accuracy, indicating that the model is better at classifying clients' responses.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1A180829-8062-7B0A-C4ED-D71C6869F9F6}"/>
              </a:ext>
            </a:extLst>
          </p:cNvPr>
          <p:cNvPicPr>
            <a:picLocks noChangeAspect="1"/>
          </p:cNvPicPr>
          <p:nvPr/>
        </p:nvPicPr>
        <p:blipFill>
          <a:blip r:embed="rId2"/>
          <a:stretch>
            <a:fillRect/>
          </a:stretch>
        </p:blipFill>
        <p:spPr>
          <a:xfrm>
            <a:off x="6502401" y="249382"/>
            <a:ext cx="4368799" cy="2826870"/>
          </a:xfrm>
          <a:prstGeom prst="rect">
            <a:avLst/>
          </a:prstGeom>
        </p:spPr>
      </p:pic>
      <p:pic>
        <p:nvPicPr>
          <p:cNvPr id="7" name="Picture 6">
            <a:extLst>
              <a:ext uri="{FF2B5EF4-FFF2-40B4-BE49-F238E27FC236}">
                <a16:creationId xmlns:a16="http://schemas.microsoft.com/office/drawing/2014/main" id="{B496000D-1875-2DF9-CA3A-A1CF83F913E8}"/>
              </a:ext>
            </a:extLst>
          </p:cNvPr>
          <p:cNvPicPr>
            <a:picLocks noChangeAspect="1"/>
          </p:cNvPicPr>
          <p:nvPr/>
        </p:nvPicPr>
        <p:blipFill>
          <a:blip r:embed="rId3"/>
          <a:stretch>
            <a:fillRect/>
          </a:stretch>
        </p:blipFill>
        <p:spPr>
          <a:xfrm>
            <a:off x="6907128" y="3017981"/>
            <a:ext cx="3725390" cy="3429000"/>
          </a:xfrm>
          <a:prstGeom prst="rect">
            <a:avLst/>
          </a:prstGeom>
        </p:spPr>
      </p:pic>
    </p:spTree>
    <p:extLst>
      <p:ext uri="{BB962C8B-B14F-4D97-AF65-F5344CB8AC3E}">
        <p14:creationId xmlns:p14="http://schemas.microsoft.com/office/powerpoint/2010/main" val="221268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5BF4-ADB4-4DBF-C90D-A2AAA06557BD}"/>
              </a:ext>
            </a:extLst>
          </p:cNvPr>
          <p:cNvSpPr>
            <a:spLocks noGrp="1"/>
          </p:cNvSpPr>
          <p:nvPr>
            <p:ph type="title"/>
          </p:nvPr>
        </p:nvSpPr>
        <p:spPr>
          <a:xfrm>
            <a:off x="1158240" y="314037"/>
            <a:ext cx="9875520" cy="1356360"/>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69BCEE08-4A46-7771-1F8F-C88FE37F618B}"/>
              </a:ext>
            </a:extLst>
          </p:cNvPr>
          <p:cNvSpPr>
            <a:spLocks noGrp="1"/>
          </p:cNvSpPr>
          <p:nvPr>
            <p:ph idx="1"/>
          </p:nvPr>
        </p:nvSpPr>
        <p:spPr>
          <a:xfrm>
            <a:off x="651164" y="1450109"/>
            <a:ext cx="10889672" cy="4739640"/>
          </a:xfrm>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Gradient Boosting Classifier excels in predicting whether clients will subscribe to a service, with an accuracy of approximately 63%. It outperforms six other classification algorithms, making it a strong candidate for making business decisions and shaping marketing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Precision and recall metrics help us understand the model's performance. Precision measures the proportion of accurate positive predictions, while recall gauges the model's ability to capture true positives while minimizing false positives. This balance ensures effective predictions without compromising reliability.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model demonstrates balanced precision and recall for both subscriber and non-subscriber classes, making it versatile for marketing campaigns targeting both segments.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To further enhance the model's performance, hyperparameter tuning has been performed, resulting in a marginal accuracy improvement to approximately 63.6%. While this classification model is already useful, additional improvements could be achieved by gathering more data, refining feature engineering, or exploring advanced machine learning techniques.</a:t>
            </a:r>
          </a:p>
          <a:p>
            <a:r>
              <a:rPr lang="en-IN" sz="1800" dirty="0">
                <a:effectLst/>
                <a:latin typeface="Calibri" panose="020F0502020204030204" pitchFamily="34" charset="0"/>
                <a:ea typeface="Calibri" panose="020F0502020204030204" pitchFamily="34" charset="0"/>
                <a:cs typeface="Mangal" panose="02040503050203030202" pitchFamily="18" charset="0"/>
              </a:rPr>
              <a:t>In summary, the Gradient Boosting Classifier offers a reliable solution for predicting client </a:t>
            </a:r>
            <a:r>
              <a:rPr lang="en-IN" sz="1800" dirty="0" err="1">
                <a:effectLst/>
                <a:latin typeface="Calibri" panose="020F0502020204030204" pitchFamily="34" charset="0"/>
                <a:ea typeface="Calibri" panose="020F0502020204030204" pitchFamily="34" charset="0"/>
                <a:cs typeface="Mangal" panose="02040503050203030202" pitchFamily="18" charset="0"/>
              </a:rPr>
              <a:t>behavior</a:t>
            </a:r>
            <a:r>
              <a:rPr lang="en-IN" sz="1800" dirty="0">
                <a:effectLst/>
                <a:latin typeface="Calibri" panose="020F0502020204030204" pitchFamily="34" charset="0"/>
                <a:ea typeface="Calibri" panose="020F0502020204030204" pitchFamily="34" charset="0"/>
                <a:cs typeface="Mangal" panose="02040503050203030202" pitchFamily="18" charset="0"/>
              </a:rPr>
              <a:t>. Its versatility, moderate accuracy, and potential for further improvement make it a valuable asset for businesses seeking to make data-driven decisions and optimize marketing strategies</a:t>
            </a:r>
            <a:endParaRPr lang="en-IN" dirty="0"/>
          </a:p>
        </p:txBody>
      </p:sp>
    </p:spTree>
    <p:extLst>
      <p:ext uri="{BB962C8B-B14F-4D97-AF65-F5344CB8AC3E}">
        <p14:creationId xmlns:p14="http://schemas.microsoft.com/office/powerpoint/2010/main" val="148685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F0A2-BB04-48E9-CD07-6E3F16826A1E}"/>
              </a:ext>
            </a:extLst>
          </p:cNvPr>
          <p:cNvSpPr>
            <a:spLocks noGrp="1"/>
          </p:cNvSpPr>
          <p:nvPr>
            <p:ph type="title"/>
          </p:nvPr>
        </p:nvSpPr>
        <p:spPr>
          <a:xfrm>
            <a:off x="1158240" y="314036"/>
            <a:ext cx="9875520" cy="600364"/>
          </a:xfrm>
        </p:spPr>
        <p:txBody>
          <a:bodyPr>
            <a:normAutofit fontScale="90000"/>
          </a:bodyPr>
          <a:lstStyle/>
          <a:p>
            <a:pPr algn="ctr"/>
            <a:r>
              <a:rPr lang="en-US" dirty="0"/>
              <a:t>Regression Model</a:t>
            </a:r>
            <a:endParaRPr lang="en-IN" dirty="0"/>
          </a:p>
        </p:txBody>
      </p:sp>
      <p:sp>
        <p:nvSpPr>
          <p:cNvPr id="3" name="Content Placeholder 2">
            <a:extLst>
              <a:ext uri="{FF2B5EF4-FFF2-40B4-BE49-F238E27FC236}">
                <a16:creationId xmlns:a16="http://schemas.microsoft.com/office/drawing/2014/main" id="{D2BE73AA-B489-178C-3B01-34180BD968F0}"/>
              </a:ext>
            </a:extLst>
          </p:cNvPr>
          <p:cNvSpPr>
            <a:spLocks noGrp="1"/>
          </p:cNvSpPr>
          <p:nvPr>
            <p:ph idx="1"/>
          </p:nvPr>
        </p:nvSpPr>
        <p:spPr>
          <a:xfrm>
            <a:off x="683491" y="1080655"/>
            <a:ext cx="10815781" cy="5033818"/>
          </a:xfrm>
        </p:spPr>
        <p:txBody>
          <a:bodyPr>
            <a:noAutofit/>
          </a:bodyPr>
          <a:lstStyle/>
          <a:p>
            <a:pPr marL="45720" indent="0">
              <a:spcBef>
                <a:spcPts val="0"/>
              </a:spcBef>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Regression analysis plays a crucial role in enhancing the predictive capabilities of the bank by providing a complementary approach to the classification results. In this specific task, the primary objective is to estimate the duration of a phone call, a variable strongly correlated with campaign outcomes. By using regression algorithms, the bank can gain insights into the likely duration of a call, which, in turn, aids in predicting the subscription rate more accurately.</a:t>
            </a:r>
          </a:p>
          <a:p>
            <a:pPr marL="45720" indent="0">
              <a:spcBef>
                <a:spcPts val="0"/>
              </a:spcBef>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Prepare Data for Regression</a:t>
            </a: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 Feature Selection</a:t>
            </a:r>
            <a:r>
              <a:rPr lang="en-IN" sz="1400" b="1" kern="100" dirty="0">
                <a:latin typeface="Calibri" panose="020F0502020204030204" pitchFamily="34" charset="0"/>
                <a:ea typeface="Calibri" panose="020F0502020204030204" pitchFamily="34" charset="0"/>
                <a:cs typeface="Mangal" panose="02040503050203030202" pitchFamily="18" charset="0"/>
              </a:rPr>
              <a:t>- </a:t>
            </a:r>
            <a:r>
              <a:rPr lang="en-IN" sz="1400" kern="100" dirty="0">
                <a:effectLst/>
                <a:latin typeface="Calibri" panose="020F0502020204030204" pitchFamily="34" charset="0"/>
                <a:ea typeface="Calibri" panose="020F0502020204030204" pitchFamily="34" charset="0"/>
                <a:cs typeface="Mangal" panose="02040503050203030202" pitchFamily="18" charset="0"/>
              </a:rPr>
              <a:t>The process of feature selection involves identifying and extracting specific customer statistics that can be used as predictors for estimating the duration of phone calls. The model aims to leverage these features to make precise predictions about the 'duration' variable.</a:t>
            </a: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Train/Test Split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Compare Regression Algorithms</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5720" indent="0">
              <a:lnSpc>
                <a:spcPct val="107000"/>
              </a:lnSpc>
              <a:spcBef>
                <a:spcPts val="0"/>
              </a:spcBef>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This stage involves testing the dataset against six distinct regression algorithms:</a:t>
            </a:r>
          </a:p>
          <a:p>
            <a:pPr marL="342900" lvl="0" indent="-342900">
              <a:lnSpc>
                <a:spcPct val="107000"/>
              </a:lnSpc>
              <a:spcBef>
                <a:spcPts val="0"/>
              </a:spcBef>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Linear Regression</a:t>
            </a:r>
          </a:p>
          <a:p>
            <a:pPr marL="342900" lvl="0" indent="-342900">
              <a:lnSpc>
                <a:spcPct val="107000"/>
              </a:lnSpc>
              <a:spcBef>
                <a:spcPts val="0"/>
              </a:spcBef>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Lasso Regression</a:t>
            </a:r>
          </a:p>
          <a:p>
            <a:pPr marL="342900" lvl="0" indent="-342900">
              <a:lnSpc>
                <a:spcPct val="107000"/>
              </a:lnSpc>
              <a:spcBef>
                <a:spcPts val="0"/>
              </a:spcBef>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Ridge Regression</a:t>
            </a:r>
          </a:p>
          <a:p>
            <a:pPr marL="342900" lvl="0" indent="-342900">
              <a:lnSpc>
                <a:spcPct val="107000"/>
              </a:lnSpc>
              <a:spcBef>
                <a:spcPts val="0"/>
              </a:spcBef>
              <a:spcAft>
                <a:spcPts val="800"/>
              </a:spcAft>
              <a:buFont typeface="+mj-lt"/>
              <a:buAutoNum type="arabicPeriod"/>
              <a:tabLst>
                <a:tab pos="457200" algn="l"/>
              </a:tabLst>
            </a:pPr>
            <a:r>
              <a:rPr lang="en-IN" sz="1400" kern="100" dirty="0" err="1">
                <a:effectLst/>
                <a:latin typeface="Calibri" panose="020F0502020204030204" pitchFamily="34" charset="0"/>
                <a:ea typeface="Calibri" panose="020F0502020204030204" pitchFamily="34" charset="0"/>
                <a:cs typeface="Mangal" panose="02040503050203030202" pitchFamily="18" charset="0"/>
              </a:rPr>
              <a:t>ElasticNet</a:t>
            </a:r>
            <a:r>
              <a:rPr lang="en-IN" sz="1400" kern="100" dirty="0">
                <a:effectLst/>
                <a:latin typeface="Calibri" panose="020F0502020204030204" pitchFamily="34" charset="0"/>
                <a:ea typeface="Calibri" panose="020F0502020204030204" pitchFamily="34" charset="0"/>
                <a:cs typeface="Mangal" panose="02040503050203030202" pitchFamily="18" charset="0"/>
              </a:rPr>
              <a:t> Regression</a:t>
            </a:r>
          </a:p>
          <a:p>
            <a:pPr marL="342900" lvl="0" indent="-342900">
              <a:lnSpc>
                <a:spcPct val="107000"/>
              </a:lnSpc>
              <a:spcBef>
                <a:spcPts val="0"/>
              </a:spcBef>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K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Neighbors</a:t>
            </a:r>
            <a:r>
              <a:rPr lang="en-IN" sz="1400" kern="100" dirty="0">
                <a:effectLst/>
                <a:latin typeface="Calibri" panose="020F0502020204030204" pitchFamily="34" charset="0"/>
                <a:ea typeface="Calibri" panose="020F0502020204030204" pitchFamily="34" charset="0"/>
                <a:cs typeface="Mangal" panose="02040503050203030202" pitchFamily="18" charset="0"/>
              </a:rPr>
              <a:t> Regression</a:t>
            </a:r>
          </a:p>
          <a:p>
            <a:pPr marL="342900" lvl="0" indent="-342900">
              <a:lnSpc>
                <a:spcPct val="107000"/>
              </a:lnSpc>
              <a:spcBef>
                <a:spcPts val="0"/>
              </a:spcBef>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Decision Tree Regression</a:t>
            </a:r>
          </a:p>
          <a:p>
            <a:pPr>
              <a:lnSpc>
                <a:spcPct val="107000"/>
              </a:lnSpc>
              <a:spcBef>
                <a:spcPts val="0"/>
              </a:spcBef>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aim here is to identify which algorithm performs best in estimating the duration of phone calls. This "best-performing" algorithm will be selected to build the duration estimation model.</a:t>
            </a:r>
          </a:p>
          <a:p>
            <a:pPr>
              <a:spcBef>
                <a:spcPts val="0"/>
              </a:spcBef>
            </a:pPr>
            <a:endParaRPr lang="en-IN" sz="1400" dirty="0"/>
          </a:p>
        </p:txBody>
      </p:sp>
    </p:spTree>
    <p:extLst>
      <p:ext uri="{BB962C8B-B14F-4D97-AF65-F5344CB8AC3E}">
        <p14:creationId xmlns:p14="http://schemas.microsoft.com/office/powerpoint/2010/main" val="335887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C567-DFDE-4083-1DAB-D646BD64DEF8}"/>
              </a:ext>
            </a:extLst>
          </p:cNvPr>
          <p:cNvSpPr>
            <a:spLocks noGrp="1"/>
          </p:cNvSpPr>
          <p:nvPr>
            <p:ph type="title"/>
          </p:nvPr>
        </p:nvSpPr>
        <p:spPr>
          <a:xfrm>
            <a:off x="1813791" y="323273"/>
            <a:ext cx="8564418" cy="665018"/>
          </a:xfrm>
        </p:spPr>
        <p:txBody>
          <a:bodyPr>
            <a:normAutofit fontScale="90000"/>
          </a:bodyPr>
          <a:lstStyle/>
          <a:p>
            <a:pPr algn="ctr"/>
            <a:r>
              <a:rPr lang="en-US" dirty="0"/>
              <a:t>Ridge Regression Model</a:t>
            </a:r>
            <a:endParaRPr lang="en-IN" dirty="0"/>
          </a:p>
        </p:txBody>
      </p:sp>
      <p:sp>
        <p:nvSpPr>
          <p:cNvPr id="3" name="Content Placeholder 2">
            <a:extLst>
              <a:ext uri="{FF2B5EF4-FFF2-40B4-BE49-F238E27FC236}">
                <a16:creationId xmlns:a16="http://schemas.microsoft.com/office/drawing/2014/main" id="{7CBAB367-3338-8B52-2E5F-B08E532A526A}"/>
              </a:ext>
            </a:extLst>
          </p:cNvPr>
          <p:cNvSpPr>
            <a:spLocks noGrp="1"/>
          </p:cNvSpPr>
          <p:nvPr>
            <p:ph idx="1"/>
          </p:nvPr>
        </p:nvSpPr>
        <p:spPr>
          <a:xfrm>
            <a:off x="311729" y="988291"/>
            <a:ext cx="5230090" cy="5546436"/>
          </a:xfrm>
        </p:spPr>
        <p:txBody>
          <a:bodyPr>
            <a:normAutofit lnSpcReduction="10000"/>
          </a:bodyPr>
          <a:lstStyle/>
          <a:p>
            <a:pPr marL="45720" indent="0">
              <a:lnSpc>
                <a:spcPct val="107000"/>
              </a:lnSpc>
              <a:spcBef>
                <a:spcPts val="0"/>
              </a:spcBef>
              <a:spcAft>
                <a:spcPts val="800"/>
              </a:spcAft>
              <a:buNone/>
            </a:pPr>
            <a:r>
              <a:rPr lang="en-IN" sz="1800" b="1" kern="100" dirty="0">
                <a:effectLst/>
                <a:latin typeface="Calibri" panose="020F0502020204030204" pitchFamily="34" charset="0"/>
                <a:ea typeface="Calibri" panose="020F0502020204030204" pitchFamily="34" charset="0"/>
                <a:cs typeface="Mangal" panose="02040503050203030202" pitchFamily="18" charset="0"/>
              </a:rPr>
              <a:t>Results of Regression Algorithms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evaluation of these algorithms is carried out using a k-fold cross-validation approach with 10 folds. The performance metric used is the mean squared error (MSE), which measures how closely the predicted values align with the actual values. Here are the results for each regression algorithm:</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Linear Regression: MSE ≈ 18.66</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Lasso Regression: MSE ≈ 18.70</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Ridge Regression: MSE ≈ 18.66</a:t>
            </a:r>
          </a:p>
          <a:p>
            <a:pPr marL="342900" lvl="0" indent="-342900">
              <a:lnSpc>
                <a:spcPct val="107000"/>
              </a:lnSpc>
              <a:spcBef>
                <a:spcPts val="0"/>
              </a:spcBef>
              <a:spcAft>
                <a:spcPts val="800"/>
              </a:spcAft>
              <a:buFont typeface="+mj-lt"/>
              <a:buAutoNum type="arabicPeriod"/>
              <a:tabLst>
                <a:tab pos="457200" algn="l"/>
              </a:tabLs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ElasticNet</a:t>
            </a:r>
            <a:r>
              <a:rPr lang="en-IN" sz="1800" kern="100" dirty="0">
                <a:effectLst/>
                <a:latin typeface="Calibri" panose="020F0502020204030204" pitchFamily="34" charset="0"/>
                <a:ea typeface="Calibri" panose="020F0502020204030204" pitchFamily="34" charset="0"/>
                <a:cs typeface="Mangal" panose="02040503050203030202" pitchFamily="18" charset="0"/>
              </a:rPr>
              <a:t> Regression: MSE ≈ 18.70</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Neighbors</a:t>
            </a:r>
            <a:r>
              <a:rPr lang="en-IN" sz="1800" kern="100" dirty="0">
                <a:effectLst/>
                <a:latin typeface="Calibri" panose="020F0502020204030204" pitchFamily="34" charset="0"/>
                <a:ea typeface="Calibri" panose="020F0502020204030204" pitchFamily="34" charset="0"/>
                <a:cs typeface="Mangal" panose="02040503050203030202" pitchFamily="18" charset="0"/>
              </a:rPr>
              <a:t> Regression: MSE ≈ 22.10</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Decision Tree Regression: MSE ≈ 37.48</a:t>
            </a: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From these results, it's evident that Ridge regression stands out slightly ahead of the others, boasting the lowest MSE.</a:t>
            </a:r>
          </a:p>
          <a:p>
            <a:endParaRPr lang="en-IN" dirty="0"/>
          </a:p>
        </p:txBody>
      </p:sp>
      <p:pic>
        <p:nvPicPr>
          <p:cNvPr id="3074" name="Picture 2">
            <a:extLst>
              <a:ext uri="{FF2B5EF4-FFF2-40B4-BE49-F238E27FC236}">
                <a16:creationId xmlns:a16="http://schemas.microsoft.com/office/drawing/2014/main" id="{93E2B74F-9C2C-3AA5-8ECA-8288EB61C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693" y="1653309"/>
            <a:ext cx="5173101" cy="386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4296-0D19-B30B-94CF-E1EAF1C9104F}"/>
              </a:ext>
            </a:extLst>
          </p:cNvPr>
          <p:cNvSpPr>
            <a:spLocks noGrp="1"/>
          </p:cNvSpPr>
          <p:nvPr>
            <p:ph type="title"/>
          </p:nvPr>
        </p:nvSpPr>
        <p:spPr>
          <a:xfrm>
            <a:off x="1143000" y="434109"/>
            <a:ext cx="9875520" cy="1356360"/>
          </a:xfrm>
        </p:spPr>
        <p:txBody>
          <a:bodyPr/>
          <a:lstStyle/>
          <a:p>
            <a:pPr algn="ctr"/>
            <a:r>
              <a:rPr lang="en-US" dirty="0"/>
              <a:t>Introduction and Objective</a:t>
            </a:r>
            <a:endParaRPr lang="en-IN" dirty="0"/>
          </a:p>
        </p:txBody>
      </p:sp>
      <p:sp>
        <p:nvSpPr>
          <p:cNvPr id="3" name="Content Placeholder 2">
            <a:extLst>
              <a:ext uri="{FF2B5EF4-FFF2-40B4-BE49-F238E27FC236}">
                <a16:creationId xmlns:a16="http://schemas.microsoft.com/office/drawing/2014/main" id="{6C69EF38-DE30-0CF1-9365-5F7DC9664324}"/>
              </a:ext>
            </a:extLst>
          </p:cNvPr>
          <p:cNvSpPr>
            <a:spLocks noGrp="1"/>
          </p:cNvSpPr>
          <p:nvPr>
            <p:ph idx="1"/>
          </p:nvPr>
        </p:nvSpPr>
        <p:spPr>
          <a:xfrm>
            <a:off x="434109" y="1671781"/>
            <a:ext cx="11175999" cy="4752109"/>
          </a:xfrm>
        </p:spPr>
        <p:txBody>
          <a:bodyPr>
            <a:noAutofit/>
          </a:bodyPr>
          <a:lstStyle/>
          <a:p>
            <a:pPr algn="l">
              <a:spcBef>
                <a:spcPts val="0"/>
              </a:spcBef>
              <a:buFont typeface="Arial" panose="020B0604020202020204" pitchFamily="34" charset="0"/>
              <a:buChar char="•"/>
            </a:pPr>
            <a:r>
              <a:rPr lang="en-US" sz="1400" b="0" i="1" dirty="0">
                <a:effectLst/>
                <a:latin typeface="Candara" panose="020E0502030303020204" pitchFamily="34" charset="0"/>
              </a:rPr>
              <a:t>Introduction:</a:t>
            </a:r>
            <a:endParaRPr lang="en-US" sz="1400" b="0" i="0" dirty="0">
              <a:effectLst/>
              <a:latin typeface="Candara" panose="020E0502030303020204" pitchFamily="34" charset="0"/>
            </a:endParaRPr>
          </a:p>
          <a:p>
            <a:pPr marL="742950" lvl="1" indent="-285750" algn="l">
              <a:spcBef>
                <a:spcPts val="0"/>
              </a:spcBef>
              <a:buFont typeface="Arial" panose="020B0604020202020204" pitchFamily="34" charset="0"/>
              <a:buChar char="•"/>
            </a:pPr>
            <a:r>
              <a:rPr lang="en-US" sz="1400" b="0" i="0" dirty="0">
                <a:effectLst/>
                <a:latin typeface="Candara" panose="020E0502030303020204" pitchFamily="34" charset="0"/>
              </a:rPr>
              <a:t>Telemarketing is a pivotal strategy for customer engagement, and our project focuses on refining this process through advanced analytics and predictive modeling.</a:t>
            </a:r>
          </a:p>
          <a:p>
            <a:pPr marL="742950" lvl="1" indent="-285750" algn="l">
              <a:spcBef>
                <a:spcPts val="0"/>
              </a:spcBef>
              <a:buFont typeface="Arial" panose="020B0604020202020204" pitchFamily="34" charset="0"/>
              <a:buChar char="•"/>
            </a:pPr>
            <a:r>
              <a:rPr lang="en-US" sz="1400" b="0" i="0" dirty="0">
                <a:effectLst/>
                <a:latin typeface="Candara" panose="020E0502030303020204" pitchFamily="34" charset="0"/>
              </a:rPr>
              <a:t>This initiative stems from a comprehensive analysis of the bank's telemarketing practices, aiming to address existing challenges and enhance overall campaign efficiency.</a:t>
            </a:r>
          </a:p>
          <a:p>
            <a:pPr marL="742950" lvl="1" indent="-285750" algn="l">
              <a:spcBef>
                <a:spcPts val="0"/>
              </a:spcBef>
              <a:buFont typeface="Arial" panose="020B0604020202020204" pitchFamily="34" charset="0"/>
              <a:buChar char="•"/>
            </a:pPr>
            <a:endParaRPr lang="en-US" sz="1400" b="0" i="0" dirty="0">
              <a:effectLst/>
              <a:latin typeface="Candara" panose="020E0502030303020204" pitchFamily="34" charset="0"/>
            </a:endParaRPr>
          </a:p>
          <a:p>
            <a:pPr algn="l">
              <a:spcBef>
                <a:spcPts val="0"/>
              </a:spcBef>
            </a:pPr>
            <a:r>
              <a:rPr lang="en-US" sz="1400" b="0" i="1" dirty="0">
                <a:effectLst/>
                <a:latin typeface="Candara" panose="020E0502030303020204" pitchFamily="34" charset="0"/>
              </a:rPr>
              <a:t>Objective: </a:t>
            </a:r>
            <a:r>
              <a:rPr lang="en-US" sz="1400" b="0" i="0" dirty="0">
                <a:effectLst/>
                <a:latin typeface="Candara" panose="020E0502030303020204" pitchFamily="34" charset="0"/>
              </a:rPr>
              <a:t>The objective of this project is to increase the effectiveness of the bank's telemarketing campaign by developing a more granular understanding of the customer base, predicting customer responses to telemarketing efforts, and establishing a target customer profile for future marketing plans. Specifically, the project aims to:</a:t>
            </a:r>
          </a:p>
          <a:p>
            <a:pPr marL="442913" indent="-174625" algn="l">
              <a:spcBef>
                <a:spcPts val="0"/>
              </a:spcBef>
              <a:buFont typeface="Arial" panose="020B0604020202020204" pitchFamily="34" charset="0"/>
              <a:buChar char="•"/>
            </a:pPr>
            <a:r>
              <a:rPr lang="en-US" sz="1400" b="0" i="0" dirty="0">
                <a:effectLst/>
                <a:latin typeface="Candara" panose="020E0502030303020204" pitchFamily="34" charset="0"/>
              </a:rPr>
              <a:t>Predict whether a bank client will subscribe to a term deposit based on various customer features, such as demographics and transaction history.</a:t>
            </a:r>
          </a:p>
          <a:p>
            <a:pPr marL="442913" indent="-174625" algn="l">
              <a:spcBef>
                <a:spcPts val="0"/>
              </a:spcBef>
              <a:buFont typeface="Arial" panose="020B0604020202020204" pitchFamily="34" charset="0"/>
              <a:buChar char="•"/>
            </a:pPr>
            <a:r>
              <a:rPr lang="en-US" sz="1400" b="0" i="0" dirty="0">
                <a:effectLst/>
                <a:latin typeface="Candara" panose="020E0502030303020204" pitchFamily="34" charset="0"/>
              </a:rPr>
              <a:t>Identify which types of customers are more likely to make term deposits.</a:t>
            </a:r>
          </a:p>
          <a:p>
            <a:pPr marL="442913" indent="-174625" algn="l">
              <a:spcBef>
                <a:spcPts val="0"/>
              </a:spcBef>
              <a:buFont typeface="Arial" panose="020B0604020202020204" pitchFamily="34" charset="0"/>
              <a:buChar char="•"/>
            </a:pPr>
            <a:r>
              <a:rPr lang="en-US" sz="1400" b="0" i="0" dirty="0">
                <a:effectLst/>
                <a:latin typeface="Candara" panose="020E0502030303020204" pitchFamily="34" charset="0"/>
              </a:rPr>
              <a:t>Optimize marketing efforts by focusing on the target customer profile.</a:t>
            </a:r>
          </a:p>
          <a:p>
            <a:pPr marL="442913" indent="-174625" algn="l">
              <a:spcBef>
                <a:spcPts val="0"/>
              </a:spcBef>
              <a:buFont typeface="Arial" panose="020B0604020202020204" pitchFamily="34" charset="0"/>
              <a:buChar char="•"/>
            </a:pPr>
            <a:r>
              <a:rPr lang="en-US" sz="1400" b="0" i="0" dirty="0">
                <a:effectLst/>
                <a:latin typeface="Candara" panose="020E0502030303020204" pitchFamily="34" charset="0"/>
              </a:rPr>
              <a:t>Improve customer satisfaction by reducing undesirable advertisements for certain customers.</a:t>
            </a:r>
          </a:p>
          <a:p>
            <a:pPr algn="l">
              <a:spcBef>
                <a:spcPts val="0"/>
              </a:spcBef>
              <a:buFont typeface="Arial" panose="020B0604020202020204" pitchFamily="34" charset="0"/>
              <a:buChar char="•"/>
            </a:pPr>
            <a:endParaRPr lang="en-US" sz="1400" b="0" i="0" dirty="0">
              <a:effectLst/>
              <a:latin typeface="Candara" panose="020E0502030303020204" pitchFamily="34" charset="0"/>
            </a:endParaRPr>
          </a:p>
          <a:p>
            <a:pPr algn="l">
              <a:spcBef>
                <a:spcPts val="0"/>
              </a:spcBef>
              <a:buFont typeface="Arial" panose="020B0604020202020204" pitchFamily="34" charset="0"/>
              <a:buChar char="•"/>
            </a:pPr>
            <a:r>
              <a:rPr lang="en-US" sz="1400" b="0" i="1" dirty="0">
                <a:effectLst/>
                <a:latin typeface="Candara" panose="020E0502030303020204" pitchFamily="34" charset="0"/>
              </a:rPr>
              <a:t>Key Focus Areas:</a:t>
            </a:r>
            <a:endParaRPr lang="en-US" sz="1400" b="0" i="0" dirty="0">
              <a:effectLst/>
              <a:latin typeface="Candara" panose="020E0502030303020204" pitchFamily="34" charset="0"/>
            </a:endParaRPr>
          </a:p>
          <a:p>
            <a:pPr marL="742950" lvl="1" indent="-285750" algn="l">
              <a:spcBef>
                <a:spcPts val="0"/>
              </a:spcBef>
              <a:buFont typeface="Arial" panose="020B0604020202020204" pitchFamily="34" charset="0"/>
              <a:buChar char="•"/>
            </a:pPr>
            <a:r>
              <a:rPr lang="en-US" sz="1400" b="1" i="0" dirty="0">
                <a:effectLst/>
                <a:latin typeface="Candara" panose="020E0502030303020204" pitchFamily="34" charset="0"/>
              </a:rPr>
              <a:t>Customer Targeting:</a:t>
            </a:r>
            <a:r>
              <a:rPr lang="en-US" sz="1400" b="0" i="0" dirty="0">
                <a:effectLst/>
                <a:latin typeface="Candara" panose="020E0502030303020204" pitchFamily="34" charset="0"/>
              </a:rPr>
              <a:t> Precision in identifying customers with a higher likelihood of subscription.</a:t>
            </a:r>
          </a:p>
          <a:p>
            <a:pPr marL="742950" lvl="1" indent="-285750" algn="l">
              <a:spcBef>
                <a:spcPts val="0"/>
              </a:spcBef>
              <a:buFont typeface="Arial" panose="020B0604020202020204" pitchFamily="34" charset="0"/>
              <a:buChar char="•"/>
            </a:pPr>
            <a:r>
              <a:rPr lang="en-US" sz="1400" b="1" i="0" dirty="0">
                <a:effectLst/>
                <a:latin typeface="Candara" panose="020E0502030303020204" pitchFamily="34" charset="0"/>
              </a:rPr>
              <a:t>Resource Allocation:</a:t>
            </a:r>
            <a:r>
              <a:rPr lang="en-US" sz="1400" b="0" i="0" dirty="0">
                <a:effectLst/>
                <a:latin typeface="Candara" panose="020E0502030303020204" pitchFamily="34" charset="0"/>
              </a:rPr>
              <a:t> Optimizing the allocation of marketing resources to improve cost-effectiveness.</a:t>
            </a:r>
          </a:p>
          <a:p>
            <a:pPr marL="742950" lvl="1" indent="-285750" algn="l">
              <a:spcBef>
                <a:spcPts val="0"/>
              </a:spcBef>
              <a:buFont typeface="Arial" panose="020B0604020202020204" pitchFamily="34" charset="0"/>
              <a:buChar char="•"/>
            </a:pPr>
            <a:r>
              <a:rPr lang="en-US" sz="1400" b="1" i="0" dirty="0">
                <a:effectLst/>
                <a:latin typeface="Candara" panose="020E0502030303020204" pitchFamily="34" charset="0"/>
              </a:rPr>
              <a:t>Enhanced Customer Interaction:</a:t>
            </a:r>
            <a:r>
              <a:rPr lang="en-US" sz="1400" b="0" i="0" dirty="0">
                <a:effectLst/>
                <a:latin typeface="Candara" panose="020E0502030303020204" pitchFamily="34" charset="0"/>
              </a:rPr>
              <a:t> Utilizing data insights to enhance the overall customer experience during telemarketing calls.</a:t>
            </a:r>
          </a:p>
          <a:p>
            <a:pPr>
              <a:spcBef>
                <a:spcPts val="0"/>
              </a:spcBef>
            </a:pPr>
            <a:endParaRPr lang="en-IN" sz="1400" dirty="0">
              <a:latin typeface="Candara" panose="020E0502030303020204" pitchFamily="34" charset="0"/>
            </a:endParaRPr>
          </a:p>
        </p:txBody>
      </p:sp>
    </p:spTree>
    <p:extLst>
      <p:ext uri="{BB962C8B-B14F-4D97-AF65-F5344CB8AC3E}">
        <p14:creationId xmlns:p14="http://schemas.microsoft.com/office/powerpoint/2010/main" val="821725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C0DC-DDD7-35E5-5D16-E4341D01FDA4}"/>
              </a:ext>
            </a:extLst>
          </p:cNvPr>
          <p:cNvSpPr>
            <a:spLocks noGrp="1"/>
          </p:cNvSpPr>
          <p:nvPr>
            <p:ph type="title"/>
          </p:nvPr>
        </p:nvSpPr>
        <p:spPr>
          <a:xfrm>
            <a:off x="247073" y="120073"/>
            <a:ext cx="9875520" cy="1356360"/>
          </a:xfrm>
        </p:spPr>
        <p:txBody>
          <a:bodyPr/>
          <a:lstStyle/>
          <a:p>
            <a:r>
              <a:rPr lang="en-US" dirty="0" err="1"/>
              <a:t>Standerdize</a:t>
            </a:r>
            <a:r>
              <a:rPr lang="en-US" dirty="0"/>
              <a:t> Data</a:t>
            </a:r>
            <a:endParaRPr lang="en-IN" dirty="0"/>
          </a:p>
        </p:txBody>
      </p:sp>
      <p:sp>
        <p:nvSpPr>
          <p:cNvPr id="3" name="Content Placeholder 2">
            <a:extLst>
              <a:ext uri="{FF2B5EF4-FFF2-40B4-BE49-F238E27FC236}">
                <a16:creationId xmlns:a16="http://schemas.microsoft.com/office/drawing/2014/main" id="{090CB76F-0C9B-03BA-6FF1-E1A9F418CA7F}"/>
              </a:ext>
            </a:extLst>
          </p:cNvPr>
          <p:cNvSpPr>
            <a:spLocks noGrp="1"/>
          </p:cNvSpPr>
          <p:nvPr>
            <p:ph idx="1"/>
          </p:nvPr>
        </p:nvSpPr>
        <p:spPr>
          <a:xfrm>
            <a:off x="339437" y="1632527"/>
            <a:ext cx="4481945" cy="4888346"/>
          </a:xfrm>
        </p:spPr>
        <p:txBody>
          <a:bodyPr>
            <a:normAutofit fontScale="77500" lnSpcReduction="20000"/>
          </a:bodyPr>
          <a:lstStyle/>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To ensure that the models are performing on an even playing field, data standardization is performed using the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StandardScaler</a:t>
            </a:r>
            <a:r>
              <a:rPr lang="en-IN" sz="1800" kern="100" dirty="0">
                <a:effectLst/>
                <a:latin typeface="Calibri" panose="020F0502020204030204" pitchFamily="34" charset="0"/>
                <a:ea typeface="Calibri" panose="020F0502020204030204" pitchFamily="34" charset="0"/>
                <a:cs typeface="Mangal" panose="02040503050203030202" pitchFamily="18" charset="0"/>
              </a:rPr>
              <a:t>. This step involves scaling all features to have a consistent scale. Standardization can significantly improve the performance of some machine learning models.</a:t>
            </a: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Results of Standardized Regression Algorithms</a:t>
            </a: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Following the standardization process, the regression models are re-evaluated, producing the following results:</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Linear Regression: MSE ≈ 18.66</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Lasso Regression: MSE ≈ 18.72</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Ridge Regression: MSE ≈ 18.66</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ElasticNet</a:t>
            </a:r>
            <a:r>
              <a:rPr lang="en-IN" sz="1800" kern="100" dirty="0">
                <a:effectLst/>
                <a:latin typeface="Calibri" panose="020F0502020204030204" pitchFamily="34" charset="0"/>
                <a:ea typeface="Calibri" panose="020F0502020204030204" pitchFamily="34" charset="0"/>
                <a:cs typeface="Mangal" panose="02040503050203030202" pitchFamily="18" charset="0"/>
              </a:rPr>
              <a:t> Regression: MSE ≈ 18.72</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K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Neighbors</a:t>
            </a:r>
            <a:r>
              <a:rPr lang="en-IN" sz="1800" kern="100" dirty="0">
                <a:effectLst/>
                <a:latin typeface="Calibri" panose="020F0502020204030204" pitchFamily="34" charset="0"/>
                <a:ea typeface="Calibri" panose="020F0502020204030204" pitchFamily="34" charset="0"/>
                <a:cs typeface="Mangal" panose="02040503050203030202" pitchFamily="18" charset="0"/>
              </a:rPr>
              <a:t> Regression: MSE ≈ 22.14</a:t>
            </a:r>
          </a:p>
          <a:p>
            <a:pPr marL="342900" lvl="0" indent="-342900">
              <a:lnSpc>
                <a:spcPct val="107000"/>
              </a:lnSpc>
              <a:spcBef>
                <a:spcPts val="0"/>
              </a:spcBef>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Scaled Decision Tree Regression: MSE ≈ 37.30</a:t>
            </a: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Surprisingly, even after standardization, Ridge regression maintains its leading position with the lowest MSE, which highlights its robustness and predictive capabilities.</a:t>
            </a:r>
          </a:p>
          <a:p>
            <a:pPr>
              <a:spcBef>
                <a:spcPts val="0"/>
              </a:spcBef>
            </a:pPr>
            <a:endParaRPr lang="en-IN" dirty="0"/>
          </a:p>
        </p:txBody>
      </p:sp>
      <p:pic>
        <p:nvPicPr>
          <p:cNvPr id="5" name="Picture 4">
            <a:extLst>
              <a:ext uri="{FF2B5EF4-FFF2-40B4-BE49-F238E27FC236}">
                <a16:creationId xmlns:a16="http://schemas.microsoft.com/office/drawing/2014/main" id="{00E20879-2AF2-0259-EC49-76C2766D98FF}"/>
              </a:ext>
            </a:extLst>
          </p:cNvPr>
          <p:cNvPicPr>
            <a:picLocks noChangeAspect="1"/>
          </p:cNvPicPr>
          <p:nvPr/>
        </p:nvPicPr>
        <p:blipFill>
          <a:blip r:embed="rId2"/>
          <a:stretch>
            <a:fillRect/>
          </a:stretch>
        </p:blipFill>
        <p:spPr>
          <a:xfrm>
            <a:off x="5116332" y="405678"/>
            <a:ext cx="5679245" cy="3815340"/>
          </a:xfrm>
          <a:prstGeom prst="rect">
            <a:avLst/>
          </a:prstGeom>
        </p:spPr>
      </p:pic>
      <p:pic>
        <p:nvPicPr>
          <p:cNvPr id="4098" name="Picture 2">
            <a:extLst>
              <a:ext uri="{FF2B5EF4-FFF2-40B4-BE49-F238E27FC236}">
                <a16:creationId xmlns:a16="http://schemas.microsoft.com/office/drawing/2014/main" id="{624D211C-CC7F-4503-B073-C10D8B74E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502" y="3327400"/>
            <a:ext cx="4427519" cy="330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2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3E21-2698-A8BE-06FD-1D02CFB0C740}"/>
              </a:ext>
            </a:extLst>
          </p:cNvPr>
          <p:cNvSpPr>
            <a:spLocks noGrp="1"/>
          </p:cNvSpPr>
          <p:nvPr>
            <p:ph type="title"/>
          </p:nvPr>
        </p:nvSpPr>
        <p:spPr>
          <a:xfrm>
            <a:off x="1143000" y="286328"/>
            <a:ext cx="9875520" cy="729672"/>
          </a:xfrm>
        </p:spPr>
        <p:txBody>
          <a:bodyPr/>
          <a:lstStyle/>
          <a:p>
            <a:pPr algn="ctr"/>
            <a:r>
              <a:rPr lang="en-US" dirty="0"/>
              <a:t>Evaluate Model</a:t>
            </a:r>
            <a:endParaRPr lang="en-IN" dirty="0"/>
          </a:p>
        </p:txBody>
      </p:sp>
      <p:sp>
        <p:nvSpPr>
          <p:cNvPr id="3" name="Content Placeholder 2">
            <a:extLst>
              <a:ext uri="{FF2B5EF4-FFF2-40B4-BE49-F238E27FC236}">
                <a16:creationId xmlns:a16="http://schemas.microsoft.com/office/drawing/2014/main" id="{DB175F2B-D36D-5E92-A4E6-11E0672DBF07}"/>
              </a:ext>
            </a:extLst>
          </p:cNvPr>
          <p:cNvSpPr>
            <a:spLocks noGrp="1"/>
          </p:cNvSpPr>
          <p:nvPr>
            <p:ph idx="1"/>
          </p:nvPr>
        </p:nvSpPr>
        <p:spPr>
          <a:xfrm>
            <a:off x="378692" y="932873"/>
            <a:ext cx="5717308" cy="5551054"/>
          </a:xfrm>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 this final stage of the analysis, the Ridge regression model is assessed on the test set. The evaluation reveals an MSE of approximately 17.78. The magnitude of this MSE reflects the quality of predictions, with lower values signifying that the model's predictions are closer to the actual duration values.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Notably, this dataset contains phone call durations that range from 0.1 to 81.97 minutes, indicating substantial variability. The resulting MSE of 17.78 is a strong indication of Ridge regression's effectiveness in estimating the 'duration' variable, even within this wide range. This achievement means that the bank can confidently estimate the duration of campaign calls for each client using their respective customer profiles. Such profiles include attributes like age, job, and loan status.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 conclusion, Ridge regression emerges as the optimal choice for estimating the duration of phone calls, offering a valuable tool for the bank to predict subscription rates based on customer statistics. The relatively low MSE on the test set signifies the model's effectiveness and its potential to enhance campaign planning and decision-making processes.</a:t>
            </a:r>
          </a:p>
          <a:p>
            <a:endParaRPr lang="en-IN" dirty="0"/>
          </a:p>
        </p:txBody>
      </p:sp>
      <p:pic>
        <p:nvPicPr>
          <p:cNvPr id="7" name="Picture 6">
            <a:extLst>
              <a:ext uri="{FF2B5EF4-FFF2-40B4-BE49-F238E27FC236}">
                <a16:creationId xmlns:a16="http://schemas.microsoft.com/office/drawing/2014/main" id="{29051CE7-13EB-B47F-E94E-B7B661630982}"/>
              </a:ext>
            </a:extLst>
          </p:cNvPr>
          <p:cNvPicPr>
            <a:picLocks noChangeAspect="1"/>
          </p:cNvPicPr>
          <p:nvPr/>
        </p:nvPicPr>
        <p:blipFill>
          <a:blip r:embed="rId2"/>
          <a:stretch>
            <a:fillRect/>
          </a:stretch>
        </p:blipFill>
        <p:spPr>
          <a:xfrm>
            <a:off x="6197600" y="1154545"/>
            <a:ext cx="5615708" cy="2294880"/>
          </a:xfrm>
          <a:prstGeom prst="rect">
            <a:avLst/>
          </a:prstGeom>
        </p:spPr>
      </p:pic>
      <p:sp>
        <p:nvSpPr>
          <p:cNvPr id="8" name="TextBox 7">
            <a:extLst>
              <a:ext uri="{FF2B5EF4-FFF2-40B4-BE49-F238E27FC236}">
                <a16:creationId xmlns:a16="http://schemas.microsoft.com/office/drawing/2014/main" id="{DC5C0018-7E76-1C62-6A05-323309795815}"/>
              </a:ext>
            </a:extLst>
          </p:cNvPr>
          <p:cNvSpPr txBox="1"/>
          <p:nvPr/>
        </p:nvSpPr>
        <p:spPr>
          <a:xfrm>
            <a:off x="6326909" y="3888509"/>
            <a:ext cx="5098473" cy="2585323"/>
          </a:xfrm>
          <a:prstGeom prst="rect">
            <a:avLst/>
          </a:prstGeom>
          <a:noFill/>
        </p:spPr>
        <p:txBody>
          <a:bodyPr wrap="square" rtlCol="0">
            <a:spAutoFit/>
          </a:bodyPr>
          <a:lstStyle/>
          <a:p>
            <a:r>
              <a:rPr lang="en-US" b="0" i="0" dirty="0">
                <a:solidFill>
                  <a:schemeClr val="accent1"/>
                </a:solidFill>
                <a:effectLst/>
                <a:latin typeface="Helvetica Neue"/>
              </a:rPr>
              <a:t>According to the previous analysis, observations on duration are extremely varied from 0.1 to 81.97 minutes in this dataset. Therefore, a 17.78 MSE testifies that ridge regression is a sound model in predicting the target variable and suggests that the bank can roughly estimate the duration of campaign calls of each client using their customer profiles such as age, job, and loans.</a:t>
            </a:r>
            <a:endParaRPr lang="en-IN" dirty="0">
              <a:solidFill>
                <a:schemeClr val="accent1"/>
              </a:solidFill>
            </a:endParaRPr>
          </a:p>
        </p:txBody>
      </p:sp>
    </p:spTree>
    <p:extLst>
      <p:ext uri="{BB962C8B-B14F-4D97-AF65-F5344CB8AC3E}">
        <p14:creationId xmlns:p14="http://schemas.microsoft.com/office/powerpoint/2010/main" val="403527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12BC-6444-226C-2578-7F8FF2D6373F}"/>
              </a:ext>
            </a:extLst>
          </p:cNvPr>
          <p:cNvSpPr>
            <a:spLocks noGrp="1"/>
          </p:cNvSpPr>
          <p:nvPr>
            <p:ph type="title"/>
          </p:nvPr>
        </p:nvSpPr>
        <p:spPr>
          <a:xfrm>
            <a:off x="1391920" y="304799"/>
            <a:ext cx="9408160" cy="646546"/>
          </a:xfrm>
        </p:spPr>
        <p:txBody>
          <a:bodyPr>
            <a:normAutofit fontScale="90000"/>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68FA18C2-931F-5569-2E99-1091D4C26CCC}"/>
              </a:ext>
            </a:extLst>
          </p:cNvPr>
          <p:cNvSpPr>
            <a:spLocks noGrp="1"/>
          </p:cNvSpPr>
          <p:nvPr>
            <p:ph idx="1"/>
          </p:nvPr>
        </p:nvSpPr>
        <p:spPr>
          <a:xfrm>
            <a:off x="544945" y="1034473"/>
            <a:ext cx="11120581" cy="5421745"/>
          </a:xfrm>
        </p:spPr>
        <p:txBody>
          <a:bodyPr>
            <a:normAutofit lnSpcReduction="10000"/>
          </a:bodyPr>
          <a:lstStyle/>
          <a:p>
            <a:pPr>
              <a:lnSpc>
                <a:spcPct val="107000"/>
              </a:lnSpc>
              <a:spcBef>
                <a:spcPts val="0"/>
              </a:spcBef>
              <a:spcAft>
                <a:spcPts val="800"/>
              </a:spcAft>
            </a:pPr>
            <a:r>
              <a:rPr lang="en-US" sz="1400" i="0" dirty="0">
                <a:effectLst/>
                <a:latin typeface="Helvetica Neue"/>
              </a:rPr>
              <a:t>The main objective of this project is to increase the effectiveness of the bank's telemarketing campaign, which was successfully met through data analysis, visualization and analytical model building. A target customer profile was established while classification and regression models were built to predict customers' response to the term deposit campaign.</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primary objective of this project is to enhance the efficiency and effectiveness of the bank's telemarketing campaign. The key outcomes are:</a:t>
            </a: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Target Customer Profile</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A well-defined target customer profile has been established. The customers most likely to respond positively to the term deposit campaign exhibit the following characteristics:</a:t>
            </a:r>
          </a:p>
          <a:p>
            <a:pPr marL="342900" lvl="0" indent="-342900">
              <a:lnSpc>
                <a:spcPct val="107000"/>
              </a:lnSpc>
              <a:spcBef>
                <a:spcPts val="0"/>
              </a:spcBef>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Age Segmentation: </a:t>
            </a:r>
            <a:r>
              <a:rPr lang="en-IN" sz="1400" kern="100" dirty="0">
                <a:effectLst/>
                <a:latin typeface="Calibri" panose="020F0502020204030204" pitchFamily="34" charset="0"/>
                <a:ea typeface="Calibri" panose="020F0502020204030204" pitchFamily="34" charset="0"/>
                <a:cs typeface="Mangal" panose="02040503050203030202" pitchFamily="18" charset="0"/>
              </a:rPr>
              <a:t>They are either young (age &lt; 30) or senior (age &gt; 60) individuals.</a:t>
            </a:r>
          </a:p>
          <a:p>
            <a:pPr marL="342900" lvl="0" indent="-342900">
              <a:lnSpc>
                <a:spcPct val="107000"/>
              </a:lnSpc>
              <a:spcBef>
                <a:spcPts val="0"/>
              </a:spcBef>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Life Stage: </a:t>
            </a:r>
            <a:r>
              <a:rPr lang="en-IN" sz="1400" kern="100" dirty="0">
                <a:effectLst/>
                <a:latin typeface="Calibri" panose="020F0502020204030204" pitchFamily="34" charset="0"/>
                <a:ea typeface="Calibri" panose="020F0502020204030204" pitchFamily="34" charset="0"/>
                <a:cs typeface="Mangal" panose="02040503050203030202" pitchFamily="18" charset="0"/>
              </a:rPr>
              <a:t>They are students or retired individuals.</a:t>
            </a:r>
          </a:p>
          <a:p>
            <a:pPr marL="342900" lvl="0" indent="-342900">
              <a:lnSpc>
                <a:spcPct val="107000"/>
              </a:lnSpc>
              <a:spcBef>
                <a:spcPts val="0"/>
              </a:spcBef>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Strong Financial Position: </a:t>
            </a:r>
            <a:r>
              <a:rPr lang="en-IN" sz="1400" kern="100" dirty="0">
                <a:effectLst/>
                <a:latin typeface="Calibri" panose="020F0502020204030204" pitchFamily="34" charset="0"/>
                <a:ea typeface="Calibri" panose="020F0502020204030204" pitchFamily="34" charset="0"/>
                <a:cs typeface="Mangal" panose="02040503050203030202" pitchFamily="18" charset="0"/>
              </a:rPr>
              <a:t>They maintain a bank account balance of more than 5000 euros.</a:t>
            </a: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Models for Response Prediction</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To effectively identify and allocate marketing efforts, two key models have been developed:</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0"/>
              </a:spcBef>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Classification Model: </a:t>
            </a:r>
            <a:r>
              <a:rPr lang="en-IN" sz="1400" kern="100" dirty="0">
                <a:effectLst/>
                <a:latin typeface="Calibri" panose="020F0502020204030204" pitchFamily="34" charset="0"/>
                <a:ea typeface="Calibri" panose="020F0502020204030204" pitchFamily="34" charset="0"/>
                <a:cs typeface="Mangal" panose="02040503050203030202" pitchFamily="18" charset="0"/>
              </a:rPr>
              <a:t>A combination of Gradient boosting and ridge regression algorithms has been successfully used to build a classification model. This model predicts whether a customer is likely to accept a term deposit or not. It enables the bank to direct its marketing efforts more efficiently, allocating resources to clients who are highly likely to accept term deposits and reducing calls to those who are unlikely to do so.</a:t>
            </a:r>
          </a:p>
          <a:p>
            <a:pPr marL="342900" lvl="0" indent="-342900">
              <a:lnSpc>
                <a:spcPct val="107000"/>
              </a:lnSpc>
              <a:spcBef>
                <a:spcPts val="0"/>
              </a:spcBef>
              <a:spcAft>
                <a:spcPts val="800"/>
              </a:spcAft>
              <a:buFont typeface="+mj-lt"/>
              <a:buAutoNum type="arabicPeriod"/>
              <a:tabLst>
                <a:tab pos="457200" algn="l"/>
              </a:tabLst>
            </a:pPr>
            <a:r>
              <a:rPr lang="en-IN" sz="1400" b="1" kern="100" dirty="0">
                <a:latin typeface="Calibri" panose="020F0502020204030204" pitchFamily="34" charset="0"/>
                <a:ea typeface="Calibri" panose="020F0502020204030204" pitchFamily="34" charset="0"/>
                <a:cs typeface="Mangal" panose="02040503050203030202" pitchFamily="18" charset="0"/>
              </a:rPr>
              <a:t>Regression</a:t>
            </a:r>
            <a:r>
              <a:rPr lang="en-IN" sz="1400" b="1" kern="100" dirty="0">
                <a:effectLst/>
                <a:latin typeface="Calibri" panose="020F0502020204030204" pitchFamily="34" charset="0"/>
                <a:ea typeface="Calibri" panose="020F0502020204030204" pitchFamily="34" charset="0"/>
                <a:cs typeface="Mangal" panose="02040503050203030202" pitchFamily="18" charset="0"/>
              </a:rPr>
              <a:t> Model: </a:t>
            </a:r>
            <a:r>
              <a:rPr lang="en-IN" sz="1400" kern="100" dirty="0">
                <a:effectLst/>
                <a:latin typeface="Calibri" panose="020F0502020204030204" pitchFamily="34" charset="0"/>
                <a:ea typeface="Calibri" panose="020F0502020204030204" pitchFamily="34" charset="0"/>
                <a:cs typeface="Mangal" panose="02040503050203030202" pitchFamily="18" charset="0"/>
              </a:rPr>
              <a:t>This model, developed using ridge regression, helps predict the expected duration of a call before it is made. By predicting the duration, the bank can optimize its marketing plan, benefiting both the bank and its clients. It leads to a more efficient telemarketing campaign, saving time and effort for both parties, and preventing clients from receiving unwanted advertisements, which, in turn, enhances customer satisfaction.</a:t>
            </a:r>
          </a:p>
          <a:p>
            <a:pPr>
              <a:spcBef>
                <a:spcPts val="0"/>
              </a:spcBef>
            </a:pPr>
            <a:endParaRPr lang="en-IN" sz="1800" dirty="0"/>
          </a:p>
        </p:txBody>
      </p:sp>
    </p:spTree>
    <p:extLst>
      <p:ext uri="{BB962C8B-B14F-4D97-AF65-F5344CB8AC3E}">
        <p14:creationId xmlns:p14="http://schemas.microsoft.com/office/powerpoint/2010/main" val="1788801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49FC-31A0-DE9F-22B9-ACECE33B1C8B}"/>
              </a:ext>
            </a:extLst>
          </p:cNvPr>
          <p:cNvSpPr>
            <a:spLocks noGrp="1"/>
          </p:cNvSpPr>
          <p:nvPr>
            <p:ph type="title"/>
          </p:nvPr>
        </p:nvSpPr>
        <p:spPr>
          <a:xfrm>
            <a:off x="1176128" y="258618"/>
            <a:ext cx="9875520" cy="738909"/>
          </a:xfrm>
        </p:spPr>
        <p:txBody>
          <a:bodyPr/>
          <a:lstStyle/>
          <a:p>
            <a:pPr algn="ctr"/>
            <a:r>
              <a:rPr lang="en-US" dirty="0"/>
              <a:t>Recommendation</a:t>
            </a:r>
            <a:endParaRPr lang="en-IN" dirty="0"/>
          </a:p>
        </p:txBody>
      </p:sp>
      <p:sp>
        <p:nvSpPr>
          <p:cNvPr id="3" name="Content Placeholder 2">
            <a:extLst>
              <a:ext uri="{FF2B5EF4-FFF2-40B4-BE49-F238E27FC236}">
                <a16:creationId xmlns:a16="http://schemas.microsoft.com/office/drawing/2014/main" id="{E8A13B33-7A6C-C230-981B-4733B33EC15D}"/>
              </a:ext>
            </a:extLst>
          </p:cNvPr>
          <p:cNvSpPr>
            <a:spLocks noGrp="1"/>
          </p:cNvSpPr>
          <p:nvPr>
            <p:ph idx="1"/>
          </p:nvPr>
        </p:nvSpPr>
        <p:spPr>
          <a:xfrm>
            <a:off x="526474" y="1293091"/>
            <a:ext cx="11102108" cy="4913745"/>
          </a:xfrm>
        </p:spPr>
        <p:txBody>
          <a:bodyPr>
            <a:normAutofit fontScale="85000" lnSpcReduction="10000"/>
          </a:bodyPr>
          <a:lstStyle/>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To further enhance the effectiveness of the telemarketing campaign, the following recommendations are suggested:</a:t>
            </a:r>
          </a:p>
          <a:p>
            <a:pPr marL="342900" lvl="0" indent="-342900">
              <a:lnSpc>
                <a:spcPct val="107000"/>
              </a:lnSpc>
              <a:spcBef>
                <a:spcPts val="0"/>
              </a:spcBef>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Timing Considerations: </a:t>
            </a:r>
            <a:r>
              <a:rPr lang="en-IN" sz="1800" kern="100" dirty="0">
                <a:effectLst/>
                <a:latin typeface="Calibri" panose="020F0502020204030204" pitchFamily="34" charset="0"/>
                <a:ea typeface="Calibri" panose="020F0502020204030204" pitchFamily="34" charset="0"/>
                <a:cs typeface="Mangal" panose="02040503050203030202" pitchFamily="18" charset="0"/>
              </a:rPr>
              <a:t>When executing marketing strategies, the timing of the campaign should be thoughtfully considered. The analysis has indicated that March, September, October, and December have the highest success rates. However, it's essential to gather more data and conduct ongoing analysis to ensure that this seasonal effect persists over time. If this trend is consistent, the bank should plan its telemarketing campaign during the fall and spring seasons to maximize its impact.</a:t>
            </a:r>
          </a:p>
          <a:p>
            <a:pPr marL="342900" lvl="0" indent="-342900">
              <a:lnSpc>
                <a:spcPct val="107000"/>
              </a:lnSpc>
              <a:spcBef>
                <a:spcPts val="0"/>
              </a:spcBef>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Smarter Marketing Design: </a:t>
            </a:r>
            <a:r>
              <a:rPr lang="en-IN" sz="1800" kern="100" dirty="0">
                <a:effectLst/>
                <a:latin typeface="Calibri" panose="020F0502020204030204" pitchFamily="34" charset="0"/>
                <a:ea typeface="Calibri" panose="020F0502020204030204" pitchFamily="34" charset="0"/>
                <a:cs typeface="Mangal" panose="02040503050203030202" pitchFamily="18" charset="0"/>
              </a:rPr>
              <a:t>By focusing on the right customers as identified by the classification models, the bank can expect more positive responses. Over time, this is likely to reduce the imbalance in the original dataset. To increase the likelihood of subscription, the bank should also re-evaluate the content and design of its current campaign, making it more appealing and relevant to the target customers. A well-designed and targeted campaign will enhance customer engagement and subscription rates.</a:t>
            </a:r>
          </a:p>
          <a:p>
            <a:pPr marL="342900" lvl="0" indent="-342900">
              <a:lnSpc>
                <a:spcPct val="107000"/>
              </a:lnSpc>
              <a:spcBef>
                <a:spcPts val="0"/>
              </a:spcBef>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Better Service Provision: </a:t>
            </a:r>
            <a:r>
              <a:rPr lang="en-IN" sz="1800" kern="100" dirty="0">
                <a:effectLst/>
                <a:latin typeface="Calibri" panose="020F0502020204030204" pitchFamily="34" charset="0"/>
                <a:ea typeface="Calibri" panose="020F0502020204030204" pitchFamily="34" charset="0"/>
                <a:cs typeface="Mangal" panose="02040503050203030202" pitchFamily="18" charset="0"/>
              </a:rPr>
              <a:t>With a more granular understanding of its customer base, the bank can provide tailored banking services. For example, insights into marital status and occupation provide a glimpse into a customer's life stage, while loan status indicates their overall risk profile. Armed with this information, the bank can anticipate when a customer might be interested in making an investment. By offering the right banking services to the right customers at the right time, the bank can better satisfy customer demands, thus enhancing customer loyalty and long-term relationships.</a:t>
            </a:r>
          </a:p>
          <a:p>
            <a:pP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 summary, the combination of predictive models and data-driven insights equips the bank with the tools and knowledge to optimize its telemarketing campaigns. By following these recommendations, the bank can further improve its marketing strategies, target the right customers, and provide enhanced services, ultimately leading to a more successful and efficient telemarketing campaign while ensuring customer satisfaction and loyalty.</a:t>
            </a:r>
          </a:p>
          <a:p>
            <a:endParaRPr lang="en-IN" dirty="0"/>
          </a:p>
        </p:txBody>
      </p:sp>
    </p:spTree>
    <p:extLst>
      <p:ext uri="{BB962C8B-B14F-4D97-AF65-F5344CB8AC3E}">
        <p14:creationId xmlns:p14="http://schemas.microsoft.com/office/powerpoint/2010/main" val="48089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Free Download on Freepik">
            <a:extLst>
              <a:ext uri="{FF2B5EF4-FFF2-40B4-BE49-F238E27FC236}">
                <a16:creationId xmlns:a16="http://schemas.microsoft.com/office/drawing/2014/main" id="{21E21083-52CC-0134-ABAE-13B7E5351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337" y="1251632"/>
            <a:ext cx="6537325" cy="435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49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7AE8-487A-81A7-16F5-BCE7D8E6DD07}"/>
              </a:ext>
            </a:extLst>
          </p:cNvPr>
          <p:cNvSpPr>
            <a:spLocks noGrp="1"/>
          </p:cNvSpPr>
          <p:nvPr>
            <p:ph type="title"/>
          </p:nvPr>
        </p:nvSpPr>
        <p:spPr>
          <a:xfrm>
            <a:off x="718127" y="387927"/>
            <a:ext cx="10755746" cy="674255"/>
          </a:xfrm>
        </p:spPr>
        <p:txBody>
          <a:bodyPr>
            <a:normAutofit fontScale="90000"/>
          </a:bodyPr>
          <a:lstStyle/>
          <a:p>
            <a:pPr algn="ctr"/>
            <a:r>
              <a:rPr lang="en-US" b="1" i="0" dirty="0">
                <a:effectLst/>
                <a:latin typeface="Söhne"/>
              </a:rPr>
              <a:t>Business Challenge</a:t>
            </a:r>
            <a:endParaRPr lang="en-IN" dirty="0"/>
          </a:p>
        </p:txBody>
      </p:sp>
      <p:sp>
        <p:nvSpPr>
          <p:cNvPr id="3" name="Content Placeholder 2">
            <a:extLst>
              <a:ext uri="{FF2B5EF4-FFF2-40B4-BE49-F238E27FC236}">
                <a16:creationId xmlns:a16="http://schemas.microsoft.com/office/drawing/2014/main" id="{CEC3ECA0-A4DF-3F00-1F67-00E7FFD86684}"/>
              </a:ext>
            </a:extLst>
          </p:cNvPr>
          <p:cNvSpPr>
            <a:spLocks noGrp="1"/>
          </p:cNvSpPr>
          <p:nvPr>
            <p:ph idx="1"/>
          </p:nvPr>
        </p:nvSpPr>
        <p:spPr>
          <a:xfrm>
            <a:off x="293254" y="1514764"/>
            <a:ext cx="11584710" cy="5061527"/>
          </a:xfrm>
        </p:spPr>
        <p:txBody>
          <a:bodyPr>
            <a:normAutofit fontScale="62500" lnSpcReduction="20000"/>
          </a:bodyPr>
          <a:lstStyle/>
          <a:p>
            <a:pPr algn="l">
              <a:buFont typeface="Arial" panose="020B0604020202020204" pitchFamily="34" charset="0"/>
              <a:buChar char="•"/>
            </a:pPr>
            <a:r>
              <a:rPr lang="en-US" sz="2500" b="0" i="1" dirty="0">
                <a:effectLst/>
                <a:latin typeface="Söhne"/>
              </a:rPr>
              <a:t>Problem Statement:</a:t>
            </a:r>
            <a:endParaRPr lang="en-US" sz="2500" b="0" i="0" dirty="0">
              <a:effectLst/>
              <a:latin typeface="Söhne"/>
            </a:endParaRPr>
          </a:p>
          <a:p>
            <a:pPr marL="742950" lvl="1" indent="-285750" algn="l">
              <a:buFont typeface="Arial" panose="020B0604020202020204" pitchFamily="34" charset="0"/>
              <a:buChar char="•"/>
            </a:pPr>
            <a:r>
              <a:rPr lang="en-US" sz="2200" b="0" i="0" dirty="0">
                <a:effectLst/>
                <a:latin typeface="Söhne"/>
              </a:rPr>
              <a:t>The bank faces challenges in its telemarketing campaigns, marked by low subscription rates and inefficient resource utilization.</a:t>
            </a:r>
          </a:p>
          <a:p>
            <a:pPr marL="742950" lvl="1" indent="-285750" algn="l">
              <a:buFont typeface="Arial" panose="020B0604020202020204" pitchFamily="34" charset="0"/>
              <a:buChar char="•"/>
            </a:pPr>
            <a:r>
              <a:rPr lang="en-US" sz="2200" b="0" i="0" dirty="0">
                <a:effectLst/>
                <a:latin typeface="Söhne"/>
              </a:rPr>
              <a:t>The existing approach lacks precision in customer targeting, resulting in a high number of unproductive calls and increased operational costs.</a:t>
            </a:r>
          </a:p>
          <a:p>
            <a:pPr algn="l">
              <a:buFont typeface="Arial" panose="020B0604020202020204" pitchFamily="34" charset="0"/>
              <a:buChar char="•"/>
            </a:pPr>
            <a:r>
              <a:rPr lang="en-US" sz="2500" b="0" i="1" dirty="0">
                <a:effectLst/>
                <a:latin typeface="Söhne"/>
              </a:rPr>
              <a:t>Business Challenge:</a:t>
            </a:r>
            <a:endParaRPr lang="en-US" sz="2500" b="0" i="0" dirty="0">
              <a:effectLst/>
              <a:latin typeface="Söhne"/>
            </a:endParaRPr>
          </a:p>
          <a:p>
            <a:pPr marL="742950" lvl="1" indent="-285750" algn="l">
              <a:buFont typeface="Arial" panose="020B0604020202020204" pitchFamily="34" charset="0"/>
              <a:buChar char="•"/>
            </a:pPr>
            <a:r>
              <a:rPr lang="en-US" sz="2200" b="0" i="0" dirty="0">
                <a:effectLst/>
                <a:latin typeface="Söhne"/>
              </a:rPr>
              <a:t>Inefficiencies in the telemarketing process lead to a suboptimal allocation of resources, impacting the overall success of subscription campaigns.</a:t>
            </a:r>
          </a:p>
          <a:p>
            <a:pPr marL="742950" lvl="1" indent="-285750" algn="l">
              <a:buFont typeface="Arial" panose="020B0604020202020204" pitchFamily="34" charset="0"/>
              <a:buChar char="•"/>
            </a:pPr>
            <a:r>
              <a:rPr lang="en-US" sz="2200" b="0" i="0" dirty="0">
                <a:effectLst/>
                <a:latin typeface="Söhne"/>
              </a:rPr>
              <a:t>There is a need to enhance customer targeting to increase the likelihood of subscription, reduce operational costs, and improve the customer experience during telemarketing interactions.</a:t>
            </a:r>
          </a:p>
          <a:p>
            <a:pPr algn="l">
              <a:buFont typeface="Arial" panose="020B0604020202020204" pitchFamily="34" charset="0"/>
              <a:buChar char="•"/>
            </a:pPr>
            <a:r>
              <a:rPr lang="en-US" sz="2500" b="0" i="1" dirty="0">
                <a:effectLst/>
                <a:latin typeface="Söhne"/>
              </a:rPr>
              <a:t>Challenges Identified:</a:t>
            </a:r>
            <a:endParaRPr lang="en-US" sz="2500" b="0" i="0" dirty="0">
              <a:effectLst/>
              <a:latin typeface="Söhne"/>
            </a:endParaRPr>
          </a:p>
          <a:p>
            <a:pPr marL="742950" lvl="1" indent="-285750" algn="l">
              <a:buFont typeface="Arial" panose="020B0604020202020204" pitchFamily="34" charset="0"/>
              <a:buChar char="•"/>
            </a:pPr>
            <a:r>
              <a:rPr lang="en-US" sz="2200" b="1" i="0" dirty="0">
                <a:effectLst/>
                <a:latin typeface="Söhne"/>
              </a:rPr>
              <a:t>Low Subscription Rates:</a:t>
            </a:r>
            <a:r>
              <a:rPr lang="en-US" sz="2200" b="0" i="0" dirty="0">
                <a:effectLst/>
                <a:latin typeface="Söhne"/>
              </a:rPr>
              <a:t> The current model results in lower-than-desired subscription rates, indicating a need for improved customer targeting.</a:t>
            </a:r>
          </a:p>
          <a:p>
            <a:pPr marL="742950" lvl="1" indent="-285750" algn="l">
              <a:buFont typeface="Arial" panose="020B0604020202020204" pitchFamily="34" charset="0"/>
              <a:buChar char="•"/>
            </a:pPr>
            <a:r>
              <a:rPr lang="en-US" sz="2200" b="1" i="0" dirty="0">
                <a:effectLst/>
                <a:latin typeface="Söhne"/>
              </a:rPr>
              <a:t>Resource Inefficiency:</a:t>
            </a:r>
            <a:r>
              <a:rPr lang="en-US" sz="2200" b="0" i="0" dirty="0">
                <a:effectLst/>
                <a:latin typeface="Söhne"/>
              </a:rPr>
              <a:t> Inefficient resource allocation leads to a high number of calls with low conversion rates, increasing operational costs.</a:t>
            </a:r>
          </a:p>
          <a:p>
            <a:pPr marL="742950" lvl="1" indent="-285750" algn="l">
              <a:buFont typeface="Arial" panose="020B0604020202020204" pitchFamily="34" charset="0"/>
              <a:buChar char="•"/>
            </a:pPr>
            <a:r>
              <a:rPr lang="en-US" sz="2200" b="1" i="0" dirty="0">
                <a:effectLst/>
                <a:latin typeface="Söhne"/>
              </a:rPr>
              <a:t>Customer Experience:</a:t>
            </a:r>
            <a:r>
              <a:rPr lang="en-US" sz="2200" b="0" i="0" dirty="0">
                <a:effectLst/>
                <a:latin typeface="Söhne"/>
              </a:rPr>
              <a:t> The lack of personalized targeting affects the overall customer experience during telemarketing calls.</a:t>
            </a:r>
          </a:p>
          <a:p>
            <a:pPr algn="l">
              <a:buFont typeface="Arial" panose="020B0604020202020204" pitchFamily="34" charset="0"/>
              <a:buChar char="•"/>
            </a:pPr>
            <a:r>
              <a:rPr lang="en-US" sz="2500" b="0" i="1" dirty="0">
                <a:effectLst/>
                <a:latin typeface="Söhne"/>
              </a:rPr>
              <a:t>Impact on Business:</a:t>
            </a:r>
            <a:endParaRPr lang="en-US" sz="2500" b="0" i="0" dirty="0">
              <a:effectLst/>
              <a:latin typeface="Söhne"/>
            </a:endParaRPr>
          </a:p>
          <a:p>
            <a:pPr marL="742950" lvl="1" indent="-285750" algn="l">
              <a:buFont typeface="Arial" panose="020B0604020202020204" pitchFamily="34" charset="0"/>
              <a:buChar char="•"/>
            </a:pPr>
            <a:r>
              <a:rPr lang="en-US" sz="2200" b="0" i="0" dirty="0">
                <a:effectLst/>
                <a:latin typeface="Söhne"/>
              </a:rPr>
              <a:t>Reduced ROI on telemarketing investments due to low subscription rates.</a:t>
            </a:r>
          </a:p>
          <a:p>
            <a:pPr marL="742950" lvl="1" indent="-285750" algn="l">
              <a:buFont typeface="Arial" panose="020B0604020202020204" pitchFamily="34" charset="0"/>
              <a:buChar char="•"/>
            </a:pPr>
            <a:r>
              <a:rPr lang="en-US" sz="2200" b="0" i="0" dirty="0">
                <a:effectLst/>
                <a:latin typeface="Söhne"/>
              </a:rPr>
              <a:t>Increased operational costs and resource wastage.</a:t>
            </a:r>
          </a:p>
          <a:p>
            <a:pPr marL="742950" lvl="1" indent="-285750" algn="l">
              <a:buFont typeface="Arial" panose="020B0604020202020204" pitchFamily="34" charset="0"/>
              <a:buChar char="•"/>
            </a:pPr>
            <a:r>
              <a:rPr lang="en-US" sz="2200" b="0" i="0" dirty="0">
                <a:effectLst/>
                <a:latin typeface="Söhne"/>
              </a:rPr>
              <a:t>Potential negative impact on customer satisfaction and loyalty.</a:t>
            </a:r>
          </a:p>
          <a:p>
            <a:pPr algn="l">
              <a:buFont typeface="Arial" panose="020B0604020202020204" pitchFamily="34" charset="0"/>
              <a:buChar char="•"/>
            </a:pPr>
            <a:r>
              <a:rPr lang="en-US" sz="2500" b="0" i="1" dirty="0">
                <a:effectLst/>
                <a:latin typeface="Söhne"/>
              </a:rPr>
              <a:t>Our Approach:</a:t>
            </a:r>
            <a:endParaRPr lang="en-US" sz="2500" b="0" i="0" dirty="0">
              <a:effectLst/>
              <a:latin typeface="Söhne"/>
            </a:endParaRPr>
          </a:p>
          <a:p>
            <a:pPr marL="742950" lvl="1" indent="-285750" algn="l">
              <a:buFont typeface="Arial" panose="020B0604020202020204" pitchFamily="34" charset="0"/>
              <a:buChar char="•"/>
            </a:pPr>
            <a:r>
              <a:rPr lang="en-US" sz="2200" b="0" i="0" dirty="0">
                <a:effectLst/>
                <a:latin typeface="Söhne"/>
              </a:rPr>
              <a:t>By implementing advanced analytics and machine learning, we aim to address these challenges systematically and revolutionize the telemarketing strategy </a:t>
            </a:r>
            <a:r>
              <a:rPr lang="en-US" b="0" i="0" dirty="0">
                <a:effectLst/>
                <a:latin typeface="Söhne"/>
              </a:rPr>
              <a:t>for enhanced business outcomes.</a:t>
            </a:r>
          </a:p>
          <a:p>
            <a:endParaRPr lang="en-IN" dirty="0"/>
          </a:p>
        </p:txBody>
      </p:sp>
    </p:spTree>
    <p:extLst>
      <p:ext uri="{BB962C8B-B14F-4D97-AF65-F5344CB8AC3E}">
        <p14:creationId xmlns:p14="http://schemas.microsoft.com/office/powerpoint/2010/main" val="40926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E015-2D5A-DBB9-9A6D-2AA71DBB900C}"/>
              </a:ext>
            </a:extLst>
          </p:cNvPr>
          <p:cNvSpPr>
            <a:spLocks noGrp="1"/>
          </p:cNvSpPr>
          <p:nvPr>
            <p:ph type="title"/>
          </p:nvPr>
        </p:nvSpPr>
        <p:spPr>
          <a:xfrm>
            <a:off x="1158240" y="370176"/>
            <a:ext cx="9875520" cy="1356360"/>
          </a:xfrm>
        </p:spPr>
        <p:txBody>
          <a:bodyPr/>
          <a:lstStyle/>
          <a:p>
            <a:pPr algn="ctr"/>
            <a:r>
              <a:rPr lang="en-US" dirty="0"/>
              <a:t>Dataset Overview</a:t>
            </a:r>
            <a:endParaRPr lang="en-IN" dirty="0"/>
          </a:p>
        </p:txBody>
      </p:sp>
      <p:sp>
        <p:nvSpPr>
          <p:cNvPr id="3" name="Content Placeholder 2">
            <a:extLst>
              <a:ext uri="{FF2B5EF4-FFF2-40B4-BE49-F238E27FC236}">
                <a16:creationId xmlns:a16="http://schemas.microsoft.com/office/drawing/2014/main" id="{FE269BED-50C2-4CD8-4138-31483C9DCC09}"/>
              </a:ext>
            </a:extLst>
          </p:cNvPr>
          <p:cNvSpPr>
            <a:spLocks noGrp="1"/>
          </p:cNvSpPr>
          <p:nvPr>
            <p:ph idx="1"/>
          </p:nvPr>
        </p:nvSpPr>
        <p:spPr>
          <a:xfrm>
            <a:off x="0" y="2136486"/>
            <a:ext cx="5451764" cy="4351338"/>
          </a:xfrm>
        </p:spPr>
        <p:txBody>
          <a:bodyPr/>
          <a:lstStyle/>
          <a:p>
            <a:pPr algn="l">
              <a:buFont typeface="Arial" panose="020B0604020202020204" pitchFamily="34" charset="0"/>
              <a:buChar char="•"/>
            </a:pPr>
            <a:r>
              <a:rPr lang="en-IN" b="0" i="1" dirty="0">
                <a:effectLst/>
                <a:latin typeface="Söhne"/>
              </a:rPr>
              <a:t>Datasets Used:</a:t>
            </a:r>
            <a:endParaRPr lang="en-IN" b="0" i="0" dirty="0">
              <a:effectLst/>
              <a:latin typeface="Söhne"/>
            </a:endParaRPr>
          </a:p>
          <a:p>
            <a:pPr marL="742950" lvl="1" indent="-285750" algn="l">
              <a:buFont typeface="Arial" panose="020B0604020202020204" pitchFamily="34" charset="0"/>
              <a:buChar char="•"/>
            </a:pPr>
            <a:r>
              <a:rPr lang="en-IN" b="1" i="0" dirty="0">
                <a:effectLst/>
                <a:latin typeface="Söhne"/>
              </a:rPr>
              <a:t>Main Dataset:</a:t>
            </a:r>
            <a:r>
              <a:rPr lang="en-IN" b="0" i="0" dirty="0">
                <a:effectLst/>
                <a:latin typeface="Söhne"/>
              </a:rPr>
              <a:t> "bank-full.csv"</a:t>
            </a:r>
          </a:p>
          <a:p>
            <a:pPr marL="742950" lvl="1" indent="-285750" algn="l">
              <a:buFont typeface="Arial" panose="020B0604020202020204" pitchFamily="34" charset="0"/>
              <a:buChar char="•"/>
            </a:pPr>
            <a:r>
              <a:rPr lang="en-IN" b="1" i="0" dirty="0">
                <a:effectLst/>
                <a:latin typeface="Söhne"/>
              </a:rPr>
              <a:t>Alternative Dataset:</a:t>
            </a:r>
            <a:r>
              <a:rPr lang="en-IN" b="0" i="0" dirty="0">
                <a:effectLst/>
                <a:latin typeface="Söhne"/>
              </a:rPr>
              <a:t> "bank.csv"</a:t>
            </a:r>
          </a:p>
          <a:p>
            <a:pPr algn="l">
              <a:buFont typeface="Arial" panose="020B0604020202020204" pitchFamily="34" charset="0"/>
              <a:buChar char="•"/>
            </a:pPr>
            <a:r>
              <a:rPr lang="en-IN" b="0" i="1" dirty="0">
                <a:effectLst/>
                <a:latin typeface="Söhne"/>
              </a:rPr>
              <a:t>Dataset Size and Temporal Range:</a:t>
            </a:r>
            <a:endParaRPr lang="en-IN" b="0" i="0" dirty="0">
              <a:effectLst/>
              <a:latin typeface="Söhne"/>
            </a:endParaRPr>
          </a:p>
          <a:p>
            <a:pPr marL="742950" lvl="1" indent="-285750" algn="l">
              <a:buFont typeface="Arial" panose="020B0604020202020204" pitchFamily="34" charset="0"/>
              <a:buChar char="•"/>
            </a:pPr>
            <a:r>
              <a:rPr lang="en-IN" b="1" i="0" dirty="0">
                <a:effectLst/>
                <a:latin typeface="Söhne"/>
              </a:rPr>
              <a:t>"bank-full.csv":</a:t>
            </a:r>
            <a:endParaRPr lang="en-IN" b="0" i="0" dirty="0">
              <a:effectLst/>
              <a:latin typeface="Söhne"/>
            </a:endParaRPr>
          </a:p>
          <a:p>
            <a:pPr marL="1143000" lvl="2" indent="-228600" algn="l">
              <a:buFont typeface="Arial" panose="020B0604020202020204" pitchFamily="34" charset="0"/>
              <a:buChar char="•"/>
            </a:pPr>
            <a:r>
              <a:rPr lang="en-IN" b="0" i="0" dirty="0">
                <a:effectLst/>
                <a:latin typeface="Söhne"/>
              </a:rPr>
              <a:t>Instances: 45,211</a:t>
            </a:r>
          </a:p>
          <a:p>
            <a:pPr marL="1143000" lvl="2" indent="-228600" algn="l">
              <a:buFont typeface="Arial" panose="020B0604020202020204" pitchFamily="34" charset="0"/>
              <a:buChar char="•"/>
            </a:pPr>
            <a:r>
              <a:rPr lang="en-IN" b="0" i="0" dirty="0">
                <a:effectLst/>
                <a:latin typeface="Söhne"/>
              </a:rPr>
              <a:t>Timeline: May 2008 to November 2010</a:t>
            </a:r>
          </a:p>
          <a:p>
            <a:pPr marL="1143000" lvl="2" indent="-228600" algn="l">
              <a:buFont typeface="Arial" panose="020B0604020202020204" pitchFamily="34" charset="0"/>
              <a:buChar char="•"/>
            </a:pPr>
            <a:r>
              <a:rPr lang="en-IN" b="0" i="0" dirty="0">
                <a:effectLst/>
                <a:latin typeface="Söhne"/>
              </a:rPr>
              <a:t>Chronological Order</a:t>
            </a:r>
            <a:endParaRPr lang="en-IN" dirty="0">
              <a:latin typeface="Söhne"/>
            </a:endParaRPr>
          </a:p>
          <a:p>
            <a:pPr marL="914400" lvl="2" indent="0" algn="l">
              <a:buNone/>
            </a:pPr>
            <a:r>
              <a:rPr lang="en-IN" dirty="0">
                <a:latin typeface="Söhne"/>
              </a:rPr>
              <a:t>Columns: 16 Variable</a:t>
            </a:r>
            <a:br>
              <a:rPr lang="en-IN" dirty="0">
                <a:latin typeface="Söhne"/>
              </a:rPr>
            </a:br>
            <a:r>
              <a:rPr lang="en-IN" dirty="0">
                <a:latin typeface="Söhne"/>
              </a:rPr>
              <a:t>Cat – 6 Variable</a:t>
            </a:r>
            <a:br>
              <a:rPr lang="en-IN" dirty="0">
                <a:latin typeface="Söhne"/>
              </a:rPr>
            </a:br>
            <a:r>
              <a:rPr lang="en-IN" dirty="0">
                <a:latin typeface="Söhne"/>
              </a:rPr>
              <a:t>Num – 10 Variable</a:t>
            </a:r>
            <a:endParaRPr lang="en-IN" b="0" i="0" dirty="0">
              <a:effectLst/>
              <a:latin typeface="Söhne"/>
            </a:endParaRPr>
          </a:p>
          <a:p>
            <a:endParaRPr lang="en-IN" dirty="0"/>
          </a:p>
        </p:txBody>
      </p:sp>
      <p:sp>
        <p:nvSpPr>
          <p:cNvPr id="4" name="TextBox 3">
            <a:extLst>
              <a:ext uri="{FF2B5EF4-FFF2-40B4-BE49-F238E27FC236}">
                <a16:creationId xmlns:a16="http://schemas.microsoft.com/office/drawing/2014/main" id="{6EED4BC1-8080-1F43-EBD0-DF6FA8431F2D}"/>
              </a:ext>
            </a:extLst>
          </p:cNvPr>
          <p:cNvSpPr txBox="1"/>
          <p:nvPr/>
        </p:nvSpPr>
        <p:spPr>
          <a:xfrm>
            <a:off x="4765963" y="1965960"/>
            <a:ext cx="7629237" cy="4616648"/>
          </a:xfrm>
          <a:prstGeom prst="rect">
            <a:avLst/>
          </a:prstGeom>
          <a:noFill/>
        </p:spPr>
        <p:txBody>
          <a:bodyPr wrap="square" rtlCol="0">
            <a:spAutoFit/>
          </a:bodyPr>
          <a:lstStyle/>
          <a:p>
            <a:pPr algn="l">
              <a:buFont typeface="Arial" panose="020B0604020202020204" pitchFamily="34" charset="0"/>
              <a:buChar char="•"/>
            </a:pPr>
            <a:r>
              <a:rPr lang="en-US" sz="1400" b="0" i="1" dirty="0">
                <a:solidFill>
                  <a:schemeClr val="accent1"/>
                </a:solidFill>
                <a:effectLst/>
                <a:latin typeface="Söhne"/>
              </a:rPr>
              <a:t>Data Fields:</a:t>
            </a:r>
            <a:endParaRPr lang="en-US" sz="1400" b="0" i="0" dirty="0">
              <a:solidFill>
                <a:schemeClr val="accent1"/>
              </a:solidFill>
              <a:effectLst/>
              <a:latin typeface="Söhne"/>
            </a:endParaRPr>
          </a:p>
          <a:p>
            <a:pPr marL="742950" lvl="1" indent="-285750" algn="l">
              <a:buFont typeface="Arial" panose="020B0604020202020204" pitchFamily="34" charset="0"/>
              <a:buChar char="•"/>
            </a:pPr>
            <a:r>
              <a:rPr lang="en-US" sz="1400" b="1" i="0" dirty="0">
                <a:solidFill>
                  <a:schemeClr val="accent1"/>
                </a:solidFill>
                <a:effectLst/>
                <a:latin typeface="Söhne"/>
              </a:rPr>
              <a:t>Age (Numeric):</a:t>
            </a:r>
            <a:r>
              <a:rPr lang="en-US" sz="1400" b="0" i="0" dirty="0">
                <a:solidFill>
                  <a:schemeClr val="accent1"/>
                </a:solidFill>
                <a:effectLst/>
                <a:latin typeface="Söhne"/>
              </a:rPr>
              <a:t> Age of the bank client.</a:t>
            </a:r>
          </a:p>
          <a:p>
            <a:pPr marL="742950" lvl="1" indent="-285750" algn="l">
              <a:buFont typeface="Arial" panose="020B0604020202020204" pitchFamily="34" charset="0"/>
              <a:buChar char="•"/>
            </a:pPr>
            <a:r>
              <a:rPr lang="en-US" sz="1400" b="1" i="0" dirty="0">
                <a:solidFill>
                  <a:schemeClr val="accent1"/>
                </a:solidFill>
                <a:effectLst/>
                <a:latin typeface="Söhne"/>
              </a:rPr>
              <a:t>Job (Categorical):</a:t>
            </a:r>
            <a:r>
              <a:rPr lang="en-US" sz="1400" b="0" i="0" dirty="0">
                <a:solidFill>
                  <a:schemeClr val="accent1"/>
                </a:solidFill>
                <a:effectLst/>
                <a:latin typeface="Söhne"/>
              </a:rPr>
              <a:t> Type of job held by the client.</a:t>
            </a:r>
          </a:p>
          <a:p>
            <a:pPr marL="742950" lvl="1" indent="-285750" algn="l">
              <a:buFont typeface="Arial" panose="020B0604020202020204" pitchFamily="34" charset="0"/>
              <a:buChar char="•"/>
            </a:pPr>
            <a:r>
              <a:rPr lang="en-US" sz="1400" b="1" i="0" dirty="0">
                <a:solidFill>
                  <a:schemeClr val="accent1"/>
                </a:solidFill>
                <a:effectLst/>
                <a:latin typeface="Söhne"/>
              </a:rPr>
              <a:t>Marital (Categorical):</a:t>
            </a:r>
            <a:r>
              <a:rPr lang="en-US" sz="1400" b="0" i="0" dirty="0">
                <a:solidFill>
                  <a:schemeClr val="accent1"/>
                </a:solidFill>
                <a:effectLst/>
                <a:latin typeface="Söhne"/>
              </a:rPr>
              <a:t> Marital status of the client.</a:t>
            </a:r>
          </a:p>
          <a:p>
            <a:pPr marL="742950" lvl="1" indent="-285750" algn="l">
              <a:buFont typeface="Arial" panose="020B0604020202020204" pitchFamily="34" charset="0"/>
              <a:buChar char="•"/>
            </a:pPr>
            <a:r>
              <a:rPr lang="en-US" sz="1400" b="1" i="0" dirty="0">
                <a:solidFill>
                  <a:schemeClr val="accent1"/>
                </a:solidFill>
                <a:effectLst/>
                <a:latin typeface="Söhne"/>
              </a:rPr>
              <a:t>Education (Categorical):</a:t>
            </a:r>
            <a:r>
              <a:rPr lang="en-US" sz="1400" b="0" i="0" dirty="0">
                <a:solidFill>
                  <a:schemeClr val="accent1"/>
                </a:solidFill>
                <a:effectLst/>
                <a:latin typeface="Söhne"/>
              </a:rPr>
              <a:t> Educational background of the client.</a:t>
            </a:r>
          </a:p>
          <a:p>
            <a:pPr marL="742950" lvl="1" indent="-285750" algn="l">
              <a:buFont typeface="Arial" panose="020B0604020202020204" pitchFamily="34" charset="0"/>
              <a:buChar char="•"/>
            </a:pPr>
            <a:r>
              <a:rPr lang="en-US" sz="1400" b="1" i="0" dirty="0">
                <a:solidFill>
                  <a:schemeClr val="accent1"/>
                </a:solidFill>
                <a:effectLst/>
                <a:latin typeface="Söhne"/>
              </a:rPr>
              <a:t>Default (Binary):</a:t>
            </a:r>
            <a:r>
              <a:rPr lang="en-US" sz="1400" b="0" i="0" dirty="0">
                <a:solidFill>
                  <a:schemeClr val="accent1"/>
                </a:solidFill>
                <a:effectLst/>
                <a:latin typeface="Söhne"/>
              </a:rPr>
              <a:t> Indicates whether the client has credit in default (yes/no).</a:t>
            </a:r>
          </a:p>
          <a:p>
            <a:pPr marL="742950" lvl="1" indent="-285750" algn="l">
              <a:buFont typeface="Arial" panose="020B0604020202020204" pitchFamily="34" charset="0"/>
              <a:buChar char="•"/>
            </a:pPr>
            <a:r>
              <a:rPr lang="en-US" sz="1400" b="1" i="0" dirty="0">
                <a:solidFill>
                  <a:schemeClr val="accent1"/>
                </a:solidFill>
                <a:effectLst/>
                <a:latin typeface="Söhne"/>
              </a:rPr>
              <a:t>Balance (Numeric):</a:t>
            </a:r>
            <a:r>
              <a:rPr lang="en-US" sz="1400" b="0" i="0" dirty="0">
                <a:solidFill>
                  <a:schemeClr val="accent1"/>
                </a:solidFill>
                <a:effectLst/>
                <a:latin typeface="Söhne"/>
              </a:rPr>
              <a:t> Average yearly balance in euros.</a:t>
            </a:r>
          </a:p>
          <a:p>
            <a:pPr marL="742950" lvl="1" indent="-285750" algn="l">
              <a:buFont typeface="Arial" panose="020B0604020202020204" pitchFamily="34" charset="0"/>
              <a:buChar char="•"/>
            </a:pPr>
            <a:r>
              <a:rPr lang="en-US" sz="1400" b="1" i="0" dirty="0">
                <a:solidFill>
                  <a:schemeClr val="accent1"/>
                </a:solidFill>
                <a:effectLst/>
                <a:latin typeface="Söhne"/>
              </a:rPr>
              <a:t>Housing (Binary):</a:t>
            </a:r>
            <a:r>
              <a:rPr lang="en-US" sz="1400" b="0" i="0" dirty="0">
                <a:solidFill>
                  <a:schemeClr val="accent1"/>
                </a:solidFill>
                <a:effectLst/>
                <a:latin typeface="Söhne"/>
              </a:rPr>
              <a:t> Specifies whether the client has a housing loan (yes/no).</a:t>
            </a:r>
          </a:p>
          <a:p>
            <a:pPr marL="742950" lvl="1" indent="-285750" algn="l">
              <a:buFont typeface="Arial" panose="020B0604020202020204" pitchFamily="34" charset="0"/>
              <a:buChar char="•"/>
            </a:pPr>
            <a:r>
              <a:rPr lang="en-US" sz="1400" b="1" i="0" dirty="0">
                <a:solidFill>
                  <a:schemeClr val="accent1"/>
                </a:solidFill>
                <a:effectLst/>
                <a:latin typeface="Söhne"/>
              </a:rPr>
              <a:t>Loan (Binary):</a:t>
            </a:r>
            <a:r>
              <a:rPr lang="en-US" sz="1400" b="0" i="0" dirty="0">
                <a:solidFill>
                  <a:schemeClr val="accent1"/>
                </a:solidFill>
                <a:effectLst/>
                <a:latin typeface="Söhne"/>
              </a:rPr>
              <a:t> Indicates whether the client has a personal loan (yes/no).</a:t>
            </a:r>
          </a:p>
          <a:p>
            <a:pPr marL="742950" lvl="1" indent="-285750" algn="l">
              <a:buFont typeface="Arial" panose="020B0604020202020204" pitchFamily="34" charset="0"/>
              <a:buChar char="•"/>
            </a:pPr>
            <a:r>
              <a:rPr lang="en-US" sz="1400" b="1" i="0" dirty="0">
                <a:solidFill>
                  <a:schemeClr val="accent1"/>
                </a:solidFill>
                <a:effectLst/>
                <a:latin typeface="Söhne"/>
              </a:rPr>
              <a:t>Contact (Categorical):</a:t>
            </a:r>
            <a:r>
              <a:rPr lang="en-US" sz="1400" b="0" i="0" dirty="0">
                <a:solidFill>
                  <a:schemeClr val="accent1"/>
                </a:solidFill>
                <a:effectLst/>
                <a:latin typeface="Söhne"/>
              </a:rPr>
              <a:t> Type of contact communication used in the campaign.</a:t>
            </a:r>
          </a:p>
          <a:p>
            <a:pPr marL="742950" lvl="1" indent="-285750" algn="l">
              <a:buFont typeface="Arial" panose="020B0604020202020204" pitchFamily="34" charset="0"/>
              <a:buChar char="•"/>
            </a:pPr>
            <a:r>
              <a:rPr lang="en-US" sz="1400" b="1" i="0" dirty="0">
                <a:solidFill>
                  <a:schemeClr val="accent1"/>
                </a:solidFill>
                <a:effectLst/>
                <a:latin typeface="Söhne"/>
              </a:rPr>
              <a:t>Day (Numeric):</a:t>
            </a:r>
            <a:r>
              <a:rPr lang="en-US" sz="1400" b="0" i="0" dirty="0">
                <a:solidFill>
                  <a:schemeClr val="accent1"/>
                </a:solidFill>
                <a:effectLst/>
                <a:latin typeface="Söhne"/>
              </a:rPr>
              <a:t> Last contact day of the month.</a:t>
            </a:r>
          </a:p>
          <a:p>
            <a:pPr marL="742950" lvl="1" indent="-285750" algn="l">
              <a:buFont typeface="Arial" panose="020B0604020202020204" pitchFamily="34" charset="0"/>
              <a:buChar char="•"/>
            </a:pPr>
            <a:r>
              <a:rPr lang="en-US" sz="1400" b="1" i="0" dirty="0">
                <a:solidFill>
                  <a:schemeClr val="accent1"/>
                </a:solidFill>
                <a:effectLst/>
                <a:latin typeface="Söhne"/>
              </a:rPr>
              <a:t>Month (Categorical):</a:t>
            </a:r>
            <a:r>
              <a:rPr lang="en-US" sz="1400" b="0" i="0" dirty="0">
                <a:solidFill>
                  <a:schemeClr val="accent1"/>
                </a:solidFill>
                <a:effectLst/>
                <a:latin typeface="Söhne"/>
              </a:rPr>
              <a:t> Last contact month of the year.</a:t>
            </a:r>
          </a:p>
          <a:p>
            <a:pPr marL="742950" lvl="1" indent="-285750" algn="l">
              <a:buFont typeface="Arial" panose="020B0604020202020204" pitchFamily="34" charset="0"/>
              <a:buChar char="•"/>
            </a:pPr>
            <a:r>
              <a:rPr lang="en-US" sz="1400" b="1" i="0" dirty="0">
                <a:solidFill>
                  <a:schemeClr val="accent1"/>
                </a:solidFill>
                <a:effectLst/>
                <a:latin typeface="Söhne"/>
              </a:rPr>
              <a:t>Duration (Numeric):</a:t>
            </a:r>
            <a:r>
              <a:rPr lang="en-US" sz="1400" b="0" i="0" dirty="0">
                <a:solidFill>
                  <a:schemeClr val="accent1"/>
                </a:solidFill>
                <a:effectLst/>
                <a:latin typeface="Söhne"/>
              </a:rPr>
              <a:t> Duration of the last contact in seconds.</a:t>
            </a:r>
          </a:p>
          <a:p>
            <a:pPr marL="742950" lvl="1" indent="-285750" algn="l">
              <a:buFont typeface="Arial" panose="020B0604020202020204" pitchFamily="34" charset="0"/>
              <a:buChar char="•"/>
            </a:pPr>
            <a:r>
              <a:rPr lang="en-US" sz="1400" b="1" i="0" dirty="0">
                <a:solidFill>
                  <a:schemeClr val="accent1"/>
                </a:solidFill>
                <a:effectLst/>
                <a:latin typeface="Söhne"/>
              </a:rPr>
              <a:t>Campaign (Numeric):</a:t>
            </a:r>
            <a:r>
              <a:rPr lang="en-US" sz="1400" b="0" i="0" dirty="0">
                <a:solidFill>
                  <a:schemeClr val="accent1"/>
                </a:solidFill>
                <a:effectLst/>
                <a:latin typeface="Söhne"/>
              </a:rPr>
              <a:t> Number of contacts performed during this campaign for the client.</a:t>
            </a:r>
          </a:p>
          <a:p>
            <a:pPr marL="742950" lvl="1" indent="-285750" algn="l">
              <a:buFont typeface="Arial" panose="020B0604020202020204" pitchFamily="34" charset="0"/>
              <a:buChar char="•"/>
            </a:pPr>
            <a:r>
              <a:rPr lang="en-US" sz="1400" b="1" i="0" dirty="0" err="1">
                <a:solidFill>
                  <a:schemeClr val="accent1"/>
                </a:solidFill>
                <a:effectLst/>
                <a:latin typeface="Söhne"/>
              </a:rPr>
              <a:t>Pdays</a:t>
            </a:r>
            <a:r>
              <a:rPr lang="en-US" sz="1400" b="1" i="0" dirty="0">
                <a:solidFill>
                  <a:schemeClr val="accent1"/>
                </a:solidFill>
                <a:effectLst/>
                <a:latin typeface="Söhne"/>
              </a:rPr>
              <a:t> (Numeric):</a:t>
            </a:r>
            <a:r>
              <a:rPr lang="en-US" sz="1400" b="0" i="0" dirty="0">
                <a:solidFill>
                  <a:schemeClr val="accent1"/>
                </a:solidFill>
                <a:effectLst/>
                <a:latin typeface="Söhne"/>
              </a:rPr>
              <a:t> Number of days that passed since the client was last contacted from a previous campaign (-1 means the client was not previously contacted).</a:t>
            </a:r>
          </a:p>
          <a:p>
            <a:pPr marL="742950" lvl="1" indent="-285750" algn="l">
              <a:buFont typeface="Arial" panose="020B0604020202020204" pitchFamily="34" charset="0"/>
              <a:buChar char="•"/>
            </a:pPr>
            <a:r>
              <a:rPr lang="en-US" sz="1400" b="1" i="0" dirty="0">
                <a:solidFill>
                  <a:schemeClr val="accent1"/>
                </a:solidFill>
                <a:effectLst/>
                <a:latin typeface="Söhne"/>
              </a:rPr>
              <a:t>Previous (Numeric):</a:t>
            </a:r>
            <a:r>
              <a:rPr lang="en-US" sz="1400" b="0" i="0" dirty="0">
                <a:solidFill>
                  <a:schemeClr val="accent1"/>
                </a:solidFill>
                <a:effectLst/>
                <a:latin typeface="Söhne"/>
              </a:rPr>
              <a:t> Number of contacts performed before this campaign for the client.</a:t>
            </a:r>
          </a:p>
          <a:p>
            <a:pPr marL="742950" lvl="1" indent="-285750" algn="l">
              <a:buFont typeface="Arial" panose="020B0604020202020204" pitchFamily="34" charset="0"/>
              <a:buChar char="•"/>
            </a:pPr>
            <a:r>
              <a:rPr lang="en-US" sz="1400" b="1" i="0" dirty="0" err="1">
                <a:solidFill>
                  <a:schemeClr val="accent1"/>
                </a:solidFill>
                <a:effectLst/>
                <a:latin typeface="Söhne"/>
              </a:rPr>
              <a:t>Poutcome</a:t>
            </a:r>
            <a:r>
              <a:rPr lang="en-US" sz="1400" b="1" i="0" dirty="0">
                <a:solidFill>
                  <a:schemeClr val="accent1"/>
                </a:solidFill>
                <a:effectLst/>
                <a:latin typeface="Söhne"/>
              </a:rPr>
              <a:t> (Categorical):</a:t>
            </a:r>
            <a:r>
              <a:rPr lang="en-US" sz="1400" b="0" i="0" dirty="0">
                <a:solidFill>
                  <a:schemeClr val="accent1"/>
                </a:solidFill>
                <a:effectLst/>
                <a:latin typeface="Söhne"/>
              </a:rPr>
              <a:t> Outcome of the previous marketing campaign.</a:t>
            </a:r>
          </a:p>
          <a:p>
            <a:pPr algn="l">
              <a:buFont typeface="Arial" panose="020B0604020202020204" pitchFamily="34" charset="0"/>
              <a:buChar char="•"/>
            </a:pPr>
            <a:r>
              <a:rPr lang="en-US" sz="1400" b="0" i="1" dirty="0">
                <a:solidFill>
                  <a:schemeClr val="accent1"/>
                </a:solidFill>
                <a:effectLst/>
                <a:latin typeface="Söhne"/>
              </a:rPr>
              <a:t>Missing Attribute Values:</a:t>
            </a:r>
            <a:endParaRPr lang="en-US" sz="1400" b="0" i="0" dirty="0">
              <a:solidFill>
                <a:schemeClr val="accent1"/>
              </a:solidFill>
              <a:effectLst/>
              <a:latin typeface="Söhne"/>
            </a:endParaRPr>
          </a:p>
          <a:p>
            <a:pPr marL="742950" lvl="1" indent="-285750" algn="l">
              <a:buFont typeface="Arial" panose="020B0604020202020204" pitchFamily="34" charset="0"/>
              <a:buChar char="•"/>
            </a:pPr>
            <a:r>
              <a:rPr lang="en-US" sz="1400" b="0" i="0" dirty="0">
                <a:solidFill>
                  <a:schemeClr val="accent1"/>
                </a:solidFill>
                <a:effectLst/>
                <a:latin typeface="Söhne"/>
              </a:rPr>
              <a:t>No missing attribute values, streamlining the preprocessing phase.</a:t>
            </a:r>
          </a:p>
          <a:p>
            <a:endParaRPr lang="en-IN" sz="1400" dirty="0">
              <a:solidFill>
                <a:schemeClr val="accent1"/>
              </a:solidFill>
            </a:endParaRPr>
          </a:p>
        </p:txBody>
      </p:sp>
    </p:spTree>
    <p:extLst>
      <p:ext uri="{BB962C8B-B14F-4D97-AF65-F5344CB8AC3E}">
        <p14:creationId xmlns:p14="http://schemas.microsoft.com/office/powerpoint/2010/main" val="48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2526-47BF-E30B-D993-8B74E1C78325}"/>
              </a:ext>
            </a:extLst>
          </p:cNvPr>
          <p:cNvSpPr>
            <a:spLocks noGrp="1"/>
          </p:cNvSpPr>
          <p:nvPr>
            <p:ph type="title"/>
          </p:nvPr>
        </p:nvSpPr>
        <p:spPr>
          <a:xfrm>
            <a:off x="357910" y="307266"/>
            <a:ext cx="10515600" cy="1325563"/>
          </a:xfrm>
        </p:spPr>
        <p:txBody>
          <a:bodyPr>
            <a:normAutofit/>
          </a:bodyPr>
          <a:lstStyle/>
          <a:p>
            <a:r>
              <a:rPr lang="en-US" sz="4000" dirty="0" err="1"/>
              <a:t>Explotory</a:t>
            </a:r>
            <a:r>
              <a:rPr lang="en-US" sz="4000" dirty="0"/>
              <a:t> Data analysis (EDA)</a:t>
            </a:r>
            <a:endParaRPr lang="en-IN" sz="4000" dirty="0"/>
          </a:p>
        </p:txBody>
      </p:sp>
      <p:sp>
        <p:nvSpPr>
          <p:cNvPr id="3" name="Content Placeholder 2">
            <a:extLst>
              <a:ext uri="{FF2B5EF4-FFF2-40B4-BE49-F238E27FC236}">
                <a16:creationId xmlns:a16="http://schemas.microsoft.com/office/drawing/2014/main" id="{27C7912E-0474-0914-9930-E4D8FB6B8784}"/>
              </a:ext>
            </a:extLst>
          </p:cNvPr>
          <p:cNvSpPr>
            <a:spLocks noGrp="1"/>
          </p:cNvSpPr>
          <p:nvPr>
            <p:ph idx="1"/>
          </p:nvPr>
        </p:nvSpPr>
        <p:spPr>
          <a:xfrm>
            <a:off x="357910" y="1450109"/>
            <a:ext cx="6523181" cy="5042032"/>
          </a:xfrm>
        </p:spPr>
        <p:txBody>
          <a:bodyPr>
            <a:normAutofit fontScale="85000" lnSpcReduction="10000"/>
          </a:bodyPr>
          <a:lstStyle/>
          <a:p>
            <a:pPr algn="l"/>
            <a:r>
              <a:rPr lang="en-US" b="0" i="1" dirty="0">
                <a:effectLst/>
                <a:latin typeface="Söhne"/>
              </a:rPr>
              <a:t>Data Distribution and Relationships:</a:t>
            </a:r>
            <a:endParaRPr lang="en-US" b="0" i="0" dirty="0">
              <a:effectLst/>
              <a:latin typeface="Söhne"/>
            </a:endParaRPr>
          </a:p>
          <a:p>
            <a:pPr algn="l"/>
            <a:r>
              <a:rPr lang="en-US" b="0" i="1" dirty="0">
                <a:effectLst/>
                <a:latin typeface="Söhne"/>
              </a:rPr>
              <a:t>A. Age and Balance Distribution:</a:t>
            </a:r>
            <a:endParaRPr lang="en-US" b="0" i="0" dirty="0">
              <a:effectLst/>
              <a:latin typeface="Söhne"/>
            </a:endParaRPr>
          </a:p>
          <a:p>
            <a:pPr algn="l">
              <a:buFont typeface="Arial" panose="020B0604020202020204" pitchFamily="34" charset="0"/>
              <a:buChar char="•"/>
            </a:pPr>
            <a:r>
              <a:rPr lang="en-US" b="1" i="0" dirty="0">
                <a:effectLst/>
                <a:latin typeface="Söhne"/>
              </a:rPr>
              <a:t>Age Distribution: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Broad age range (18 to 95 years) with a majority in 30s and 40s.</a:t>
            </a:r>
          </a:p>
          <a:p>
            <a:pPr marL="742950" lvl="1" indent="-285750" algn="l">
              <a:buFont typeface="Arial" panose="020B0604020202020204" pitchFamily="34" charset="0"/>
              <a:buChar char="•"/>
            </a:pPr>
            <a:r>
              <a:rPr lang="en-US" b="0" i="0" dirty="0">
                <a:effectLst/>
                <a:latin typeface="Söhne"/>
              </a:rPr>
              <a:t>Fairly normal distribution with consistent client base.</a:t>
            </a:r>
          </a:p>
          <a:p>
            <a:pPr algn="l">
              <a:buFont typeface="Arial" panose="020B0604020202020204" pitchFamily="34" charset="0"/>
              <a:buChar char="•"/>
            </a:pPr>
            <a:r>
              <a:rPr lang="en-US" b="1" i="0" dirty="0">
                <a:effectLst/>
                <a:latin typeface="Söhne"/>
              </a:rPr>
              <a:t>Balance Distribution: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Wide range after dropping outliers (-6847 to 10443 euros).</a:t>
            </a:r>
          </a:p>
          <a:p>
            <a:pPr marL="742950" lvl="1" indent="-285750" algn="l">
              <a:buFont typeface="Arial" panose="020B0604020202020204" pitchFamily="34" charset="0"/>
              <a:buChar char="•"/>
            </a:pPr>
            <a:r>
              <a:rPr lang="en-US" b="0" i="0" dirty="0">
                <a:effectLst/>
                <a:latin typeface="Söhne"/>
              </a:rPr>
              <a:t>Varied financial situations among clients.</a:t>
            </a:r>
          </a:p>
          <a:p>
            <a:pPr algn="l"/>
            <a:r>
              <a:rPr lang="en-US" b="0" i="1" dirty="0">
                <a:effectLst/>
                <a:latin typeface="Söhne"/>
              </a:rPr>
              <a:t>B. Relationship between Age and Balance:</a:t>
            </a:r>
            <a:endParaRPr lang="en-US" b="0" i="0" dirty="0">
              <a:effectLst/>
              <a:latin typeface="Söhne"/>
            </a:endParaRPr>
          </a:p>
          <a:p>
            <a:pPr algn="l">
              <a:buFont typeface="Arial" panose="020B0604020202020204" pitchFamily="34" charset="0"/>
              <a:buChar char="•"/>
            </a:pPr>
            <a:r>
              <a:rPr lang="en-US" b="0" i="0" dirty="0">
                <a:effectLst/>
                <a:latin typeface="Söhne"/>
              </a:rPr>
              <a:t>Scatter plot reveals no clear linear relationship.</a:t>
            </a:r>
          </a:p>
          <a:p>
            <a:pPr algn="l">
              <a:buFont typeface="Arial" panose="020B0604020202020204" pitchFamily="34" charset="0"/>
              <a:buChar char="•"/>
            </a:pPr>
            <a:r>
              <a:rPr lang="en-US" b="0" i="0" dirty="0">
                <a:effectLst/>
                <a:latin typeface="Söhne"/>
              </a:rPr>
              <a:t>Trends:</a:t>
            </a:r>
          </a:p>
          <a:p>
            <a:pPr marL="742950" lvl="1" indent="-285750" algn="l">
              <a:buFont typeface="Arial" panose="020B0604020202020204" pitchFamily="34" charset="0"/>
              <a:buChar char="•"/>
            </a:pPr>
            <a:r>
              <a:rPr lang="en-US" b="0" i="0" dirty="0">
                <a:effectLst/>
                <a:latin typeface="Söhne"/>
              </a:rPr>
              <a:t>Older clients (&gt;60) tend to have lower balances, possibly due to retirement.</a:t>
            </a:r>
          </a:p>
          <a:p>
            <a:pPr marL="742950" lvl="1" indent="-285750" algn="l">
              <a:buFont typeface="Arial" panose="020B0604020202020204" pitchFamily="34" charset="0"/>
              <a:buChar char="•"/>
            </a:pPr>
            <a:r>
              <a:rPr lang="en-US" b="0" i="0" dirty="0">
                <a:effectLst/>
                <a:latin typeface="Söhne"/>
              </a:rPr>
              <a:t>Younger clients (20s) often have lower balances, potentially students or early career stages.</a:t>
            </a:r>
          </a:p>
          <a:p>
            <a:endParaRPr lang="en-IN" dirty="0"/>
          </a:p>
        </p:txBody>
      </p:sp>
      <p:pic>
        <p:nvPicPr>
          <p:cNvPr id="4" name="Picture 3">
            <a:extLst>
              <a:ext uri="{FF2B5EF4-FFF2-40B4-BE49-F238E27FC236}">
                <a16:creationId xmlns:a16="http://schemas.microsoft.com/office/drawing/2014/main" id="{7DBD2439-A5E0-DAA7-0033-27A63FEC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89" y="880833"/>
            <a:ext cx="4228171" cy="2519940"/>
          </a:xfrm>
          <a:prstGeom prst="rect">
            <a:avLst/>
          </a:prstGeom>
          <a:ln w="19050">
            <a:solidFill>
              <a:schemeClr val="tx1"/>
            </a:solidFill>
          </a:ln>
        </p:spPr>
      </p:pic>
      <p:pic>
        <p:nvPicPr>
          <p:cNvPr id="5" name="Picture 4">
            <a:extLst>
              <a:ext uri="{FF2B5EF4-FFF2-40B4-BE49-F238E27FC236}">
                <a16:creationId xmlns:a16="http://schemas.microsoft.com/office/drawing/2014/main" id="{7AF518C3-2221-78C6-730B-E206639F6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65" y="3724203"/>
            <a:ext cx="4045021" cy="2723993"/>
          </a:xfrm>
          <a:prstGeom prst="rect">
            <a:avLst/>
          </a:prstGeom>
          <a:ln w="19050">
            <a:solidFill>
              <a:schemeClr val="tx1"/>
            </a:solidFill>
          </a:ln>
        </p:spPr>
      </p:pic>
    </p:spTree>
    <p:extLst>
      <p:ext uri="{BB962C8B-B14F-4D97-AF65-F5344CB8AC3E}">
        <p14:creationId xmlns:p14="http://schemas.microsoft.com/office/powerpoint/2010/main" val="273892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7E9F321-2526-7FEF-F51C-B0B276F1C075}"/>
              </a:ext>
            </a:extLst>
          </p:cNvPr>
          <p:cNvSpPr>
            <a:spLocks noGrp="1"/>
          </p:cNvSpPr>
          <p:nvPr>
            <p:ph idx="1"/>
          </p:nvPr>
        </p:nvSpPr>
        <p:spPr>
          <a:xfrm>
            <a:off x="197859" y="335179"/>
            <a:ext cx="4374141" cy="6234545"/>
          </a:xfrm>
        </p:spPr>
        <p:txBody>
          <a:bodyPr>
            <a:normAutofit fontScale="62500" lnSpcReduction="20000"/>
          </a:bodyPr>
          <a:lstStyle/>
          <a:p>
            <a:pPr algn="l">
              <a:buFont typeface="Wingdings" panose="05000000000000000000" pitchFamily="2" charset="2"/>
              <a:buChar char="v"/>
            </a:pPr>
            <a:r>
              <a:rPr lang="en-US" b="1" i="1" dirty="0">
                <a:effectLst/>
                <a:latin typeface="Söhne"/>
              </a:rPr>
              <a:t>Distribution of Duration and Campaign:</a:t>
            </a:r>
            <a:endParaRPr lang="en-US" b="1" i="0" dirty="0">
              <a:effectLst/>
              <a:latin typeface="Söhne"/>
            </a:endParaRPr>
          </a:p>
          <a:p>
            <a:pPr algn="l">
              <a:buFont typeface="Arial" panose="020B0604020202020204" pitchFamily="34" charset="0"/>
              <a:buChar char="•"/>
            </a:pPr>
            <a:r>
              <a:rPr lang="en-US" i="0" dirty="0">
                <a:effectLst/>
                <a:latin typeface="Söhne"/>
              </a:rPr>
              <a:t>Duration of Contact:</a:t>
            </a:r>
          </a:p>
          <a:p>
            <a:pPr marL="742950" lvl="1" indent="-285750" algn="l">
              <a:buFont typeface="Arial" panose="020B0604020202020204" pitchFamily="34" charset="0"/>
              <a:buChar char="•"/>
            </a:pPr>
            <a:r>
              <a:rPr lang="en-US" b="0" i="0" dirty="0">
                <a:effectLst/>
                <a:latin typeface="Söhne"/>
              </a:rPr>
              <a:t>Median duration is 3 minutes, mostly short calls.</a:t>
            </a:r>
          </a:p>
          <a:p>
            <a:pPr marL="742950" lvl="1" indent="-285750" algn="l">
              <a:buFont typeface="Arial" panose="020B0604020202020204" pitchFamily="34" charset="0"/>
              <a:buChar char="•"/>
            </a:pPr>
            <a:r>
              <a:rPr lang="en-US" b="0" i="0" dirty="0">
                <a:effectLst/>
                <a:latin typeface="Söhne"/>
              </a:rPr>
              <a:t>Left-skewed distribution with outliers (10 to 40 minutes).</a:t>
            </a:r>
          </a:p>
          <a:p>
            <a:pPr algn="l">
              <a:buFont typeface="Arial" panose="020B0604020202020204" pitchFamily="34" charset="0"/>
              <a:buChar char="•"/>
            </a:pPr>
            <a:r>
              <a:rPr lang="en-US" i="0" dirty="0">
                <a:effectLst/>
                <a:latin typeface="Söhne"/>
              </a:rPr>
              <a:t>Distribution of Campaign Contacts:</a:t>
            </a:r>
          </a:p>
          <a:p>
            <a:pPr marL="742950" lvl="1" indent="-285750" algn="l">
              <a:buFont typeface="Arial" panose="020B0604020202020204" pitchFamily="34" charset="0"/>
              <a:buChar char="•"/>
            </a:pPr>
            <a:r>
              <a:rPr lang="en-US" b="0" i="0" dirty="0">
                <a:effectLst/>
                <a:latin typeface="Söhne"/>
              </a:rPr>
              <a:t>About half of clients contacted for the second time.</a:t>
            </a:r>
          </a:p>
          <a:p>
            <a:pPr marL="742950" lvl="1" indent="-285750" algn="l">
              <a:buFont typeface="Arial" panose="020B0604020202020204" pitchFamily="34" charset="0"/>
              <a:buChar char="•"/>
            </a:pPr>
            <a:r>
              <a:rPr lang="en-US" b="0" i="0" dirty="0">
                <a:effectLst/>
                <a:latin typeface="Söhne"/>
              </a:rPr>
              <a:t>Normal distribution for most clients, but some contacted up to 58 times.</a:t>
            </a:r>
          </a:p>
          <a:p>
            <a:pPr algn="l">
              <a:buFont typeface="Wingdings" panose="05000000000000000000" pitchFamily="2" charset="2"/>
              <a:buChar char="v"/>
            </a:pPr>
            <a:r>
              <a:rPr lang="en-US" b="1" i="1" dirty="0">
                <a:effectLst/>
                <a:latin typeface="Söhne"/>
              </a:rPr>
              <a:t>Relationship between Duration, Campaign, and Response:</a:t>
            </a:r>
            <a:endParaRPr lang="en-US" b="1" i="0" dirty="0">
              <a:effectLst/>
              <a:latin typeface="Söhne"/>
            </a:endParaRPr>
          </a:p>
          <a:p>
            <a:pPr algn="l">
              <a:buFont typeface="Arial" panose="020B0604020202020204" pitchFamily="34" charset="0"/>
              <a:buChar char="•"/>
            </a:pPr>
            <a:r>
              <a:rPr lang="en-US" i="0" dirty="0">
                <a:effectLst/>
                <a:latin typeface="Söhne"/>
              </a:rPr>
              <a:t>Scatter Plot Analysis:</a:t>
            </a:r>
          </a:p>
          <a:p>
            <a:pPr marL="742950" lvl="1" indent="-285750" algn="l">
              <a:buFont typeface="Arial" panose="020B0604020202020204" pitchFamily="34" charset="0"/>
              <a:buChar char="•"/>
            </a:pPr>
            <a:r>
              <a:rPr lang="en-US" b="0" i="0" dirty="0">
                <a:effectLst/>
                <a:latin typeface="Söhne"/>
              </a:rPr>
              <a:t>"Yes" clients contacted fewer times with longer durations.</a:t>
            </a:r>
          </a:p>
          <a:p>
            <a:pPr marL="742950" lvl="1" indent="-285750" algn="l">
              <a:buFont typeface="Arial" panose="020B0604020202020204" pitchFamily="34" charset="0"/>
              <a:buChar char="•"/>
            </a:pPr>
            <a:r>
              <a:rPr lang="en-US" b="0" i="0" dirty="0">
                <a:effectLst/>
                <a:latin typeface="Söhne"/>
              </a:rPr>
              <a:t>Demarcation at around five campaign calls indicating rejection unless duration is high.</a:t>
            </a:r>
          </a:p>
          <a:p>
            <a:pPr algn="l">
              <a:buFont typeface="Wingdings" panose="05000000000000000000" pitchFamily="2" charset="2"/>
              <a:buChar char="v"/>
            </a:pPr>
            <a:r>
              <a:rPr lang="en-US" b="1" i="1" dirty="0">
                <a:effectLst/>
                <a:latin typeface="Söhne"/>
              </a:rPr>
              <a:t>Scatter Matrix and Correlation Matrix:</a:t>
            </a:r>
            <a:endParaRPr lang="en-US" b="1" i="0" dirty="0">
              <a:effectLst/>
              <a:latin typeface="Söhne"/>
            </a:endParaRPr>
          </a:p>
          <a:p>
            <a:pPr algn="l">
              <a:buFont typeface="Arial" panose="020B0604020202020204" pitchFamily="34" charset="0"/>
              <a:buChar char="•"/>
            </a:pPr>
            <a:r>
              <a:rPr lang="en-US" i="0" dirty="0">
                <a:effectLst/>
                <a:latin typeface="Söhne"/>
              </a:rPr>
              <a:t>Scatter Matrix:</a:t>
            </a:r>
          </a:p>
          <a:p>
            <a:pPr marL="742950" lvl="1" indent="-285750" algn="l">
              <a:buFont typeface="Arial" panose="020B0604020202020204" pitchFamily="34" charset="0"/>
              <a:buChar char="•"/>
            </a:pPr>
            <a:r>
              <a:rPr lang="en-US" b="0" i="0" dirty="0">
                <a:effectLst/>
                <a:latin typeface="Söhne"/>
              </a:rPr>
              <a:t>No clear linear relationships among age, balance, duration, and campaign.</a:t>
            </a:r>
          </a:p>
          <a:p>
            <a:pPr algn="l">
              <a:buFont typeface="Arial" panose="020B0604020202020204" pitchFamily="34" charset="0"/>
              <a:buChar char="•"/>
            </a:pPr>
            <a:r>
              <a:rPr lang="en-US" i="0" dirty="0">
                <a:effectLst/>
                <a:latin typeface="Söhne"/>
              </a:rPr>
              <a:t>Correlation Matrix:</a:t>
            </a:r>
          </a:p>
          <a:p>
            <a:pPr marL="742950" lvl="1" indent="-285750" algn="l">
              <a:buFont typeface="Arial" panose="020B0604020202020204" pitchFamily="34" charset="0"/>
              <a:buChar char="•"/>
            </a:pPr>
            <a:r>
              <a:rPr lang="en-US" b="0" i="0" dirty="0">
                <a:effectLst/>
                <a:latin typeface="Söhne"/>
              </a:rPr>
              <a:t>Strong positive correlation between "campaign outcome" and "duration."</a:t>
            </a:r>
          </a:p>
          <a:p>
            <a:pPr marL="742950" lvl="1" indent="-285750" algn="l">
              <a:buFont typeface="Arial" panose="020B0604020202020204" pitchFamily="34" charset="0"/>
              <a:buChar char="•"/>
            </a:pPr>
            <a:r>
              <a:rPr lang="en-US" b="0" i="0" dirty="0">
                <a:effectLst/>
                <a:latin typeface="Söhne"/>
              </a:rPr>
              <a:t>Moderate correlation with "previous contacts."</a:t>
            </a:r>
          </a:p>
          <a:p>
            <a:pPr marL="742950" lvl="1" indent="-285750" algn="l">
              <a:buFont typeface="Arial" panose="020B0604020202020204" pitchFamily="34" charset="0"/>
              <a:buChar char="•"/>
            </a:pPr>
            <a:r>
              <a:rPr lang="en-US" b="0" i="0" dirty="0">
                <a:effectLst/>
                <a:latin typeface="Söhne"/>
              </a:rPr>
              <a:t>Mild correlations with "balance," "month of contact," and "number of campaigns."</a:t>
            </a:r>
          </a:p>
          <a:p>
            <a:endParaRPr lang="en-IN" dirty="0"/>
          </a:p>
        </p:txBody>
      </p:sp>
      <p:pic>
        <p:nvPicPr>
          <p:cNvPr id="9" name="Picture 8">
            <a:extLst>
              <a:ext uri="{FF2B5EF4-FFF2-40B4-BE49-F238E27FC236}">
                <a16:creationId xmlns:a16="http://schemas.microsoft.com/office/drawing/2014/main" id="{C634D453-58F8-DD8A-F400-B3F1F2AD3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205" y="960581"/>
            <a:ext cx="3502320" cy="4516582"/>
          </a:xfrm>
          <a:prstGeom prst="rect">
            <a:avLst/>
          </a:prstGeom>
          <a:ln w="19050">
            <a:solidFill>
              <a:schemeClr val="tx1"/>
            </a:solidFill>
          </a:ln>
        </p:spPr>
      </p:pic>
      <p:pic>
        <p:nvPicPr>
          <p:cNvPr id="10" name="Picture 9">
            <a:extLst>
              <a:ext uri="{FF2B5EF4-FFF2-40B4-BE49-F238E27FC236}">
                <a16:creationId xmlns:a16="http://schemas.microsoft.com/office/drawing/2014/main" id="{8A3E5189-CD65-287B-5512-7238F78C3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05" y="335179"/>
            <a:ext cx="3168609" cy="2948358"/>
          </a:xfrm>
          <a:prstGeom prst="rect">
            <a:avLst/>
          </a:prstGeom>
          <a:ln w="19050">
            <a:solidFill>
              <a:schemeClr val="tx1"/>
            </a:solidFill>
          </a:ln>
        </p:spPr>
      </p:pic>
      <p:pic>
        <p:nvPicPr>
          <p:cNvPr id="11" name="Picture 10">
            <a:extLst>
              <a:ext uri="{FF2B5EF4-FFF2-40B4-BE49-F238E27FC236}">
                <a16:creationId xmlns:a16="http://schemas.microsoft.com/office/drawing/2014/main" id="{D6EB3367-CB35-BB22-2573-AC08AAADB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691" y="3574464"/>
            <a:ext cx="3171823" cy="2724736"/>
          </a:xfrm>
          <a:prstGeom prst="rect">
            <a:avLst/>
          </a:prstGeom>
          <a:ln w="19050">
            <a:solidFill>
              <a:schemeClr val="tx1"/>
            </a:solidFill>
          </a:ln>
        </p:spPr>
      </p:pic>
    </p:spTree>
    <p:extLst>
      <p:ext uri="{BB962C8B-B14F-4D97-AF65-F5344CB8AC3E}">
        <p14:creationId xmlns:p14="http://schemas.microsoft.com/office/powerpoint/2010/main" val="387015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F878-343E-0C94-D0D8-76E7074C145E}"/>
              </a:ext>
            </a:extLst>
          </p:cNvPr>
          <p:cNvSpPr>
            <a:spLocks noGrp="1"/>
          </p:cNvSpPr>
          <p:nvPr>
            <p:ph type="title"/>
          </p:nvPr>
        </p:nvSpPr>
        <p:spPr>
          <a:xfrm>
            <a:off x="708891" y="0"/>
            <a:ext cx="5110018" cy="1325563"/>
          </a:xfrm>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C1B8B1F0-B849-65FD-C234-679EDCFB2818}"/>
              </a:ext>
            </a:extLst>
          </p:cNvPr>
          <p:cNvSpPr>
            <a:spLocks noGrp="1"/>
          </p:cNvSpPr>
          <p:nvPr>
            <p:ph idx="1"/>
          </p:nvPr>
        </p:nvSpPr>
        <p:spPr>
          <a:xfrm>
            <a:off x="182421" y="1107063"/>
            <a:ext cx="6458524" cy="5905212"/>
          </a:xfrm>
        </p:spPr>
        <p:txBody>
          <a:bodyPr>
            <a:normAutofit fontScale="47500" lnSpcReduction="20000"/>
          </a:bodyPr>
          <a:lstStyle/>
          <a:p>
            <a:pPr marL="342900" lvl="0" indent="-342900">
              <a:lnSpc>
                <a:spcPct val="107000"/>
              </a:lnSpc>
              <a:spcAft>
                <a:spcPts val="800"/>
              </a:spcAft>
              <a:buFont typeface="Symbol" panose="05050102010706020507" pitchFamily="18" charset="2"/>
              <a:buBlip>
                <a:blip r:embed="rId2"/>
              </a:buBlip>
            </a:pPr>
            <a:r>
              <a:rPr lang="en-IN" sz="25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Visualize the Subscription and Contact Rate by Age: </a:t>
            </a: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In this visualization, you categorize clients into age groups and analyse the subscription and contact rates for each group. The key observations are:</a:t>
            </a:r>
          </a:p>
          <a:p>
            <a:pPr marL="342900" lvl="0" indent="-342900">
              <a:lnSpc>
                <a:spcPct val="107000"/>
              </a:lnSpc>
              <a:spcAft>
                <a:spcPts val="800"/>
              </a:spcAft>
              <a:buSzPts val="1000"/>
              <a:buFont typeface="Symbol" panose="05050102010706020507" pitchFamily="18" charset="2"/>
              <a:buChar char=""/>
              <a:tabLst>
                <a:tab pos="457200" algn="l"/>
              </a:tabLst>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Green vertical bars indicate that clients aged 60 and above have the highest subscription rate, at about 17%.</a:t>
            </a:r>
          </a:p>
          <a:p>
            <a:pPr marL="342900" lvl="0" indent="-342900">
              <a:lnSpc>
                <a:spcPct val="107000"/>
              </a:lnSpc>
              <a:spcAft>
                <a:spcPts val="800"/>
              </a:spcAft>
              <a:buSzPts val="1000"/>
              <a:buFont typeface="Symbol" panose="05050102010706020507" pitchFamily="18" charset="2"/>
              <a:buChar char=""/>
              <a:tabLst>
                <a:tab pos="457200" algn="l"/>
              </a:tabLst>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Approximately 17% of the subscriptions come from clients aged 18 to 29, showing the youngest age group is also quite receptive.</a:t>
            </a:r>
          </a:p>
          <a:p>
            <a:pPr marL="342900" lvl="0" indent="-342900">
              <a:lnSpc>
                <a:spcPct val="107000"/>
              </a:lnSpc>
              <a:spcAft>
                <a:spcPts val="800"/>
              </a:spcAft>
              <a:buSzPts val="1000"/>
              <a:buFont typeface="Symbol" panose="05050102010706020507" pitchFamily="18" charset="2"/>
              <a:buChar char=""/>
              <a:tabLst>
                <a:tab pos="457200" algn="l"/>
              </a:tabLst>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Red vertical bars indicate that the bank focused its marketing efforts on middle-aged clients, resulting in lower subscription rates compared to younger and older groups.</a:t>
            </a:r>
          </a:p>
          <a:p>
            <a:pPr indent="0">
              <a:lnSpc>
                <a:spcPct val="107000"/>
              </a:lnSpc>
              <a:spcAft>
                <a:spcPts val="800"/>
              </a:spcAft>
              <a:buNone/>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Recommendation: To make the marketing campaign more effective, it's suggested to target younger and older clients rather than focusing on the middle-aged group.</a:t>
            </a:r>
          </a:p>
          <a:p>
            <a:pPr marL="342900" lvl="0" indent="-342900">
              <a:lnSpc>
                <a:spcPct val="107000"/>
              </a:lnSpc>
              <a:spcAft>
                <a:spcPts val="800"/>
              </a:spcAft>
              <a:buFont typeface="Symbol" panose="05050102010706020507" pitchFamily="18" charset="2"/>
              <a:buBlip>
                <a:blip r:embed="rId2"/>
              </a:buBlip>
            </a:pPr>
            <a:r>
              <a:rPr lang="en-IN" sz="25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Visualize the Subscription Rate by Balance Level:</a:t>
            </a:r>
            <a:r>
              <a:rPr lang="en-IN" sz="2500" b="1" kern="100" dirty="0">
                <a:solidFill>
                  <a:schemeClr val="tx1"/>
                </a:solidFill>
                <a:latin typeface="Calibri" panose="020F0502020204030204" pitchFamily="34" charset="0"/>
                <a:ea typeface="Calibri" panose="020F0502020204030204" pitchFamily="34" charset="0"/>
                <a:cs typeface="Mangal" panose="02040503050203030202" pitchFamily="18" charset="0"/>
              </a:rPr>
              <a:t> </a:t>
            </a: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In this visualization, clients are categorized based on their balance levels (no balance, low balance, average balance, high balance), and their subscription rates are examined. The key observations are:</a:t>
            </a:r>
          </a:p>
          <a:p>
            <a:pPr marL="342900" lvl="0" indent="-342900">
              <a:lnSpc>
                <a:spcPct val="107000"/>
              </a:lnSpc>
              <a:spcAft>
                <a:spcPts val="800"/>
              </a:spcAft>
              <a:buSzPts val="1000"/>
              <a:buFont typeface="Symbol" panose="05050102010706020507" pitchFamily="18" charset="2"/>
              <a:buChar char=""/>
              <a:tabLst>
                <a:tab pos="457200" algn="l"/>
              </a:tabLst>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Clients with negative balances (no balance) had a low subscription rate of 6.9%.</a:t>
            </a:r>
          </a:p>
          <a:p>
            <a:pPr marL="342900" lvl="0" indent="-342900">
              <a:lnSpc>
                <a:spcPct val="107000"/>
              </a:lnSpc>
              <a:spcAft>
                <a:spcPts val="800"/>
              </a:spcAft>
              <a:buSzPts val="1000"/>
              <a:buFont typeface="Symbol" panose="05050102010706020507" pitchFamily="18" charset="2"/>
              <a:buChar char=""/>
              <a:tabLst>
                <a:tab pos="457200" algn="l"/>
              </a:tabLst>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Clients with average or high balances exhibited significantly higher subscription rates, nearly 15%.</a:t>
            </a:r>
          </a:p>
          <a:p>
            <a:pPr indent="0">
              <a:lnSpc>
                <a:spcPct val="107000"/>
              </a:lnSpc>
              <a:spcAft>
                <a:spcPts val="800"/>
              </a:spcAft>
              <a:buNone/>
            </a:pPr>
            <a:r>
              <a:rPr lang="en-IN" sz="25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Recommendation: The bank should shift its marketing focus towards clients with average or high balances, as they have a much higher likelihood of subscribing to term deposits.</a:t>
            </a:r>
          </a:p>
          <a:p>
            <a:endParaRPr lang="en-IN" dirty="0"/>
          </a:p>
        </p:txBody>
      </p:sp>
      <p:pic>
        <p:nvPicPr>
          <p:cNvPr id="4" name="Picture 3">
            <a:extLst>
              <a:ext uri="{FF2B5EF4-FFF2-40B4-BE49-F238E27FC236}">
                <a16:creationId xmlns:a16="http://schemas.microsoft.com/office/drawing/2014/main" id="{A0EE641D-EF2D-A95A-4AFB-0927D12D9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137" y="198870"/>
            <a:ext cx="3955435" cy="3153930"/>
          </a:xfrm>
          <a:prstGeom prst="rect">
            <a:avLst/>
          </a:prstGeom>
          <a:ln w="19050">
            <a:solidFill>
              <a:schemeClr val="tx1"/>
            </a:solidFill>
          </a:ln>
        </p:spPr>
      </p:pic>
      <p:pic>
        <p:nvPicPr>
          <p:cNvPr id="5" name="Picture 4">
            <a:extLst>
              <a:ext uri="{FF2B5EF4-FFF2-40B4-BE49-F238E27FC236}">
                <a16:creationId xmlns:a16="http://schemas.microsoft.com/office/drawing/2014/main" id="{814F09F1-A969-AA35-FE94-B346EA1BF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4983" y="3539972"/>
            <a:ext cx="3955589" cy="3153931"/>
          </a:xfrm>
          <a:prstGeom prst="rect">
            <a:avLst/>
          </a:prstGeom>
          <a:ln w="19050">
            <a:solidFill>
              <a:schemeClr val="tx1"/>
            </a:solidFill>
          </a:ln>
        </p:spPr>
      </p:pic>
    </p:spTree>
    <p:extLst>
      <p:ext uri="{BB962C8B-B14F-4D97-AF65-F5344CB8AC3E}">
        <p14:creationId xmlns:p14="http://schemas.microsoft.com/office/powerpoint/2010/main" val="333979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C98F-79DF-6843-0682-EC2A15DB68F8}"/>
              </a:ext>
            </a:extLst>
          </p:cNvPr>
          <p:cNvSpPr>
            <a:spLocks noGrp="1"/>
          </p:cNvSpPr>
          <p:nvPr>
            <p:ph type="title"/>
          </p:nvPr>
        </p:nvSpPr>
        <p:spPr>
          <a:xfrm>
            <a:off x="265546" y="96837"/>
            <a:ext cx="4980709" cy="1325563"/>
          </a:xfrm>
        </p:spPr>
        <p:txBody>
          <a:bodyPr/>
          <a:lstStyle/>
          <a:p>
            <a:r>
              <a:rPr lang="en-US" b="1" dirty="0"/>
              <a:t>Data Visualizations</a:t>
            </a:r>
            <a:endParaRPr lang="en-IN" b="1" dirty="0"/>
          </a:p>
        </p:txBody>
      </p:sp>
      <p:sp>
        <p:nvSpPr>
          <p:cNvPr id="3" name="Content Placeholder 2">
            <a:extLst>
              <a:ext uri="{FF2B5EF4-FFF2-40B4-BE49-F238E27FC236}">
                <a16:creationId xmlns:a16="http://schemas.microsoft.com/office/drawing/2014/main" id="{77AE210A-9184-C90F-1DD4-66E5614AB9EA}"/>
              </a:ext>
            </a:extLst>
          </p:cNvPr>
          <p:cNvSpPr>
            <a:spLocks noGrp="1"/>
          </p:cNvSpPr>
          <p:nvPr>
            <p:ph idx="1"/>
          </p:nvPr>
        </p:nvSpPr>
        <p:spPr>
          <a:xfrm>
            <a:off x="149514" y="1293091"/>
            <a:ext cx="5641686" cy="5333192"/>
          </a:xfrm>
        </p:spPr>
        <p:txBody>
          <a:bodyPr>
            <a:normAutofit fontScale="92500" lnSpcReduction="10000"/>
          </a:bodyPr>
          <a:lstStyle/>
          <a:p>
            <a:pPr marL="342900" lvl="0" indent="-342900">
              <a:lnSpc>
                <a:spcPct val="110000"/>
              </a:lnSpc>
              <a:spcAft>
                <a:spcPts val="800"/>
              </a:spcAft>
              <a:buFont typeface="Symbol" panose="05050102010706020507" pitchFamily="18" charset="2"/>
              <a:buBlip>
                <a:blip r:embed="rId2"/>
              </a:buBlip>
            </a:pPr>
            <a:r>
              <a:rPr lang="en-IN" sz="1400" b="1" kern="100" dirty="0">
                <a:effectLst/>
                <a:latin typeface="Calibri" panose="020F0502020204030204" pitchFamily="34" charset="0"/>
                <a:ea typeface="Calibri" panose="020F0502020204030204" pitchFamily="34" charset="0"/>
                <a:cs typeface="Mangal" panose="02040503050203030202" pitchFamily="18" charset="0"/>
              </a:rPr>
              <a:t>Visualize the Subscription Rate by Age and Balance: </a:t>
            </a:r>
            <a:r>
              <a:rPr lang="en-IN" sz="1400" kern="100" dirty="0">
                <a:effectLst/>
                <a:latin typeface="Calibri" panose="020F0502020204030204" pitchFamily="34" charset="0"/>
                <a:ea typeface="Calibri" panose="020F0502020204030204" pitchFamily="34" charset="0"/>
                <a:cs typeface="Mangal" panose="02040503050203030202" pitchFamily="18" charset="0"/>
              </a:rPr>
              <a:t>This visualization explores the combined impact of age and balance on the subscription rate. Key observations include:</a:t>
            </a:r>
          </a:p>
          <a:p>
            <a:pPr marL="342900" lvl="0" indent="-342900">
              <a:lnSpc>
                <a:spcPct val="110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Clients aged above 60 and clients below 30 have the highest subscription rates.</a:t>
            </a:r>
          </a:p>
          <a:p>
            <a:pPr marL="342900" lvl="0" indent="-342900">
              <a:lnSpc>
                <a:spcPct val="110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All age groups share a common trend: subscription rates increase with higher balance levels.</a:t>
            </a:r>
          </a:p>
          <a:p>
            <a:pPr indent="0">
              <a:lnSpc>
                <a:spcPct val="110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Recommendation: The bank should prioritize telemarketing for clients above 60 years old with positive balances and young clients with positive balances, as they have the highest subscription rates.</a:t>
            </a:r>
          </a:p>
          <a:p>
            <a:pPr marL="342900" lvl="0" indent="-342900">
              <a:lnSpc>
                <a:spcPct val="110000"/>
              </a:lnSpc>
              <a:spcAft>
                <a:spcPts val="800"/>
              </a:spcAft>
              <a:buFont typeface="Symbol" panose="05050102010706020507" pitchFamily="18" charset="2"/>
              <a:buBlip>
                <a:blip r:embed="rId2"/>
              </a:buBlip>
            </a:pPr>
            <a:r>
              <a:rPr lang="en-IN" sz="1400" b="1" kern="100" dirty="0">
                <a:effectLst/>
                <a:latin typeface="Calibri" panose="020F0502020204030204" pitchFamily="34" charset="0"/>
                <a:ea typeface="Calibri" panose="020F0502020204030204" pitchFamily="34" charset="0"/>
                <a:cs typeface="Mangal" panose="02040503050203030202" pitchFamily="18" charset="0"/>
              </a:rPr>
              <a:t>Visualize the Subscription Rate by Job:</a:t>
            </a:r>
            <a:r>
              <a:rPr lang="en-IN" sz="1400" b="1" kern="100" dirty="0">
                <a:latin typeface="Calibri" panose="020F0502020204030204" pitchFamily="34" charset="0"/>
                <a:ea typeface="Calibri" panose="020F0502020204030204" pitchFamily="34" charset="0"/>
                <a:cs typeface="Mangal" panose="02040503050203030202" pitchFamily="18" charset="0"/>
              </a:rPr>
              <a:t> </a:t>
            </a:r>
            <a:r>
              <a:rPr lang="en-IN" sz="1400" kern="100" dirty="0">
                <a:effectLst/>
                <a:latin typeface="Calibri" panose="020F0502020204030204" pitchFamily="34" charset="0"/>
                <a:ea typeface="Calibri" panose="020F0502020204030204" pitchFamily="34" charset="0"/>
                <a:cs typeface="Mangal" panose="02040503050203030202" pitchFamily="18" charset="0"/>
              </a:rPr>
              <a:t>In this visualization, the subscription rates are broken down by job categories. Key observations include:</a:t>
            </a:r>
          </a:p>
          <a:p>
            <a:pPr marL="342900" lvl="0" indent="-342900">
              <a:lnSpc>
                <a:spcPct val="110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Students and retired clients contribute to more than 50% of subscriptions, which aligns with higher subscription rates among younger and older clients.</a:t>
            </a:r>
          </a:p>
          <a:p>
            <a:pPr indent="0">
              <a:lnSpc>
                <a:spcPct val="110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Recommendation: The bank should focus on targeting students and retired clients in their marketing efforts.</a:t>
            </a:r>
          </a:p>
          <a:p>
            <a:endParaRPr lang="en-IN" sz="2400" dirty="0"/>
          </a:p>
        </p:txBody>
      </p:sp>
      <p:pic>
        <p:nvPicPr>
          <p:cNvPr id="4" name="Picture 3">
            <a:extLst>
              <a:ext uri="{FF2B5EF4-FFF2-40B4-BE49-F238E27FC236}">
                <a16:creationId xmlns:a16="http://schemas.microsoft.com/office/drawing/2014/main" id="{EE6E2A2D-FA3D-B104-93F1-6EC5D979D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145" y="224011"/>
            <a:ext cx="5429250" cy="3472815"/>
          </a:xfrm>
          <a:prstGeom prst="rect">
            <a:avLst/>
          </a:prstGeom>
          <a:ln w="19050">
            <a:solidFill>
              <a:schemeClr val="tx1"/>
            </a:solidFill>
          </a:ln>
        </p:spPr>
      </p:pic>
      <p:pic>
        <p:nvPicPr>
          <p:cNvPr id="5" name="Picture 4">
            <a:extLst>
              <a:ext uri="{FF2B5EF4-FFF2-40B4-BE49-F238E27FC236}">
                <a16:creationId xmlns:a16="http://schemas.microsoft.com/office/drawing/2014/main" id="{0B74A272-67E9-2BCB-C26D-CE3F2A1E9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777" y="3806190"/>
            <a:ext cx="5721985" cy="2903220"/>
          </a:xfrm>
          <a:prstGeom prst="rect">
            <a:avLst/>
          </a:prstGeom>
          <a:ln w="19050">
            <a:solidFill>
              <a:schemeClr val="tx1"/>
            </a:solidFill>
          </a:ln>
        </p:spPr>
      </p:pic>
    </p:spTree>
    <p:extLst>
      <p:ext uri="{BB962C8B-B14F-4D97-AF65-F5344CB8AC3E}">
        <p14:creationId xmlns:p14="http://schemas.microsoft.com/office/powerpoint/2010/main" val="73592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385B-9586-801B-B284-3B8002207484}"/>
              </a:ext>
            </a:extLst>
          </p:cNvPr>
          <p:cNvSpPr>
            <a:spLocks noGrp="1"/>
          </p:cNvSpPr>
          <p:nvPr>
            <p:ph type="title"/>
          </p:nvPr>
        </p:nvSpPr>
        <p:spPr>
          <a:xfrm>
            <a:off x="838200" y="365125"/>
            <a:ext cx="5119255" cy="1325563"/>
          </a:xfrm>
        </p:spPr>
        <p:txBody>
          <a:bodyPr>
            <a:noAutofit/>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Visualize the Subscription and Contact Rate by Month:</a:t>
            </a:r>
            <a:br>
              <a:rPr lang="en-IN" sz="2800" kern="100" dirty="0">
                <a:effectLst/>
                <a:latin typeface="Calibri" panose="020F0502020204030204" pitchFamily="34" charset="0"/>
                <a:ea typeface="Calibri" panose="020F0502020204030204" pitchFamily="34" charset="0"/>
                <a:cs typeface="Mangal" panose="02040503050203030202" pitchFamily="18" charset="0"/>
              </a:rPr>
            </a:br>
            <a:endParaRPr lang="en-IN" sz="2800" dirty="0"/>
          </a:p>
        </p:txBody>
      </p:sp>
      <p:sp>
        <p:nvSpPr>
          <p:cNvPr id="3" name="Content Placeholder 2">
            <a:extLst>
              <a:ext uri="{FF2B5EF4-FFF2-40B4-BE49-F238E27FC236}">
                <a16:creationId xmlns:a16="http://schemas.microsoft.com/office/drawing/2014/main" id="{3EA1A327-AC3A-1AD3-F5C8-C0594488DD5C}"/>
              </a:ext>
            </a:extLst>
          </p:cNvPr>
          <p:cNvSpPr>
            <a:spLocks noGrp="1"/>
          </p:cNvSpPr>
          <p:nvPr>
            <p:ph idx="1"/>
          </p:nvPr>
        </p:nvSpPr>
        <p:spPr>
          <a:xfrm>
            <a:off x="249382" y="1265382"/>
            <a:ext cx="6696363" cy="4911581"/>
          </a:xfrm>
        </p:spPr>
        <p:txBody>
          <a:bodyPr>
            <a:normAutofit lnSpcReduction="10000"/>
          </a:bodyPr>
          <a:lstStyle/>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This visualization explores the subscription and contact rates by month. Key observations are:</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bank contacted the most clients between May and August.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highest contact rate occurred in May.</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However, the highest subscription rate occurred in March, with rates over 50%.</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fall and spring months (September, October, and December) showed high subscription rates.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Recommendation: The bank should consider initiating telemarketing campaigns in the fall or spring, when the subscription rate tends to be higher. This may be more effective in converting contacts into subscriptions.</a:t>
            </a:r>
          </a:p>
        </p:txBody>
      </p:sp>
      <p:pic>
        <p:nvPicPr>
          <p:cNvPr id="4" name="Picture 3">
            <a:extLst>
              <a:ext uri="{FF2B5EF4-FFF2-40B4-BE49-F238E27FC236}">
                <a16:creationId xmlns:a16="http://schemas.microsoft.com/office/drawing/2014/main" id="{FA60D7CA-A4ED-1C12-790C-C71BAA73A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710" y="1690689"/>
            <a:ext cx="5070475" cy="3296948"/>
          </a:xfrm>
          <a:prstGeom prst="rect">
            <a:avLst/>
          </a:prstGeom>
          <a:ln w="19050">
            <a:solidFill>
              <a:schemeClr val="tx1"/>
            </a:solidFill>
          </a:ln>
        </p:spPr>
      </p:pic>
    </p:spTree>
    <p:extLst>
      <p:ext uri="{BB962C8B-B14F-4D97-AF65-F5344CB8AC3E}">
        <p14:creationId xmlns:p14="http://schemas.microsoft.com/office/powerpoint/2010/main" val="3578738086"/>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177</TotalTime>
  <Words>4272</Words>
  <Application>Microsoft Office PowerPoint</Application>
  <PresentationFormat>Widescreen</PresentationFormat>
  <Paragraphs>270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Candara</vt:lpstr>
      <vt:lpstr>Corbel</vt:lpstr>
      <vt:lpstr>Helvetica Neue</vt:lpstr>
      <vt:lpstr>Söhne</vt:lpstr>
      <vt:lpstr>Symbol</vt:lpstr>
      <vt:lpstr>Wingdings</vt:lpstr>
      <vt:lpstr>Basis</vt:lpstr>
      <vt:lpstr>Bank Marketing Machine Learning Model</vt:lpstr>
      <vt:lpstr>Introduction and Objective</vt:lpstr>
      <vt:lpstr>Business Challenge</vt:lpstr>
      <vt:lpstr>Dataset Overview</vt:lpstr>
      <vt:lpstr>Explotory Data analysis (EDA)</vt:lpstr>
      <vt:lpstr>PowerPoint Presentation</vt:lpstr>
      <vt:lpstr>Data Visualization</vt:lpstr>
      <vt:lpstr>Data Visualizations</vt:lpstr>
      <vt:lpstr>Visualize the Subscription and Contact Rate by Month: </vt:lpstr>
      <vt:lpstr>Data Preprocessing and Feature Engineering</vt:lpstr>
      <vt:lpstr>Feature engineering </vt:lpstr>
      <vt:lpstr>Modelling</vt:lpstr>
      <vt:lpstr>Gradient Boosting Classifier</vt:lpstr>
      <vt:lpstr>Model Evaluation</vt:lpstr>
      <vt:lpstr>Confusion Matrix</vt:lpstr>
      <vt:lpstr>Hyperparameter Tunning</vt:lpstr>
      <vt:lpstr>Conclusion</vt:lpstr>
      <vt:lpstr>Regression Model</vt:lpstr>
      <vt:lpstr>Ridge Regression Model</vt:lpstr>
      <vt:lpstr>Standerdize Data</vt:lpstr>
      <vt:lpstr>Evaluate Model</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Machine Learning Model</dc:title>
  <dc:creator>Kunal Hire</dc:creator>
  <cp:lastModifiedBy>Kunal Hire</cp:lastModifiedBy>
  <cp:revision>12</cp:revision>
  <dcterms:created xsi:type="dcterms:W3CDTF">2023-11-24T10:47:29Z</dcterms:created>
  <dcterms:modified xsi:type="dcterms:W3CDTF">2023-11-24T19:41:57Z</dcterms:modified>
</cp:coreProperties>
</file>