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8A87A34-81AB-432B-8DAE-1953F412C126}" type="datetimeFigureOut">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252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904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877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5117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579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6169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2040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2334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6532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1200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5078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A87A34-81AB-432B-8DAE-1953F412C126}" type="datetimeFigureOut">
              <a:rPr lang="en-US" smtClean="0"/>
              <a:pPr/>
              <a:t>8/9/2023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17423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5040" y="802299"/>
            <a:ext cx="5019812" cy="2489542"/>
          </a:xfrm>
        </p:spPr>
        <p:txBody>
          <a:bodyPr/>
          <a:lstStyle/>
          <a:p>
            <a:r>
              <a:rPr lang="en-US" dirty="0" smtClean="0"/>
              <a:t>Movie Rental</a:t>
            </a:r>
            <a:endParaRPr lang="en-IN" dirty="0"/>
          </a:p>
        </p:txBody>
      </p:sp>
      <p:sp>
        <p:nvSpPr>
          <p:cNvPr id="3" name="Subtitle 2"/>
          <p:cNvSpPr>
            <a:spLocks noGrp="1"/>
          </p:cNvSpPr>
          <p:nvPr>
            <p:ph type="subTitle" idx="1"/>
          </p:nvPr>
        </p:nvSpPr>
        <p:spPr>
          <a:xfrm>
            <a:off x="5777383" y="3854762"/>
            <a:ext cx="5019812" cy="648910"/>
          </a:xfrm>
        </p:spPr>
        <p:txBody>
          <a:bodyPr/>
          <a:lstStyle/>
          <a:p>
            <a:r>
              <a:rPr lang="en-US" sz="2400" b="1" dirty="0" smtClean="0"/>
              <a:t>Capstone Project</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598" y="378823"/>
            <a:ext cx="5451785" cy="5290457"/>
          </a:xfrm>
          <a:prstGeom prst="rect">
            <a:avLst/>
          </a:prstGeom>
        </p:spPr>
      </p:pic>
    </p:spTree>
    <p:extLst>
      <p:ext uri="{BB962C8B-B14F-4D97-AF65-F5344CB8AC3E}">
        <p14:creationId xmlns:p14="http://schemas.microsoft.com/office/powerpoint/2010/main" val="804221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0" y="627017"/>
            <a:ext cx="12191999" cy="646331"/>
          </a:xfrm>
          <a:prstGeom prst="rect">
            <a:avLst/>
          </a:prstGeom>
          <a:noFill/>
        </p:spPr>
        <p:txBody>
          <a:bodyPr wrap="square" rtlCol="0">
            <a:spAutoFit/>
          </a:bodyPr>
          <a:lstStyle/>
          <a:p>
            <a:pPr algn="ctr"/>
            <a:r>
              <a:rPr lang="en-US" sz="3600" b="1" u="sng" dirty="0" smtClean="0">
                <a:solidFill>
                  <a:schemeClr val="accent1"/>
                </a:solidFill>
              </a:rPr>
              <a:t>SUMMARY</a:t>
            </a:r>
            <a:endParaRPr lang="en-IN" sz="2400" b="1" u="sng" dirty="0">
              <a:solidFill>
                <a:schemeClr val="accent1"/>
              </a:solidFill>
            </a:endParaRPr>
          </a:p>
        </p:txBody>
      </p:sp>
      <p:sp>
        <p:nvSpPr>
          <p:cNvPr id="4" name="Rectangle 3"/>
          <p:cNvSpPr/>
          <p:nvPr/>
        </p:nvSpPr>
        <p:spPr>
          <a:xfrm>
            <a:off x="418014" y="1436914"/>
            <a:ext cx="11403874" cy="454587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u="sng" dirty="0" smtClean="0">
                <a:solidFill>
                  <a:schemeClr val="tx1"/>
                </a:solidFill>
              </a:rPr>
              <a:t>Overview</a:t>
            </a:r>
            <a:r>
              <a:rPr lang="en-US" dirty="0" smtClean="0">
                <a:solidFill>
                  <a:schemeClr val="tx1"/>
                </a:solidFill>
              </a:rPr>
              <a:t> :- The “Movie Rental” dataset includes information about Customers, Actors , Payment, Rental, Sales and demographic information.</a:t>
            </a:r>
          </a:p>
          <a:p>
            <a:pPr marL="285750" indent="-285750">
              <a:buFont typeface="Arial" panose="020B0604020202020204" pitchFamily="34" charset="0"/>
              <a:buChar char="•"/>
            </a:pPr>
            <a:endParaRPr lang="en-US" b="1" u="sng" dirty="0" smtClean="0">
              <a:solidFill>
                <a:schemeClr val="tx1"/>
              </a:solidFill>
            </a:endParaRPr>
          </a:p>
          <a:p>
            <a:pPr marL="285750" indent="-285750">
              <a:buFont typeface="Arial" panose="020B0604020202020204" pitchFamily="34" charset="0"/>
              <a:buChar char="•"/>
            </a:pPr>
            <a:r>
              <a:rPr lang="en-US" b="1" u="sng" dirty="0" smtClean="0">
                <a:solidFill>
                  <a:schemeClr val="tx1"/>
                </a:solidFill>
              </a:rPr>
              <a:t>Objective</a:t>
            </a:r>
            <a:r>
              <a:rPr lang="en-US" dirty="0" smtClean="0">
                <a:solidFill>
                  <a:schemeClr val="tx1"/>
                </a:solidFill>
              </a:rPr>
              <a:t> :- To analyze the “Movie rental” dataset in order to explore the Purchasing pattern, customer details, trend and other demographic details.</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b="1" u="sng" dirty="0" smtClean="0">
                <a:solidFill>
                  <a:schemeClr val="tx1"/>
                </a:solidFill>
              </a:rPr>
              <a:t>Goal</a:t>
            </a:r>
            <a:r>
              <a:rPr lang="en-US" dirty="0" smtClean="0">
                <a:solidFill>
                  <a:schemeClr val="tx1"/>
                </a:solidFill>
              </a:rPr>
              <a:t> :- To get the insights from the given dataset in order to make informed decision such that we can boost the Movie rental business.</a:t>
            </a:r>
          </a:p>
          <a:p>
            <a:pPr marL="285750" indent="-285750">
              <a:buFont typeface="Arial" panose="020B0604020202020204" pitchFamily="34" charset="0"/>
              <a:buChar char="•"/>
            </a:pPr>
            <a:endParaRPr lang="en-US" b="1" u="sng" dirty="0">
              <a:solidFill>
                <a:schemeClr val="tx1"/>
              </a:solidFill>
            </a:endParaRPr>
          </a:p>
          <a:p>
            <a:pPr marL="285750" indent="-285750">
              <a:buFont typeface="Arial" panose="020B0604020202020204" pitchFamily="34" charset="0"/>
              <a:buChar char="•"/>
            </a:pPr>
            <a:r>
              <a:rPr lang="en-US" b="1" u="sng" dirty="0" smtClean="0">
                <a:solidFill>
                  <a:schemeClr val="tx1"/>
                </a:solidFill>
              </a:rPr>
              <a:t>Report and Presentation</a:t>
            </a:r>
            <a:r>
              <a:rPr lang="en-US" dirty="0" smtClean="0">
                <a:solidFill>
                  <a:schemeClr val="tx1"/>
                </a:solidFill>
              </a:rPr>
              <a:t> :- There are certain tasks involved to complete the project and at the end report and presentation should be submitted that is extracted from the Raw data. Such as Power Bi report, presentation, MEC breakdown.</a:t>
            </a:r>
            <a:endParaRPr lang="en-US" b="1" u="sng" dirty="0" smtClean="0">
              <a:solidFill>
                <a:schemeClr val="tx1"/>
              </a:solidFill>
            </a:endParaRPr>
          </a:p>
          <a:p>
            <a:pPr marL="285750" indent="-285750">
              <a:buFont typeface="Arial" panose="020B0604020202020204" pitchFamily="34" charset="0"/>
              <a:buChar char="•"/>
            </a:pPr>
            <a:endParaRPr lang="en-US" b="1" u="sng" dirty="0" smtClean="0">
              <a:solidFill>
                <a:schemeClr val="tx1"/>
              </a:solidFill>
            </a:endParaRPr>
          </a:p>
          <a:p>
            <a:pPr marL="285750" indent="-285750">
              <a:buFont typeface="Arial" panose="020B0604020202020204" pitchFamily="34" charset="0"/>
              <a:buChar char="•"/>
            </a:pPr>
            <a:endParaRPr lang="en-IN" b="1" u="sng" dirty="0">
              <a:solidFill>
                <a:schemeClr val="tx1"/>
              </a:solidFill>
            </a:endParaRPr>
          </a:p>
        </p:txBody>
      </p:sp>
    </p:spTree>
    <p:extLst>
      <p:ext uri="{BB962C8B-B14F-4D97-AF65-F5344CB8AC3E}">
        <p14:creationId xmlns:p14="http://schemas.microsoft.com/office/powerpoint/2010/main" val="2013050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extBox 1"/>
          <p:cNvSpPr txBox="1"/>
          <p:nvPr/>
        </p:nvSpPr>
        <p:spPr>
          <a:xfrm>
            <a:off x="0" y="627017"/>
            <a:ext cx="12191999" cy="646331"/>
          </a:xfrm>
          <a:prstGeom prst="rect">
            <a:avLst/>
          </a:prstGeom>
          <a:noFill/>
        </p:spPr>
        <p:txBody>
          <a:bodyPr wrap="square" rtlCol="0">
            <a:spAutoFit/>
          </a:bodyPr>
          <a:lstStyle/>
          <a:p>
            <a:pPr algn="ctr"/>
            <a:r>
              <a:rPr lang="en-US" sz="3600" b="1" u="sng" dirty="0" smtClean="0">
                <a:solidFill>
                  <a:schemeClr val="accent1"/>
                </a:solidFill>
              </a:rPr>
              <a:t>Overview</a:t>
            </a:r>
            <a:endParaRPr lang="en-IN" sz="2400" b="1" u="sng" dirty="0">
              <a:solidFill>
                <a:schemeClr val="accent1"/>
              </a:solidFill>
            </a:endParaRPr>
          </a:p>
        </p:txBody>
      </p:sp>
      <p:sp>
        <p:nvSpPr>
          <p:cNvPr id="4" name="Rectangle 3"/>
          <p:cNvSpPr/>
          <p:nvPr/>
        </p:nvSpPr>
        <p:spPr>
          <a:xfrm>
            <a:off x="418014" y="1436914"/>
            <a:ext cx="11403874" cy="454587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b="1" u="sng" dirty="0" smtClean="0">
              <a:solidFill>
                <a:schemeClr val="tx1"/>
              </a:solidFill>
            </a:endParaRPr>
          </a:p>
          <a:p>
            <a:pPr marL="285750" indent="-285750">
              <a:buFont typeface="Arial" panose="020B0604020202020204" pitchFamily="34" charset="0"/>
              <a:buChar char="•"/>
            </a:pPr>
            <a:endParaRPr lang="en-US" b="1" u="sng" dirty="0">
              <a:solidFill>
                <a:schemeClr val="tx1"/>
              </a:solidFill>
            </a:endParaRPr>
          </a:p>
          <a:p>
            <a:pPr marL="285750" indent="-285750">
              <a:buFont typeface="Arial" panose="020B0604020202020204" pitchFamily="34" charset="0"/>
              <a:buChar char="•"/>
            </a:pPr>
            <a:endParaRPr lang="en-US" b="1" u="sng" dirty="0" smtClean="0">
              <a:solidFill>
                <a:schemeClr val="tx1"/>
              </a:solidFill>
            </a:endParaRPr>
          </a:p>
          <a:p>
            <a:pPr marL="285750" indent="-285750">
              <a:buFont typeface="Arial" panose="020B0604020202020204" pitchFamily="34" charset="0"/>
              <a:buChar char="•"/>
            </a:pPr>
            <a:endParaRPr lang="en-US" b="1" u="sng" dirty="0">
              <a:solidFill>
                <a:schemeClr val="tx1"/>
              </a:solidFill>
            </a:endParaRPr>
          </a:p>
          <a:p>
            <a:pPr marL="285750" indent="-285750">
              <a:buFont typeface="Arial" panose="020B0604020202020204" pitchFamily="34" charset="0"/>
              <a:buChar char="•"/>
            </a:pPr>
            <a:endParaRPr lang="en-US" b="1" u="sng" dirty="0" smtClean="0">
              <a:solidFill>
                <a:schemeClr val="tx1"/>
              </a:solidFill>
            </a:endParaRPr>
          </a:p>
          <a:p>
            <a:pPr marL="285750" indent="-285750">
              <a:buFont typeface="Arial" panose="020B0604020202020204" pitchFamily="34" charset="0"/>
              <a:buChar char="•"/>
            </a:pPr>
            <a:endParaRPr lang="en-US" b="1" u="sng" dirty="0" smtClean="0">
              <a:solidFill>
                <a:schemeClr val="tx1"/>
              </a:solidFill>
            </a:endParaRPr>
          </a:p>
          <a:p>
            <a:pPr marL="285750" indent="-285750">
              <a:buFont typeface="Arial" panose="020B0604020202020204" pitchFamily="34" charset="0"/>
              <a:buChar char="•"/>
            </a:pPr>
            <a:endParaRPr lang="en-US" b="1" u="sng" dirty="0">
              <a:solidFill>
                <a:schemeClr val="tx1"/>
              </a:solidFill>
            </a:endParaRPr>
          </a:p>
          <a:p>
            <a:pPr marL="285750" indent="-285750">
              <a:buFont typeface="Arial" panose="020B0604020202020204" pitchFamily="34" charset="0"/>
              <a:buChar char="•"/>
            </a:pPr>
            <a:endParaRPr lang="en-US" b="1" u="sng" dirty="0" smtClean="0">
              <a:solidFill>
                <a:schemeClr val="tx1"/>
              </a:solidFill>
            </a:endParaRPr>
          </a:p>
          <a:p>
            <a:pPr marL="285750" indent="-285750">
              <a:buFont typeface="Arial" panose="020B0604020202020204" pitchFamily="34" charset="0"/>
              <a:buChar char="•"/>
            </a:pPr>
            <a:r>
              <a:rPr lang="en-US" b="1" u="sng" dirty="0" smtClean="0">
                <a:solidFill>
                  <a:schemeClr val="tx1"/>
                </a:solidFill>
              </a:rPr>
              <a:t>Actor Info</a:t>
            </a:r>
            <a:r>
              <a:rPr lang="en-US" dirty="0" smtClean="0">
                <a:solidFill>
                  <a:schemeClr val="tx1"/>
                </a:solidFill>
              </a:rPr>
              <a:t> :- </a:t>
            </a:r>
            <a:r>
              <a:rPr lang="en-US" dirty="0">
                <a:solidFill>
                  <a:schemeClr val="tx1"/>
                </a:solidFill>
              </a:rPr>
              <a:t>This table contains all the data about the Actors </a:t>
            </a:r>
            <a:r>
              <a:rPr lang="en-US" dirty="0" err="1">
                <a:solidFill>
                  <a:schemeClr val="tx1"/>
                </a:solidFill>
              </a:rPr>
              <a:t>i.e</a:t>
            </a:r>
            <a:r>
              <a:rPr lang="en-US" dirty="0">
                <a:solidFill>
                  <a:schemeClr val="tx1"/>
                </a:solidFill>
              </a:rPr>
              <a:t> </a:t>
            </a:r>
            <a:r>
              <a:rPr lang="en-US" dirty="0" err="1">
                <a:solidFill>
                  <a:schemeClr val="tx1"/>
                </a:solidFill>
              </a:rPr>
              <a:t>actor_id</a:t>
            </a:r>
            <a:r>
              <a:rPr lang="en-US" dirty="0">
                <a:solidFill>
                  <a:schemeClr val="tx1"/>
                </a:solidFill>
              </a:rPr>
              <a:t>, </a:t>
            </a:r>
            <a:r>
              <a:rPr lang="en-US" dirty="0" err="1">
                <a:solidFill>
                  <a:schemeClr val="tx1"/>
                </a:solidFill>
              </a:rPr>
              <a:t>Actor_Name</a:t>
            </a:r>
            <a:r>
              <a:rPr lang="en-US" dirty="0">
                <a:solidFill>
                  <a:schemeClr val="tx1"/>
                </a:solidFill>
              </a:rPr>
              <a:t>, </a:t>
            </a:r>
            <a:r>
              <a:rPr lang="en-US" dirty="0" err="1">
                <a:solidFill>
                  <a:schemeClr val="tx1"/>
                </a:solidFill>
              </a:rPr>
              <a:t>Film_info</a:t>
            </a:r>
            <a:r>
              <a:rPr lang="en-US" dirty="0" smtClean="0">
                <a:solidFill>
                  <a:schemeClr val="tx1"/>
                </a:solidFill>
              </a:rPr>
              <a:t>.</a:t>
            </a:r>
          </a:p>
          <a:p>
            <a:pPr marL="285750" indent="-285750">
              <a:buFont typeface="Arial" panose="020B0604020202020204" pitchFamily="34" charset="0"/>
              <a:buChar char="•"/>
            </a:pPr>
            <a:r>
              <a:rPr lang="en-US" b="1" u="sng" dirty="0" smtClean="0">
                <a:solidFill>
                  <a:schemeClr val="tx1"/>
                </a:solidFill>
              </a:rPr>
              <a:t>Customer</a:t>
            </a:r>
            <a:r>
              <a:rPr lang="en-US" dirty="0" smtClean="0">
                <a:solidFill>
                  <a:schemeClr val="tx1"/>
                </a:solidFill>
              </a:rPr>
              <a:t> :- </a:t>
            </a:r>
            <a:r>
              <a:rPr lang="en-US" dirty="0">
                <a:solidFill>
                  <a:schemeClr val="tx1"/>
                </a:solidFill>
              </a:rPr>
              <a:t>This table contains the data about the Customer.</a:t>
            </a:r>
            <a:endParaRPr lang="en-IN" dirty="0">
              <a:solidFill>
                <a:schemeClr val="tx1"/>
              </a:solidFill>
            </a:endParaRPr>
          </a:p>
          <a:p>
            <a:pPr marL="285750" indent="-285750">
              <a:buFont typeface="Arial" panose="020B0604020202020204" pitchFamily="34" charset="0"/>
              <a:buChar char="•"/>
            </a:pPr>
            <a:r>
              <a:rPr lang="en-US" b="1" u="sng" dirty="0" smtClean="0">
                <a:solidFill>
                  <a:schemeClr val="tx1"/>
                </a:solidFill>
              </a:rPr>
              <a:t>Films and Category</a:t>
            </a:r>
            <a:r>
              <a:rPr lang="en-US" dirty="0" smtClean="0">
                <a:solidFill>
                  <a:schemeClr val="tx1"/>
                </a:solidFill>
              </a:rPr>
              <a:t> :- </a:t>
            </a:r>
            <a:r>
              <a:rPr lang="en-US" dirty="0">
                <a:solidFill>
                  <a:schemeClr val="tx1"/>
                </a:solidFill>
              </a:rPr>
              <a:t>This table contains data about films, price, rental details. Each Film is falls under different category</a:t>
            </a:r>
            <a:r>
              <a:rPr lang="en-US" dirty="0" smtClean="0">
                <a:solidFill>
                  <a:schemeClr val="tx1"/>
                </a:solidFill>
              </a:rPr>
              <a:t>.</a:t>
            </a:r>
          </a:p>
          <a:p>
            <a:pPr marL="285750" indent="-285750">
              <a:buFont typeface="Arial" panose="020B0604020202020204" pitchFamily="34" charset="0"/>
              <a:buChar char="•"/>
            </a:pPr>
            <a:r>
              <a:rPr lang="en-US" b="1" u="sng" dirty="0" smtClean="0">
                <a:solidFill>
                  <a:schemeClr val="tx1"/>
                </a:solidFill>
              </a:rPr>
              <a:t>City and Country</a:t>
            </a:r>
            <a:r>
              <a:rPr lang="en-US" dirty="0" smtClean="0">
                <a:solidFill>
                  <a:schemeClr val="tx1"/>
                </a:solidFill>
              </a:rPr>
              <a:t> :- </a:t>
            </a:r>
            <a:r>
              <a:rPr lang="en-US" dirty="0">
                <a:solidFill>
                  <a:schemeClr val="tx1"/>
                </a:solidFill>
              </a:rPr>
              <a:t>This table contains data regarding City and Country. Customers and Staff are associated with their City and Country</a:t>
            </a:r>
            <a:r>
              <a:rPr lang="en-US" dirty="0" smtClean="0">
                <a:solidFill>
                  <a:schemeClr val="tx1"/>
                </a:solidFill>
              </a:rPr>
              <a:t>.</a:t>
            </a:r>
          </a:p>
          <a:p>
            <a:pPr marL="285750" indent="-285750">
              <a:buFont typeface="Arial" panose="020B0604020202020204" pitchFamily="34" charset="0"/>
              <a:buChar char="•"/>
            </a:pPr>
            <a:r>
              <a:rPr lang="en-US" b="1" u="sng" dirty="0" smtClean="0">
                <a:solidFill>
                  <a:schemeClr val="tx1"/>
                </a:solidFill>
              </a:rPr>
              <a:t>Film list</a:t>
            </a:r>
            <a:r>
              <a:rPr lang="en-US" dirty="0" smtClean="0">
                <a:solidFill>
                  <a:schemeClr val="tx1"/>
                </a:solidFill>
              </a:rPr>
              <a:t> :- </a:t>
            </a:r>
            <a:r>
              <a:rPr lang="en-US" dirty="0">
                <a:solidFill>
                  <a:schemeClr val="tx1"/>
                </a:solidFill>
              </a:rPr>
              <a:t>This table has data about Actors involved in the film and rating given to each film.</a:t>
            </a:r>
            <a:endParaRPr lang="en-IN" dirty="0">
              <a:solidFill>
                <a:schemeClr val="tx1"/>
              </a:solidFill>
            </a:endParaRPr>
          </a:p>
          <a:p>
            <a:pPr marL="285750" indent="-285750">
              <a:buFont typeface="Arial" panose="020B0604020202020204" pitchFamily="34" charset="0"/>
              <a:buChar char="•"/>
            </a:pPr>
            <a:r>
              <a:rPr lang="en-US" b="1" u="sng" dirty="0" smtClean="0">
                <a:solidFill>
                  <a:schemeClr val="tx1"/>
                </a:solidFill>
              </a:rPr>
              <a:t>Inventory</a:t>
            </a:r>
            <a:r>
              <a:rPr lang="en-US" dirty="0" smtClean="0">
                <a:solidFill>
                  <a:schemeClr val="tx1"/>
                </a:solidFill>
              </a:rPr>
              <a:t> :- </a:t>
            </a:r>
            <a:r>
              <a:rPr lang="en-US" dirty="0">
                <a:solidFill>
                  <a:schemeClr val="tx1"/>
                </a:solidFill>
              </a:rPr>
              <a:t>This table contains </a:t>
            </a:r>
            <a:r>
              <a:rPr lang="en-US" dirty="0" err="1">
                <a:solidFill>
                  <a:schemeClr val="tx1"/>
                </a:solidFill>
              </a:rPr>
              <a:t>Inventory_id</a:t>
            </a:r>
            <a:r>
              <a:rPr lang="en-US" dirty="0">
                <a:solidFill>
                  <a:schemeClr val="tx1"/>
                </a:solidFill>
              </a:rPr>
              <a:t>, </a:t>
            </a:r>
            <a:r>
              <a:rPr lang="en-US" dirty="0" err="1">
                <a:solidFill>
                  <a:schemeClr val="tx1"/>
                </a:solidFill>
              </a:rPr>
              <a:t>Store_Id</a:t>
            </a:r>
            <a:r>
              <a:rPr lang="en-US" dirty="0">
                <a:solidFill>
                  <a:schemeClr val="tx1"/>
                </a:solidFill>
              </a:rPr>
              <a:t>, </a:t>
            </a:r>
            <a:r>
              <a:rPr lang="en-US" dirty="0" err="1">
                <a:solidFill>
                  <a:schemeClr val="tx1"/>
                </a:solidFill>
              </a:rPr>
              <a:t>Fil_id</a:t>
            </a:r>
            <a:r>
              <a:rPr lang="en-US" dirty="0">
                <a:solidFill>
                  <a:schemeClr val="tx1"/>
                </a:solidFill>
              </a:rPr>
              <a:t>. </a:t>
            </a:r>
            <a:r>
              <a:rPr lang="en-US" dirty="0" err="1">
                <a:solidFill>
                  <a:schemeClr val="tx1"/>
                </a:solidFill>
              </a:rPr>
              <a:t>Film_id</a:t>
            </a:r>
            <a:r>
              <a:rPr lang="en-US" dirty="0">
                <a:solidFill>
                  <a:schemeClr val="tx1"/>
                </a:solidFill>
              </a:rPr>
              <a:t> is linked with </a:t>
            </a:r>
            <a:r>
              <a:rPr lang="en-US" dirty="0" err="1">
                <a:solidFill>
                  <a:schemeClr val="tx1"/>
                </a:solidFill>
              </a:rPr>
              <a:t>Inventory_id</a:t>
            </a:r>
            <a:r>
              <a:rPr lang="en-US" dirty="0" smtClean="0">
                <a:solidFill>
                  <a:schemeClr val="tx1"/>
                </a:solidFill>
              </a:rPr>
              <a:t>.</a:t>
            </a:r>
          </a:p>
          <a:p>
            <a:pPr marL="285750" indent="-285750">
              <a:buFont typeface="Arial" panose="020B0604020202020204" pitchFamily="34" charset="0"/>
              <a:buChar char="•"/>
            </a:pPr>
            <a:r>
              <a:rPr lang="en-US" b="1" u="sng" dirty="0" smtClean="0">
                <a:solidFill>
                  <a:schemeClr val="tx1"/>
                </a:solidFill>
              </a:rPr>
              <a:t>Language</a:t>
            </a:r>
            <a:r>
              <a:rPr lang="en-US" dirty="0" smtClean="0">
                <a:solidFill>
                  <a:schemeClr val="tx1"/>
                </a:solidFill>
              </a:rPr>
              <a:t> :- </a:t>
            </a:r>
            <a:r>
              <a:rPr lang="en-US" dirty="0">
                <a:solidFill>
                  <a:schemeClr val="tx1"/>
                </a:solidFill>
              </a:rPr>
              <a:t>This table contains </a:t>
            </a:r>
            <a:r>
              <a:rPr lang="en-US" dirty="0" err="1">
                <a:solidFill>
                  <a:schemeClr val="tx1"/>
                </a:solidFill>
              </a:rPr>
              <a:t>language_id</a:t>
            </a:r>
            <a:r>
              <a:rPr lang="en-US" dirty="0">
                <a:solidFill>
                  <a:schemeClr val="tx1"/>
                </a:solidFill>
              </a:rPr>
              <a:t> which is associated with different-different languages</a:t>
            </a:r>
            <a:r>
              <a:rPr lang="en-US" dirty="0" smtClean="0">
                <a:solidFill>
                  <a:schemeClr val="tx1"/>
                </a:solidFill>
              </a:rPr>
              <a:t>.</a:t>
            </a:r>
          </a:p>
          <a:p>
            <a:pPr marL="285750" indent="-285750">
              <a:buFont typeface="Arial" panose="020B0604020202020204" pitchFamily="34" charset="0"/>
              <a:buChar char="•"/>
            </a:pPr>
            <a:r>
              <a:rPr lang="en-US" b="1" u="sng" dirty="0" smtClean="0">
                <a:solidFill>
                  <a:schemeClr val="tx1"/>
                </a:solidFill>
              </a:rPr>
              <a:t>Rental and Payment</a:t>
            </a:r>
            <a:r>
              <a:rPr lang="en-US" dirty="0" smtClean="0">
                <a:solidFill>
                  <a:schemeClr val="tx1"/>
                </a:solidFill>
              </a:rPr>
              <a:t> :- </a:t>
            </a:r>
            <a:r>
              <a:rPr lang="en-US" dirty="0">
                <a:solidFill>
                  <a:schemeClr val="tx1"/>
                </a:solidFill>
              </a:rPr>
              <a:t>This table contains </a:t>
            </a:r>
            <a:r>
              <a:rPr lang="en-US" dirty="0" err="1">
                <a:solidFill>
                  <a:schemeClr val="tx1"/>
                </a:solidFill>
              </a:rPr>
              <a:t>Rental_id</a:t>
            </a:r>
            <a:r>
              <a:rPr lang="en-US" dirty="0">
                <a:solidFill>
                  <a:schemeClr val="tx1"/>
                </a:solidFill>
              </a:rPr>
              <a:t>, </a:t>
            </a:r>
            <a:r>
              <a:rPr lang="en-US" dirty="0" err="1">
                <a:solidFill>
                  <a:schemeClr val="tx1"/>
                </a:solidFill>
              </a:rPr>
              <a:t>Payment_id</a:t>
            </a:r>
            <a:r>
              <a:rPr lang="en-US" dirty="0">
                <a:solidFill>
                  <a:schemeClr val="tx1"/>
                </a:solidFill>
              </a:rPr>
              <a:t>, </a:t>
            </a:r>
            <a:r>
              <a:rPr lang="en-US" dirty="0" err="1">
                <a:solidFill>
                  <a:schemeClr val="tx1"/>
                </a:solidFill>
              </a:rPr>
              <a:t>customer_id</a:t>
            </a:r>
            <a:r>
              <a:rPr lang="en-US" dirty="0">
                <a:solidFill>
                  <a:schemeClr val="tx1"/>
                </a:solidFill>
              </a:rPr>
              <a:t>, </a:t>
            </a:r>
            <a:r>
              <a:rPr lang="en-US" dirty="0" err="1">
                <a:solidFill>
                  <a:schemeClr val="tx1"/>
                </a:solidFill>
              </a:rPr>
              <a:t>Inventory_id</a:t>
            </a:r>
            <a:r>
              <a:rPr lang="en-US" dirty="0">
                <a:solidFill>
                  <a:schemeClr val="tx1"/>
                </a:solidFill>
              </a:rPr>
              <a:t>, </a:t>
            </a:r>
            <a:r>
              <a:rPr lang="en-US" dirty="0" err="1">
                <a:solidFill>
                  <a:schemeClr val="tx1"/>
                </a:solidFill>
              </a:rPr>
              <a:t>Staff_id</a:t>
            </a:r>
            <a:r>
              <a:rPr lang="en-US" dirty="0">
                <a:solidFill>
                  <a:schemeClr val="tx1"/>
                </a:solidFill>
              </a:rPr>
              <a:t> and payment. These id are interlinked with each other such that we can fetch details as required</a:t>
            </a:r>
            <a:r>
              <a:rPr lang="en-US" dirty="0" smtClean="0">
                <a:solidFill>
                  <a:schemeClr val="tx1"/>
                </a:solidFill>
              </a:rPr>
              <a:t>.</a:t>
            </a:r>
          </a:p>
          <a:p>
            <a:pPr marL="285750" indent="-285750">
              <a:buFont typeface="Arial" panose="020B0604020202020204" pitchFamily="34" charset="0"/>
              <a:buChar char="•"/>
            </a:pPr>
            <a:r>
              <a:rPr lang="en-US" b="1" u="sng" dirty="0" smtClean="0">
                <a:solidFill>
                  <a:schemeClr val="tx1"/>
                </a:solidFill>
              </a:rPr>
              <a:t>Sales by Film category</a:t>
            </a:r>
            <a:r>
              <a:rPr lang="en-US" dirty="0" smtClean="0">
                <a:solidFill>
                  <a:schemeClr val="tx1"/>
                </a:solidFill>
              </a:rPr>
              <a:t> :- </a:t>
            </a:r>
            <a:r>
              <a:rPr lang="en-US" dirty="0">
                <a:solidFill>
                  <a:schemeClr val="tx1"/>
                </a:solidFill>
              </a:rPr>
              <a:t>This table contains total sales as per the film category</a:t>
            </a:r>
            <a:r>
              <a:rPr lang="en-US" dirty="0" smtClean="0">
                <a:solidFill>
                  <a:schemeClr val="tx1"/>
                </a:solidFill>
              </a:rPr>
              <a:t>.</a:t>
            </a:r>
          </a:p>
          <a:p>
            <a:pPr marL="285750" indent="-285750">
              <a:buFont typeface="Arial" panose="020B0604020202020204" pitchFamily="34" charset="0"/>
              <a:buChar char="•"/>
            </a:pPr>
            <a:r>
              <a:rPr lang="en-US" b="1" u="sng" dirty="0" smtClean="0">
                <a:solidFill>
                  <a:schemeClr val="tx1"/>
                </a:solidFill>
              </a:rPr>
              <a:t>Sales by staff of the store</a:t>
            </a:r>
            <a:r>
              <a:rPr lang="en-US" dirty="0" smtClean="0">
                <a:solidFill>
                  <a:schemeClr val="tx1"/>
                </a:solidFill>
              </a:rPr>
              <a:t> :- </a:t>
            </a:r>
            <a:r>
              <a:rPr lang="en-US" dirty="0">
                <a:solidFill>
                  <a:schemeClr val="tx1"/>
                </a:solidFill>
              </a:rPr>
              <a:t>This table contains data of sales acquired by each staff member.</a:t>
            </a:r>
            <a:endParaRPr lang="en-IN" dirty="0">
              <a:solidFill>
                <a:schemeClr val="tx1"/>
              </a:solidFill>
            </a:endParaRPr>
          </a:p>
          <a:p>
            <a:pPr marL="285750" indent="-285750">
              <a:buFont typeface="Arial" panose="020B0604020202020204" pitchFamily="34" charset="0"/>
              <a:buChar char="•"/>
            </a:pPr>
            <a:endParaRPr lang="en-IN" b="1" u="sng" dirty="0">
              <a:solidFill>
                <a:schemeClr val="tx1"/>
              </a:solidFill>
            </a:endParaRPr>
          </a:p>
          <a:p>
            <a:pPr marL="285750" indent="-285750">
              <a:buFont typeface="Arial" panose="020B0604020202020204" pitchFamily="34" charset="0"/>
              <a:buChar char="•"/>
            </a:pPr>
            <a:endParaRPr lang="en-IN" b="1" u="sng" dirty="0">
              <a:solidFill>
                <a:schemeClr val="tx1"/>
              </a:solidFill>
            </a:endParaRPr>
          </a:p>
          <a:p>
            <a:pPr marL="285750" indent="-285750">
              <a:buFont typeface="Arial" panose="020B0604020202020204" pitchFamily="34" charset="0"/>
              <a:buChar char="•"/>
            </a:pPr>
            <a:endParaRPr lang="en-IN" b="1" u="sng" dirty="0">
              <a:solidFill>
                <a:schemeClr val="tx1"/>
              </a:solidFill>
            </a:endParaRPr>
          </a:p>
          <a:p>
            <a:pPr marL="285750" indent="-285750">
              <a:buFont typeface="Arial" panose="020B0604020202020204" pitchFamily="34" charset="0"/>
              <a:buChar char="•"/>
            </a:pPr>
            <a:endParaRPr lang="en-IN" b="1" u="sng" dirty="0">
              <a:solidFill>
                <a:schemeClr val="tx1"/>
              </a:solidFill>
            </a:endParaRPr>
          </a:p>
          <a:p>
            <a:pPr marL="285750" indent="-285750">
              <a:buFont typeface="Arial" panose="020B0604020202020204" pitchFamily="34" charset="0"/>
              <a:buChar char="•"/>
            </a:pPr>
            <a:endParaRPr lang="en-IN" b="1" u="sng" dirty="0">
              <a:solidFill>
                <a:schemeClr val="tx1"/>
              </a:solidFill>
            </a:endParaRPr>
          </a:p>
          <a:p>
            <a:pPr marL="285750" indent="-285750">
              <a:buFont typeface="Arial" panose="020B0604020202020204" pitchFamily="34" charset="0"/>
              <a:buChar char="•"/>
            </a:pPr>
            <a:endParaRPr lang="en-IN" b="1" u="sng" dirty="0">
              <a:solidFill>
                <a:schemeClr val="tx1"/>
              </a:solidFill>
            </a:endParaRPr>
          </a:p>
          <a:p>
            <a:pPr marL="285750" indent="-285750">
              <a:buFont typeface="Arial" panose="020B0604020202020204" pitchFamily="34" charset="0"/>
              <a:buChar char="•"/>
            </a:pPr>
            <a:endParaRPr lang="en-IN" b="1" u="sng" dirty="0">
              <a:solidFill>
                <a:schemeClr val="tx1"/>
              </a:solidFill>
            </a:endParaRPr>
          </a:p>
          <a:p>
            <a:pPr marL="285750" indent="-285750">
              <a:buFont typeface="Arial" panose="020B0604020202020204" pitchFamily="34" charset="0"/>
              <a:buChar char="•"/>
            </a:pPr>
            <a:endParaRPr lang="en-IN" b="1" u="sng" dirty="0">
              <a:solidFill>
                <a:schemeClr val="tx1"/>
              </a:solidFill>
            </a:endParaRPr>
          </a:p>
        </p:txBody>
      </p:sp>
    </p:spTree>
    <p:extLst>
      <p:ext uri="{BB962C8B-B14F-4D97-AF65-F5344CB8AC3E}">
        <p14:creationId xmlns:p14="http://schemas.microsoft.com/office/powerpoint/2010/main" val="759596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0" y="627017"/>
            <a:ext cx="12191999" cy="646331"/>
          </a:xfrm>
          <a:prstGeom prst="rect">
            <a:avLst/>
          </a:prstGeom>
          <a:noFill/>
        </p:spPr>
        <p:txBody>
          <a:bodyPr wrap="square" rtlCol="0">
            <a:spAutoFit/>
          </a:bodyPr>
          <a:lstStyle/>
          <a:p>
            <a:pPr algn="ctr"/>
            <a:r>
              <a:rPr lang="en-US" sz="3600" b="1" u="sng" dirty="0" smtClean="0">
                <a:solidFill>
                  <a:schemeClr val="accent1"/>
                </a:solidFill>
              </a:rPr>
              <a:t>Objective</a:t>
            </a:r>
            <a:endParaRPr lang="en-IN" sz="2400" b="1" u="sng" dirty="0">
              <a:solidFill>
                <a:schemeClr val="accent1"/>
              </a:solidFill>
            </a:endParaRPr>
          </a:p>
        </p:txBody>
      </p:sp>
      <p:sp>
        <p:nvSpPr>
          <p:cNvPr id="4" name="Rectangle 3"/>
          <p:cNvSpPr/>
          <p:nvPr/>
        </p:nvSpPr>
        <p:spPr>
          <a:xfrm>
            <a:off x="418014" y="1436914"/>
            <a:ext cx="11403874" cy="454587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There are certain steps/methods involved to in order to analyze and get insight from the given dataset:-</a:t>
            </a:r>
          </a:p>
          <a:p>
            <a:pPr marL="285750" indent="-285750">
              <a:buFont typeface="Arial" panose="020B0604020202020204" pitchFamily="34" charset="0"/>
              <a:buChar char="•"/>
            </a:pPr>
            <a:r>
              <a:rPr lang="en-US" dirty="0" smtClean="0">
                <a:solidFill>
                  <a:schemeClr val="tx1"/>
                </a:solidFill>
              </a:rPr>
              <a:t>Extract the data/connecting the data set to ETL tool such as Power BI.</a:t>
            </a:r>
          </a:p>
          <a:p>
            <a:pPr marL="285750" indent="-285750">
              <a:buFont typeface="Arial" panose="020B0604020202020204" pitchFamily="34" charset="0"/>
              <a:buChar char="•"/>
            </a:pPr>
            <a:r>
              <a:rPr lang="en-US" dirty="0" smtClean="0">
                <a:solidFill>
                  <a:schemeClr val="tx1"/>
                </a:solidFill>
              </a:rPr>
              <a:t>Go through the given dataset </a:t>
            </a:r>
            <a:r>
              <a:rPr lang="en-US" dirty="0" err="1" smtClean="0">
                <a:solidFill>
                  <a:schemeClr val="tx1"/>
                </a:solidFill>
              </a:rPr>
              <a:t>i.e</a:t>
            </a:r>
            <a:r>
              <a:rPr lang="en-US" dirty="0" smtClean="0">
                <a:solidFill>
                  <a:schemeClr val="tx1"/>
                </a:solidFill>
              </a:rPr>
              <a:t> evaluate the dataset/tables and Transforming the data.</a:t>
            </a:r>
          </a:p>
          <a:p>
            <a:pPr marL="285750" indent="-285750">
              <a:buFont typeface="Arial" panose="020B0604020202020204" pitchFamily="34" charset="0"/>
              <a:buChar char="•"/>
            </a:pPr>
            <a:r>
              <a:rPr lang="en-US" dirty="0" smtClean="0">
                <a:solidFill>
                  <a:schemeClr val="tx1"/>
                </a:solidFill>
              </a:rPr>
              <a:t>Data cleaning if required.</a:t>
            </a:r>
          </a:p>
          <a:p>
            <a:pPr marL="285750" indent="-285750">
              <a:buFont typeface="Arial" panose="020B0604020202020204" pitchFamily="34" charset="0"/>
              <a:buChar char="•"/>
            </a:pPr>
            <a:r>
              <a:rPr lang="en-US" dirty="0" smtClean="0">
                <a:solidFill>
                  <a:schemeClr val="tx1"/>
                </a:solidFill>
              </a:rPr>
              <a:t>Data modelling.</a:t>
            </a:r>
          </a:p>
          <a:p>
            <a:pPr marL="285750" indent="-285750">
              <a:buFont typeface="Arial" panose="020B0604020202020204" pitchFamily="34" charset="0"/>
              <a:buChar char="•"/>
            </a:pPr>
            <a:r>
              <a:rPr lang="en-US" dirty="0" smtClean="0">
                <a:solidFill>
                  <a:schemeClr val="tx1"/>
                </a:solidFill>
              </a:rPr>
              <a:t>Adding extra table, column or measures as per the requirement.</a:t>
            </a:r>
          </a:p>
          <a:p>
            <a:pPr marL="285750" indent="-285750">
              <a:buFont typeface="Arial" panose="020B0604020202020204" pitchFamily="34" charset="0"/>
              <a:buChar char="•"/>
            </a:pPr>
            <a:r>
              <a:rPr lang="en-US" dirty="0" smtClean="0">
                <a:solidFill>
                  <a:schemeClr val="tx1"/>
                </a:solidFill>
              </a:rPr>
              <a:t>MECE breakdown of the dataset </a:t>
            </a:r>
            <a:r>
              <a:rPr lang="en-US" dirty="0" err="1" smtClean="0">
                <a:solidFill>
                  <a:schemeClr val="tx1"/>
                </a:solidFill>
              </a:rPr>
              <a:t>i.e</a:t>
            </a:r>
            <a:r>
              <a:rPr lang="en-US" dirty="0" smtClean="0">
                <a:solidFill>
                  <a:schemeClr val="tx1"/>
                </a:solidFill>
              </a:rPr>
              <a:t> write down the questions/insight we can get from the given data set.</a:t>
            </a:r>
          </a:p>
          <a:p>
            <a:pPr marL="285750" indent="-285750">
              <a:buFont typeface="Arial" panose="020B0604020202020204" pitchFamily="34" charset="0"/>
              <a:buChar char="•"/>
            </a:pPr>
            <a:r>
              <a:rPr lang="en-US" dirty="0" smtClean="0">
                <a:solidFill>
                  <a:schemeClr val="tx1"/>
                </a:solidFill>
              </a:rPr>
              <a:t>Prepare the charts in order to support or to have the clear understanding of the answers/insights.</a:t>
            </a:r>
          </a:p>
          <a:p>
            <a:pPr marL="285750" indent="-285750">
              <a:buFont typeface="Arial" panose="020B0604020202020204" pitchFamily="34" charset="0"/>
              <a:buChar char="•"/>
            </a:pPr>
            <a:r>
              <a:rPr lang="en-US" dirty="0" smtClean="0">
                <a:solidFill>
                  <a:schemeClr val="tx1"/>
                </a:solidFill>
              </a:rPr>
              <a:t>Prepare the Power BI report with clear understanding and </a:t>
            </a:r>
            <a:r>
              <a:rPr lang="en-US" dirty="0" err="1" smtClean="0">
                <a:solidFill>
                  <a:schemeClr val="tx1"/>
                </a:solidFill>
              </a:rPr>
              <a:t>cleaniness</a:t>
            </a:r>
            <a:r>
              <a:rPr lang="en-US" dirty="0" smtClean="0">
                <a:solidFill>
                  <a:schemeClr val="tx1"/>
                </a:solidFill>
              </a:rPr>
              <a:t>.</a:t>
            </a:r>
          </a:p>
          <a:p>
            <a:pPr marL="285750" indent="-285750">
              <a:buFont typeface="Arial" panose="020B0604020202020204" pitchFamily="34" charset="0"/>
              <a:buChar char="•"/>
            </a:pPr>
            <a:endParaRPr lang="en-US" dirty="0" smtClean="0">
              <a:solidFill>
                <a:schemeClr val="tx1"/>
              </a:solidFill>
            </a:endParaRPr>
          </a:p>
          <a:p>
            <a:pPr marL="285750" indent="-285750">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1704717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3000"/>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0" y="627017"/>
            <a:ext cx="12191999" cy="646331"/>
          </a:xfrm>
          <a:prstGeom prst="rect">
            <a:avLst/>
          </a:prstGeom>
          <a:noFill/>
        </p:spPr>
        <p:txBody>
          <a:bodyPr wrap="square" rtlCol="0">
            <a:spAutoFit/>
          </a:bodyPr>
          <a:lstStyle/>
          <a:p>
            <a:pPr algn="ctr"/>
            <a:r>
              <a:rPr lang="en-US" sz="3600" b="1" u="sng" dirty="0" smtClean="0">
                <a:solidFill>
                  <a:schemeClr val="accent1"/>
                </a:solidFill>
              </a:rPr>
              <a:t>Goal</a:t>
            </a:r>
            <a:endParaRPr lang="en-IN" sz="2400" b="1" u="sng" dirty="0">
              <a:solidFill>
                <a:schemeClr val="accent1"/>
              </a:solidFill>
            </a:endParaRPr>
          </a:p>
        </p:txBody>
      </p:sp>
      <p:sp>
        <p:nvSpPr>
          <p:cNvPr id="4" name="Rectangle 3"/>
          <p:cNvSpPr/>
          <p:nvPr/>
        </p:nvSpPr>
        <p:spPr>
          <a:xfrm>
            <a:off x="418014" y="1436914"/>
            <a:ext cx="11403874" cy="454587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solidFill>
                  <a:schemeClr val="tx1"/>
                </a:solidFill>
              </a:rPr>
              <a:t>Our Goal is to insight from the given dataset in order to make informed decision.</a:t>
            </a:r>
          </a:p>
          <a:p>
            <a:pPr marL="285750" indent="-285750">
              <a:buFont typeface="Arial" panose="020B0604020202020204" pitchFamily="34" charset="0"/>
              <a:buChar char="•"/>
            </a:pPr>
            <a:endParaRPr lang="en-US" dirty="0" smtClean="0">
              <a:solidFill>
                <a:schemeClr val="tx1"/>
              </a:solidFill>
            </a:endParaRPr>
          </a:p>
          <a:p>
            <a:pPr marL="285750" indent="-285750">
              <a:buFont typeface="Arial" panose="020B0604020202020204" pitchFamily="34" charset="0"/>
              <a:buChar char="•"/>
            </a:pPr>
            <a:endParaRPr lang="en-US" dirty="0" smtClean="0">
              <a:solidFill>
                <a:schemeClr val="tx1"/>
              </a:solidFill>
            </a:endParaRPr>
          </a:p>
          <a:p>
            <a:pPr marL="285750" indent="-285750">
              <a:buFont typeface="Arial" panose="020B0604020202020204" pitchFamily="34" charset="0"/>
              <a:buChar char="•"/>
            </a:pPr>
            <a:r>
              <a:rPr lang="en-US" dirty="0" smtClean="0">
                <a:solidFill>
                  <a:schemeClr val="tx1"/>
                </a:solidFill>
              </a:rPr>
              <a:t>With the help of insights we can see the trend, customer requirement and other important information.</a:t>
            </a:r>
          </a:p>
          <a:p>
            <a:pPr marL="285750" indent="-285750">
              <a:buFont typeface="Arial" panose="020B0604020202020204" pitchFamily="34" charset="0"/>
              <a:buChar char="•"/>
            </a:pPr>
            <a:endParaRPr lang="en-US" dirty="0" smtClean="0">
              <a:solidFill>
                <a:schemeClr val="tx1"/>
              </a:solidFill>
            </a:endParaRPr>
          </a:p>
          <a:p>
            <a:pPr marL="285750" indent="-285750">
              <a:buFont typeface="Arial" panose="020B0604020202020204" pitchFamily="34" charset="0"/>
              <a:buChar char="•"/>
            </a:pPr>
            <a:endParaRPr lang="en-US" dirty="0" smtClean="0">
              <a:solidFill>
                <a:schemeClr val="tx1"/>
              </a:solidFill>
            </a:endParaRPr>
          </a:p>
          <a:p>
            <a:pPr marL="285750" indent="-285750">
              <a:buFont typeface="Arial" panose="020B0604020202020204" pitchFamily="34" charset="0"/>
              <a:buChar char="•"/>
            </a:pPr>
            <a:r>
              <a:rPr lang="en-US" dirty="0" smtClean="0">
                <a:solidFill>
                  <a:schemeClr val="tx1"/>
                </a:solidFill>
              </a:rPr>
              <a:t>This help us to make decision in a positive way as we would have data and insights.</a:t>
            </a:r>
          </a:p>
          <a:p>
            <a:pPr marL="285750" indent="-285750">
              <a:buFont typeface="Arial" panose="020B0604020202020204" pitchFamily="34" charset="0"/>
              <a:buChar char="•"/>
            </a:pPr>
            <a:endParaRPr lang="en-US" dirty="0" smtClean="0">
              <a:solidFill>
                <a:schemeClr val="tx1"/>
              </a:solidFill>
            </a:endParaRPr>
          </a:p>
          <a:p>
            <a:pPr marL="285750" indent="-285750">
              <a:buFont typeface="Arial" panose="020B0604020202020204" pitchFamily="34" charset="0"/>
              <a:buChar char="•"/>
            </a:pPr>
            <a:endParaRPr lang="en-US" dirty="0" smtClean="0">
              <a:solidFill>
                <a:schemeClr val="tx1"/>
              </a:solidFill>
            </a:endParaRPr>
          </a:p>
          <a:p>
            <a:pPr marL="285750" indent="-285750">
              <a:buFont typeface="Arial" panose="020B0604020202020204" pitchFamily="34" charset="0"/>
              <a:buChar char="•"/>
            </a:pPr>
            <a:r>
              <a:rPr lang="en-US" dirty="0" smtClean="0">
                <a:solidFill>
                  <a:schemeClr val="tx1"/>
                </a:solidFill>
              </a:rPr>
              <a:t>The insights will also recommend us certain measures, steps that we can follow to improve the </a:t>
            </a:r>
            <a:r>
              <a:rPr lang="en-US" dirty="0" err="1" smtClean="0">
                <a:solidFill>
                  <a:schemeClr val="tx1"/>
                </a:solidFill>
              </a:rPr>
              <a:t>buisness</a:t>
            </a:r>
            <a:r>
              <a:rPr lang="en-US" dirty="0" smtClean="0">
                <a:solidFill>
                  <a:schemeClr val="tx1"/>
                </a:solidFill>
              </a:rPr>
              <a:t> and that will also help in the growth of the organization. </a:t>
            </a:r>
          </a:p>
          <a:p>
            <a:pPr marL="285750" indent="-285750">
              <a:buFont typeface="Arial" panose="020B0604020202020204" pitchFamily="34" charset="0"/>
              <a:buChar char="•"/>
            </a:pPr>
            <a:endParaRPr lang="en-US" dirty="0" smtClean="0">
              <a:solidFill>
                <a:schemeClr val="tx1"/>
              </a:solidFill>
            </a:endParaRPr>
          </a:p>
          <a:p>
            <a:pPr marL="285750" indent="-285750">
              <a:buFont typeface="Arial" panose="020B0604020202020204" pitchFamily="34" charset="0"/>
              <a:buChar char="•"/>
            </a:pPr>
            <a:endParaRPr lang="en-US" dirty="0" smtClean="0">
              <a:solidFill>
                <a:schemeClr val="tx1"/>
              </a:solidFill>
            </a:endParaRPr>
          </a:p>
          <a:p>
            <a:pPr marL="285750" indent="-285750">
              <a:buFont typeface="Arial" panose="020B0604020202020204" pitchFamily="34" charset="0"/>
              <a:buChar char="•"/>
            </a:pPr>
            <a:r>
              <a:rPr lang="en-US" dirty="0" smtClean="0">
                <a:solidFill>
                  <a:schemeClr val="tx1"/>
                </a:solidFill>
              </a:rPr>
              <a:t>So all the insight must be accurate and easy to understand.</a:t>
            </a:r>
            <a:endParaRPr lang="en-IN" dirty="0">
              <a:solidFill>
                <a:schemeClr val="tx1"/>
              </a:solidFill>
            </a:endParaRPr>
          </a:p>
        </p:txBody>
      </p:sp>
    </p:spTree>
    <p:extLst>
      <p:ext uri="{BB962C8B-B14F-4D97-AF65-F5344CB8AC3E}">
        <p14:creationId xmlns:p14="http://schemas.microsoft.com/office/powerpoint/2010/main" val="3814287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27017"/>
            <a:ext cx="12191999" cy="646331"/>
          </a:xfrm>
          <a:prstGeom prst="rect">
            <a:avLst/>
          </a:prstGeom>
          <a:noFill/>
        </p:spPr>
        <p:txBody>
          <a:bodyPr wrap="square" rtlCol="0">
            <a:spAutoFit/>
          </a:bodyPr>
          <a:lstStyle/>
          <a:p>
            <a:pPr algn="ctr"/>
            <a:r>
              <a:rPr lang="en-US" sz="3600" b="1" u="sng" dirty="0" smtClean="0">
                <a:solidFill>
                  <a:schemeClr val="accent1"/>
                </a:solidFill>
              </a:rPr>
              <a:t>Report and Presentation</a:t>
            </a:r>
            <a:endParaRPr lang="en-IN" sz="2400" b="1" u="sng" dirty="0">
              <a:solidFill>
                <a:schemeClr val="accent1"/>
              </a:solidFill>
            </a:endParaRPr>
          </a:p>
        </p:txBody>
      </p:sp>
      <p:sp>
        <p:nvSpPr>
          <p:cNvPr id="4" name="Rectangle 3"/>
          <p:cNvSpPr/>
          <p:nvPr/>
        </p:nvSpPr>
        <p:spPr>
          <a:xfrm>
            <a:off x="418014" y="1436914"/>
            <a:ext cx="11403874" cy="454587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solidFill>
                  <a:schemeClr val="tx1"/>
                </a:solidFill>
              </a:rPr>
              <a:t>At last after getting all the details and the finding from the given data we have to present it in a very prominent way such that reports are easy to understand and logical.</a:t>
            </a:r>
          </a:p>
          <a:p>
            <a:pPr marL="285750" indent="-285750">
              <a:buFont typeface="Arial" panose="020B0604020202020204" pitchFamily="34" charset="0"/>
              <a:buChar char="•"/>
            </a:pPr>
            <a:r>
              <a:rPr lang="en-US" dirty="0" smtClean="0">
                <a:solidFill>
                  <a:schemeClr val="tx1"/>
                </a:solidFill>
              </a:rPr>
              <a:t>We have also prepared the PPT on how the thing are done.</a:t>
            </a:r>
          </a:p>
          <a:p>
            <a:pPr marL="285750" indent="-285750">
              <a:buFont typeface="Arial" panose="020B0604020202020204" pitchFamily="34" charset="0"/>
              <a:buChar char="•"/>
            </a:pPr>
            <a:r>
              <a:rPr lang="en-US" dirty="0" smtClean="0">
                <a:solidFill>
                  <a:schemeClr val="tx1"/>
                </a:solidFill>
              </a:rPr>
              <a:t>We have prepared Power BI report, EDA analysis report and ER Diagram.</a:t>
            </a:r>
          </a:p>
          <a:p>
            <a:pPr marL="285750" indent="-285750">
              <a:buFont typeface="Arial" panose="020B0604020202020204" pitchFamily="34" charset="0"/>
              <a:buChar char="•"/>
            </a:pPr>
            <a:r>
              <a:rPr lang="en-US" dirty="0" smtClean="0">
                <a:solidFill>
                  <a:schemeClr val="tx1"/>
                </a:solidFill>
              </a:rPr>
              <a:t>We have faced many issues while finding the answers of the given question because as per the questions we were not having relevant data/records.</a:t>
            </a:r>
          </a:p>
          <a:p>
            <a:pPr marL="285750" indent="-285750">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41500858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120</TotalTime>
  <Words>621</Words>
  <Application>Microsoft Office PowerPoint</Application>
  <PresentationFormat>Widescreen</PresentationFormat>
  <Paragraphs>64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Tw Cen MT</vt:lpstr>
      <vt:lpstr>Tw Cen MT Condensed</vt:lpstr>
      <vt:lpstr>Wingdings 3</vt:lpstr>
      <vt:lpstr>Integral</vt:lpstr>
      <vt:lpstr>Movie Rental</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Rental</dc:title>
  <dc:creator>K K</dc:creator>
  <cp:lastModifiedBy>K K</cp:lastModifiedBy>
  <cp:revision>13</cp:revision>
  <dcterms:created xsi:type="dcterms:W3CDTF">2023-08-09T07:59:04Z</dcterms:created>
  <dcterms:modified xsi:type="dcterms:W3CDTF">2023-08-09T09:59:58Z</dcterms:modified>
</cp:coreProperties>
</file>