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95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95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95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0594" y="0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14" y="0"/>
                </a:moveTo>
                <a:lnTo>
                  <a:pt x="0" y="0"/>
                </a:lnTo>
                <a:lnTo>
                  <a:pt x="0" y="10287000"/>
                </a:lnTo>
                <a:lnTo>
                  <a:pt x="10487914" y="10287000"/>
                </a:lnTo>
                <a:lnTo>
                  <a:pt x="104879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00614" y="3424644"/>
            <a:ext cx="7299471" cy="2305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95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78268" y="3316961"/>
            <a:ext cx="15744163" cy="2225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Relationship Id="rId3" Type="http://schemas.openxmlformats.org/officeDocument/2006/relationships/image" Target="../media/image2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17530" y="1253357"/>
            <a:ext cx="9606280" cy="78822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12700" marR="5080" indent="-635">
              <a:lnSpc>
                <a:spcPct val="99900"/>
              </a:lnSpc>
              <a:spcBef>
                <a:spcPts val="125"/>
              </a:spcBef>
            </a:pPr>
            <a:r>
              <a:rPr dirty="0" sz="8600" spc="340" b="1">
                <a:solidFill>
                  <a:srgbClr val="FFFFFF"/>
                </a:solidFill>
                <a:latin typeface="Times New Roman"/>
                <a:cs typeface="Times New Roman"/>
              </a:rPr>
              <a:t>Optimizing </a:t>
            </a:r>
            <a:r>
              <a:rPr dirty="0" sz="8600" spc="315" b="1">
                <a:solidFill>
                  <a:srgbClr val="FFFFFF"/>
                </a:solidFill>
                <a:latin typeface="Times New Roman"/>
                <a:cs typeface="Times New Roman"/>
              </a:rPr>
              <a:t>Supply </a:t>
            </a:r>
            <a:r>
              <a:rPr dirty="0" sz="8600" spc="-21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600" spc="254" b="1">
                <a:solidFill>
                  <a:srgbClr val="FFFFFF"/>
                </a:solidFill>
                <a:latin typeface="Times New Roman"/>
                <a:cs typeface="Times New Roman"/>
              </a:rPr>
              <a:t>Chain </a:t>
            </a:r>
            <a:r>
              <a:rPr dirty="0" sz="8600" spc="-280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8600" spc="-27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600" spc="275" b="1">
                <a:solidFill>
                  <a:srgbClr val="FFFFFF"/>
                </a:solidFill>
                <a:latin typeface="Times New Roman"/>
                <a:cs typeface="Times New Roman"/>
              </a:rPr>
              <a:t>ciency: </a:t>
            </a:r>
            <a:r>
              <a:rPr dirty="0" sz="8600" spc="-470" b="1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8600" spc="-21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600" spc="290" b="1">
                <a:solidFill>
                  <a:srgbClr val="FFFFFF"/>
                </a:solidFill>
                <a:latin typeface="Times New Roman"/>
                <a:cs typeface="Times New Roman"/>
              </a:rPr>
              <a:t>Case </a:t>
            </a:r>
            <a:r>
              <a:rPr dirty="0" sz="8600" spc="270" b="1">
                <a:solidFill>
                  <a:srgbClr val="FFFFFF"/>
                </a:solidFill>
                <a:latin typeface="Times New Roman"/>
                <a:cs typeface="Times New Roman"/>
              </a:rPr>
              <a:t>Study </a:t>
            </a:r>
            <a:r>
              <a:rPr dirty="0" sz="8600" spc="365" b="1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8600" spc="37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600" spc="145" b="1">
                <a:solidFill>
                  <a:srgbClr val="FFFFFF"/>
                </a:solidFill>
                <a:latin typeface="Times New Roman"/>
                <a:cs typeface="Times New Roman"/>
              </a:rPr>
              <a:t>Flipkart's</a:t>
            </a:r>
            <a:r>
              <a:rPr dirty="0" sz="8600" spc="-204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600" spc="290" b="1">
                <a:solidFill>
                  <a:srgbClr val="FFFFFF"/>
                </a:solidFill>
                <a:latin typeface="Times New Roman"/>
                <a:cs typeface="Times New Roman"/>
              </a:rPr>
              <a:t>Strategic </a:t>
            </a:r>
            <a:r>
              <a:rPr dirty="0" sz="8600" spc="-21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600" spc="315" b="1">
                <a:solidFill>
                  <a:srgbClr val="FFFFFF"/>
                </a:solidFill>
                <a:latin typeface="Times New Roman"/>
                <a:cs typeface="Times New Roman"/>
              </a:rPr>
              <a:t>Management </a:t>
            </a:r>
            <a:r>
              <a:rPr dirty="0" sz="8600" spc="3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8600" spc="350" b="1">
                <a:solidFill>
                  <a:srgbClr val="FFFFFF"/>
                </a:solidFill>
                <a:latin typeface="Times New Roman"/>
                <a:cs typeface="Times New Roman"/>
              </a:rPr>
              <a:t>Practices</a:t>
            </a:r>
            <a:endParaRPr sz="8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86055">
              <a:lnSpc>
                <a:spcPct val="100000"/>
              </a:lnSpc>
              <a:spcBef>
                <a:spcPts val="110"/>
              </a:spcBef>
            </a:pPr>
            <a:r>
              <a:rPr dirty="0" spc="345"/>
              <a:t>T</a:t>
            </a:r>
            <a:r>
              <a:rPr dirty="0" spc="-40"/>
              <a:t>h</a:t>
            </a:r>
            <a:r>
              <a:rPr dirty="0" spc="-45"/>
              <a:t>a</a:t>
            </a:r>
            <a:r>
              <a:rPr dirty="0" spc="-150"/>
              <a:t>nks!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0" y="10286997"/>
                  </a:moveTo>
                  <a:lnTo>
                    <a:pt x="9143999" y="10286997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102869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98" y="1142997"/>
              <a:ext cx="6467474" cy="8001000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79328" y="2869311"/>
            <a:ext cx="2059381" cy="308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01731" y="4012310"/>
            <a:ext cx="1395133" cy="30726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529435" y="4774311"/>
            <a:ext cx="1249553" cy="308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71264" y="5155311"/>
            <a:ext cx="1786204" cy="308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190094" y="5155311"/>
            <a:ext cx="1270635" cy="30726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597045" y="5536311"/>
            <a:ext cx="1992642" cy="307263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553192" y="1484668"/>
            <a:ext cx="5829300" cy="4373880"/>
          </a:xfrm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 marR="511175">
              <a:lnSpc>
                <a:spcPct val="101299"/>
              </a:lnSpc>
              <a:spcBef>
                <a:spcPts val="60"/>
              </a:spcBef>
            </a:pPr>
            <a:r>
              <a:rPr dirty="0" sz="3950" spc="25">
                <a:solidFill>
                  <a:srgbClr val="000000"/>
                </a:solidFill>
              </a:rPr>
              <a:t>Introduction</a:t>
            </a:r>
            <a:r>
              <a:rPr dirty="0" sz="3950" spc="-30">
                <a:solidFill>
                  <a:srgbClr val="000000"/>
                </a:solidFill>
              </a:rPr>
              <a:t> </a:t>
            </a:r>
            <a:r>
              <a:rPr dirty="0" sz="3950" spc="-35">
                <a:solidFill>
                  <a:srgbClr val="000000"/>
                </a:solidFill>
              </a:rPr>
              <a:t>to</a:t>
            </a:r>
            <a:r>
              <a:rPr dirty="0" sz="3950" spc="20">
                <a:solidFill>
                  <a:srgbClr val="000000"/>
                </a:solidFill>
              </a:rPr>
              <a:t> </a:t>
            </a:r>
            <a:r>
              <a:rPr dirty="0" sz="3950" spc="60">
                <a:solidFill>
                  <a:srgbClr val="000000"/>
                </a:solidFill>
              </a:rPr>
              <a:t>Supply </a:t>
            </a:r>
            <a:r>
              <a:rPr dirty="0" sz="3950" spc="-855">
                <a:solidFill>
                  <a:srgbClr val="000000"/>
                </a:solidFill>
              </a:rPr>
              <a:t> </a:t>
            </a:r>
            <a:r>
              <a:rPr dirty="0" sz="3950" spc="130">
                <a:solidFill>
                  <a:srgbClr val="000000"/>
                </a:solidFill>
                <a:latin typeface="Times New Roman"/>
                <a:cs typeface="Times New Roman"/>
              </a:rPr>
              <a:t>Chain</a:t>
            </a:r>
            <a:endParaRPr sz="3950">
              <a:latin typeface="Times New Roman"/>
              <a:cs typeface="Times New Roman"/>
            </a:endParaRPr>
          </a:p>
          <a:p>
            <a:pPr marL="12700" marR="5080">
              <a:lnSpc>
                <a:spcPct val="102000"/>
              </a:lnSpc>
              <a:spcBef>
                <a:spcPts val="670"/>
              </a:spcBef>
            </a:pPr>
            <a:r>
              <a:rPr dirty="0" sz="2450" spc="20" b="0">
                <a:solidFill>
                  <a:srgbClr val="000000"/>
                </a:solidFill>
                <a:latin typeface="Verdana"/>
                <a:cs typeface="Verdana"/>
              </a:rPr>
              <a:t>Supply</a:t>
            </a:r>
            <a:r>
              <a:rPr dirty="0" sz="2450" spc="-21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450" spc="55" b="0">
                <a:solidFill>
                  <a:srgbClr val="000000"/>
                </a:solidFill>
                <a:latin typeface="Verdana"/>
                <a:cs typeface="Verdana"/>
              </a:rPr>
              <a:t>Chain</a:t>
            </a:r>
            <a:r>
              <a:rPr dirty="0" sz="2450" spc="-21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450" spc="95" b="0">
                <a:solidFill>
                  <a:srgbClr val="000000"/>
                </a:solidFill>
                <a:latin typeface="Verdana"/>
                <a:cs typeface="Verdana"/>
              </a:rPr>
              <a:t>management</a:t>
            </a:r>
            <a:r>
              <a:rPr dirty="0" sz="2450" spc="-21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450" spc="-40" b="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dirty="0" sz="2450" spc="-21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450" spc="20" b="0">
                <a:solidFill>
                  <a:srgbClr val="000000"/>
                </a:solidFill>
                <a:latin typeface="Verdana"/>
                <a:cs typeface="Verdana"/>
              </a:rPr>
              <a:t>critical </a:t>
            </a:r>
            <a:r>
              <a:rPr dirty="0" sz="2450" spc="-844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450" spc="-50" b="0">
                <a:solidFill>
                  <a:srgbClr val="000000"/>
                </a:solidFill>
                <a:latin typeface="Verdana"/>
                <a:cs typeface="Verdana"/>
              </a:rPr>
              <a:t>f</a:t>
            </a:r>
            <a:r>
              <a:rPr dirty="0" sz="2450" spc="5" b="0">
                <a:solidFill>
                  <a:srgbClr val="000000"/>
                </a:solidFill>
                <a:latin typeface="Verdana"/>
                <a:cs typeface="Verdana"/>
              </a:rPr>
              <a:t>or</a:t>
            </a:r>
            <a:r>
              <a:rPr dirty="0" sz="2450" spc="-21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450" spc="85" b="0">
                <a:solidFill>
                  <a:srgbClr val="000000"/>
                </a:solidFill>
                <a:latin typeface="Verdana"/>
                <a:cs typeface="Verdana"/>
              </a:rPr>
              <a:t>enhan</a:t>
            </a:r>
            <a:r>
              <a:rPr dirty="0" sz="2450" spc="50" b="0">
                <a:solidFill>
                  <a:srgbClr val="000000"/>
                </a:solidFill>
                <a:latin typeface="Verdana"/>
                <a:cs typeface="Verdana"/>
              </a:rPr>
              <a:t>c</a:t>
            </a:r>
            <a:r>
              <a:rPr dirty="0" sz="2450" spc="95" b="0">
                <a:solidFill>
                  <a:srgbClr val="000000"/>
                </a:solidFill>
                <a:latin typeface="Verdana"/>
                <a:cs typeface="Verdana"/>
              </a:rPr>
              <a:t>ing</a:t>
            </a:r>
            <a:r>
              <a:rPr dirty="0" sz="2450" spc="-21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450" spc="80" b="0">
                <a:solidFill>
                  <a:srgbClr val="000000"/>
                </a:solidFill>
                <a:latin typeface="Verdana"/>
                <a:cs typeface="Verdana"/>
              </a:rPr>
              <a:t>ope</a:t>
            </a:r>
            <a:r>
              <a:rPr dirty="0" sz="2450" spc="-175" b="0">
                <a:solidFill>
                  <a:srgbClr val="000000"/>
                </a:solidFill>
                <a:latin typeface="Verdana"/>
                <a:cs typeface="Verdana"/>
              </a:rPr>
              <a:t>r</a:t>
            </a:r>
            <a:r>
              <a:rPr dirty="0" sz="2450" spc="25" b="0">
                <a:solidFill>
                  <a:srgbClr val="000000"/>
                </a:solidFill>
                <a:latin typeface="Verdana"/>
                <a:cs typeface="Verdana"/>
              </a:rPr>
              <a:t>ational</a:t>
            </a:r>
            <a:r>
              <a:rPr dirty="0" sz="2450" spc="-21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450" spc="25" b="0">
                <a:solidFill>
                  <a:srgbClr val="000000"/>
                </a:solidFill>
                <a:latin typeface="Verdana"/>
                <a:cs typeface="Verdana"/>
              </a:rPr>
              <a:t>efﬁ</a:t>
            </a:r>
            <a:r>
              <a:rPr dirty="0" sz="2450" spc="5" b="0">
                <a:solidFill>
                  <a:srgbClr val="000000"/>
                </a:solidFill>
                <a:latin typeface="Verdana"/>
                <a:cs typeface="Verdana"/>
              </a:rPr>
              <a:t>c</a:t>
            </a:r>
            <a:r>
              <a:rPr dirty="0" sz="2450" spc="65" b="0">
                <a:solidFill>
                  <a:srgbClr val="000000"/>
                </a:solidFill>
                <a:latin typeface="Verdana"/>
                <a:cs typeface="Verdana"/>
              </a:rPr>
              <a:t>ien</a:t>
            </a:r>
            <a:r>
              <a:rPr dirty="0" sz="2450" spc="45" b="0">
                <a:solidFill>
                  <a:srgbClr val="000000"/>
                </a:solidFill>
                <a:latin typeface="Verdana"/>
                <a:cs typeface="Verdana"/>
              </a:rPr>
              <a:t>c</a:t>
            </a:r>
            <a:r>
              <a:rPr dirty="0" sz="2450" spc="-195" b="0">
                <a:solidFill>
                  <a:srgbClr val="000000"/>
                </a:solidFill>
                <a:latin typeface="Verdana"/>
                <a:cs typeface="Verdana"/>
              </a:rPr>
              <a:t>y</a:t>
            </a:r>
            <a:r>
              <a:rPr dirty="0" sz="2450" spc="-360" b="0">
                <a:solidFill>
                  <a:srgbClr val="000000"/>
                </a:solidFill>
                <a:latin typeface="Verdana"/>
                <a:cs typeface="Verdana"/>
              </a:rPr>
              <a:t>.  </a:t>
            </a:r>
            <a:r>
              <a:rPr dirty="0" sz="2450" spc="-15" b="0">
                <a:solidFill>
                  <a:srgbClr val="000000"/>
                </a:solidFill>
                <a:latin typeface="Verdana"/>
                <a:cs typeface="Verdana"/>
              </a:rPr>
              <a:t>This</a:t>
            </a:r>
            <a:r>
              <a:rPr dirty="0" sz="2450" spc="-21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450" spc="55" b="0">
                <a:solidFill>
                  <a:srgbClr val="000000"/>
                </a:solidFill>
                <a:latin typeface="Verdana"/>
                <a:cs typeface="Verdana"/>
              </a:rPr>
              <a:t>p</a:t>
            </a:r>
            <a:r>
              <a:rPr dirty="0" sz="2450" spc="5" b="0">
                <a:solidFill>
                  <a:srgbClr val="000000"/>
                </a:solidFill>
                <a:latin typeface="Verdana"/>
                <a:cs typeface="Verdana"/>
              </a:rPr>
              <a:t>r</a:t>
            </a:r>
            <a:r>
              <a:rPr dirty="0" sz="2450" spc="35" b="0">
                <a:solidFill>
                  <a:srgbClr val="000000"/>
                </a:solidFill>
                <a:latin typeface="Verdana"/>
                <a:cs typeface="Verdana"/>
              </a:rPr>
              <a:t>esentation</a:t>
            </a:r>
            <a:r>
              <a:rPr dirty="0" sz="2450" spc="-21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450" spc="35" b="0">
                <a:solidFill>
                  <a:srgbClr val="000000"/>
                </a:solidFill>
                <a:latin typeface="Verdana"/>
                <a:cs typeface="Verdana"/>
              </a:rPr>
              <a:t>will</a:t>
            </a:r>
            <a:r>
              <a:rPr dirty="0" sz="2450" spc="-21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450" spc="-5" b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dirty="0" sz="2450" spc="5" b="0">
                <a:solidFill>
                  <a:srgbClr val="000000"/>
                </a:solidFill>
                <a:latin typeface="Verdana"/>
                <a:cs typeface="Verdana"/>
              </a:rPr>
              <a:t>xplo</a:t>
            </a:r>
            <a:r>
              <a:rPr dirty="0" sz="2450" spc="-35" b="0">
                <a:solidFill>
                  <a:srgbClr val="000000"/>
                </a:solidFill>
                <a:latin typeface="Verdana"/>
                <a:cs typeface="Verdana"/>
              </a:rPr>
              <a:t>r</a:t>
            </a:r>
            <a:r>
              <a:rPr dirty="0" sz="2450" spc="25" b="0">
                <a:solidFill>
                  <a:srgbClr val="000000"/>
                </a:solidFill>
                <a:latin typeface="Verdana"/>
                <a:cs typeface="Verdana"/>
              </a:rPr>
              <a:t>e  </a:t>
            </a:r>
            <a:r>
              <a:rPr dirty="0" sz="2450" spc="60" b="0">
                <a:solidFill>
                  <a:srgbClr val="000000"/>
                </a:solidFill>
                <a:latin typeface="Verdana"/>
                <a:cs typeface="Verdana"/>
              </a:rPr>
              <a:t>Flip</a:t>
            </a:r>
            <a:r>
              <a:rPr dirty="0" sz="2450" spc="55" b="0">
                <a:solidFill>
                  <a:srgbClr val="000000"/>
                </a:solidFill>
                <a:latin typeface="Verdana"/>
                <a:cs typeface="Verdana"/>
              </a:rPr>
              <a:t>k</a:t>
            </a:r>
            <a:r>
              <a:rPr dirty="0" sz="2450" spc="-40" b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dirty="0" sz="2450" spc="5" b="0">
                <a:solidFill>
                  <a:srgbClr val="000000"/>
                </a:solidFill>
                <a:latin typeface="Verdana"/>
                <a:cs typeface="Verdana"/>
              </a:rPr>
              <a:t>r</a:t>
            </a:r>
            <a:r>
              <a:rPr dirty="0" sz="2450" spc="-65" b="0">
                <a:solidFill>
                  <a:srgbClr val="000000"/>
                </a:solidFill>
                <a:latin typeface="Verdana"/>
                <a:cs typeface="Verdana"/>
              </a:rPr>
              <a:t>t's</a:t>
            </a:r>
            <a:r>
              <a:rPr dirty="0" sz="2450" spc="-21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450" spc="-15" b="0">
                <a:solidFill>
                  <a:srgbClr val="000000"/>
                </a:solidFill>
                <a:latin typeface="Verdana"/>
                <a:cs typeface="Verdana"/>
              </a:rPr>
              <a:t>st</a:t>
            </a:r>
            <a:r>
              <a:rPr dirty="0" sz="2450" spc="-175" b="0">
                <a:solidFill>
                  <a:srgbClr val="000000"/>
                </a:solidFill>
                <a:latin typeface="Verdana"/>
                <a:cs typeface="Verdana"/>
              </a:rPr>
              <a:t>r</a:t>
            </a:r>
            <a:r>
              <a:rPr dirty="0" sz="2450" spc="15" b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dirty="0" sz="2450" spc="-40" b="0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r>
              <a:rPr dirty="0" sz="2450" spc="75" b="0">
                <a:solidFill>
                  <a:srgbClr val="000000"/>
                </a:solidFill>
                <a:latin typeface="Verdana"/>
                <a:cs typeface="Verdana"/>
              </a:rPr>
              <a:t>egic</a:t>
            </a:r>
            <a:r>
              <a:rPr dirty="0" sz="2450" spc="-21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450" spc="150" b="0">
                <a:solidFill>
                  <a:srgbClr val="000000"/>
                </a:solidFill>
                <a:latin typeface="Verdana"/>
                <a:cs typeface="Verdana"/>
              </a:rPr>
              <a:t>p</a:t>
            </a:r>
            <a:r>
              <a:rPr dirty="0" sz="2450" spc="-175" b="0">
                <a:solidFill>
                  <a:srgbClr val="000000"/>
                </a:solidFill>
                <a:latin typeface="Verdana"/>
                <a:cs typeface="Verdana"/>
              </a:rPr>
              <a:t>r</a:t>
            </a:r>
            <a:r>
              <a:rPr dirty="0" sz="2450" spc="55" b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dirty="0" sz="2450" spc="55" b="0">
                <a:solidFill>
                  <a:srgbClr val="000000"/>
                </a:solidFill>
                <a:latin typeface="Verdana"/>
                <a:cs typeface="Verdana"/>
              </a:rPr>
              <a:t>c</a:t>
            </a:r>
            <a:r>
              <a:rPr dirty="0" sz="2450" spc="40" b="0">
                <a:solidFill>
                  <a:srgbClr val="000000"/>
                </a:solidFill>
                <a:latin typeface="Verdana"/>
                <a:cs typeface="Verdana"/>
              </a:rPr>
              <a:t>ti</a:t>
            </a:r>
            <a:r>
              <a:rPr dirty="0" sz="2450" spc="40" b="0">
                <a:solidFill>
                  <a:srgbClr val="000000"/>
                </a:solidFill>
                <a:latin typeface="Verdana"/>
                <a:cs typeface="Verdana"/>
              </a:rPr>
              <a:t>c</a:t>
            </a:r>
            <a:r>
              <a:rPr dirty="0" sz="2450" spc="-20" b="0">
                <a:solidFill>
                  <a:srgbClr val="000000"/>
                </a:solidFill>
                <a:latin typeface="Verdana"/>
                <a:cs typeface="Verdana"/>
              </a:rPr>
              <a:t>es</a:t>
            </a:r>
            <a:r>
              <a:rPr dirty="0" sz="2450" spc="-21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450" spc="40" b="0">
                <a:solidFill>
                  <a:srgbClr val="000000"/>
                </a:solidFill>
                <a:latin typeface="Verdana"/>
                <a:cs typeface="Verdana"/>
              </a:rPr>
              <a:t>that  </a:t>
            </a:r>
            <a:r>
              <a:rPr dirty="0" sz="2450" spc="55" b="0">
                <a:solidFill>
                  <a:srgbClr val="000000"/>
                </a:solidFill>
                <a:latin typeface="Verdana"/>
                <a:cs typeface="Verdana"/>
              </a:rPr>
              <a:t>optimize</a:t>
            </a:r>
            <a:r>
              <a:rPr dirty="0" sz="2450" spc="-21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450" spc="25" b="0">
                <a:solidFill>
                  <a:srgbClr val="000000"/>
                </a:solidFill>
                <a:latin typeface="Verdana"/>
                <a:cs typeface="Verdana"/>
              </a:rPr>
              <a:t>their</a:t>
            </a:r>
            <a:r>
              <a:rPr dirty="0" sz="2450" spc="-210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450" spc="35" b="0">
                <a:solidFill>
                  <a:srgbClr val="000000"/>
                </a:solidFill>
                <a:latin typeface="Verdana"/>
                <a:cs typeface="Verdana"/>
              </a:rPr>
              <a:t>supply</a:t>
            </a:r>
            <a:r>
              <a:rPr dirty="0" sz="2450" spc="-21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450" spc="-10" b="0">
                <a:solidFill>
                  <a:srgbClr val="000000"/>
                </a:solidFill>
                <a:latin typeface="Verdana"/>
                <a:cs typeface="Verdana"/>
              </a:rPr>
              <a:t>chain,</a:t>
            </a:r>
            <a:r>
              <a:rPr dirty="0" sz="2450" spc="-210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450" spc="55" b="0">
                <a:solidFill>
                  <a:srgbClr val="000000"/>
                </a:solidFill>
                <a:latin typeface="Verdana"/>
                <a:cs typeface="Verdana"/>
              </a:rPr>
              <a:t>focusing </a:t>
            </a:r>
            <a:r>
              <a:rPr dirty="0" sz="2450" spc="-850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450" spc="90" b="0">
                <a:solidFill>
                  <a:srgbClr val="000000"/>
                </a:solidFill>
                <a:latin typeface="Verdana"/>
                <a:cs typeface="Verdana"/>
              </a:rPr>
              <a:t>on</a:t>
            </a:r>
            <a:r>
              <a:rPr dirty="0" sz="2450" spc="-21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450" spc="-20" b="0">
                <a:solidFill>
                  <a:srgbClr val="000000"/>
                </a:solidFill>
                <a:latin typeface="Verdana"/>
                <a:cs typeface="Verdana"/>
              </a:rPr>
              <a:t>k</a:t>
            </a:r>
            <a:r>
              <a:rPr dirty="0" sz="2450" spc="10" b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dirty="0" sz="2450" spc="-110" b="0">
                <a:solidFill>
                  <a:srgbClr val="000000"/>
                </a:solidFill>
                <a:latin typeface="Verdana"/>
                <a:cs typeface="Verdana"/>
              </a:rPr>
              <a:t>y</a:t>
            </a:r>
            <a:r>
              <a:rPr dirty="0" sz="2450" spc="-21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450" spc="50" b="0">
                <a:solidFill>
                  <a:srgbClr val="000000"/>
                </a:solidFill>
                <a:latin typeface="Verdana"/>
                <a:cs typeface="Verdana"/>
              </a:rPr>
              <a:t>elements</a:t>
            </a:r>
            <a:r>
              <a:rPr dirty="0" sz="2450" spc="-21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450" spc="55" b="0">
                <a:solidFill>
                  <a:srgbClr val="000000"/>
                </a:solidFill>
                <a:latin typeface="Verdana"/>
                <a:cs typeface="Verdana"/>
              </a:rPr>
              <a:t>su</a:t>
            </a:r>
            <a:r>
              <a:rPr dirty="0" sz="2450" spc="30" b="0">
                <a:solidFill>
                  <a:srgbClr val="000000"/>
                </a:solidFill>
                <a:latin typeface="Verdana"/>
                <a:cs typeface="Verdana"/>
              </a:rPr>
              <a:t>c</a:t>
            </a:r>
            <a:r>
              <a:rPr dirty="0" sz="2450" spc="120" b="0">
                <a:solidFill>
                  <a:srgbClr val="000000"/>
                </a:solidFill>
                <a:latin typeface="Verdana"/>
                <a:cs typeface="Verdana"/>
              </a:rPr>
              <a:t>h</a:t>
            </a:r>
            <a:r>
              <a:rPr dirty="0" sz="2450" spc="-21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450" spc="-40" b="0">
                <a:solidFill>
                  <a:srgbClr val="000000"/>
                </a:solidFill>
                <a:latin typeface="Verdana"/>
                <a:cs typeface="Verdana"/>
              </a:rPr>
              <a:t>as</a:t>
            </a:r>
            <a:r>
              <a:rPr dirty="0" sz="2450" spc="-21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450" spc="25" b="0">
                <a:solidFill>
                  <a:srgbClr val="000000"/>
                </a:solidFill>
                <a:latin typeface="Verdana"/>
                <a:cs typeface="Verdana"/>
              </a:rPr>
              <a:t>logistics</a:t>
            </a:r>
            <a:r>
              <a:rPr dirty="0" sz="2450" spc="-360" b="0">
                <a:solidFill>
                  <a:srgbClr val="000000"/>
                </a:solidFill>
                <a:latin typeface="Verdana"/>
                <a:cs typeface="Verdana"/>
              </a:rPr>
              <a:t>,  </a:t>
            </a:r>
            <a:r>
              <a:rPr dirty="0" sz="2450" spc="-15" b="0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r>
              <a:rPr dirty="0" sz="2450" spc="80" b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dirty="0" sz="2450" spc="50" b="0">
                <a:solidFill>
                  <a:srgbClr val="000000"/>
                </a:solidFill>
                <a:latin typeface="Verdana"/>
                <a:cs typeface="Verdana"/>
              </a:rPr>
              <a:t>c</a:t>
            </a:r>
            <a:r>
              <a:rPr dirty="0" sz="2450" spc="60" b="0">
                <a:solidFill>
                  <a:srgbClr val="000000"/>
                </a:solidFill>
                <a:latin typeface="Verdana"/>
                <a:cs typeface="Verdana"/>
              </a:rPr>
              <a:t>hnology</a:t>
            </a:r>
            <a:r>
              <a:rPr dirty="0" sz="2450" spc="-370" b="0">
                <a:solidFill>
                  <a:srgbClr val="000000"/>
                </a:solidFill>
                <a:latin typeface="Verdana"/>
                <a:cs typeface="Verdana"/>
              </a:rPr>
              <a:t>,</a:t>
            </a:r>
            <a:r>
              <a:rPr dirty="0" sz="2450" spc="-21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450" spc="85" b="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dirty="0" sz="2450" spc="-21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2450" spc="35" b="0">
                <a:solidFill>
                  <a:srgbClr val="000000"/>
                </a:solidFill>
                <a:latin typeface="Verdana"/>
                <a:cs typeface="Verdana"/>
              </a:rPr>
              <a:t>supplier  </a:t>
            </a:r>
            <a:r>
              <a:rPr dirty="0" sz="2450" spc="-10" b="0">
                <a:solidFill>
                  <a:srgbClr val="000000"/>
                </a:solidFill>
                <a:latin typeface="Verdana"/>
                <a:cs typeface="Verdana"/>
              </a:rPr>
              <a:t>relationships.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62467" y="2036451"/>
            <a:ext cx="5645785" cy="5899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700" spc="55">
                <a:latin typeface="Times New Roman"/>
                <a:cs typeface="Times New Roman"/>
              </a:rPr>
              <a:t>Flipkart's</a:t>
            </a:r>
            <a:r>
              <a:rPr dirty="0" sz="3700" spc="-80">
                <a:latin typeface="Times New Roman"/>
                <a:cs typeface="Times New Roman"/>
              </a:rPr>
              <a:t> </a:t>
            </a:r>
            <a:r>
              <a:rPr dirty="0" sz="3700" spc="40">
                <a:latin typeface="Times New Roman"/>
                <a:cs typeface="Times New Roman"/>
              </a:rPr>
              <a:t>Market</a:t>
            </a:r>
            <a:r>
              <a:rPr dirty="0" sz="3700" spc="-100">
                <a:latin typeface="Times New Roman"/>
                <a:cs typeface="Times New Roman"/>
              </a:rPr>
              <a:t> </a:t>
            </a:r>
            <a:r>
              <a:rPr dirty="0" sz="3700" spc="165">
                <a:latin typeface="Times New Roman"/>
                <a:cs typeface="Times New Roman"/>
              </a:rPr>
              <a:t>Position</a:t>
            </a:r>
            <a:endParaRPr sz="37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9323" y="3663606"/>
            <a:ext cx="1699069" cy="18117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78076" y="3596995"/>
            <a:ext cx="1180084" cy="30726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83131" y="4390682"/>
            <a:ext cx="1496441" cy="21610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081194" y="4738382"/>
            <a:ext cx="1771332" cy="24940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675869" y="4739995"/>
            <a:ext cx="2103628" cy="308800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4969363" y="3282606"/>
            <a:ext cx="293370" cy="181610"/>
          </a:xfrm>
          <a:custGeom>
            <a:avLst/>
            <a:gdLst/>
            <a:ahLst/>
            <a:cxnLst/>
            <a:rect l="l" t="t" r="r" b="b"/>
            <a:pathLst>
              <a:path w="293369" h="181610">
                <a:moveTo>
                  <a:pt x="175006" y="74206"/>
                </a:moveTo>
                <a:lnTo>
                  <a:pt x="172974" y="74206"/>
                </a:lnTo>
                <a:lnTo>
                  <a:pt x="171411" y="65989"/>
                </a:lnTo>
                <a:lnTo>
                  <a:pt x="169227" y="58115"/>
                </a:lnTo>
                <a:lnTo>
                  <a:pt x="149479" y="25146"/>
                </a:lnTo>
                <a:lnTo>
                  <a:pt x="138049" y="15570"/>
                </a:lnTo>
                <a:lnTo>
                  <a:pt x="138049" y="74206"/>
                </a:lnTo>
                <a:lnTo>
                  <a:pt x="36068" y="74206"/>
                </a:lnTo>
                <a:lnTo>
                  <a:pt x="60198" y="39204"/>
                </a:lnTo>
                <a:lnTo>
                  <a:pt x="87376" y="32232"/>
                </a:lnTo>
                <a:lnTo>
                  <a:pt x="94919" y="32677"/>
                </a:lnTo>
                <a:lnTo>
                  <a:pt x="129374" y="52768"/>
                </a:lnTo>
                <a:lnTo>
                  <a:pt x="138049" y="74206"/>
                </a:lnTo>
                <a:lnTo>
                  <a:pt x="138049" y="15570"/>
                </a:lnTo>
                <a:lnTo>
                  <a:pt x="99529" y="723"/>
                </a:lnTo>
                <a:lnTo>
                  <a:pt x="87376" y="0"/>
                </a:lnTo>
                <a:lnTo>
                  <a:pt x="75298" y="736"/>
                </a:lnTo>
                <a:lnTo>
                  <a:pt x="33286" y="18161"/>
                </a:lnTo>
                <a:lnTo>
                  <a:pt x="6426" y="54432"/>
                </a:lnTo>
                <a:lnTo>
                  <a:pt x="0" y="90474"/>
                </a:lnTo>
                <a:lnTo>
                  <a:pt x="749" y="103238"/>
                </a:lnTo>
                <a:lnTo>
                  <a:pt x="18478" y="147015"/>
                </a:lnTo>
                <a:lnTo>
                  <a:pt x="55778" y="174625"/>
                </a:lnTo>
                <a:lnTo>
                  <a:pt x="93345" y="181178"/>
                </a:lnTo>
                <a:lnTo>
                  <a:pt x="103695" y="180721"/>
                </a:lnTo>
                <a:lnTo>
                  <a:pt x="141058" y="169278"/>
                </a:lnTo>
                <a:lnTo>
                  <a:pt x="164896" y="148336"/>
                </a:lnTo>
                <a:lnTo>
                  <a:pt x="165608" y="147561"/>
                </a:lnTo>
                <a:lnTo>
                  <a:pt x="144653" y="123240"/>
                </a:lnTo>
                <a:lnTo>
                  <a:pt x="138074" y="130327"/>
                </a:lnTo>
                <a:lnTo>
                  <a:pt x="131699" y="136080"/>
                </a:lnTo>
                <a:lnTo>
                  <a:pt x="93980" y="148336"/>
                </a:lnTo>
                <a:lnTo>
                  <a:pt x="85471" y="147891"/>
                </a:lnTo>
                <a:lnTo>
                  <a:pt x="46253" y="127279"/>
                </a:lnTo>
                <a:lnTo>
                  <a:pt x="35941" y="103898"/>
                </a:lnTo>
                <a:lnTo>
                  <a:pt x="173736" y="103898"/>
                </a:lnTo>
                <a:lnTo>
                  <a:pt x="173736" y="95288"/>
                </a:lnTo>
                <a:lnTo>
                  <a:pt x="174117" y="91744"/>
                </a:lnTo>
                <a:lnTo>
                  <a:pt x="174117" y="85331"/>
                </a:lnTo>
                <a:lnTo>
                  <a:pt x="173736" y="80352"/>
                </a:lnTo>
                <a:lnTo>
                  <a:pt x="173101" y="75552"/>
                </a:lnTo>
                <a:lnTo>
                  <a:pt x="175006" y="74206"/>
                </a:lnTo>
                <a:close/>
              </a:path>
              <a:path w="293369" h="181610">
                <a:moveTo>
                  <a:pt x="292862" y="71678"/>
                </a:moveTo>
                <a:lnTo>
                  <a:pt x="197485" y="71678"/>
                </a:lnTo>
                <a:lnTo>
                  <a:pt x="197485" y="104203"/>
                </a:lnTo>
                <a:lnTo>
                  <a:pt x="292862" y="104203"/>
                </a:lnTo>
                <a:lnTo>
                  <a:pt x="292862" y="716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062157" y="3135224"/>
            <a:ext cx="5575300" cy="30695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  <a:tabLst>
                <a:tab pos="1888489" algn="l"/>
              </a:tabLst>
            </a:pPr>
            <a:r>
              <a:rPr dirty="0" sz="2450" spc="8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70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2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40">
                <a:solidFill>
                  <a:srgbClr val="FFFFFF"/>
                </a:solidFill>
                <a:latin typeface="Verdana"/>
                <a:cs typeface="Verdana"/>
              </a:rPr>
              <a:t>India's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450" spc="-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85">
                <a:solidFill>
                  <a:srgbClr val="FFFFFF"/>
                </a:solidFill>
                <a:latin typeface="Verdana"/>
                <a:cs typeface="Verdana"/>
              </a:rPr>
              <a:t>ading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25">
                <a:latin typeface="Verdana"/>
                <a:cs typeface="Verdana"/>
              </a:rPr>
              <a:t>e  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114">
                <a:latin typeface="Verdana"/>
                <a:cs typeface="Verdana"/>
              </a:rPr>
              <a:t>omme</a:t>
            </a:r>
            <a:r>
              <a:rPr dirty="0" sz="2450" spc="25">
                <a:latin typeface="Verdana"/>
                <a:cs typeface="Verdana"/>
              </a:rPr>
              <a:t>r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0">
                <a:solidFill>
                  <a:srgbClr val="FFFFFF"/>
                </a:solidFill>
                <a:latin typeface="Verdana"/>
                <a:cs typeface="Verdana"/>
              </a:rPr>
              <a:t>plat</a:t>
            </a:r>
            <a:r>
              <a:rPr dirty="0" sz="2450" spc="-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450" spc="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-2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-65">
                <a:solidFill>
                  <a:srgbClr val="FFFFFF"/>
                </a:solidFill>
                <a:latin typeface="Verdana"/>
                <a:cs typeface="Verdana"/>
              </a:rPr>
              <a:t>ms,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Flip</a:t>
            </a:r>
            <a:r>
              <a:rPr dirty="0" sz="2450" spc="55">
                <a:latin typeface="Verdana"/>
                <a:cs typeface="Verdana"/>
              </a:rPr>
              <a:t>k</a:t>
            </a:r>
            <a:r>
              <a:rPr dirty="0" sz="2450" spc="-40">
                <a:latin typeface="Verdana"/>
                <a:cs typeface="Verdana"/>
              </a:rPr>
              <a:t>a</a:t>
            </a:r>
            <a:r>
              <a:rPr dirty="0" sz="2450" spc="5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0">
                <a:solidFill>
                  <a:srgbClr val="FFFFFF"/>
                </a:solidFill>
                <a:latin typeface="Verdana"/>
                <a:cs typeface="Verdana"/>
              </a:rPr>
              <a:t>has  </a:t>
            </a:r>
            <a:r>
              <a:rPr dirty="0" sz="2450" spc="30">
                <a:solidFill>
                  <a:srgbClr val="FFFFFF"/>
                </a:solidFill>
                <a:latin typeface="Verdana"/>
                <a:cs typeface="Verdana"/>
              </a:rPr>
              <a:t>established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9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obust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70">
                <a:solidFill>
                  <a:srgbClr val="FFFFFF"/>
                </a:solidFill>
                <a:latin typeface="Verdana"/>
                <a:cs typeface="Verdana"/>
              </a:rPr>
              <a:t>ma</a:t>
            </a:r>
            <a:r>
              <a:rPr dirty="0" sz="2450" spc="1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-2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2450" spc="30">
                <a:solidFill>
                  <a:srgbClr val="FFFFFF"/>
                </a:solidFill>
                <a:latin typeface="Verdana"/>
                <a:cs typeface="Verdana"/>
              </a:rPr>
              <a:t>et  </a:t>
            </a:r>
            <a:r>
              <a:rPr dirty="0" sz="2450" spc="-5">
                <a:solidFill>
                  <a:srgbClr val="FFFFFF"/>
                </a:solidFill>
                <a:latin typeface="Verdana"/>
                <a:cs typeface="Verdana"/>
              </a:rPr>
              <a:t>position.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05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5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450" spc="55">
                <a:solidFill>
                  <a:srgbClr val="FFFFFF"/>
                </a:solidFill>
                <a:latin typeface="Verdana"/>
                <a:cs typeface="Verdana"/>
              </a:rPr>
              <a:t>ocus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9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50">
                <a:latin typeface="Verdana"/>
                <a:cs typeface="Verdana"/>
              </a:rPr>
              <a:t>cus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omer  </a:t>
            </a:r>
            <a:r>
              <a:rPr dirty="0" sz="2450" spc="-25">
                <a:latin typeface="Verdana"/>
                <a:cs typeface="Verdana"/>
              </a:rPr>
              <a:t>satis</a:t>
            </a:r>
            <a:r>
              <a:rPr dirty="0" sz="2450" spc="-45">
                <a:latin typeface="Verdana"/>
                <a:cs typeface="Verdana"/>
              </a:rPr>
              <a:t>f</a:t>
            </a:r>
            <a:r>
              <a:rPr dirty="0" sz="2450" spc="50">
                <a:latin typeface="Verdana"/>
                <a:cs typeface="Verdana"/>
              </a:rPr>
              <a:t>ac</a:t>
            </a:r>
            <a:r>
              <a:rPr dirty="0" sz="2450">
                <a:latin typeface="Verdana"/>
                <a:cs typeface="Verdana"/>
              </a:rPr>
              <a:t>	</a:t>
            </a:r>
            <a:r>
              <a:rPr dirty="0" sz="2450" spc="8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75">
                <a:latin typeface="Verdana"/>
                <a:cs typeface="Verdana"/>
              </a:rPr>
              <a:t>r</a:t>
            </a:r>
            <a:r>
              <a:rPr dirty="0" sz="2450" spc="70">
                <a:latin typeface="Verdana"/>
                <a:cs typeface="Verdana"/>
              </a:rPr>
              <a:t>apid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0">
                <a:latin typeface="Verdana"/>
                <a:cs typeface="Verdana"/>
              </a:rPr>
              <a:t>deli</a:t>
            </a:r>
            <a:r>
              <a:rPr dirty="0" sz="2450" spc="-25">
                <a:latin typeface="Verdana"/>
                <a:cs typeface="Verdana"/>
              </a:rPr>
              <a:t>v</a:t>
            </a:r>
            <a:r>
              <a:rPr dirty="0" sz="2450" spc="-15">
                <a:latin typeface="Verdana"/>
                <a:cs typeface="Verdana"/>
              </a:rPr>
              <a:t>e</a:t>
            </a:r>
            <a:r>
              <a:rPr dirty="0" sz="2450" spc="25">
                <a:latin typeface="Verdana"/>
                <a:cs typeface="Verdana"/>
              </a:rPr>
              <a:t>r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0">
                <a:solidFill>
                  <a:srgbClr val="FFFFFF"/>
                </a:solidFill>
                <a:latin typeface="Verdana"/>
                <a:cs typeface="Verdana"/>
              </a:rPr>
              <a:t>has  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set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10">
                <a:solidFill>
                  <a:srgbClr val="FFFFFF"/>
                </a:solidFill>
                <a:latin typeface="Verdana"/>
                <a:cs typeface="Verdana"/>
              </a:rPr>
              <a:t>ben</a:t>
            </a:r>
            <a:r>
              <a:rPr dirty="0" sz="2450" spc="7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80">
                <a:solidFill>
                  <a:srgbClr val="FFFFFF"/>
                </a:solidFill>
                <a:latin typeface="Verdana"/>
                <a:cs typeface="Verdana"/>
              </a:rPr>
              <a:t>hma</a:t>
            </a:r>
            <a:r>
              <a:rPr dirty="0" sz="2450" spc="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5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450" spc="5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9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80">
                <a:solidFill>
                  <a:srgbClr val="FFFFFF"/>
                </a:solidFill>
                <a:latin typeface="Verdana"/>
                <a:cs typeface="Verdana"/>
              </a:rPr>
              <a:t>ompeti</a:t>
            </a:r>
            <a:r>
              <a:rPr dirty="0" sz="2450" spc="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-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-200">
                <a:solidFill>
                  <a:srgbClr val="FFFFFF"/>
                </a:solidFill>
                <a:latin typeface="Verdana"/>
                <a:cs typeface="Verdana"/>
              </a:rPr>
              <a:t>s,  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necessitating</a:t>
            </a:r>
            <a:r>
              <a:rPr dirty="0" sz="245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30">
                <a:solidFill>
                  <a:srgbClr val="FFFFFF"/>
                </a:solidFill>
                <a:latin typeface="Verdana"/>
                <a:cs typeface="Verdana"/>
              </a:rPr>
              <a:t>efﬁcient</a:t>
            </a:r>
            <a:r>
              <a:rPr dirty="0" sz="245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supply</a:t>
            </a:r>
            <a:r>
              <a:rPr dirty="0" sz="245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chain </a:t>
            </a:r>
            <a:r>
              <a:rPr dirty="0" sz="2450" spc="-84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55">
                <a:solidFill>
                  <a:srgbClr val="FFFFFF"/>
                </a:solidFill>
                <a:latin typeface="Verdana"/>
                <a:cs typeface="Verdana"/>
              </a:rPr>
              <a:t>management.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102869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62492" y="2045976"/>
            <a:ext cx="5586730" cy="6699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200" spc="150">
                <a:latin typeface="Times New Roman"/>
                <a:cs typeface="Times New Roman"/>
              </a:rPr>
              <a:t>Strategic</a:t>
            </a:r>
            <a:r>
              <a:rPr dirty="0" sz="4200" spc="-145">
                <a:latin typeface="Times New Roman"/>
                <a:cs typeface="Times New Roman"/>
              </a:rPr>
              <a:t> </a:t>
            </a:r>
            <a:r>
              <a:rPr dirty="0" sz="4200" spc="180">
                <a:latin typeface="Times New Roman"/>
                <a:cs typeface="Times New Roman"/>
              </a:rPr>
              <a:t>Partnerships</a:t>
            </a:r>
            <a:endParaRPr sz="4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1194" y="3596995"/>
            <a:ext cx="3446081" cy="308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00994" y="4739995"/>
            <a:ext cx="3728542" cy="308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548438" y="5120995"/>
            <a:ext cx="2237917" cy="308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62157" y="3135224"/>
            <a:ext cx="5604510" cy="30695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dirty="0" sz="2450" spc="5">
                <a:solidFill>
                  <a:srgbClr val="FFFFFF"/>
                </a:solidFill>
                <a:latin typeface="Verdana"/>
                <a:cs typeface="Verdana"/>
              </a:rPr>
              <a:t>Flipkart's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5">
                <a:solidFill>
                  <a:srgbClr val="FFFFFF"/>
                </a:solidFill>
                <a:latin typeface="Verdana"/>
                <a:cs typeface="Verdana"/>
              </a:rPr>
              <a:t>success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4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5">
                <a:solidFill>
                  <a:srgbClr val="FFFFFF"/>
                </a:solidFill>
                <a:latin typeface="Verdana"/>
                <a:cs typeface="Verdana"/>
              </a:rPr>
              <a:t>partly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95">
                <a:solidFill>
                  <a:srgbClr val="FFFFFF"/>
                </a:solidFill>
                <a:latin typeface="Verdana"/>
                <a:cs typeface="Verdana"/>
              </a:rPr>
              <a:t>due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2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its </a:t>
            </a:r>
            <a:r>
              <a:rPr dirty="0" sz="2450" spc="-84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st</a:t>
            </a:r>
            <a:r>
              <a:rPr dirty="0" sz="2450" spc="-175">
                <a:latin typeface="Verdana"/>
                <a:cs typeface="Verdana"/>
              </a:rPr>
              <a:t>r</a:t>
            </a:r>
            <a:r>
              <a:rPr dirty="0" sz="2450" spc="15">
                <a:latin typeface="Verdana"/>
                <a:cs typeface="Verdana"/>
              </a:rPr>
              <a:t>a</a:t>
            </a:r>
            <a:r>
              <a:rPr dirty="0" sz="2450" spc="-40">
                <a:latin typeface="Verdana"/>
                <a:cs typeface="Verdana"/>
              </a:rPr>
              <a:t>t</a:t>
            </a:r>
            <a:r>
              <a:rPr dirty="0" sz="2450" spc="75">
                <a:latin typeface="Verdana"/>
                <a:cs typeface="Verdana"/>
              </a:rPr>
              <a:t>egic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40">
                <a:latin typeface="Verdana"/>
                <a:cs typeface="Verdana"/>
              </a:rPr>
              <a:t>p</a:t>
            </a:r>
            <a:r>
              <a:rPr dirty="0" sz="2450" spc="-40">
                <a:latin typeface="Verdana"/>
                <a:cs typeface="Verdana"/>
              </a:rPr>
              <a:t>a</a:t>
            </a:r>
            <a:r>
              <a:rPr dirty="0" sz="2450" spc="5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tne</a:t>
            </a:r>
            <a:r>
              <a:rPr dirty="0" sz="2450" spc="25">
                <a:latin typeface="Verdana"/>
                <a:cs typeface="Verdana"/>
              </a:rPr>
              <a:t>r</a:t>
            </a:r>
            <a:r>
              <a:rPr dirty="0" sz="2450" spc="25">
                <a:latin typeface="Verdana"/>
                <a:cs typeface="Verdana"/>
              </a:rPr>
              <a:t>ships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70">
                <a:solidFill>
                  <a:srgbClr val="FFFFFF"/>
                </a:solidFill>
                <a:latin typeface="Verdana"/>
                <a:cs typeface="Verdana"/>
              </a:rPr>
              <a:t>with  </a:t>
            </a:r>
            <a:r>
              <a:rPr dirty="0" sz="2450" spc="40">
                <a:solidFill>
                  <a:srgbClr val="FFFFFF"/>
                </a:solidFill>
                <a:latin typeface="Verdana"/>
                <a:cs typeface="Verdana"/>
              </a:rPr>
              <a:t>supplie</a:t>
            </a:r>
            <a:r>
              <a:rPr dirty="0" sz="2450" spc="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8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25">
                <a:solidFill>
                  <a:srgbClr val="FFFFFF"/>
                </a:solidFill>
                <a:latin typeface="Verdana"/>
                <a:cs typeface="Verdana"/>
              </a:rPr>
              <a:t>logistics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5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450" spc="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2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vide</a:t>
            </a:r>
            <a:r>
              <a:rPr dirty="0" sz="2450" spc="-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-220">
                <a:solidFill>
                  <a:srgbClr val="FFFFFF"/>
                </a:solidFill>
                <a:latin typeface="Verdana"/>
                <a:cs typeface="Verdana"/>
              </a:rPr>
              <a:t>s.</a:t>
            </a:r>
            <a:endParaRPr sz="2450">
              <a:latin typeface="Verdana"/>
              <a:cs typeface="Verdana"/>
            </a:endParaRPr>
          </a:p>
          <a:p>
            <a:pPr marL="12700" marR="111125">
              <a:lnSpc>
                <a:spcPct val="102000"/>
              </a:lnSpc>
            </a:pPr>
            <a:r>
              <a:rPr dirty="0" sz="2450" spc="5">
                <a:solidFill>
                  <a:srgbClr val="FFFFFF"/>
                </a:solidFill>
                <a:latin typeface="Verdana"/>
                <a:cs typeface="Verdana"/>
              </a:rPr>
              <a:t>These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25">
                <a:solidFill>
                  <a:srgbClr val="FFFFFF"/>
                </a:solidFill>
                <a:latin typeface="Verdana"/>
                <a:cs typeface="Verdana"/>
              </a:rPr>
              <a:t>allian</a:t>
            </a:r>
            <a:r>
              <a:rPr dirty="0" sz="2450" spc="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-2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50">
                <a:solidFill>
                  <a:srgbClr val="FFFFFF"/>
                </a:solidFill>
                <a:latin typeface="Verdana"/>
                <a:cs typeface="Verdana"/>
              </a:rPr>
              <a:t>enable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85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dirty="0" sz="2450" spc="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er  </a:t>
            </a:r>
            <a:r>
              <a:rPr dirty="0" sz="2450" spc="35">
                <a:latin typeface="Verdana"/>
                <a:cs typeface="Verdana"/>
              </a:rPr>
              <a:t>i</a:t>
            </a:r>
            <a:r>
              <a:rPr dirty="0" sz="2450" spc="55">
                <a:latin typeface="Verdana"/>
                <a:cs typeface="Verdana"/>
              </a:rPr>
              <a:t>n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70">
                <a:latin typeface="Verdana"/>
                <a:cs typeface="Verdana"/>
              </a:rPr>
              <a:t>en</a:t>
            </a:r>
            <a:r>
              <a:rPr dirty="0" sz="2450" spc="-5">
                <a:latin typeface="Verdana"/>
                <a:cs typeface="Verdana"/>
              </a:rPr>
              <a:t>t</a:t>
            </a:r>
            <a:r>
              <a:rPr dirty="0" sz="2450" spc="5">
                <a:latin typeface="Verdana"/>
                <a:cs typeface="Verdana"/>
              </a:rPr>
              <a:t>o</a:t>
            </a:r>
            <a:r>
              <a:rPr dirty="0" sz="2450" spc="35">
                <a:latin typeface="Verdana"/>
                <a:cs typeface="Verdana"/>
              </a:rPr>
              <a:t>r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5">
                <a:latin typeface="Verdana"/>
                <a:cs typeface="Verdana"/>
              </a:rPr>
              <a:t>management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70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dirty="0" sz="2450" spc="70">
                <a:solidFill>
                  <a:srgbClr val="FFFFFF"/>
                </a:solidFill>
                <a:latin typeface="Verdana"/>
                <a:cs typeface="Verdana"/>
              </a:rPr>
              <a:t>enhance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delivery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speed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25">
                <a:solidFill>
                  <a:srgbClr val="FFFFFF"/>
                </a:solidFill>
                <a:latin typeface="Verdana"/>
                <a:cs typeface="Verdana"/>
              </a:rPr>
              <a:t>ultimately </a:t>
            </a:r>
            <a:r>
              <a:rPr dirty="0" sz="2450" spc="-84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90">
                <a:solidFill>
                  <a:srgbClr val="FFFFFF"/>
                </a:solidFill>
                <a:latin typeface="Verdana"/>
                <a:cs typeface="Verdana"/>
              </a:rPr>
              <a:t>imp</a:t>
            </a:r>
            <a:r>
              <a:rPr dirty="0" sz="2450" spc="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2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40">
                <a:solidFill>
                  <a:srgbClr val="FFFFFF"/>
                </a:solidFill>
                <a:latin typeface="Verdana"/>
                <a:cs typeface="Verdana"/>
              </a:rPr>
              <a:t>ving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2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-15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17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all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50">
                <a:solidFill>
                  <a:srgbClr val="FFFFFF"/>
                </a:solidFill>
                <a:latin typeface="Verdana"/>
                <a:cs typeface="Verdana"/>
              </a:rPr>
              <a:t>cus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omer  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experience.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3999" cy="10286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0" y="10286997"/>
                  </a:moveTo>
                  <a:lnTo>
                    <a:pt x="9143999" y="10286997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102869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98" y="1142997"/>
              <a:ext cx="6467474" cy="8001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53196" y="1484668"/>
            <a:ext cx="6276975" cy="72263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550" spc="185">
                <a:solidFill>
                  <a:srgbClr val="000000"/>
                </a:solidFill>
                <a:latin typeface="Times New Roman"/>
                <a:cs typeface="Times New Roman"/>
              </a:rPr>
              <a:t>Technology</a:t>
            </a:r>
            <a:r>
              <a:rPr dirty="0" sz="4550" spc="-23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550" spc="170">
                <a:solidFill>
                  <a:srgbClr val="000000"/>
                </a:solidFill>
                <a:latin typeface="Times New Roman"/>
                <a:cs typeface="Times New Roman"/>
              </a:rPr>
              <a:t>Integration</a:t>
            </a:r>
            <a:endParaRPr sz="455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47014" y="2869311"/>
            <a:ext cx="1786255" cy="308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80319" y="4012310"/>
            <a:ext cx="2168448" cy="30880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3518388" y="4025506"/>
            <a:ext cx="300990" cy="233679"/>
          </a:xfrm>
          <a:custGeom>
            <a:avLst/>
            <a:gdLst/>
            <a:ahLst/>
            <a:cxnLst/>
            <a:rect l="l" t="t" r="r" b="b"/>
            <a:pathLst>
              <a:path w="300990" h="233679">
                <a:moveTo>
                  <a:pt x="244348" y="233057"/>
                </a:moveTo>
                <a:lnTo>
                  <a:pt x="217474" y="174282"/>
                </a:lnTo>
                <a:lnTo>
                  <a:pt x="202869" y="142354"/>
                </a:lnTo>
                <a:lnTo>
                  <a:pt x="164846" y="59182"/>
                </a:lnTo>
                <a:lnTo>
                  <a:pt x="164846" y="142354"/>
                </a:lnTo>
                <a:lnTo>
                  <a:pt x="79121" y="142354"/>
                </a:lnTo>
                <a:lnTo>
                  <a:pt x="122047" y="46532"/>
                </a:lnTo>
                <a:lnTo>
                  <a:pt x="164846" y="142354"/>
                </a:lnTo>
                <a:lnTo>
                  <a:pt x="164846" y="59182"/>
                </a:lnTo>
                <a:lnTo>
                  <a:pt x="159067" y="46532"/>
                </a:lnTo>
                <a:lnTo>
                  <a:pt x="137795" y="0"/>
                </a:lnTo>
                <a:lnTo>
                  <a:pt x="106426" y="0"/>
                </a:lnTo>
                <a:lnTo>
                  <a:pt x="0" y="233057"/>
                </a:lnTo>
                <a:lnTo>
                  <a:pt x="38481" y="233057"/>
                </a:lnTo>
                <a:lnTo>
                  <a:pt x="64897" y="174282"/>
                </a:lnTo>
                <a:lnTo>
                  <a:pt x="179197" y="174282"/>
                </a:lnTo>
                <a:lnTo>
                  <a:pt x="205486" y="233057"/>
                </a:lnTo>
                <a:lnTo>
                  <a:pt x="244348" y="233057"/>
                </a:lnTo>
                <a:close/>
              </a:path>
              <a:path w="300990" h="233679">
                <a:moveTo>
                  <a:pt x="300482" y="0"/>
                </a:moveTo>
                <a:lnTo>
                  <a:pt x="264160" y="0"/>
                </a:lnTo>
                <a:lnTo>
                  <a:pt x="264160" y="233057"/>
                </a:lnTo>
                <a:lnTo>
                  <a:pt x="300482" y="233057"/>
                </a:lnTo>
                <a:lnTo>
                  <a:pt x="3004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553141" y="2788539"/>
            <a:ext cx="5893435" cy="26885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dirty="0" sz="2450" spc="20">
                <a:latin typeface="Verdana"/>
                <a:cs typeface="Verdana"/>
              </a:rPr>
              <a:t>The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50">
                <a:latin typeface="Verdana"/>
                <a:cs typeface="Verdana"/>
              </a:rPr>
              <a:t>in</a:t>
            </a:r>
            <a:r>
              <a:rPr dirty="0" sz="2450" spc="-5">
                <a:latin typeface="Verdana"/>
                <a:cs typeface="Verdana"/>
              </a:rPr>
              <a:t>t</a:t>
            </a:r>
            <a:r>
              <a:rPr dirty="0" sz="2450" spc="100">
                <a:latin typeface="Verdana"/>
                <a:cs typeface="Verdana"/>
              </a:rPr>
              <a:t>eg</a:t>
            </a:r>
            <a:r>
              <a:rPr dirty="0" sz="2450" spc="-175">
                <a:latin typeface="Verdana"/>
                <a:cs typeface="Verdana"/>
              </a:rPr>
              <a:t>r</a:t>
            </a:r>
            <a:r>
              <a:rPr dirty="0" sz="2450" spc="40">
                <a:latin typeface="Verdana"/>
                <a:cs typeface="Verdana"/>
              </a:rPr>
              <a:t>ation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0">
                <a:latin typeface="Verdana"/>
                <a:cs typeface="Verdana"/>
              </a:rPr>
              <a:t>of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80">
                <a:latin typeface="Verdana"/>
                <a:cs typeface="Verdana"/>
              </a:rPr>
              <a:t>e</a:t>
            </a:r>
            <a:r>
              <a:rPr dirty="0" sz="2450" spc="50">
                <a:latin typeface="Verdana"/>
                <a:cs typeface="Verdana"/>
              </a:rPr>
              <a:t>c</a:t>
            </a:r>
            <a:r>
              <a:rPr dirty="0" sz="2450" spc="60">
                <a:latin typeface="Verdana"/>
                <a:cs typeface="Verdana"/>
              </a:rPr>
              <a:t>hnology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50">
                <a:latin typeface="Verdana"/>
                <a:cs typeface="Verdana"/>
              </a:rPr>
              <a:t>in  </a:t>
            </a:r>
            <a:r>
              <a:rPr dirty="0" sz="2450" spc="5">
                <a:latin typeface="Verdana"/>
                <a:cs typeface="Verdana"/>
              </a:rPr>
              <a:t>Flipkart's </a:t>
            </a:r>
            <a:r>
              <a:rPr dirty="0" sz="2450" spc="35">
                <a:latin typeface="Verdana"/>
                <a:cs typeface="Verdana"/>
              </a:rPr>
              <a:t>supply </a:t>
            </a:r>
            <a:r>
              <a:rPr dirty="0" sz="2450" spc="60">
                <a:latin typeface="Verdana"/>
                <a:cs typeface="Verdana"/>
              </a:rPr>
              <a:t>chain </a:t>
            </a:r>
            <a:r>
              <a:rPr dirty="0" sz="2450" spc="10">
                <a:latin typeface="Verdana"/>
                <a:cs typeface="Verdana"/>
              </a:rPr>
              <a:t>has </a:t>
            </a:r>
            <a:r>
              <a:rPr dirty="0" sz="2450" spc="15">
                <a:latin typeface="Verdana"/>
                <a:cs typeface="Verdana"/>
              </a:rPr>
              <a:t> 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10">
                <a:latin typeface="Verdana"/>
                <a:cs typeface="Verdana"/>
              </a:rPr>
              <a:t>e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35">
                <a:latin typeface="Verdana"/>
                <a:cs typeface="Verdana"/>
              </a:rPr>
              <a:t>olutioni</a:t>
            </a:r>
            <a:r>
              <a:rPr dirty="0" sz="2450" spc="20">
                <a:latin typeface="Verdana"/>
                <a:cs typeface="Verdana"/>
              </a:rPr>
              <a:t>z</a:t>
            </a:r>
            <a:r>
              <a:rPr dirty="0" sz="2450" spc="90">
                <a:latin typeface="Verdana"/>
                <a:cs typeface="Verdana"/>
              </a:rPr>
              <a:t>ed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80">
                <a:latin typeface="Verdana"/>
                <a:cs typeface="Verdana"/>
              </a:rPr>
              <a:t>ope</a:t>
            </a:r>
            <a:r>
              <a:rPr dirty="0" sz="2450" spc="-175">
                <a:latin typeface="Verdana"/>
                <a:cs typeface="Verdana"/>
              </a:rPr>
              <a:t>r</a:t>
            </a:r>
            <a:r>
              <a:rPr dirty="0" sz="2450" spc="-35">
                <a:latin typeface="Verdana"/>
                <a:cs typeface="Verdana"/>
              </a:rPr>
              <a:t>ations.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229">
                <a:latin typeface="Verdana"/>
                <a:cs typeface="Verdana"/>
              </a:rPr>
              <a:t>T</a:t>
            </a:r>
            <a:r>
              <a:rPr dirty="0" sz="2450" spc="10">
                <a:latin typeface="Verdana"/>
                <a:cs typeface="Verdana"/>
              </a:rPr>
              <a:t>ools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5">
                <a:latin typeface="Verdana"/>
                <a:cs typeface="Verdana"/>
              </a:rPr>
              <a:t>li</a:t>
            </a:r>
            <a:r>
              <a:rPr dirty="0" sz="2450" spc="-45">
                <a:latin typeface="Verdana"/>
                <a:cs typeface="Verdana"/>
              </a:rPr>
              <a:t>k</a:t>
            </a:r>
            <a:r>
              <a:rPr dirty="0" sz="2450" spc="25">
                <a:latin typeface="Verdana"/>
                <a:cs typeface="Verdana"/>
              </a:rPr>
              <a:t>e  </a:t>
            </a:r>
            <a:r>
              <a:rPr dirty="0" sz="2450" spc="40">
                <a:latin typeface="Verdana"/>
                <a:cs typeface="Verdana"/>
              </a:rPr>
              <a:t>data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5">
                <a:latin typeface="Verdana"/>
                <a:cs typeface="Verdana"/>
              </a:rPr>
              <a:t>anal</a:t>
            </a:r>
            <a:r>
              <a:rPr dirty="0" sz="2450" spc="30">
                <a:latin typeface="Verdana"/>
                <a:cs typeface="Verdana"/>
              </a:rPr>
              <a:t>y</a:t>
            </a:r>
            <a:r>
              <a:rPr dirty="0" sz="2450" spc="20">
                <a:latin typeface="Verdana"/>
                <a:cs typeface="Verdana"/>
              </a:rPr>
              <a:t>tics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85">
                <a:latin typeface="Verdana"/>
                <a:cs typeface="Verdana"/>
              </a:rPr>
              <a:t>and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95">
                <a:latin typeface="Verdana"/>
                <a:cs typeface="Verdana"/>
              </a:rPr>
              <a:t>AI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75">
                <a:latin typeface="Verdana"/>
                <a:cs typeface="Verdana"/>
              </a:rPr>
              <a:t>help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in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00">
                <a:latin typeface="Verdana"/>
                <a:cs typeface="Verdana"/>
              </a:rPr>
              <a:t>demand  </a:t>
            </a:r>
            <a:r>
              <a:rPr dirty="0" sz="2450" spc="-5">
                <a:latin typeface="Verdana"/>
                <a:cs typeface="Verdana"/>
              </a:rPr>
              <a:t>forecasting, </a:t>
            </a:r>
            <a:r>
              <a:rPr dirty="0" sz="2450" spc="70">
                <a:latin typeface="Verdana"/>
                <a:cs typeface="Verdana"/>
              </a:rPr>
              <a:t>optimizing </a:t>
            </a:r>
            <a:r>
              <a:rPr dirty="0" sz="2450" spc="-50">
                <a:latin typeface="Verdana"/>
                <a:cs typeface="Verdana"/>
              </a:rPr>
              <a:t>routes, </a:t>
            </a:r>
            <a:r>
              <a:rPr dirty="0" sz="2450" spc="85">
                <a:latin typeface="Verdana"/>
                <a:cs typeface="Verdana"/>
              </a:rPr>
              <a:t>and </a:t>
            </a:r>
            <a:r>
              <a:rPr dirty="0" sz="2450" spc="90">
                <a:latin typeface="Verdana"/>
                <a:cs typeface="Verdana"/>
              </a:rPr>
              <a:t> </a:t>
            </a:r>
            <a:r>
              <a:rPr dirty="0" sz="2450" spc="95">
                <a:latin typeface="Verdana"/>
                <a:cs typeface="Verdana"/>
              </a:rPr>
              <a:t>managing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i</a:t>
            </a:r>
            <a:r>
              <a:rPr dirty="0" sz="2450" spc="55">
                <a:latin typeface="Verdana"/>
                <a:cs typeface="Verdana"/>
              </a:rPr>
              <a:t>n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70">
                <a:latin typeface="Verdana"/>
                <a:cs typeface="Verdana"/>
              </a:rPr>
              <a:t>en</a:t>
            </a:r>
            <a:r>
              <a:rPr dirty="0" sz="2450" spc="-5">
                <a:latin typeface="Verdana"/>
                <a:cs typeface="Verdana"/>
              </a:rPr>
              <a:t>t</a:t>
            </a:r>
            <a:r>
              <a:rPr dirty="0" sz="2450" spc="5">
                <a:latin typeface="Verdana"/>
                <a:cs typeface="Verdana"/>
              </a:rPr>
              <a:t>o</a:t>
            </a:r>
            <a:r>
              <a:rPr dirty="0" sz="2450" spc="35">
                <a:latin typeface="Verdana"/>
                <a:cs typeface="Verdana"/>
              </a:rPr>
              <a:t>r</a:t>
            </a:r>
            <a:r>
              <a:rPr dirty="0" sz="2450" spc="-195">
                <a:latin typeface="Verdana"/>
                <a:cs typeface="Verdana"/>
              </a:rPr>
              <a:t>y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5">
                <a:latin typeface="Verdana"/>
                <a:cs typeface="Verdana"/>
              </a:rPr>
              <a:t>l</a:t>
            </a:r>
            <a:r>
              <a:rPr dirty="0" sz="2450" spc="-25">
                <a:latin typeface="Verdana"/>
                <a:cs typeface="Verdana"/>
              </a:rPr>
              <a:t>e</a:t>
            </a:r>
            <a:r>
              <a:rPr dirty="0" sz="2450" spc="85">
                <a:latin typeface="Verdana"/>
                <a:cs typeface="Verdana"/>
              </a:rPr>
              <a:t>ading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45">
                <a:latin typeface="Verdana"/>
                <a:cs typeface="Verdana"/>
              </a:rPr>
              <a:t>o  </a:t>
            </a:r>
            <a:r>
              <a:rPr dirty="0" sz="2450" spc="45">
                <a:latin typeface="Verdana"/>
                <a:cs typeface="Verdana"/>
              </a:rPr>
              <a:t>signiﬁcant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5">
                <a:latin typeface="Verdana"/>
                <a:cs typeface="Verdana"/>
              </a:rPr>
              <a:t>efﬁ</a:t>
            </a:r>
            <a:r>
              <a:rPr dirty="0" sz="2450" spc="5">
                <a:latin typeface="Verdana"/>
                <a:cs typeface="Verdana"/>
              </a:rPr>
              <a:t>c</a:t>
            </a:r>
            <a:r>
              <a:rPr dirty="0" sz="2450" spc="65">
                <a:latin typeface="Verdana"/>
                <a:cs typeface="Verdana"/>
              </a:rPr>
              <a:t>ien</a:t>
            </a:r>
            <a:r>
              <a:rPr dirty="0" sz="2450" spc="45">
                <a:latin typeface="Verdana"/>
                <a:cs typeface="Verdana"/>
              </a:rPr>
              <a:t>c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30">
                <a:latin typeface="Verdana"/>
                <a:cs typeface="Verdana"/>
              </a:rPr>
              <a:t>gains.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5" cy="10286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8" y="1126109"/>
            <a:ext cx="8648700" cy="1752600"/>
          </a:xfrm>
          <a:prstGeom prst="rect"/>
          <a:solidFill>
            <a:srgbClr val="000000"/>
          </a:solidFill>
        </p:spPr>
        <p:txBody>
          <a:bodyPr wrap="square" lIns="0" tIns="231775" rIns="0" bIns="0" rtlCol="0" vert="horz">
            <a:spAutoFit/>
          </a:bodyPr>
          <a:lstStyle/>
          <a:p>
            <a:pPr marL="412115">
              <a:lnSpc>
                <a:spcPct val="100000"/>
              </a:lnSpc>
              <a:spcBef>
                <a:spcPts val="1825"/>
              </a:spcBef>
            </a:pPr>
            <a:r>
              <a:rPr dirty="0" sz="5850" spc="70"/>
              <a:t>Logistics</a:t>
            </a:r>
            <a:r>
              <a:rPr dirty="0" sz="5850" spc="40"/>
              <a:t> </a:t>
            </a:r>
            <a:r>
              <a:rPr dirty="0" sz="5850" spc="35"/>
              <a:t>Optimization</a:t>
            </a:r>
            <a:endParaRPr sz="585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33271" y="3458679"/>
            <a:ext cx="2864358" cy="308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025623" y="3896829"/>
            <a:ext cx="1732407" cy="24778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73349" y="4334979"/>
            <a:ext cx="1822627" cy="24778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343376" y="3316961"/>
            <a:ext cx="7679055" cy="222567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algn="ctr" marL="12065" marR="5080">
              <a:lnSpc>
                <a:spcPct val="118000"/>
              </a:lnSpc>
              <a:spcBef>
                <a:spcPts val="75"/>
              </a:spcBef>
            </a:pPr>
            <a:r>
              <a:rPr dirty="0" sz="2450" spc="60">
                <a:latin typeface="Verdana"/>
                <a:cs typeface="Verdana"/>
              </a:rPr>
              <a:t>Flip</a:t>
            </a:r>
            <a:r>
              <a:rPr dirty="0" sz="2450" spc="55">
                <a:latin typeface="Verdana"/>
                <a:cs typeface="Verdana"/>
              </a:rPr>
              <a:t>k</a:t>
            </a:r>
            <a:r>
              <a:rPr dirty="0" sz="2450" spc="-40">
                <a:latin typeface="Verdana"/>
                <a:cs typeface="Verdana"/>
              </a:rPr>
              <a:t>a</a:t>
            </a:r>
            <a:r>
              <a:rPr dirty="0" sz="2450" spc="5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5">
                <a:latin typeface="Verdana"/>
                <a:cs typeface="Verdana"/>
              </a:rPr>
              <a:t>empl</a:t>
            </a:r>
            <a:r>
              <a:rPr dirty="0" sz="2450" spc="55">
                <a:latin typeface="Verdana"/>
                <a:cs typeface="Verdana"/>
              </a:rPr>
              <a:t>o</a:t>
            </a:r>
            <a:r>
              <a:rPr dirty="0" sz="2450" spc="-125">
                <a:latin typeface="Verdana"/>
                <a:cs typeface="Verdana"/>
              </a:rPr>
              <a:t>y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0">
                <a:latin typeface="Verdana"/>
                <a:cs typeface="Verdana"/>
              </a:rPr>
              <a:t>ad</a:t>
            </a:r>
            <a:r>
              <a:rPr dirty="0" sz="2450" spc="-30">
                <a:latin typeface="Verdana"/>
                <a:cs typeface="Verdana"/>
              </a:rPr>
              <a:t>v</a:t>
            </a:r>
            <a:r>
              <a:rPr dirty="0" sz="2450" spc="80">
                <a:latin typeface="Verdana"/>
                <a:cs typeface="Verdana"/>
              </a:rPr>
              <a:t>an</a:t>
            </a:r>
            <a:r>
              <a:rPr dirty="0" sz="2450" spc="40">
                <a:latin typeface="Verdana"/>
                <a:cs typeface="Verdana"/>
              </a:rPr>
              <a:t>c</a:t>
            </a:r>
            <a:r>
              <a:rPr dirty="0" sz="2450" spc="90">
                <a:latin typeface="Verdana"/>
                <a:cs typeface="Verdana"/>
              </a:rPr>
              <a:t>ed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5">
                <a:latin typeface="Verdana"/>
                <a:cs typeface="Verdana"/>
              </a:rPr>
              <a:t>logistics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st</a:t>
            </a:r>
            <a:r>
              <a:rPr dirty="0" sz="2450" spc="-175">
                <a:latin typeface="Verdana"/>
                <a:cs typeface="Verdana"/>
              </a:rPr>
              <a:t>r</a:t>
            </a:r>
            <a:r>
              <a:rPr dirty="0" sz="2450" spc="15">
                <a:latin typeface="Verdana"/>
                <a:cs typeface="Verdana"/>
              </a:rPr>
              <a:t>a</a:t>
            </a:r>
            <a:r>
              <a:rPr dirty="0" sz="2450" spc="-40">
                <a:latin typeface="Verdana"/>
                <a:cs typeface="Verdana"/>
              </a:rPr>
              <a:t>t</a:t>
            </a:r>
            <a:r>
              <a:rPr dirty="0" sz="2450" spc="30">
                <a:latin typeface="Verdana"/>
                <a:cs typeface="Verdana"/>
              </a:rPr>
              <a:t>egies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45">
                <a:latin typeface="Verdana"/>
                <a:cs typeface="Verdana"/>
              </a:rPr>
              <a:t>o  </a:t>
            </a:r>
            <a:r>
              <a:rPr dirty="0" sz="2450" spc="-30">
                <a:latin typeface="Verdana"/>
                <a:cs typeface="Verdana"/>
              </a:rPr>
              <a:t>st</a:t>
            </a:r>
            <a:r>
              <a:rPr dirty="0" sz="2450" spc="-65">
                <a:latin typeface="Verdana"/>
                <a:cs typeface="Verdana"/>
              </a:rPr>
              <a:t>r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60">
                <a:latin typeface="Verdana"/>
                <a:cs typeface="Verdana"/>
              </a:rPr>
              <a:t>amline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80">
                <a:latin typeface="Verdana"/>
                <a:cs typeface="Verdana"/>
              </a:rPr>
              <a:t>ope</a:t>
            </a:r>
            <a:r>
              <a:rPr dirty="0" sz="2450" spc="-175">
                <a:latin typeface="Verdana"/>
                <a:cs typeface="Verdana"/>
              </a:rPr>
              <a:t>r</a:t>
            </a:r>
            <a:r>
              <a:rPr dirty="0" sz="2450" spc="-35">
                <a:latin typeface="Verdana"/>
                <a:cs typeface="Verdana"/>
              </a:rPr>
              <a:t>ations.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By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40">
                <a:latin typeface="Verdana"/>
                <a:cs typeface="Verdana"/>
              </a:rPr>
              <a:t>utilizing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30">
                <a:latin typeface="Verdana"/>
                <a:cs typeface="Verdana"/>
              </a:rPr>
              <a:t>w</a:t>
            </a:r>
            <a:r>
              <a:rPr dirty="0" sz="2450" spc="-40">
                <a:latin typeface="Verdana"/>
                <a:cs typeface="Verdana"/>
              </a:rPr>
              <a:t>a</a:t>
            </a:r>
            <a:r>
              <a:rPr dirty="0" sz="2450" spc="-65">
                <a:latin typeface="Verdana"/>
                <a:cs typeface="Verdana"/>
              </a:rPr>
              <a:t>r</a:t>
            </a:r>
            <a:r>
              <a:rPr dirty="0" sz="2450" spc="45">
                <a:latin typeface="Verdana"/>
                <a:cs typeface="Verdana"/>
              </a:rPr>
              <a:t>ehouse  </a:t>
            </a:r>
            <a:r>
              <a:rPr dirty="0" sz="2450" spc="50">
                <a:latin typeface="Verdana"/>
                <a:cs typeface="Verdana"/>
              </a:rPr>
              <a:t>au</a:t>
            </a:r>
            <a:r>
              <a:rPr dirty="0" sz="2450" spc="-20">
                <a:latin typeface="Verdana"/>
                <a:cs typeface="Verdana"/>
              </a:rPr>
              <a:t>t</a:t>
            </a:r>
            <a:r>
              <a:rPr dirty="0" sz="2450" spc="70">
                <a:latin typeface="Verdana"/>
                <a:cs typeface="Verdana"/>
              </a:rPr>
              <a:t>omation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85">
                <a:latin typeface="Verdana"/>
                <a:cs typeface="Verdana"/>
              </a:rPr>
              <a:t>and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las</a:t>
            </a:r>
            <a:r>
              <a:rPr dirty="0" sz="2450" spc="-40">
                <a:latin typeface="Verdana"/>
                <a:cs typeface="Verdana"/>
              </a:rPr>
              <a:t>t</a:t>
            </a:r>
            <a:r>
              <a:rPr dirty="0" sz="2450" spc="15">
                <a:latin typeface="Verdana"/>
                <a:cs typeface="Verdana"/>
              </a:rPr>
              <a:t>-mile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0">
                <a:latin typeface="Verdana"/>
                <a:cs typeface="Verdana"/>
              </a:rPr>
              <a:t>deli</a:t>
            </a:r>
            <a:r>
              <a:rPr dirty="0" sz="2450" spc="-25">
                <a:latin typeface="Verdana"/>
                <a:cs typeface="Verdana"/>
              </a:rPr>
              <a:t>v</a:t>
            </a:r>
            <a:r>
              <a:rPr dirty="0" sz="2450" spc="-15">
                <a:latin typeface="Verdana"/>
                <a:cs typeface="Verdana"/>
              </a:rPr>
              <a:t>e</a:t>
            </a:r>
            <a:r>
              <a:rPr dirty="0" sz="2450" spc="25">
                <a:latin typeface="Verdana"/>
                <a:cs typeface="Verdana"/>
              </a:rPr>
              <a:t>r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solutions,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th</a:t>
            </a:r>
            <a:r>
              <a:rPr dirty="0" sz="2450" spc="45">
                <a:latin typeface="Verdana"/>
                <a:cs typeface="Verdana"/>
              </a:rPr>
              <a:t>e</a:t>
            </a:r>
            <a:r>
              <a:rPr dirty="0" sz="2450" spc="-80">
                <a:latin typeface="Verdana"/>
                <a:cs typeface="Verdana"/>
              </a:rPr>
              <a:t>y  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105">
                <a:latin typeface="Verdana"/>
                <a:cs typeface="Verdana"/>
              </a:rPr>
              <a:t>edu</a:t>
            </a:r>
            <a:r>
              <a:rPr dirty="0" sz="2450" spc="65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-10">
                <a:latin typeface="Verdana"/>
                <a:cs typeface="Verdana"/>
              </a:rPr>
              <a:t>osts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85">
                <a:latin typeface="Verdana"/>
                <a:cs typeface="Verdana"/>
              </a:rPr>
              <a:t>and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85">
                <a:latin typeface="Verdana"/>
                <a:cs typeface="Verdana"/>
              </a:rPr>
              <a:t>enhan</a:t>
            </a:r>
            <a:r>
              <a:rPr dirty="0" sz="2450" spc="45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5">
                <a:latin typeface="Verdana"/>
                <a:cs typeface="Verdana"/>
              </a:rPr>
              <a:t>the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speed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0">
                <a:latin typeface="Verdana"/>
                <a:cs typeface="Verdana"/>
              </a:rPr>
              <a:t>of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5">
                <a:latin typeface="Verdana"/>
                <a:cs typeface="Verdana"/>
              </a:rPr>
              <a:t>o</a:t>
            </a:r>
            <a:r>
              <a:rPr dirty="0" sz="2450" spc="-35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der  </a:t>
            </a:r>
            <a:r>
              <a:rPr dirty="0" sz="2450" spc="10">
                <a:latin typeface="Verdana"/>
                <a:cs typeface="Verdana"/>
              </a:rPr>
              <a:t>fulﬁllment.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0" y="10286997"/>
                  </a:moveTo>
                  <a:lnTo>
                    <a:pt x="9143999" y="10286997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102869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98" y="1142997"/>
              <a:ext cx="6467474" cy="8001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53196" y="1484668"/>
            <a:ext cx="621093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5">
                <a:solidFill>
                  <a:srgbClr val="000000"/>
                </a:solidFill>
              </a:rPr>
              <a:t>Sustainability</a:t>
            </a:r>
            <a:r>
              <a:rPr dirty="0" sz="4500" spc="-130">
                <a:solidFill>
                  <a:srgbClr val="000000"/>
                </a:solidFill>
              </a:rPr>
              <a:t> </a:t>
            </a:r>
            <a:r>
              <a:rPr dirty="0" sz="4500" spc="15">
                <a:solidFill>
                  <a:srgbClr val="000000"/>
                </a:solidFill>
              </a:rPr>
              <a:t>Practices</a:t>
            </a:r>
            <a:endParaRPr sz="45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64214" y="3250311"/>
            <a:ext cx="2085111" cy="308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553217" y="2788552"/>
            <a:ext cx="5769610" cy="26885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dirty="0" sz="2450" spc="-85">
                <a:latin typeface="Verdana"/>
                <a:cs typeface="Verdana"/>
              </a:rPr>
              <a:t>In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80">
                <a:latin typeface="Verdana"/>
                <a:cs typeface="Verdana"/>
              </a:rPr>
              <a:t>e</a:t>
            </a:r>
            <a:r>
              <a:rPr dirty="0" sz="2450" spc="45">
                <a:latin typeface="Verdana"/>
                <a:cs typeface="Verdana"/>
              </a:rPr>
              <a:t>c</a:t>
            </a:r>
            <a:r>
              <a:rPr dirty="0" sz="2450" spc="65">
                <a:latin typeface="Verdana"/>
                <a:cs typeface="Verdana"/>
              </a:rPr>
              <a:t>ent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0">
                <a:latin typeface="Verdana"/>
                <a:cs typeface="Verdana"/>
              </a:rPr>
              <a:t>y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-40">
                <a:latin typeface="Verdana"/>
                <a:cs typeface="Verdana"/>
              </a:rPr>
              <a:t>a</a:t>
            </a:r>
            <a:r>
              <a:rPr dirty="0" sz="2450" spc="-35">
                <a:latin typeface="Verdana"/>
                <a:cs typeface="Verdana"/>
              </a:rPr>
              <a:t>r</a:t>
            </a:r>
            <a:r>
              <a:rPr dirty="0" sz="2450" spc="-220">
                <a:latin typeface="Verdana"/>
                <a:cs typeface="Verdana"/>
              </a:rPr>
              <a:t>s,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Flip</a:t>
            </a:r>
            <a:r>
              <a:rPr dirty="0" sz="2450" spc="55">
                <a:latin typeface="Verdana"/>
                <a:cs typeface="Verdana"/>
              </a:rPr>
              <a:t>k</a:t>
            </a:r>
            <a:r>
              <a:rPr dirty="0" sz="2450" spc="-40">
                <a:latin typeface="Verdana"/>
                <a:cs typeface="Verdana"/>
              </a:rPr>
              <a:t>a</a:t>
            </a:r>
            <a:r>
              <a:rPr dirty="0" sz="2450" spc="5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0">
                <a:latin typeface="Verdana"/>
                <a:cs typeface="Verdana"/>
              </a:rPr>
              <a:t>has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60">
                <a:latin typeface="Verdana"/>
                <a:cs typeface="Verdana"/>
              </a:rPr>
              <a:t>ocused  </a:t>
            </a:r>
            <a:r>
              <a:rPr dirty="0" sz="2450" spc="90">
                <a:latin typeface="Verdana"/>
                <a:cs typeface="Verdana"/>
              </a:rPr>
              <a:t>on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0">
                <a:latin typeface="Verdana"/>
                <a:cs typeface="Verdana"/>
              </a:rPr>
              <a:t>sustainabili</a:t>
            </a:r>
            <a:r>
              <a:rPr dirty="0" sz="2450" spc="-10">
                <a:latin typeface="Verdana"/>
                <a:cs typeface="Verdana"/>
              </a:rPr>
              <a:t>t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in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its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supply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-30">
                <a:latin typeface="Verdana"/>
                <a:cs typeface="Verdana"/>
              </a:rPr>
              <a:t>hain.  </a:t>
            </a:r>
            <a:r>
              <a:rPr dirty="0" sz="2450" spc="70">
                <a:latin typeface="Verdana"/>
                <a:cs typeface="Verdana"/>
              </a:rPr>
              <a:t>Implementing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80">
                <a:latin typeface="Verdana"/>
                <a:cs typeface="Verdana"/>
              </a:rPr>
              <a:t>e</a:t>
            </a:r>
            <a:r>
              <a:rPr dirty="0" sz="2450" spc="45">
                <a:latin typeface="Verdana"/>
                <a:cs typeface="Verdana"/>
              </a:rPr>
              <a:t>c</a:t>
            </a:r>
            <a:r>
              <a:rPr dirty="0" sz="2450" spc="80">
                <a:latin typeface="Verdana"/>
                <a:cs typeface="Verdana"/>
              </a:rPr>
              <a:t>o</a:t>
            </a:r>
            <a:r>
              <a:rPr dirty="0" sz="2450" spc="-80">
                <a:latin typeface="Verdana"/>
                <a:cs typeface="Verdana"/>
              </a:rPr>
              <a:t>-f</a:t>
            </a:r>
            <a:r>
              <a:rPr dirty="0" sz="2450" spc="-105">
                <a:latin typeface="Verdana"/>
                <a:cs typeface="Verdana"/>
              </a:rPr>
              <a:t>r</a:t>
            </a:r>
            <a:r>
              <a:rPr dirty="0" sz="2450" spc="30">
                <a:latin typeface="Verdana"/>
                <a:cs typeface="Verdana"/>
              </a:rPr>
              <a:t>iendly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175">
                <a:latin typeface="Verdana"/>
                <a:cs typeface="Verdana"/>
              </a:rPr>
              <a:t>r</a:t>
            </a:r>
            <a:r>
              <a:rPr dirty="0" sz="2450" spc="55">
                <a:latin typeface="Verdana"/>
                <a:cs typeface="Verdana"/>
              </a:rPr>
              <a:t>a</a:t>
            </a:r>
            <a:r>
              <a:rPr dirty="0" sz="2450" spc="55">
                <a:latin typeface="Verdana"/>
                <a:cs typeface="Verdana"/>
              </a:rPr>
              <a:t>c</a:t>
            </a:r>
            <a:r>
              <a:rPr dirty="0" sz="2450" spc="40">
                <a:latin typeface="Verdana"/>
                <a:cs typeface="Verdana"/>
              </a:rPr>
              <a:t>ti</a:t>
            </a:r>
            <a:r>
              <a:rPr dirty="0" sz="2450" spc="40">
                <a:latin typeface="Verdana"/>
                <a:cs typeface="Verdana"/>
              </a:rPr>
              <a:t>c</a:t>
            </a:r>
            <a:r>
              <a:rPr dirty="0" sz="2450" spc="-15">
                <a:latin typeface="Verdana"/>
                <a:cs typeface="Verdana"/>
              </a:rPr>
              <a:t>es  </a:t>
            </a:r>
            <a:r>
              <a:rPr dirty="0" sz="2450" spc="75">
                <a:latin typeface="Verdana"/>
                <a:cs typeface="Verdana"/>
              </a:rPr>
              <a:t>not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">
                <a:latin typeface="Verdana"/>
                <a:cs typeface="Verdana"/>
              </a:rPr>
              <a:t>only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85">
                <a:latin typeface="Verdana"/>
                <a:cs typeface="Verdana"/>
              </a:rPr>
              <a:t>enhan</a:t>
            </a:r>
            <a:r>
              <a:rPr dirty="0" sz="2450" spc="45">
                <a:latin typeface="Verdana"/>
                <a:cs typeface="Verdana"/>
              </a:rPr>
              <a:t>c</a:t>
            </a:r>
            <a:r>
              <a:rPr dirty="0" sz="2450" spc="-20">
                <a:latin typeface="Verdana"/>
                <a:cs typeface="Verdana"/>
              </a:rPr>
              <a:t>es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-175">
                <a:latin typeface="Verdana"/>
                <a:cs typeface="Verdana"/>
              </a:rPr>
              <a:t>r</a:t>
            </a:r>
            <a:r>
              <a:rPr dirty="0" sz="2450" spc="85">
                <a:latin typeface="Verdana"/>
                <a:cs typeface="Verdana"/>
              </a:rPr>
              <a:t>and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55">
                <a:latin typeface="Verdana"/>
                <a:cs typeface="Verdana"/>
              </a:rPr>
              <a:t>eputation  </a:t>
            </a:r>
            <a:r>
              <a:rPr dirty="0" sz="2450" spc="100">
                <a:latin typeface="Verdana"/>
                <a:cs typeface="Verdana"/>
              </a:rPr>
              <a:t>but </a:t>
            </a:r>
            <a:r>
              <a:rPr dirty="0" sz="2450" spc="-10">
                <a:latin typeface="Verdana"/>
                <a:cs typeface="Verdana"/>
              </a:rPr>
              <a:t>also </a:t>
            </a:r>
            <a:r>
              <a:rPr dirty="0" sz="2450" spc="35">
                <a:latin typeface="Verdana"/>
                <a:cs typeface="Verdana"/>
              </a:rPr>
              <a:t>reduces </a:t>
            </a:r>
            <a:r>
              <a:rPr dirty="0" sz="2450" spc="20">
                <a:latin typeface="Verdana"/>
                <a:cs typeface="Verdana"/>
              </a:rPr>
              <a:t>operational </a:t>
            </a:r>
            <a:r>
              <a:rPr dirty="0" sz="2450" spc="-55">
                <a:latin typeface="Verdana"/>
                <a:cs typeface="Verdana"/>
              </a:rPr>
              <a:t>costs, </a:t>
            </a:r>
            <a:r>
              <a:rPr dirty="0" sz="2450" spc="-50">
                <a:latin typeface="Verdana"/>
                <a:cs typeface="Verdana"/>
              </a:rPr>
              <a:t> </a:t>
            </a:r>
            <a:r>
              <a:rPr dirty="0" sz="2450" spc="65">
                <a:latin typeface="Verdana"/>
                <a:cs typeface="Verdana"/>
              </a:rPr>
              <a:t>aligning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80">
                <a:latin typeface="Verdana"/>
                <a:cs typeface="Verdana"/>
              </a:rPr>
              <a:t>with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85">
                <a:latin typeface="Verdana"/>
                <a:cs typeface="Verdana"/>
              </a:rPr>
              <a:t>glo</a:t>
            </a:r>
            <a:r>
              <a:rPr dirty="0" sz="2450" spc="100">
                <a:latin typeface="Verdana"/>
                <a:cs typeface="Verdana"/>
              </a:rPr>
              <a:t>b</a:t>
            </a:r>
            <a:r>
              <a:rPr dirty="0" sz="2450" spc="-10">
                <a:latin typeface="Verdana"/>
                <a:cs typeface="Verdana"/>
              </a:rPr>
              <a:t>al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75">
                <a:latin typeface="Verdana"/>
                <a:cs typeface="Verdana"/>
              </a:rPr>
              <a:t>e</a:t>
            </a:r>
            <a:r>
              <a:rPr dirty="0" sz="2450" spc="55">
                <a:latin typeface="Verdana"/>
                <a:cs typeface="Verdana"/>
              </a:rPr>
              <a:t>n</a:t>
            </a:r>
            <a:r>
              <a:rPr dirty="0" sz="2450" spc="-60">
                <a:latin typeface="Verdana"/>
                <a:cs typeface="Verdana"/>
              </a:rPr>
              <a:t>vi</a:t>
            </a:r>
            <a:r>
              <a:rPr dirty="0" sz="2450" spc="-95">
                <a:latin typeface="Verdana"/>
                <a:cs typeface="Verdana"/>
              </a:rPr>
              <a:t>r</a:t>
            </a:r>
            <a:r>
              <a:rPr dirty="0" sz="2450" spc="70">
                <a:latin typeface="Verdana"/>
                <a:cs typeface="Verdana"/>
              </a:rPr>
              <a:t>onmental  </a:t>
            </a:r>
            <a:r>
              <a:rPr dirty="0" sz="2450" spc="-40">
                <a:latin typeface="Verdana"/>
                <a:cs typeface="Verdana"/>
              </a:rPr>
              <a:t>goals.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9144000" cy="10287000"/>
            <a:chOff x="914400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4000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9144000" y="10287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3192" y="1142997"/>
              <a:ext cx="6496049" cy="79629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8095" y="1938642"/>
            <a:ext cx="6335395" cy="9740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200" spc="65">
                <a:solidFill>
                  <a:srgbClr val="000000"/>
                </a:solidFill>
              </a:rPr>
              <a:t>Challenges</a:t>
            </a:r>
            <a:r>
              <a:rPr dirty="0" sz="6200" spc="35">
                <a:solidFill>
                  <a:srgbClr val="000000"/>
                </a:solidFill>
              </a:rPr>
              <a:t> </a:t>
            </a:r>
            <a:r>
              <a:rPr dirty="0" sz="6200" spc="20">
                <a:solidFill>
                  <a:srgbClr val="000000"/>
                </a:solidFill>
              </a:rPr>
              <a:t>Faced</a:t>
            </a:r>
            <a:endParaRPr sz="62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2256" y="3755187"/>
            <a:ext cx="1975065" cy="308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0436" y="4193337"/>
            <a:ext cx="1765439" cy="30726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29710" y="4193337"/>
            <a:ext cx="3118853" cy="30726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33296" y="3175317"/>
            <a:ext cx="6211570" cy="310197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17800"/>
              </a:lnSpc>
              <a:spcBef>
                <a:spcPts val="80"/>
              </a:spcBef>
            </a:pPr>
            <a:r>
              <a:rPr dirty="0" sz="2450" spc="50">
                <a:latin typeface="Verdana"/>
                <a:cs typeface="Verdana"/>
              </a:rPr>
              <a:t>Despi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its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su</a:t>
            </a:r>
            <a:r>
              <a:rPr dirty="0" sz="2450" spc="25">
                <a:latin typeface="Verdana"/>
                <a:cs typeface="Verdana"/>
              </a:rPr>
              <a:t>c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-85">
                <a:latin typeface="Verdana"/>
                <a:cs typeface="Verdana"/>
              </a:rPr>
              <a:t>esses,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Flip</a:t>
            </a:r>
            <a:r>
              <a:rPr dirty="0" sz="2450" spc="55">
                <a:latin typeface="Verdana"/>
                <a:cs typeface="Verdana"/>
              </a:rPr>
              <a:t>k</a:t>
            </a:r>
            <a:r>
              <a:rPr dirty="0" sz="2450" spc="-40">
                <a:latin typeface="Verdana"/>
                <a:cs typeface="Verdana"/>
              </a:rPr>
              <a:t>a</a:t>
            </a:r>
            <a:r>
              <a:rPr dirty="0" sz="2450" spc="5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55">
                <a:latin typeface="Verdana"/>
                <a:cs typeface="Verdana"/>
              </a:rPr>
              <a:t>a</a:t>
            </a:r>
            <a:r>
              <a:rPr dirty="0" sz="2450" spc="20">
                <a:latin typeface="Verdana"/>
                <a:cs typeface="Verdana"/>
              </a:rPr>
              <a:t>c</a:t>
            </a:r>
            <a:r>
              <a:rPr dirty="0" sz="2450" spc="-15">
                <a:latin typeface="Verdana"/>
                <a:cs typeface="Verdana"/>
              </a:rPr>
              <a:t>es  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40">
                <a:latin typeface="Verdana"/>
                <a:cs typeface="Verdana"/>
              </a:rPr>
              <a:t>hallenges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su</a:t>
            </a:r>
            <a:r>
              <a:rPr dirty="0" sz="2450" spc="30">
                <a:latin typeface="Verdana"/>
                <a:cs typeface="Verdana"/>
              </a:rPr>
              <a:t>c</a:t>
            </a:r>
            <a:r>
              <a:rPr dirty="0" sz="2450" spc="120">
                <a:latin typeface="Verdana"/>
                <a:cs typeface="Verdana"/>
              </a:rPr>
              <a:t>h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40">
                <a:latin typeface="Verdana"/>
                <a:cs typeface="Verdana"/>
              </a:rPr>
              <a:t>as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supply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50">
                <a:latin typeface="Verdana"/>
                <a:cs typeface="Verdana"/>
              </a:rPr>
              <a:t>hain  </a:t>
            </a:r>
            <a:r>
              <a:rPr dirty="0" sz="2450" spc="40">
                <a:latin typeface="Verdana"/>
                <a:cs typeface="Verdana"/>
              </a:rPr>
              <a:t>disruptions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85">
                <a:latin typeface="Verdana"/>
                <a:cs typeface="Verdana"/>
              </a:rPr>
              <a:t>and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70">
                <a:latin typeface="Verdana"/>
                <a:cs typeface="Verdana"/>
              </a:rPr>
              <a:t>ma</a:t>
            </a:r>
            <a:r>
              <a:rPr dirty="0" sz="2450" spc="15">
                <a:latin typeface="Verdana"/>
                <a:cs typeface="Verdana"/>
              </a:rPr>
              <a:t>r</a:t>
            </a:r>
            <a:r>
              <a:rPr dirty="0" sz="2450" spc="-20">
                <a:latin typeface="Verdana"/>
                <a:cs typeface="Verdana"/>
              </a:rPr>
              <a:t>k</a:t>
            </a:r>
            <a:r>
              <a:rPr dirty="0" sz="2450" spc="35">
                <a:latin typeface="Verdana"/>
                <a:cs typeface="Verdana"/>
              </a:rPr>
              <a:t>et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70">
                <a:latin typeface="Verdana"/>
                <a:cs typeface="Verdana"/>
              </a:rPr>
              <a:t>ompetition</a:t>
            </a:r>
            <a:r>
              <a:rPr dirty="0" sz="2450" spc="-360">
                <a:latin typeface="Verdana"/>
                <a:cs typeface="Verdana"/>
              </a:rPr>
              <a:t>.  </a:t>
            </a:r>
            <a:r>
              <a:rPr dirty="0" sz="2450" spc="80">
                <a:latin typeface="Verdana"/>
                <a:cs typeface="Verdana"/>
              </a:rPr>
              <a:t>A</a:t>
            </a:r>
            <a:r>
              <a:rPr dirty="0" sz="2450" spc="90">
                <a:latin typeface="Verdana"/>
                <a:cs typeface="Verdana"/>
              </a:rPr>
              <a:t>dd</a:t>
            </a:r>
            <a:r>
              <a:rPr dirty="0" sz="2450" spc="25">
                <a:latin typeface="Verdana"/>
                <a:cs typeface="Verdana"/>
              </a:rPr>
              <a:t>r</a:t>
            </a:r>
            <a:r>
              <a:rPr dirty="0" sz="2450" spc="30">
                <a:latin typeface="Verdana"/>
                <a:cs typeface="Verdana"/>
              </a:rPr>
              <a:t>essing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0">
                <a:latin typeface="Verdana"/>
                <a:cs typeface="Verdana"/>
              </a:rPr>
              <a:t>these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issues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50">
                <a:latin typeface="Verdana"/>
                <a:cs typeface="Verdana"/>
              </a:rPr>
              <a:t>equi</a:t>
            </a:r>
            <a:r>
              <a:rPr dirty="0" sz="2450" spc="5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es  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60">
                <a:latin typeface="Verdana"/>
                <a:cs typeface="Verdana"/>
              </a:rPr>
              <a:t>ontinuous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70">
                <a:latin typeface="Verdana"/>
                <a:cs typeface="Verdana"/>
              </a:rPr>
              <a:t>inn</a:t>
            </a:r>
            <a:r>
              <a:rPr dirty="0" sz="2450" spc="45">
                <a:latin typeface="Verdana"/>
                <a:cs typeface="Verdana"/>
              </a:rPr>
              <a:t>o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40">
                <a:latin typeface="Verdana"/>
                <a:cs typeface="Verdana"/>
              </a:rPr>
              <a:t>ation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85">
                <a:latin typeface="Verdana"/>
                <a:cs typeface="Verdana"/>
              </a:rPr>
              <a:t>and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40">
                <a:latin typeface="Verdana"/>
                <a:cs typeface="Verdana"/>
              </a:rPr>
              <a:t>adaptabili</a:t>
            </a:r>
            <a:r>
              <a:rPr dirty="0" sz="2450" spc="10">
                <a:latin typeface="Verdana"/>
                <a:cs typeface="Verdana"/>
              </a:rPr>
              <a:t>t</a:t>
            </a:r>
            <a:r>
              <a:rPr dirty="0" sz="2450" spc="-80">
                <a:latin typeface="Verdana"/>
                <a:cs typeface="Verdana"/>
              </a:rPr>
              <a:t>y  </a:t>
            </a:r>
            <a:r>
              <a:rPr dirty="0" sz="2450" spc="55">
                <a:latin typeface="Verdana"/>
                <a:cs typeface="Verdana"/>
              </a:rPr>
              <a:t>in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5">
                <a:latin typeface="Verdana"/>
                <a:cs typeface="Verdana"/>
              </a:rPr>
              <a:t>their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st</a:t>
            </a:r>
            <a:r>
              <a:rPr dirty="0" sz="2450" spc="-175">
                <a:latin typeface="Verdana"/>
                <a:cs typeface="Verdana"/>
              </a:rPr>
              <a:t>r</a:t>
            </a:r>
            <a:r>
              <a:rPr dirty="0" sz="2450" spc="15">
                <a:latin typeface="Verdana"/>
                <a:cs typeface="Verdana"/>
              </a:rPr>
              <a:t>a</a:t>
            </a:r>
            <a:r>
              <a:rPr dirty="0" sz="2450" spc="-40">
                <a:latin typeface="Verdana"/>
                <a:cs typeface="Verdana"/>
              </a:rPr>
              <a:t>t</a:t>
            </a:r>
            <a:r>
              <a:rPr dirty="0" sz="2450" spc="75">
                <a:latin typeface="Verdana"/>
                <a:cs typeface="Verdana"/>
              </a:rPr>
              <a:t>egic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0">
                <a:latin typeface="Verdana"/>
                <a:cs typeface="Verdana"/>
              </a:rPr>
              <a:t>management  </a:t>
            </a:r>
            <a:r>
              <a:rPr dirty="0" sz="2450" spc="-20">
                <a:latin typeface="Verdana"/>
                <a:cs typeface="Verdana"/>
              </a:rPr>
              <a:t>practices.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0"/>
                  </a:moveTo>
                  <a:lnTo>
                    <a:pt x="17061942" y="0"/>
                  </a:lnTo>
                  <a:lnTo>
                    <a:pt x="17061942" y="1225550"/>
                  </a:lnTo>
                  <a:lnTo>
                    <a:pt x="17061942" y="9061450"/>
                  </a:lnTo>
                  <a:lnTo>
                    <a:pt x="12092534" y="9061450"/>
                  </a:lnTo>
                  <a:lnTo>
                    <a:pt x="12092534" y="9057615"/>
                  </a:lnTo>
                  <a:lnTo>
                    <a:pt x="6195504" y="9057615"/>
                  </a:lnTo>
                  <a:lnTo>
                    <a:pt x="6195504" y="9061450"/>
                  </a:lnTo>
                  <a:lnTo>
                    <a:pt x="1225994" y="9061450"/>
                  </a:lnTo>
                  <a:lnTo>
                    <a:pt x="1225994" y="1225550"/>
                  </a:lnTo>
                  <a:lnTo>
                    <a:pt x="6195504" y="1225550"/>
                  </a:lnTo>
                  <a:lnTo>
                    <a:pt x="6195504" y="1230045"/>
                  </a:lnTo>
                  <a:lnTo>
                    <a:pt x="12092534" y="1230045"/>
                  </a:lnTo>
                  <a:lnTo>
                    <a:pt x="12092534" y="1225550"/>
                  </a:lnTo>
                  <a:lnTo>
                    <a:pt x="17061942" y="1225550"/>
                  </a:lnTo>
                  <a:lnTo>
                    <a:pt x="17061942" y="0"/>
                  </a:lnTo>
                  <a:lnTo>
                    <a:pt x="11815737" y="0"/>
                  </a:lnTo>
                  <a:lnTo>
                    <a:pt x="11815737" y="1828"/>
                  </a:lnTo>
                  <a:lnTo>
                    <a:pt x="6472263" y="1828"/>
                  </a:lnTo>
                  <a:lnTo>
                    <a:pt x="6472263" y="0"/>
                  </a:lnTo>
                  <a:lnTo>
                    <a:pt x="0" y="0"/>
                  </a:lnTo>
                  <a:lnTo>
                    <a:pt x="0" y="1225550"/>
                  </a:lnTo>
                  <a:lnTo>
                    <a:pt x="0" y="9061450"/>
                  </a:lnTo>
                  <a:lnTo>
                    <a:pt x="0" y="10287000"/>
                  </a:lnTo>
                  <a:lnTo>
                    <a:pt x="6472263" y="10287000"/>
                  </a:lnTo>
                  <a:lnTo>
                    <a:pt x="6472263" y="10285832"/>
                  </a:lnTo>
                  <a:lnTo>
                    <a:pt x="11815737" y="10285832"/>
                  </a:lnTo>
                  <a:lnTo>
                    <a:pt x="11815737" y="10287000"/>
                  </a:lnTo>
                  <a:lnTo>
                    <a:pt x="18288000" y="10287000"/>
                  </a:lnTo>
                  <a:lnTo>
                    <a:pt x="18288000" y="9061450"/>
                  </a:lnTo>
                  <a:lnTo>
                    <a:pt x="18288000" y="122555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6426" y="5502871"/>
              <a:ext cx="1786204" cy="308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06714" y="5502871"/>
              <a:ext cx="1972830" cy="30727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25059" y="5502871"/>
              <a:ext cx="2085124" cy="3088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14768" y="2406592"/>
            <a:ext cx="13449300" cy="113284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250" spc="135">
                <a:solidFill>
                  <a:srgbClr val="000000"/>
                </a:solidFill>
              </a:rPr>
              <a:t>Conclusion</a:t>
            </a:r>
            <a:r>
              <a:rPr dirty="0" sz="7250" spc="75">
                <a:solidFill>
                  <a:srgbClr val="000000"/>
                </a:solidFill>
              </a:rPr>
              <a:t> </a:t>
            </a:r>
            <a:r>
              <a:rPr dirty="0" sz="7250" spc="-10">
                <a:solidFill>
                  <a:srgbClr val="000000"/>
                </a:solidFill>
              </a:rPr>
              <a:t>and</a:t>
            </a:r>
            <a:r>
              <a:rPr dirty="0" sz="7250" spc="80">
                <a:solidFill>
                  <a:srgbClr val="000000"/>
                </a:solidFill>
              </a:rPr>
              <a:t> </a:t>
            </a:r>
            <a:r>
              <a:rPr dirty="0" sz="7250" spc="15">
                <a:solidFill>
                  <a:srgbClr val="000000"/>
                </a:solidFill>
              </a:rPr>
              <a:t>Future</a:t>
            </a:r>
            <a:r>
              <a:rPr dirty="0" sz="7250" spc="75">
                <a:solidFill>
                  <a:srgbClr val="000000"/>
                </a:solidFill>
              </a:rPr>
              <a:t> </a:t>
            </a:r>
            <a:r>
              <a:rPr dirty="0" sz="7250" spc="65">
                <a:solidFill>
                  <a:srgbClr val="000000"/>
                </a:solidFill>
              </a:rPr>
              <a:t>Outlook</a:t>
            </a:r>
            <a:endParaRPr sz="7250"/>
          </a:p>
        </p:txBody>
      </p:sp>
      <p:sp>
        <p:nvSpPr>
          <p:cNvPr id="8" name="object 8"/>
          <p:cNvSpPr txBox="1"/>
          <p:nvPr/>
        </p:nvSpPr>
        <p:spPr>
          <a:xfrm>
            <a:off x="4494386" y="4660112"/>
            <a:ext cx="9290050" cy="15455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ctr" marL="12065" marR="5080">
              <a:lnSpc>
                <a:spcPct val="102000"/>
              </a:lnSpc>
              <a:spcBef>
                <a:spcPts val="65"/>
              </a:spcBef>
            </a:pPr>
            <a:r>
              <a:rPr dirty="0" sz="2450" spc="-85">
                <a:latin typeface="Verdana"/>
                <a:cs typeface="Verdana"/>
              </a:rPr>
              <a:t>In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0">
                <a:latin typeface="Verdana"/>
                <a:cs typeface="Verdana"/>
              </a:rPr>
              <a:t>conclusion,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5">
                <a:latin typeface="Verdana"/>
                <a:cs typeface="Verdana"/>
              </a:rPr>
              <a:t>Flipkart's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10">
                <a:latin typeface="Verdana"/>
                <a:cs typeface="Verdana"/>
              </a:rPr>
              <a:t>strategic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5">
                <a:latin typeface="Verdana"/>
                <a:cs typeface="Verdana"/>
              </a:rPr>
              <a:t>management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0">
                <a:latin typeface="Verdana"/>
                <a:cs typeface="Verdana"/>
              </a:rPr>
              <a:t>practices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in </a:t>
            </a:r>
            <a:r>
              <a:rPr dirty="0" sz="2450" spc="-844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supply </a:t>
            </a:r>
            <a:r>
              <a:rPr dirty="0" sz="2450" spc="60">
                <a:latin typeface="Verdana"/>
                <a:cs typeface="Verdana"/>
              </a:rPr>
              <a:t>chain </a:t>
            </a:r>
            <a:r>
              <a:rPr dirty="0" sz="2450" spc="25">
                <a:latin typeface="Verdana"/>
                <a:cs typeface="Verdana"/>
              </a:rPr>
              <a:t>efﬁciency </a:t>
            </a:r>
            <a:r>
              <a:rPr dirty="0" sz="2450" spc="-35">
                <a:latin typeface="Verdana"/>
                <a:cs typeface="Verdana"/>
              </a:rPr>
              <a:t>serve </a:t>
            </a:r>
            <a:r>
              <a:rPr dirty="0" sz="2450" spc="-40">
                <a:latin typeface="Verdana"/>
                <a:cs typeface="Verdana"/>
              </a:rPr>
              <a:t>as </a:t>
            </a:r>
            <a:r>
              <a:rPr dirty="0" sz="2450" spc="-15">
                <a:latin typeface="Verdana"/>
                <a:cs typeface="Verdana"/>
              </a:rPr>
              <a:t>a </a:t>
            </a:r>
            <a:r>
              <a:rPr dirty="0" sz="2450" spc="95">
                <a:latin typeface="Verdana"/>
                <a:cs typeface="Verdana"/>
              </a:rPr>
              <a:t>model </a:t>
            </a:r>
            <a:r>
              <a:rPr dirty="0" sz="2450" spc="-15">
                <a:latin typeface="Verdana"/>
                <a:cs typeface="Verdana"/>
              </a:rPr>
              <a:t>for </a:t>
            </a:r>
            <a:r>
              <a:rPr dirty="0" sz="2450" spc="-35">
                <a:latin typeface="Verdana"/>
                <a:cs typeface="Verdana"/>
              </a:rPr>
              <a:t>others. </a:t>
            </a:r>
            <a:r>
              <a:rPr dirty="0" sz="2450" spc="35">
                <a:latin typeface="Verdana"/>
                <a:cs typeface="Verdana"/>
              </a:rPr>
              <a:t>By </a:t>
            </a:r>
            <a:r>
              <a:rPr dirty="0" sz="2450" spc="40">
                <a:latin typeface="Verdana"/>
                <a:cs typeface="Verdana"/>
              </a:rPr>
              <a:t> </a:t>
            </a:r>
            <a:r>
              <a:rPr dirty="0" sz="2450" spc="5">
                <a:latin typeface="Verdana"/>
                <a:cs typeface="Verdana"/>
              </a:rPr>
              <a:t>l</a:t>
            </a:r>
            <a:r>
              <a:rPr dirty="0" sz="2450" spc="-10">
                <a:latin typeface="Verdana"/>
                <a:cs typeface="Verdana"/>
              </a:rPr>
              <a:t>e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175">
                <a:latin typeface="Verdana"/>
                <a:cs typeface="Verdana"/>
              </a:rPr>
              <a:t>r</a:t>
            </a:r>
            <a:r>
              <a:rPr dirty="0" sz="2450" spc="85">
                <a:latin typeface="Verdana"/>
                <a:cs typeface="Verdana"/>
              </a:rPr>
              <a:t>aging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80">
                <a:latin typeface="Verdana"/>
                <a:cs typeface="Verdana"/>
              </a:rPr>
              <a:t>e</a:t>
            </a:r>
            <a:r>
              <a:rPr dirty="0" sz="2450" spc="50">
                <a:latin typeface="Verdana"/>
                <a:cs typeface="Verdana"/>
              </a:rPr>
              <a:t>c</a:t>
            </a:r>
            <a:r>
              <a:rPr dirty="0" sz="2450" spc="60">
                <a:latin typeface="Verdana"/>
                <a:cs typeface="Verdana"/>
              </a:rPr>
              <a:t>hnology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40">
                <a:latin typeface="Verdana"/>
                <a:cs typeface="Verdana"/>
              </a:rPr>
              <a:t>p</a:t>
            </a:r>
            <a:r>
              <a:rPr dirty="0" sz="2450" spc="-40">
                <a:latin typeface="Verdana"/>
                <a:cs typeface="Verdana"/>
              </a:rPr>
              <a:t>a</a:t>
            </a:r>
            <a:r>
              <a:rPr dirty="0" sz="2450" spc="5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tne</a:t>
            </a:r>
            <a:r>
              <a:rPr dirty="0" sz="2450" spc="25">
                <a:latin typeface="Verdana"/>
                <a:cs typeface="Verdana"/>
              </a:rPr>
              <a:t>r</a:t>
            </a:r>
            <a:r>
              <a:rPr dirty="0" sz="2450" spc="25">
                <a:latin typeface="Verdana"/>
                <a:cs typeface="Verdana"/>
              </a:rPr>
              <a:t>ships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85">
                <a:latin typeface="Verdana"/>
                <a:cs typeface="Verdana"/>
              </a:rPr>
              <a:t>and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0">
                <a:latin typeface="Verdana"/>
                <a:cs typeface="Verdana"/>
              </a:rPr>
              <a:t>sustainabili</a:t>
            </a:r>
            <a:r>
              <a:rPr dirty="0" sz="2450" spc="-10">
                <a:latin typeface="Verdana"/>
                <a:cs typeface="Verdana"/>
              </a:rPr>
              <a:t>t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360">
                <a:latin typeface="Verdana"/>
                <a:cs typeface="Verdana"/>
              </a:rPr>
              <a:t>,  </a:t>
            </a:r>
            <a:r>
              <a:rPr dirty="0" sz="2450" spc="40">
                <a:latin typeface="Verdana"/>
                <a:cs typeface="Verdana"/>
              </a:rPr>
              <a:t>Flipkart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40">
                <a:latin typeface="Verdana"/>
                <a:cs typeface="Verdana"/>
              </a:rPr>
              <a:t>is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well-positioned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for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0">
                <a:latin typeface="Verdana"/>
                <a:cs typeface="Verdana"/>
              </a:rPr>
              <a:t>future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75">
                <a:latin typeface="Verdana"/>
                <a:cs typeface="Verdana"/>
              </a:rPr>
              <a:t>growth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85">
                <a:latin typeface="Verdana"/>
                <a:cs typeface="Verdana"/>
              </a:rPr>
              <a:t>and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resilience.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2024-08-02T09:59:03Z</dcterms:created>
  <dcterms:modified xsi:type="dcterms:W3CDTF">2024-08-02T09:59:03Z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2024-08-02T00:00:00Z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2024-08-02T00:00:00Z</vt:filetime>
  </property>
</Properties>
</file>