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9" r:id="rId10"/>
    <p:sldId id="268" r:id="rId11"/>
    <p:sldId id="274" r:id="rId12"/>
    <p:sldId id="273" r:id="rId13"/>
    <p:sldId id="270"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972E4E1-5A27-4080-B545-17C2000C6368}"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22772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30948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200218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7600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55578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113143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2223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487508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43012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68984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72E4E1-5A27-4080-B545-17C2000C6368}" type="datetimeFigureOut">
              <a:rPr lang="en-IN" smtClean="0"/>
              <a:t>23-07-2023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80410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415150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72E4E1-5A27-4080-B545-17C2000C6368}" type="datetimeFigureOut">
              <a:rPr lang="en-IN" smtClean="0"/>
              <a:t>23-07-2023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28929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72E4E1-5A27-4080-B545-17C2000C6368}" type="datetimeFigureOut">
              <a:rPr lang="en-IN" smtClean="0"/>
              <a:t>23-07-2023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65550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2E4E1-5A27-4080-B545-17C2000C6368}" type="datetimeFigureOut">
              <a:rPr lang="en-IN" smtClean="0"/>
              <a:t>23-07-2023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189844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3552252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72E4E1-5A27-4080-B545-17C2000C6368}" type="datetimeFigureOut">
              <a:rPr lang="en-IN" smtClean="0"/>
              <a:t>23-07-2023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65B06-8B5B-4867-9B86-B9448A8F0C04}" type="slidenum">
              <a:rPr lang="en-IN" smtClean="0"/>
              <a:t>‹#›</a:t>
            </a:fld>
            <a:endParaRPr lang="en-IN"/>
          </a:p>
        </p:txBody>
      </p:sp>
    </p:spTree>
    <p:extLst>
      <p:ext uri="{BB962C8B-B14F-4D97-AF65-F5344CB8AC3E}">
        <p14:creationId xmlns:p14="http://schemas.microsoft.com/office/powerpoint/2010/main" val="402291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972E4E1-5A27-4080-B545-17C2000C6368}" type="datetimeFigureOut">
              <a:rPr lang="en-IN" smtClean="0"/>
              <a:t>23-07-2023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AF65B06-8B5B-4867-9B86-B9448A8F0C04}" type="slidenum">
              <a:rPr lang="en-IN" smtClean="0"/>
              <a:t>‹#›</a:t>
            </a:fld>
            <a:endParaRPr lang="en-IN"/>
          </a:p>
        </p:txBody>
      </p:sp>
    </p:spTree>
    <p:extLst>
      <p:ext uri="{BB962C8B-B14F-4D97-AF65-F5344CB8AC3E}">
        <p14:creationId xmlns:p14="http://schemas.microsoft.com/office/powerpoint/2010/main" val="961929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Kunaljollys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mL7fW4t8DPQK75odzfdpwuQiktyR9qlN?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240630" y="424478"/>
            <a:ext cx="4443664" cy="535653"/>
          </a:xfrm>
        </p:spPr>
        <p:txBody>
          <a:bodyPr>
            <a:noAutofit/>
          </a:bodyPr>
          <a:lstStyle/>
          <a:p>
            <a:pPr algn="l"/>
            <a:r>
              <a:rPr lang="en-GB" sz="5400" b="1" dirty="0"/>
              <a:t>Student Details :</a:t>
            </a:r>
            <a:endParaRPr lang="en-US" sz="5400" b="1" dirty="0"/>
          </a:p>
        </p:txBody>
      </p:sp>
      <p:sp>
        <p:nvSpPr>
          <p:cNvPr id="5" name="TextBox 4">
            <a:extLst>
              <a:ext uri="{FF2B5EF4-FFF2-40B4-BE49-F238E27FC236}">
                <a16:creationId xmlns:a16="http://schemas.microsoft.com/office/drawing/2014/main" id="{73A8D38F-FFAF-0D0F-2FCF-8BADF90F0B9C}"/>
              </a:ext>
            </a:extLst>
          </p:cNvPr>
          <p:cNvSpPr txBox="1"/>
          <p:nvPr/>
        </p:nvSpPr>
        <p:spPr>
          <a:xfrm>
            <a:off x="3243490" y="1773676"/>
            <a:ext cx="9403319" cy="4124193"/>
          </a:xfrm>
          <a:prstGeom prst="rect">
            <a:avLst/>
          </a:prstGeom>
          <a:noFill/>
        </p:spPr>
        <p:txBody>
          <a:bodyPr wrap="square" tIns="108000" rtlCol="0">
            <a:spAutoFit/>
          </a:bodyPr>
          <a:lstStyle/>
          <a:p>
            <a:pPr>
              <a:lnSpc>
                <a:spcPct val="150000"/>
              </a:lnSpc>
            </a:pPr>
            <a:r>
              <a:rPr lang="en-US" sz="2500" b="1" dirty="0"/>
              <a:t>Name: </a:t>
            </a:r>
            <a:r>
              <a:rPr lang="en-US" sz="2500" dirty="0"/>
              <a:t>Kunal Jolly Saxena</a:t>
            </a:r>
          </a:p>
          <a:p>
            <a:pPr>
              <a:lnSpc>
                <a:spcPct val="150000"/>
              </a:lnSpc>
            </a:pPr>
            <a:r>
              <a:rPr lang="en-US" sz="2500" b="1" dirty="0" err="1"/>
              <a:t>SkillsBuild</a:t>
            </a:r>
            <a:r>
              <a:rPr lang="en-US" sz="2500" b="1" dirty="0"/>
              <a:t> Email ID</a:t>
            </a:r>
            <a:r>
              <a:rPr lang="en-US" sz="2500" dirty="0"/>
              <a:t>: </a:t>
            </a:r>
            <a:r>
              <a:rPr lang="en-US" sz="2500" dirty="0">
                <a:hlinkClick r:id="rId2"/>
              </a:rPr>
              <a:t>Kunaljollysa@gmail.com</a:t>
            </a:r>
            <a:endParaRPr lang="en-US" sz="2500" dirty="0"/>
          </a:p>
          <a:p>
            <a:pPr>
              <a:lnSpc>
                <a:spcPct val="150000"/>
              </a:lnSpc>
            </a:pPr>
            <a:r>
              <a:rPr lang="en-US" sz="2500" b="1" dirty="0"/>
              <a:t>College Name</a:t>
            </a:r>
            <a:r>
              <a:rPr lang="en-US" sz="2500" dirty="0"/>
              <a:t>: Madhav Institute of Technology and Science</a:t>
            </a:r>
          </a:p>
          <a:p>
            <a:pPr>
              <a:lnSpc>
                <a:spcPct val="150000"/>
              </a:lnSpc>
            </a:pPr>
            <a:r>
              <a:rPr lang="en-US" sz="2500" b="1" dirty="0"/>
              <a:t>College State</a:t>
            </a:r>
            <a:r>
              <a:rPr lang="en-US" sz="2500" dirty="0"/>
              <a:t>: Madhya Pradesh, India</a:t>
            </a:r>
          </a:p>
          <a:p>
            <a:pPr>
              <a:lnSpc>
                <a:spcPct val="150000"/>
              </a:lnSpc>
            </a:pPr>
            <a:r>
              <a:rPr lang="en-US" sz="2500" b="1" dirty="0"/>
              <a:t>Internship Domain</a:t>
            </a:r>
            <a:r>
              <a:rPr lang="en-US" sz="2500" dirty="0"/>
              <a:t>: </a:t>
            </a:r>
            <a:r>
              <a:rPr lang="en-US" sz="2500"/>
              <a:t>Data Analytics</a:t>
            </a:r>
            <a:endParaRPr lang="en-US" sz="2500" dirty="0"/>
          </a:p>
          <a:p>
            <a:pPr>
              <a:lnSpc>
                <a:spcPct val="150000"/>
              </a:lnSpc>
            </a:pPr>
            <a:r>
              <a:rPr lang="en-US" sz="2500" b="1" dirty="0" err="1"/>
              <a:t>Intership</a:t>
            </a:r>
            <a:r>
              <a:rPr lang="en-US" sz="2500" b="1" dirty="0"/>
              <a:t> Start and End Date: </a:t>
            </a:r>
            <a:r>
              <a:rPr lang="en-IN" sz="2500" dirty="0"/>
              <a:t>12-06-2023 to 24-07-2023</a:t>
            </a:r>
          </a:p>
          <a:p>
            <a:pPr>
              <a:lnSpc>
                <a:spcPct val="150000"/>
              </a:lnSpc>
            </a:pPr>
            <a:endParaRPr lang="en-IN" sz="2500" dirty="0"/>
          </a:p>
        </p:txBody>
      </p:sp>
      <p:pic>
        <p:nvPicPr>
          <p:cNvPr id="8" name="Picture 7">
            <a:extLst>
              <a:ext uri="{FF2B5EF4-FFF2-40B4-BE49-F238E27FC236}">
                <a16:creationId xmlns:a16="http://schemas.microsoft.com/office/drawing/2014/main" id="{5C4F1FE1-2656-74E7-375F-33F717216A69}"/>
              </a:ext>
            </a:extLst>
          </p:cNvPr>
          <p:cNvPicPr>
            <a:picLocks noChangeAspect="1"/>
          </p:cNvPicPr>
          <p:nvPr/>
        </p:nvPicPr>
        <p:blipFill rotWithShape="1">
          <a:blip r:embed="rId3"/>
          <a:srcRect l="6726" t="5748" r="6645" b="5284"/>
          <a:stretch/>
        </p:blipFill>
        <p:spPr>
          <a:xfrm>
            <a:off x="446534" y="2093129"/>
            <a:ext cx="2285262" cy="305072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2DE9FB-A505-C2EC-D4B5-A796EB3BC14B}"/>
              </a:ext>
            </a:extLst>
          </p:cNvPr>
          <p:cNvPicPr>
            <a:picLocks noChangeAspect="1"/>
          </p:cNvPicPr>
          <p:nvPr/>
        </p:nvPicPr>
        <p:blipFill>
          <a:blip r:embed="rId2"/>
          <a:stretch>
            <a:fillRect/>
          </a:stretch>
        </p:blipFill>
        <p:spPr>
          <a:xfrm>
            <a:off x="578498" y="824400"/>
            <a:ext cx="5155165" cy="4308514"/>
          </a:xfrm>
          <a:prstGeom prst="rect">
            <a:avLst/>
          </a:prstGeom>
        </p:spPr>
      </p:pic>
      <p:pic>
        <p:nvPicPr>
          <p:cNvPr id="5" name="Picture 4">
            <a:extLst>
              <a:ext uri="{FF2B5EF4-FFF2-40B4-BE49-F238E27FC236}">
                <a16:creationId xmlns:a16="http://schemas.microsoft.com/office/drawing/2014/main" id="{97CCA433-3A5A-0DD2-1756-F817707B0A8F}"/>
              </a:ext>
            </a:extLst>
          </p:cNvPr>
          <p:cNvPicPr>
            <a:picLocks noChangeAspect="1"/>
          </p:cNvPicPr>
          <p:nvPr/>
        </p:nvPicPr>
        <p:blipFill>
          <a:blip r:embed="rId3"/>
          <a:stretch>
            <a:fillRect/>
          </a:stretch>
        </p:blipFill>
        <p:spPr>
          <a:xfrm>
            <a:off x="6458338" y="824400"/>
            <a:ext cx="5155164" cy="4308514"/>
          </a:xfrm>
          <a:prstGeom prst="rect">
            <a:avLst/>
          </a:prstGeom>
        </p:spPr>
      </p:pic>
      <p:sp>
        <p:nvSpPr>
          <p:cNvPr id="2" name="TextBox 1">
            <a:extLst>
              <a:ext uri="{FF2B5EF4-FFF2-40B4-BE49-F238E27FC236}">
                <a16:creationId xmlns:a16="http://schemas.microsoft.com/office/drawing/2014/main" id="{49860C64-0701-40E5-C0F9-80961948D89F}"/>
              </a:ext>
            </a:extLst>
          </p:cNvPr>
          <p:cNvSpPr txBox="1"/>
          <p:nvPr/>
        </p:nvSpPr>
        <p:spPr>
          <a:xfrm>
            <a:off x="446354" y="0"/>
            <a:ext cx="11299291" cy="646331"/>
          </a:xfrm>
          <a:prstGeom prst="rect">
            <a:avLst/>
          </a:prstGeom>
          <a:noFill/>
        </p:spPr>
        <p:txBody>
          <a:bodyPr wrap="square" rtlCol="0">
            <a:spAutoFit/>
          </a:bodyPr>
          <a:lstStyle/>
          <a:p>
            <a:r>
              <a:rPr lang="en-IN" sz="3600" b="1" u="sng" dirty="0"/>
              <a:t>Exploring Sales and Profits in subcategory (Cities) wise:</a:t>
            </a:r>
          </a:p>
        </p:txBody>
      </p:sp>
      <p:sp>
        <p:nvSpPr>
          <p:cNvPr id="3" name="TextBox 2">
            <a:extLst>
              <a:ext uri="{FF2B5EF4-FFF2-40B4-BE49-F238E27FC236}">
                <a16:creationId xmlns:a16="http://schemas.microsoft.com/office/drawing/2014/main" id="{6B274134-7043-4626-57A8-5F66B296D1F8}"/>
              </a:ext>
            </a:extLst>
          </p:cNvPr>
          <p:cNvSpPr txBox="1"/>
          <p:nvPr/>
        </p:nvSpPr>
        <p:spPr>
          <a:xfrm flipH="1">
            <a:off x="0" y="5148956"/>
            <a:ext cx="12192000" cy="1692771"/>
          </a:xfrm>
          <a:prstGeom prst="rect">
            <a:avLst/>
          </a:prstGeom>
          <a:noFill/>
        </p:spPr>
        <p:txBody>
          <a:bodyPr wrap="square" rtlCol="0">
            <a:spAutoFit/>
          </a:bodyPr>
          <a:lstStyle/>
          <a:p>
            <a:pPr marL="457200" indent="-457200">
              <a:buFont typeface="Arial" panose="020B0604020202020204" pitchFamily="34" charset="0"/>
              <a:buChar char="•"/>
            </a:pPr>
            <a:r>
              <a:rPr lang="en-IN" sz="2600" b="1" u="sng" dirty="0">
                <a:highlight>
                  <a:srgbClr val="008080"/>
                </a:highlight>
              </a:rPr>
              <a:t>The profit is unevenly distributed among regions. The sales are comparatively much more higher in East and West regions than the Souths and central regions. If the total sales I West region crosses 1 Lakh, there are only about 40 thousand sales in central region.</a:t>
            </a:r>
          </a:p>
        </p:txBody>
      </p:sp>
    </p:spTree>
    <p:extLst>
      <p:ext uri="{BB962C8B-B14F-4D97-AF65-F5344CB8AC3E}">
        <p14:creationId xmlns:p14="http://schemas.microsoft.com/office/powerpoint/2010/main" val="365904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C75167-3F88-5582-D302-F1E3DFE612FE}"/>
              </a:ext>
            </a:extLst>
          </p:cNvPr>
          <p:cNvPicPr>
            <a:picLocks noChangeAspect="1"/>
          </p:cNvPicPr>
          <p:nvPr/>
        </p:nvPicPr>
        <p:blipFill>
          <a:blip r:embed="rId2"/>
          <a:stretch>
            <a:fillRect/>
          </a:stretch>
        </p:blipFill>
        <p:spPr>
          <a:xfrm>
            <a:off x="463492" y="996204"/>
            <a:ext cx="5380075" cy="3834875"/>
          </a:xfrm>
          <a:prstGeom prst="rect">
            <a:avLst/>
          </a:prstGeom>
        </p:spPr>
      </p:pic>
      <p:pic>
        <p:nvPicPr>
          <p:cNvPr id="2" name="Picture 1">
            <a:extLst>
              <a:ext uri="{FF2B5EF4-FFF2-40B4-BE49-F238E27FC236}">
                <a16:creationId xmlns:a16="http://schemas.microsoft.com/office/drawing/2014/main" id="{AC5FEEFE-EF9B-8C75-5157-925873C7314C}"/>
              </a:ext>
            </a:extLst>
          </p:cNvPr>
          <p:cNvPicPr>
            <a:picLocks noChangeAspect="1"/>
          </p:cNvPicPr>
          <p:nvPr/>
        </p:nvPicPr>
        <p:blipFill>
          <a:blip r:embed="rId3"/>
          <a:stretch>
            <a:fillRect/>
          </a:stretch>
        </p:blipFill>
        <p:spPr>
          <a:xfrm>
            <a:off x="6348433" y="996205"/>
            <a:ext cx="5380075" cy="3834874"/>
          </a:xfrm>
          <a:prstGeom prst="rect">
            <a:avLst/>
          </a:prstGeom>
        </p:spPr>
      </p:pic>
      <p:sp>
        <p:nvSpPr>
          <p:cNvPr id="3" name="TextBox 2">
            <a:extLst>
              <a:ext uri="{FF2B5EF4-FFF2-40B4-BE49-F238E27FC236}">
                <a16:creationId xmlns:a16="http://schemas.microsoft.com/office/drawing/2014/main" id="{5F58EA39-672D-8D21-F693-5B12C7D68C14}"/>
              </a:ext>
            </a:extLst>
          </p:cNvPr>
          <p:cNvSpPr txBox="1"/>
          <p:nvPr/>
        </p:nvSpPr>
        <p:spPr>
          <a:xfrm>
            <a:off x="415738" y="0"/>
            <a:ext cx="11371385" cy="646331"/>
          </a:xfrm>
          <a:prstGeom prst="rect">
            <a:avLst/>
          </a:prstGeom>
          <a:noFill/>
        </p:spPr>
        <p:txBody>
          <a:bodyPr wrap="square" rtlCol="0">
            <a:spAutoFit/>
          </a:bodyPr>
          <a:lstStyle/>
          <a:p>
            <a:r>
              <a:rPr lang="en-IN" sz="3600" b="1" u="sng" dirty="0"/>
              <a:t>Sales vs Profit Graphs among the Top 10 </a:t>
            </a:r>
            <a:r>
              <a:rPr lang="en-IN" sz="3600" b="1" u="sng" dirty="0" err="1"/>
              <a:t>citites</a:t>
            </a:r>
            <a:r>
              <a:rPr lang="en-IN" sz="3600" b="1" u="sng" dirty="0"/>
              <a:t>:</a:t>
            </a:r>
          </a:p>
        </p:txBody>
      </p:sp>
      <p:sp>
        <p:nvSpPr>
          <p:cNvPr id="5" name="TextBox 4">
            <a:extLst>
              <a:ext uri="{FF2B5EF4-FFF2-40B4-BE49-F238E27FC236}">
                <a16:creationId xmlns:a16="http://schemas.microsoft.com/office/drawing/2014/main" id="{1575EFE5-7B6A-A0A5-1350-FB29D414EA3B}"/>
              </a:ext>
            </a:extLst>
          </p:cNvPr>
          <p:cNvSpPr txBox="1"/>
          <p:nvPr/>
        </p:nvSpPr>
        <p:spPr>
          <a:xfrm>
            <a:off x="0" y="5180952"/>
            <a:ext cx="12139988" cy="1569660"/>
          </a:xfrm>
          <a:prstGeom prst="rect">
            <a:avLst/>
          </a:prstGeom>
          <a:noFill/>
        </p:spPr>
        <p:txBody>
          <a:bodyPr wrap="square" rtlCol="0">
            <a:spAutoFit/>
          </a:bodyPr>
          <a:lstStyle/>
          <a:p>
            <a:pPr marL="457200" indent="-457200">
              <a:buFont typeface="Arial" panose="020B0604020202020204" pitchFamily="34" charset="0"/>
              <a:buChar char="•"/>
            </a:pPr>
            <a:r>
              <a:rPr lang="en-IN" sz="3200" b="1" u="sng" dirty="0">
                <a:highlight>
                  <a:srgbClr val="008080"/>
                </a:highlight>
              </a:rPr>
              <a:t>In this slide I am trying to get the details of sales with profits of top 10 cities so that It may be helpful to get the relation between Sales and profits to make some useful insights.</a:t>
            </a:r>
          </a:p>
        </p:txBody>
      </p:sp>
    </p:spTree>
    <p:extLst>
      <p:ext uri="{BB962C8B-B14F-4D97-AF65-F5344CB8AC3E}">
        <p14:creationId xmlns:p14="http://schemas.microsoft.com/office/powerpoint/2010/main" val="187336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B89A21-8A4E-4E88-AA52-03587BF92E5C}"/>
              </a:ext>
            </a:extLst>
          </p:cNvPr>
          <p:cNvPicPr>
            <a:picLocks noChangeAspect="1"/>
          </p:cNvPicPr>
          <p:nvPr/>
        </p:nvPicPr>
        <p:blipFill>
          <a:blip r:embed="rId2"/>
          <a:stretch>
            <a:fillRect/>
          </a:stretch>
        </p:blipFill>
        <p:spPr>
          <a:xfrm>
            <a:off x="480060" y="759336"/>
            <a:ext cx="11231879" cy="4445782"/>
          </a:xfrm>
          <a:prstGeom prst="rect">
            <a:avLst/>
          </a:prstGeom>
        </p:spPr>
      </p:pic>
      <p:sp>
        <p:nvSpPr>
          <p:cNvPr id="2" name="TextBox 1">
            <a:extLst>
              <a:ext uri="{FF2B5EF4-FFF2-40B4-BE49-F238E27FC236}">
                <a16:creationId xmlns:a16="http://schemas.microsoft.com/office/drawing/2014/main" id="{F435E75B-9A81-0914-9ACD-B667BBA8202C}"/>
              </a:ext>
            </a:extLst>
          </p:cNvPr>
          <p:cNvSpPr txBox="1"/>
          <p:nvPr/>
        </p:nvSpPr>
        <p:spPr>
          <a:xfrm>
            <a:off x="480059" y="0"/>
            <a:ext cx="8760193" cy="584775"/>
          </a:xfrm>
          <a:prstGeom prst="rect">
            <a:avLst/>
          </a:prstGeom>
          <a:noFill/>
        </p:spPr>
        <p:txBody>
          <a:bodyPr wrap="square" rtlCol="0">
            <a:spAutoFit/>
          </a:bodyPr>
          <a:lstStyle/>
          <a:p>
            <a:r>
              <a:rPr lang="en-IN" sz="3200" b="1" u="sng" dirty="0"/>
              <a:t>Sub Category wise Comparison of profits:</a:t>
            </a:r>
          </a:p>
        </p:txBody>
      </p:sp>
      <p:sp>
        <p:nvSpPr>
          <p:cNvPr id="3" name="TextBox 2">
            <a:extLst>
              <a:ext uri="{FF2B5EF4-FFF2-40B4-BE49-F238E27FC236}">
                <a16:creationId xmlns:a16="http://schemas.microsoft.com/office/drawing/2014/main" id="{475EC518-B12A-4FF7-3F8F-06B00F58EBFA}"/>
              </a:ext>
            </a:extLst>
          </p:cNvPr>
          <p:cNvSpPr txBox="1"/>
          <p:nvPr/>
        </p:nvSpPr>
        <p:spPr>
          <a:xfrm>
            <a:off x="-1" y="5313834"/>
            <a:ext cx="12192000" cy="1569660"/>
          </a:xfrm>
          <a:prstGeom prst="rect">
            <a:avLst/>
          </a:prstGeom>
          <a:noFill/>
        </p:spPr>
        <p:txBody>
          <a:bodyPr wrap="square" rtlCol="0">
            <a:spAutoFit/>
          </a:bodyPr>
          <a:lstStyle/>
          <a:p>
            <a:pPr marL="342900" indent="-342900">
              <a:buFont typeface="Arial" panose="020B0604020202020204" pitchFamily="34" charset="0"/>
              <a:buChar char="•"/>
            </a:pPr>
            <a:r>
              <a:rPr lang="en-IN" sz="2400" b="1" u="sng" dirty="0">
                <a:highlight>
                  <a:srgbClr val="008080"/>
                </a:highlight>
              </a:rPr>
              <a:t>These plots show that the maximum percentage of profits are coming from office supplies while the loss is occurring majorly due to sub categories of furniture like Bookcases and Tables. Also, Technology is not out of the major contribution factors for profit. In fact, it is the only category where no item is sold at loss.</a:t>
            </a:r>
          </a:p>
        </p:txBody>
      </p:sp>
    </p:spTree>
    <p:extLst>
      <p:ext uri="{BB962C8B-B14F-4D97-AF65-F5344CB8AC3E}">
        <p14:creationId xmlns:p14="http://schemas.microsoft.com/office/powerpoint/2010/main" val="15799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7C2841-A4E3-F81D-8BB1-7C09AC3F1343}"/>
              </a:ext>
            </a:extLst>
          </p:cNvPr>
          <p:cNvPicPr>
            <a:picLocks noChangeAspect="1"/>
          </p:cNvPicPr>
          <p:nvPr/>
        </p:nvPicPr>
        <p:blipFill>
          <a:blip r:embed="rId2"/>
          <a:stretch>
            <a:fillRect/>
          </a:stretch>
        </p:blipFill>
        <p:spPr>
          <a:xfrm>
            <a:off x="506967" y="1166065"/>
            <a:ext cx="5059692" cy="3876198"/>
          </a:xfrm>
          <a:prstGeom prst="rect">
            <a:avLst/>
          </a:prstGeom>
        </p:spPr>
      </p:pic>
      <p:pic>
        <p:nvPicPr>
          <p:cNvPr id="5" name="Picture 4">
            <a:extLst>
              <a:ext uri="{FF2B5EF4-FFF2-40B4-BE49-F238E27FC236}">
                <a16:creationId xmlns:a16="http://schemas.microsoft.com/office/drawing/2014/main" id="{A8955FC0-E1B4-9A08-0D73-1AFB3CED3D2C}"/>
              </a:ext>
            </a:extLst>
          </p:cNvPr>
          <p:cNvPicPr>
            <a:picLocks noChangeAspect="1"/>
          </p:cNvPicPr>
          <p:nvPr/>
        </p:nvPicPr>
        <p:blipFill>
          <a:blip r:embed="rId3"/>
          <a:stretch>
            <a:fillRect/>
          </a:stretch>
        </p:blipFill>
        <p:spPr>
          <a:xfrm>
            <a:off x="6625341" y="1166065"/>
            <a:ext cx="5059692" cy="3876198"/>
          </a:xfrm>
          <a:prstGeom prst="rect">
            <a:avLst/>
          </a:prstGeom>
        </p:spPr>
      </p:pic>
      <p:sp>
        <p:nvSpPr>
          <p:cNvPr id="2" name="TextBox 1">
            <a:extLst>
              <a:ext uri="{FF2B5EF4-FFF2-40B4-BE49-F238E27FC236}">
                <a16:creationId xmlns:a16="http://schemas.microsoft.com/office/drawing/2014/main" id="{BEBC4293-710D-65AC-7562-228F505E3B94}"/>
              </a:ext>
            </a:extLst>
          </p:cNvPr>
          <p:cNvSpPr txBox="1"/>
          <p:nvPr/>
        </p:nvSpPr>
        <p:spPr>
          <a:xfrm>
            <a:off x="468023" y="276329"/>
            <a:ext cx="10197274" cy="584775"/>
          </a:xfrm>
          <a:prstGeom prst="rect">
            <a:avLst/>
          </a:prstGeom>
          <a:noFill/>
        </p:spPr>
        <p:txBody>
          <a:bodyPr wrap="square" rtlCol="0">
            <a:spAutoFit/>
          </a:bodyPr>
          <a:lstStyle/>
          <a:p>
            <a:r>
              <a:rPr lang="en-IN" sz="3200" b="1" u="sng" dirty="0"/>
              <a:t>Segment and Region wise distribution of profit:</a:t>
            </a:r>
            <a:endParaRPr lang="en-IN" b="1" u="sng" dirty="0"/>
          </a:p>
        </p:txBody>
      </p:sp>
      <p:sp>
        <p:nvSpPr>
          <p:cNvPr id="6" name="TextBox 5">
            <a:extLst>
              <a:ext uri="{FF2B5EF4-FFF2-40B4-BE49-F238E27FC236}">
                <a16:creationId xmlns:a16="http://schemas.microsoft.com/office/drawing/2014/main" id="{E2A24B3C-946F-D50C-1A61-D3DE5412A958}"/>
              </a:ext>
            </a:extLst>
          </p:cNvPr>
          <p:cNvSpPr txBox="1"/>
          <p:nvPr/>
        </p:nvSpPr>
        <p:spPr>
          <a:xfrm>
            <a:off x="-49767" y="5347224"/>
            <a:ext cx="11689080" cy="1384995"/>
          </a:xfrm>
          <a:prstGeom prst="rect">
            <a:avLst/>
          </a:prstGeom>
          <a:noFill/>
        </p:spPr>
        <p:txBody>
          <a:bodyPr wrap="square" rtlCol="0">
            <a:spAutoFit/>
          </a:bodyPr>
          <a:lstStyle/>
          <a:p>
            <a:pPr marL="457200" indent="-457200">
              <a:buFont typeface="Arial" panose="020B0604020202020204" pitchFamily="34" charset="0"/>
              <a:buChar char="•"/>
            </a:pPr>
            <a:r>
              <a:rPr lang="en-IN" sz="2800" b="1" u="sng" dirty="0">
                <a:highlight>
                  <a:srgbClr val="008080"/>
                </a:highlight>
              </a:rPr>
              <a:t>Consumer segment is the most significant segment in terms of profit. It produces almost 1.5 times the profit of Corporate segment and more than twice of the profit of Home Office.</a:t>
            </a:r>
          </a:p>
        </p:txBody>
      </p:sp>
    </p:spTree>
    <p:extLst>
      <p:ext uri="{BB962C8B-B14F-4D97-AF65-F5344CB8AC3E}">
        <p14:creationId xmlns:p14="http://schemas.microsoft.com/office/powerpoint/2010/main" val="314600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09789" y="-220134"/>
            <a:ext cx="11029616" cy="1188720"/>
          </a:xfrm>
        </p:spPr>
        <p:txBody>
          <a:bodyPr anchor="ctr"/>
          <a:lstStyle/>
          <a:p>
            <a:r>
              <a:rPr lang="en-GB" b="1" u="sng" dirty="0"/>
              <a:t>Results :</a:t>
            </a:r>
            <a:endParaRPr lang="en-US" b="1" u="sng"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0" y="968586"/>
            <a:ext cx="11029615" cy="3634486"/>
          </a:xfrm>
        </p:spPr>
        <p:txBody>
          <a:bodyPr>
            <a:noAutofit/>
          </a:bodyPr>
          <a:lstStyle/>
          <a:p>
            <a:r>
              <a:rPr lang="en-US" sz="2100" b="1" dirty="0">
                <a:solidFill>
                  <a:schemeClr val="tx1"/>
                </a:solidFill>
              </a:rPr>
              <a:t>After analyzing the data, we have drawn the following conclusions:</a:t>
            </a:r>
          </a:p>
          <a:p>
            <a:endParaRPr lang="en-US" sz="2100" dirty="0">
              <a:solidFill>
                <a:schemeClr val="tx1"/>
              </a:solidFill>
            </a:endParaRPr>
          </a:p>
          <a:p>
            <a:r>
              <a:rPr lang="en-US" sz="2100" dirty="0">
                <a:solidFill>
                  <a:schemeClr val="tx1"/>
                </a:solidFill>
              </a:rPr>
              <a:t>1. The superstore's sales are categorized into Consumer, Corporate, and Home supplies across the West, East, Central, and South regions. The products sold fall under Furniture, Office supplies, or Technology.</a:t>
            </a:r>
          </a:p>
          <a:p>
            <a:r>
              <a:rPr lang="en-US" sz="2100" dirty="0">
                <a:solidFill>
                  <a:schemeClr val="tx1"/>
                </a:solidFill>
              </a:rPr>
              <a:t>2. Furniture has the lowest contribution to overall profit, implying the need for focused attention to enhance profitability in this category.</a:t>
            </a:r>
          </a:p>
          <a:p>
            <a:r>
              <a:rPr lang="en-US" sz="2100" dirty="0">
                <a:solidFill>
                  <a:schemeClr val="tx1"/>
                </a:solidFill>
              </a:rPr>
              <a:t>3. Bookcases and Tables sub-categories are generating losses. Options include discontinuing these items or adjusting prices to increase profitability.</a:t>
            </a:r>
          </a:p>
          <a:p>
            <a:r>
              <a:rPr lang="en-US" sz="2100" dirty="0">
                <a:solidFill>
                  <a:schemeClr val="tx1"/>
                </a:solidFill>
              </a:rPr>
              <a:t>4. The Supplies sub-category in Office supplies is experiencing losses, while Machines in Technology are generating minimal profit. Improving manufacturing costs is essential for increased profitability.</a:t>
            </a:r>
          </a:p>
          <a:p>
            <a:r>
              <a:rPr lang="en-US" sz="2100" dirty="0">
                <a:solidFill>
                  <a:schemeClr val="tx1"/>
                </a:solidFill>
              </a:rPr>
              <a:t>5. Labels, Paper, and Envelopes sub-categories are the most profitable in Office supplies, along with Furnishings, Copiers, and Accessories. Maintaining their current state is recommended.</a:t>
            </a:r>
          </a:p>
          <a:p>
            <a:r>
              <a:rPr lang="en-US" sz="2100" dirty="0">
                <a:solidFill>
                  <a:schemeClr val="tx1"/>
                </a:solidFill>
              </a:rPr>
              <a:t>6. Sales in the Central and South regions lag behind the East and West regions. Marketing efforts and shipment process improvements are necessary to boost sales in the latter regions.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b="1" u="sng" dirty="0"/>
              <a:t>Google Drive link: </a:t>
            </a:r>
            <a:r>
              <a:rPr lang="en-US" dirty="0">
                <a:hlinkClick r:id="rId2"/>
              </a:rPr>
              <a:t>https://drive.google.com/drive/folders/1mL7fW4t8DPQK75odzfdpwuQiktyR9qlN?usp=sharing</a:t>
            </a:r>
            <a:endParaRPr lang="en-US" dirty="0"/>
          </a:p>
          <a:p>
            <a:endParaRPr lang="en-US" dirty="0"/>
          </a:p>
          <a:p>
            <a:r>
              <a:rPr lang="en-US" b="1" u="sng" dirty="0"/>
              <a:t>Google </a:t>
            </a:r>
            <a:r>
              <a:rPr lang="en-US" b="1" u="sng" dirty="0" err="1"/>
              <a:t>Colab</a:t>
            </a:r>
            <a:r>
              <a:rPr lang="en-US" b="1" u="sng" dirty="0"/>
              <a:t> link: </a:t>
            </a:r>
            <a:r>
              <a:rPr lang="en-US" u="sng" dirty="0"/>
              <a:t>https://colab.research.google.com/drive/1o3jMPBMsZaXuL-5-X3HwgNYJLJkk9rKm?usp=sharing</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74912"/>
            <a:ext cx="11029616" cy="864181"/>
          </a:xfrm>
        </p:spPr>
        <p:txBody>
          <a:bodyPr>
            <a:noAutofit/>
          </a:bodyPr>
          <a:lstStyle/>
          <a:p>
            <a:r>
              <a:rPr lang="en-GB" b="1" dirty="0"/>
              <a:t>PROJECT TITLE/Problem Statement</a:t>
            </a:r>
            <a:br>
              <a:rPr lang="en-GB" b="1" dirty="0"/>
            </a:br>
            <a:endParaRPr lang="en-US" b="1"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119394"/>
            <a:ext cx="11029615" cy="3634486"/>
          </a:xfrm>
        </p:spPr>
        <p:txBody>
          <a:bodyPr>
            <a:normAutofit/>
          </a:bodyPr>
          <a:lstStyle/>
          <a:p>
            <a:r>
              <a:rPr lang="en-US" sz="6000" b="1" dirty="0">
                <a:solidFill>
                  <a:schemeClr val="tx2">
                    <a:lumMod val="40000"/>
                    <a:lumOff val="60000"/>
                  </a:schemeClr>
                </a:solidFill>
              </a:rPr>
              <a:t>Data Analysis of a Super Store Data Set to make profitable decisions.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94537"/>
            <a:ext cx="10515600" cy="1325563"/>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4000" dirty="0">
                <a:solidFill>
                  <a:schemeClr val="tx1"/>
                </a:solidFill>
              </a:rPr>
              <a:t>My agenda is to perform </a:t>
            </a:r>
            <a:r>
              <a:rPr lang="en-IN" sz="4000" b="0" i="0" dirty="0">
                <a:solidFill>
                  <a:schemeClr val="tx1"/>
                </a:solidFill>
                <a:effectLst/>
                <a:latin typeface="Söhne"/>
              </a:rPr>
              <a:t>Descriptive Analysis, Sales Analysis</a:t>
            </a:r>
            <a:r>
              <a:rPr lang="en-US" sz="4000" dirty="0">
                <a:solidFill>
                  <a:schemeClr val="tx1"/>
                </a:solidFill>
              </a:rPr>
              <a:t>, </a:t>
            </a:r>
            <a:r>
              <a:rPr lang="en-IN" sz="4000" b="0" i="0" dirty="0">
                <a:solidFill>
                  <a:schemeClr val="tx1"/>
                </a:solidFill>
                <a:effectLst/>
                <a:latin typeface="Söhne"/>
              </a:rPr>
              <a:t>Profit Analysis, Geographic Analysis, And</a:t>
            </a:r>
            <a:r>
              <a:rPr lang="en-US" sz="4000" dirty="0">
                <a:solidFill>
                  <a:schemeClr val="tx1"/>
                </a:solidFill>
              </a:rPr>
              <a:t> Exploratory Data Analysis of Super store dataset to get experience in the field of data analytics and I want to show case my skills to make useful for the company who is trying to get some profit in its work.</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0"/>
            <a:ext cx="10515600" cy="1325563"/>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838200" y="1880280"/>
            <a:ext cx="10233800" cy="4351338"/>
          </a:xfrm>
        </p:spPr>
        <p:txBody>
          <a:bodyPr>
            <a:normAutofit/>
          </a:bodyPr>
          <a:lstStyle/>
          <a:p>
            <a:r>
              <a:rPr lang="en-US" sz="4000" b="1" dirty="0"/>
              <a:t>Purpose:  </a:t>
            </a:r>
          </a:p>
          <a:p>
            <a:pPr marL="0" indent="0">
              <a:buNone/>
            </a:pPr>
            <a:r>
              <a:rPr lang="en-US" sz="4000" b="1" dirty="0"/>
              <a:t>    </a:t>
            </a:r>
            <a:r>
              <a:rPr lang="en-US" sz="4000" dirty="0"/>
              <a:t>To get insights and inferences from data set.</a:t>
            </a:r>
          </a:p>
          <a:p>
            <a:r>
              <a:rPr lang="en-US" sz="4000" b="1" dirty="0"/>
              <a:t>Scope: </a:t>
            </a:r>
          </a:p>
          <a:p>
            <a:pPr marL="0" indent="0">
              <a:buNone/>
            </a:pPr>
            <a:r>
              <a:rPr lang="en-US" sz="4000" dirty="0"/>
              <a:t>    As we have done analysis of dataset, Now we</a:t>
            </a:r>
          </a:p>
          <a:p>
            <a:pPr marL="0" indent="0">
              <a:buNone/>
            </a:pPr>
            <a:r>
              <a:rPr lang="en-US" sz="4000" dirty="0"/>
              <a:t>   are able to get experience of this project.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838200" y="0"/>
            <a:ext cx="10515600" cy="1325563"/>
          </a:xfrm>
        </p:spPr>
        <p:txBody>
          <a:bodyPr anchor="ctr">
            <a:normAutofit/>
          </a:bodyPr>
          <a:lstStyle/>
          <a:p>
            <a:r>
              <a:rPr lang="en-US" sz="4000" dirty="0"/>
              <a:t>WHO ARE THE END USERS of this project?</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979100" y="1609692"/>
            <a:ext cx="10233800" cy="4351338"/>
          </a:xfrm>
        </p:spPr>
        <p:txBody>
          <a:bodyPr>
            <a:normAutofit fontScale="92500" lnSpcReduction="10000"/>
          </a:bodyPr>
          <a:lstStyle/>
          <a:p>
            <a:pPr marL="0" indent="0" algn="l">
              <a:buNone/>
            </a:pPr>
            <a:r>
              <a:rPr lang="en-US" b="1" i="0" dirty="0">
                <a:solidFill>
                  <a:srgbClr val="D1D5DB"/>
                </a:solidFill>
                <a:effectLst/>
                <a:latin typeface="Söhne"/>
              </a:rPr>
              <a:t>Based on the analysis conducted on the superstore dataset, several stakeholders can benefit from the insights obtained:</a:t>
            </a:r>
          </a:p>
          <a:p>
            <a:pPr marL="0" indent="0" algn="l">
              <a:buNone/>
            </a:pPr>
            <a:endParaRPr lang="en-US" b="1"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Superstore Management:</a:t>
            </a:r>
          </a:p>
          <a:p>
            <a:pPr marL="457200" lvl="1" indent="0" algn="l">
              <a:buNone/>
            </a:pPr>
            <a:r>
              <a:rPr lang="en-US" sz="2800" i="0" dirty="0">
                <a:solidFill>
                  <a:srgbClr val="D1D5DB"/>
                </a:solidFill>
                <a:effectLst/>
                <a:latin typeface="Söhne"/>
              </a:rPr>
              <a:t>The management team can use the analysis to identify weak areas and take targeted actions to increase profitability.</a:t>
            </a:r>
          </a:p>
          <a:p>
            <a:pPr marL="457200" lvl="1" indent="0" algn="l">
              <a:buNone/>
            </a:pPr>
            <a:endParaRPr lang="en-US" sz="280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Sales and Marketing Teams:</a:t>
            </a:r>
          </a:p>
          <a:p>
            <a:pPr marL="457200" lvl="1" indent="0" algn="l">
              <a:buNone/>
            </a:pPr>
            <a:r>
              <a:rPr lang="en-US" sz="2800" i="0" dirty="0">
                <a:solidFill>
                  <a:srgbClr val="D1D5DB"/>
                </a:solidFill>
                <a:effectLst/>
                <a:latin typeface="Söhne"/>
              </a:rPr>
              <a:t>The sales and marketing teams can utilize the analysis to focus their efforts on regions with lower sales and develop targeted marketing campaigns to improve performance.</a:t>
            </a: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0"/>
            <a:ext cx="11029616" cy="1188720"/>
          </a:xfrm>
        </p:spPr>
        <p:txBody>
          <a:bodyPr anchor="ctr"/>
          <a:lstStyle/>
          <a:p>
            <a:br>
              <a:rPr lang="en-US" sz="2800" dirty="0"/>
            </a:br>
            <a:r>
              <a:rPr lang="en-US" sz="4000" dirty="0"/>
              <a:t>YOUR SOLUTION AND ITS VALUE PROPOSITION :</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39936"/>
            <a:ext cx="11029616" cy="4921468"/>
          </a:xfrm>
        </p:spPr>
        <p:txBody>
          <a:bodyPr>
            <a:normAutofit/>
          </a:bodyPr>
          <a:lstStyle/>
          <a:p>
            <a:pPr marL="0" indent="0" algn="l">
              <a:buNone/>
            </a:pPr>
            <a:r>
              <a:rPr lang="en-US" b="1" i="0" dirty="0">
                <a:solidFill>
                  <a:srgbClr val="D1D5DB"/>
                </a:solidFill>
                <a:effectLst/>
                <a:latin typeface="Söhne"/>
              </a:rPr>
              <a:t>Based on the analysis of the superstore dataset, here are some potential solutions and their value propositions:</a:t>
            </a:r>
          </a:p>
          <a:p>
            <a:pPr marL="0" indent="0" algn="l">
              <a:buNone/>
            </a:pPr>
            <a:endParaRPr lang="en-US" b="1" i="0" dirty="0">
              <a:solidFill>
                <a:srgbClr val="D1D5DB"/>
              </a:solidFill>
              <a:effectLst/>
              <a:latin typeface="Söhne"/>
            </a:endParaRPr>
          </a:p>
          <a:p>
            <a:r>
              <a:rPr lang="en-US" b="1" i="0" dirty="0">
                <a:solidFill>
                  <a:srgbClr val="D1D5DB"/>
                </a:solidFill>
                <a:effectLst/>
                <a:latin typeface="Söhne"/>
              </a:rPr>
              <a:t> </a:t>
            </a:r>
            <a:r>
              <a:rPr lang="en-US" i="0" dirty="0">
                <a:solidFill>
                  <a:srgbClr val="D1D5DB"/>
                </a:solidFill>
                <a:effectLst/>
                <a:latin typeface="Söhne"/>
              </a:rPr>
              <a:t>Improve the profitability of the Furniture category.</a:t>
            </a:r>
          </a:p>
          <a:p>
            <a:r>
              <a:rPr lang="en-US" i="0" dirty="0">
                <a:solidFill>
                  <a:srgbClr val="D1D5DB"/>
                </a:solidFill>
                <a:effectLst/>
                <a:latin typeface="Söhne"/>
              </a:rPr>
              <a:t>Address the loss-making sub-categories, Bookcases and Tables.</a:t>
            </a:r>
          </a:p>
          <a:p>
            <a:r>
              <a:rPr lang="en-US" i="0" dirty="0">
                <a:solidFill>
                  <a:srgbClr val="D1D5DB"/>
                </a:solidFill>
                <a:effectLst/>
                <a:latin typeface="Söhne"/>
              </a:rPr>
              <a:t>Optimize the performance of the Supplies sub-category within Office  supplies.</a:t>
            </a:r>
          </a:p>
          <a:p>
            <a:r>
              <a:rPr lang="en-US" i="0" dirty="0">
                <a:solidFill>
                  <a:srgbClr val="D1D5DB"/>
                </a:solidFill>
                <a:effectLst/>
                <a:latin typeface="Söhne"/>
              </a:rPr>
              <a:t>Enhance the profitability of Machines in the Technology category.</a:t>
            </a:r>
          </a:p>
          <a:p>
            <a:r>
              <a:rPr lang="en-US" i="0" dirty="0">
                <a:solidFill>
                  <a:srgbClr val="D1D5DB"/>
                </a:solidFill>
                <a:effectLst/>
                <a:latin typeface="Söhne"/>
              </a:rPr>
              <a:t>Capitalize on the success of profitable sub-categories like Labels, Paper, Envelopes, Furnishings, Copiers, and Accessories</a:t>
            </a:r>
            <a:r>
              <a:rPr lang="en-US" b="1" i="0" dirty="0">
                <a:solidFill>
                  <a:srgbClr val="D1D5DB"/>
                </a:solidFill>
                <a:effectLst/>
                <a:latin typeface="Söhne"/>
              </a:rPr>
              <a:t>.</a:t>
            </a:r>
            <a:endParaRPr lang="en-US" b="1"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83227"/>
            <a:ext cx="11029616" cy="1188720"/>
          </a:xfrm>
        </p:spPr>
        <p:txBody>
          <a:bodyPr anchor="ctr">
            <a:noAutofit/>
          </a:bodyPr>
          <a:lstStyle/>
          <a:p>
            <a:r>
              <a:rPr lang="en-US" sz="4400"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87884" y="2124941"/>
            <a:ext cx="11029615" cy="3634486"/>
          </a:xfrm>
        </p:spPr>
        <p:txBody>
          <a:bodyPr>
            <a:noAutofit/>
          </a:bodyPr>
          <a:lstStyle/>
          <a:p>
            <a:pPr>
              <a:lnSpc>
                <a:spcPct val="100000"/>
              </a:lnSpc>
            </a:pPr>
            <a:r>
              <a:rPr lang="en-US" i="0" dirty="0">
                <a:solidFill>
                  <a:srgbClr val="D1D5DB"/>
                </a:solidFill>
                <a:effectLst/>
                <a:latin typeface="Söhne"/>
              </a:rPr>
              <a:t>"Besides conducting the Exploratory Data Analysis of the dataset, I also delved deeper and uncovered additional insights. I performed a Geographical analysis to identify any location-related problems that could affect customer delivery, product quality, or storage issues. It appears that these specific places might not be generating substantial profits, indicating the need for strategic decision-making based on the data analysis. Taking proactive steps to address these challenges would be crucial in enhancing profitability and ensuring customer satisfaction."</a:t>
            </a:r>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0"/>
            <a:ext cx="11029616" cy="1188720"/>
          </a:xfrm>
        </p:spPr>
        <p:txBody>
          <a:bodyPr anchor="ctr">
            <a:normAutofit/>
          </a:bodyPr>
          <a:lstStyle/>
          <a:p>
            <a:r>
              <a:rPr lang="en-GB" sz="4400" b="1" u="sng" dirty="0">
                <a:solidFill>
                  <a:schemeClr val="tx1"/>
                </a:solidFill>
              </a:rPr>
              <a:t>MODELLING:</a:t>
            </a:r>
            <a:endParaRPr lang="en-US" sz="4400" b="1" u="sng"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1232" y="982736"/>
            <a:ext cx="11029615" cy="3634486"/>
          </a:xfrm>
        </p:spPr>
        <p:txBody>
          <a:bodyPr>
            <a:noAutofit/>
          </a:bodyPr>
          <a:lstStyle/>
          <a:p>
            <a:pPr marL="0" indent="0">
              <a:buNone/>
            </a:pPr>
            <a:r>
              <a:rPr lang="en-US" sz="2000" b="1" dirty="0"/>
              <a:t>The modeling techniques utilized for the sales and profit analysis include:</a:t>
            </a:r>
          </a:p>
          <a:p>
            <a:pPr marL="0" indent="0">
              <a:buNone/>
            </a:pPr>
            <a:r>
              <a:rPr lang="en-US" sz="1800" b="1" dirty="0"/>
              <a:t>1. Grouping and Aggregation:</a:t>
            </a:r>
          </a:p>
          <a:p>
            <a:pPr marL="0" indent="0">
              <a:buNone/>
            </a:pPr>
            <a:r>
              <a:rPr lang="en-US" sz="1800" dirty="0"/>
              <a:t>   - The `</a:t>
            </a:r>
            <a:r>
              <a:rPr lang="en-US" sz="1800" dirty="0" err="1"/>
              <a:t>groupby</a:t>
            </a:r>
            <a:r>
              <a:rPr lang="en-US" sz="1800" dirty="0"/>
              <a:t>()` function from the pandas library is used to group the data based on specific columns</a:t>
            </a:r>
          </a:p>
          <a:p>
            <a:pPr marL="0" indent="0">
              <a:buNone/>
            </a:pPr>
            <a:r>
              <a:rPr lang="en-US" sz="1800" dirty="0"/>
              <a:t>       (`City` and `Sub-Category`).</a:t>
            </a:r>
          </a:p>
          <a:p>
            <a:pPr marL="0" indent="0">
              <a:buNone/>
            </a:pPr>
            <a:r>
              <a:rPr lang="en-US" sz="1800" dirty="0"/>
              <a:t>   - The `sum()` function is applied to calculate the total sales and profit within each group.</a:t>
            </a:r>
          </a:p>
          <a:p>
            <a:pPr marL="0" indent="0">
              <a:buNone/>
            </a:pPr>
            <a:r>
              <a:rPr lang="en-US" sz="1800" b="1" dirty="0"/>
              <a:t>2. Data Visualization:</a:t>
            </a:r>
          </a:p>
          <a:p>
            <a:pPr marL="0" indent="0">
              <a:buNone/>
            </a:pPr>
            <a:r>
              <a:rPr lang="en-US" sz="1800" dirty="0"/>
              <a:t>   - The matplotlib and seaborn libraries are employed to create bar plots for visualizing the total sales and profit.</a:t>
            </a:r>
          </a:p>
          <a:p>
            <a:pPr marL="0" indent="0">
              <a:buNone/>
            </a:pPr>
            <a:r>
              <a:rPr lang="en-US" sz="1800" dirty="0"/>
              <a:t>   - The `</a:t>
            </a:r>
            <a:r>
              <a:rPr lang="en-US" sz="1800" dirty="0" err="1"/>
              <a:t>sns.barplot</a:t>
            </a:r>
            <a:r>
              <a:rPr lang="en-US" sz="1800" dirty="0"/>
              <a:t>()` function is used to create the bar plots, with the x-axis representing the cities or sub-categories and</a:t>
            </a:r>
          </a:p>
          <a:p>
            <a:pPr marL="0" indent="0">
              <a:buNone/>
            </a:pPr>
            <a:r>
              <a:rPr lang="en-US" sz="1800" dirty="0"/>
              <a:t>      the y-axis representing the sales or  profit.</a:t>
            </a:r>
          </a:p>
          <a:p>
            <a:pPr marL="0" indent="0">
              <a:buNone/>
            </a:pPr>
            <a:r>
              <a:rPr lang="en-US" sz="1800" dirty="0"/>
              <a:t>   - The `</a:t>
            </a:r>
            <a:r>
              <a:rPr lang="en-US" sz="1800" dirty="0" err="1"/>
              <a:t>plt.figure</a:t>
            </a:r>
            <a:r>
              <a:rPr lang="en-US" sz="1800" dirty="0"/>
              <a:t>()`, `</a:t>
            </a:r>
            <a:r>
              <a:rPr lang="en-US" sz="1800" dirty="0" err="1"/>
              <a:t>plt.title</a:t>
            </a:r>
            <a:r>
              <a:rPr lang="en-US" sz="1800" dirty="0"/>
              <a:t>()`, and `</a:t>
            </a:r>
            <a:r>
              <a:rPr lang="en-US" sz="1800" dirty="0" err="1"/>
              <a:t>plt.xticks</a:t>
            </a:r>
            <a:r>
              <a:rPr lang="en-US" sz="1800" dirty="0"/>
              <a:t>()` functions are used to customize the figure size, title, and x-axis labels.</a:t>
            </a:r>
          </a:p>
          <a:p>
            <a:pPr marL="0" indent="0">
              <a:buNone/>
            </a:pPr>
            <a:endParaRPr lang="en-US" sz="1800" dirty="0"/>
          </a:p>
          <a:p>
            <a:pPr marL="0" indent="0">
              <a:buNone/>
            </a:pPr>
            <a:r>
              <a:rPr lang="en-US" sz="1800" b="1" dirty="0"/>
              <a:t>These modeling techniques enable the exploration and visualization of the sales and profit data, providing insights into the performance of different locations and sub-categories. By utilizing technology principles and data analysis tools, such as pandas, matplotlib, and seaborn, the solution leverages data-driven modeling to gain valuable insights for decision-making</a:t>
            </a:r>
            <a:r>
              <a:rPr lang="en-US" sz="1800" dirty="0"/>
              <a:t>.</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3C628D-28B0-38EF-D381-41AB7C37637F}"/>
              </a:ext>
            </a:extLst>
          </p:cNvPr>
          <p:cNvPicPr>
            <a:picLocks noChangeAspect="1"/>
          </p:cNvPicPr>
          <p:nvPr/>
        </p:nvPicPr>
        <p:blipFill>
          <a:blip r:embed="rId2"/>
          <a:stretch>
            <a:fillRect/>
          </a:stretch>
        </p:blipFill>
        <p:spPr>
          <a:xfrm>
            <a:off x="632109" y="875103"/>
            <a:ext cx="5127367" cy="4307574"/>
          </a:xfrm>
          <a:prstGeom prst="rect">
            <a:avLst/>
          </a:prstGeom>
        </p:spPr>
      </p:pic>
      <p:pic>
        <p:nvPicPr>
          <p:cNvPr id="5" name="Content Placeholder 4">
            <a:extLst>
              <a:ext uri="{FF2B5EF4-FFF2-40B4-BE49-F238E27FC236}">
                <a16:creationId xmlns:a16="http://schemas.microsoft.com/office/drawing/2014/main" id="{59D005C6-5C3F-F859-EE9E-DC9D176B4789}"/>
              </a:ext>
            </a:extLst>
          </p:cNvPr>
          <p:cNvPicPr>
            <a:picLocks noGrp="1" noChangeAspect="1"/>
          </p:cNvPicPr>
          <p:nvPr>
            <p:ph idx="1"/>
          </p:nvPr>
        </p:nvPicPr>
        <p:blipFill>
          <a:blip r:embed="rId3"/>
          <a:stretch>
            <a:fillRect/>
          </a:stretch>
        </p:blipFill>
        <p:spPr>
          <a:xfrm>
            <a:off x="6580316" y="875103"/>
            <a:ext cx="5127367" cy="4307574"/>
          </a:xfrm>
          <a:prstGeom prst="rect">
            <a:avLst/>
          </a:prstGeom>
        </p:spPr>
      </p:pic>
      <p:sp>
        <p:nvSpPr>
          <p:cNvPr id="3" name="TextBox 2">
            <a:extLst>
              <a:ext uri="{FF2B5EF4-FFF2-40B4-BE49-F238E27FC236}">
                <a16:creationId xmlns:a16="http://schemas.microsoft.com/office/drawing/2014/main" id="{BF3A7A12-7B32-4EBD-E46E-E15C7E3F12F9}"/>
              </a:ext>
            </a:extLst>
          </p:cNvPr>
          <p:cNvSpPr txBox="1"/>
          <p:nvPr/>
        </p:nvSpPr>
        <p:spPr>
          <a:xfrm>
            <a:off x="457250" y="0"/>
            <a:ext cx="9320463" cy="769441"/>
          </a:xfrm>
          <a:prstGeom prst="rect">
            <a:avLst/>
          </a:prstGeom>
          <a:noFill/>
        </p:spPr>
        <p:txBody>
          <a:bodyPr wrap="square" rtlCol="0">
            <a:spAutoFit/>
          </a:bodyPr>
          <a:lstStyle/>
          <a:p>
            <a:r>
              <a:rPr lang="en-IN" sz="4400" b="1" u="sng" dirty="0"/>
              <a:t>Exploring and plotting of Data:</a:t>
            </a:r>
          </a:p>
        </p:txBody>
      </p:sp>
      <p:sp>
        <p:nvSpPr>
          <p:cNvPr id="6" name="TextBox 5">
            <a:extLst>
              <a:ext uri="{FF2B5EF4-FFF2-40B4-BE49-F238E27FC236}">
                <a16:creationId xmlns:a16="http://schemas.microsoft.com/office/drawing/2014/main" id="{2E4C7719-AE06-4710-3A81-DFDF41AB3A52}"/>
              </a:ext>
            </a:extLst>
          </p:cNvPr>
          <p:cNvSpPr txBox="1"/>
          <p:nvPr/>
        </p:nvSpPr>
        <p:spPr>
          <a:xfrm flipH="1">
            <a:off x="96253" y="5288340"/>
            <a:ext cx="12192000" cy="1569660"/>
          </a:xfrm>
          <a:prstGeom prst="rect">
            <a:avLst/>
          </a:prstGeom>
          <a:noFill/>
        </p:spPr>
        <p:txBody>
          <a:bodyPr wrap="square" rtlCol="0">
            <a:spAutoFit/>
          </a:bodyPr>
          <a:lstStyle/>
          <a:p>
            <a:pPr marL="457200" indent="-457200">
              <a:buFont typeface="Arial" panose="020B0604020202020204" pitchFamily="34" charset="0"/>
              <a:buChar char="•"/>
            </a:pPr>
            <a:r>
              <a:rPr lang="en-IN" sz="3200" b="1" u="sng" dirty="0">
                <a:highlight>
                  <a:srgbClr val="008080"/>
                </a:highlight>
              </a:rPr>
              <a:t>These numbers clearly indicate that Furniture is not profitable to the expected extent though its overall sales are similar to that of remaining categories.</a:t>
            </a:r>
          </a:p>
        </p:txBody>
      </p:sp>
    </p:spTree>
    <p:extLst>
      <p:ext uri="{BB962C8B-B14F-4D97-AF65-F5344CB8AC3E}">
        <p14:creationId xmlns:p14="http://schemas.microsoft.com/office/powerpoint/2010/main" val="28831033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3</TotalTime>
  <Words>1137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Corbel</vt:lpstr>
      <vt:lpstr>Söhne</vt:lpstr>
      <vt:lpstr>Depth</vt:lpstr>
      <vt:lpstr>Student Details :</vt:lpstr>
      <vt:lpstr>PROJECT TITLE/Problem Statement </vt:lpstr>
      <vt:lpstr>AGENDA</vt:lpstr>
      <vt:lpstr>PROJECT  OVERVIEW</vt:lpstr>
      <vt:lpstr>WHO ARE THE END USERS of this project?</vt:lpstr>
      <vt:lpstr> YOUR SOLUTION AND ITS VALUE PROPOSITION :</vt:lpstr>
      <vt:lpstr>How did you customize the project and make it your own</vt:lpstr>
      <vt:lpstr>MODELLING:</vt:lpstr>
      <vt:lpstr>PowerPoint Presentation</vt:lpstr>
      <vt:lpstr>PowerPoint Presentation</vt:lpstr>
      <vt:lpstr>PowerPoint Presentation</vt:lpstr>
      <vt:lpstr>PowerPoint Presentation</vt:lpstr>
      <vt:lpstr>PowerPoint Presentation</vt:lpstr>
      <vt:lpstr>Results :</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 :</dc:title>
  <dc:creator>Kunal Jolly Saxena</dc:creator>
  <cp:lastModifiedBy>Kunal Jolly Saxena</cp:lastModifiedBy>
  <cp:revision>2</cp:revision>
  <dcterms:created xsi:type="dcterms:W3CDTF">2023-07-19T11:33:31Z</dcterms:created>
  <dcterms:modified xsi:type="dcterms:W3CDTF">2023-07-23T07:53:46Z</dcterms:modified>
</cp:coreProperties>
</file>