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embeddedFontLs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qYTIJ6MvAI8mr0pyScQxVThd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A0FC6-02EC-4AC1-AAA4-105BC54D36F6}" v="2" dt="2021-10-11T07:52:38.336"/>
    <p1510:client id="{F7EF1563-2E72-4EC7-9BC1-7449A5209601}" v="1" dt="2022-10-06T06:20:01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Navale" userId="S::parth.navale_walchandsangli.ac.in#ext#@walchandsangli.onmicrosoft.com::3321e9c1-3d8e-4ee3-90e6-5e9c02f261fa" providerId="AD" clId="Web-{0FEA0FC6-02EC-4AC1-AAA4-105BC54D36F6}"/>
    <pc:docChg chg="modSld">
      <pc:chgData name="Parth Navale" userId="S::parth.navale_walchandsangli.ac.in#ext#@walchandsangli.onmicrosoft.com::3321e9c1-3d8e-4ee3-90e6-5e9c02f261fa" providerId="AD" clId="Web-{0FEA0FC6-02EC-4AC1-AAA4-105BC54D36F6}" dt="2021-10-11T07:52:38.336" v="1" actId="20577"/>
      <pc:docMkLst>
        <pc:docMk/>
      </pc:docMkLst>
      <pc:sldChg chg="modSp">
        <pc:chgData name="Parth Navale" userId="S::parth.navale_walchandsangli.ac.in#ext#@walchandsangli.onmicrosoft.com::3321e9c1-3d8e-4ee3-90e6-5e9c02f261fa" providerId="AD" clId="Web-{0FEA0FC6-02EC-4AC1-AAA4-105BC54D36F6}" dt="2021-10-11T07:52:38.336" v="1" actId="20577"/>
        <pc:sldMkLst>
          <pc:docMk/>
          <pc:sldMk cId="0" sldId="257"/>
        </pc:sldMkLst>
        <pc:spChg chg="mod">
          <ac:chgData name="Parth Navale" userId="S::parth.navale_walchandsangli.ac.in#ext#@walchandsangli.onmicrosoft.com::3321e9c1-3d8e-4ee3-90e6-5e9c02f261fa" providerId="AD" clId="Web-{0FEA0FC6-02EC-4AC1-AAA4-105BC54D36F6}" dt="2021-10-11T07:52:38.336" v="1" actId="20577"/>
          <ac:spMkLst>
            <pc:docMk/>
            <pc:sldMk cId="0" sldId="257"/>
            <ac:spMk id="72" creationId="{00000000-0000-0000-0000-000000000000}"/>
          </ac:spMkLst>
        </pc:spChg>
      </pc:sldChg>
    </pc:docChg>
  </pc:docChgLst>
  <pc:docChgLst>
    <pc:chgData name="aprupa.pawar" userId="S::aprupa.pawar@walchandsangli.onmicrosoft.com::e0921472-ba3e-4756-8c7c-e899e415dcb1" providerId="AD" clId="Web-{F7EF1563-2E72-4EC7-9BC1-7449A5209601}"/>
    <pc:docChg chg="modSld">
      <pc:chgData name="aprupa.pawar" userId="S::aprupa.pawar@walchandsangli.onmicrosoft.com::e0921472-ba3e-4756-8c7c-e899e415dcb1" providerId="AD" clId="Web-{F7EF1563-2E72-4EC7-9BC1-7449A5209601}" dt="2022-10-06T06:20:01.204" v="0" actId="14100"/>
      <pc:docMkLst>
        <pc:docMk/>
      </pc:docMkLst>
      <pc:sldChg chg="modSp">
        <pc:chgData name="aprupa.pawar" userId="S::aprupa.pawar@walchandsangli.onmicrosoft.com::e0921472-ba3e-4756-8c7c-e899e415dcb1" providerId="AD" clId="Web-{F7EF1563-2E72-4EC7-9BC1-7449A5209601}" dt="2022-10-06T06:20:01.204" v="0" actId="14100"/>
        <pc:sldMkLst>
          <pc:docMk/>
          <pc:sldMk cId="0" sldId="266"/>
        </pc:sldMkLst>
        <pc:spChg chg="mod">
          <ac:chgData name="aprupa.pawar" userId="S::aprupa.pawar@walchandsangli.onmicrosoft.com::e0921472-ba3e-4756-8c7c-e899e415dcb1" providerId="AD" clId="Web-{F7EF1563-2E72-4EC7-9BC1-7449A5209601}" dt="2022-10-06T06:20:01.204" v="0" actId="14100"/>
          <ac:spMkLst>
            <pc:docMk/>
            <pc:sldMk cId="0" sldId="266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5e144b58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5e144b581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f5e144b581_0_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e144b5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e144b581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f5e144b581_0_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5e144b5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5e144b58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f5e144b581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5e144b5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5e144b581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f5e144b581_0_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5e144b5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5e144b581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f5e144b581_0_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70fab1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70fab1e5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f70fab1e5e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 rot="5400000">
            <a:off x="4695825" y="2257425"/>
            <a:ext cx="57150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 rot="5400000">
            <a:off x="695325" y="371475"/>
            <a:ext cx="57150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 rot="5400000">
            <a:off x="2438400" y="76200"/>
            <a:ext cx="4267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-forum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s.anl.gov/m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</a:t>
            </a:r>
            <a:b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Programming with the </a:t>
            </a:r>
            <a:br>
              <a:rPr lang="en-US" sz="32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 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Hello (C)</a:t>
            </a:r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"mpi.h"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int argc, char *argv[]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rank, size;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MPI_Init( &amp;argc, &amp;argv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MPI_Comm_rank( MPI_COMM_WORLD, &amp;rank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MPI_Comm_size( MPI_COMM_WORLD, &amp;size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 "I am %d of %d\n", rank, size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MPI_Finalize();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message passing?</a:t>
            </a:r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1"/>
          </p:nvPr>
        </p:nvSpPr>
        <p:spPr>
          <a:xfrm>
            <a:off x="647700" y="16764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transfer plus synchronization</a:t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647700" y="5410200"/>
            <a:ext cx="7848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cooperation of sender and receiver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Cooperation not always apparent in code</a:t>
            </a:r>
            <a:endParaRPr/>
          </a:p>
        </p:txBody>
      </p:sp>
      <p:grpSp>
        <p:nvGrpSpPr>
          <p:cNvPr id="138" name="Google Shape;138;p11"/>
          <p:cNvGrpSpPr/>
          <p:nvPr/>
        </p:nvGrpSpPr>
        <p:grpSpPr>
          <a:xfrm>
            <a:off x="2063750" y="2444750"/>
            <a:ext cx="1206500" cy="444500"/>
            <a:chOff x="1300" y="1540"/>
            <a:chExt cx="760" cy="280"/>
          </a:xfrm>
        </p:grpSpPr>
        <p:sp>
          <p:nvSpPr>
            <p:cNvPr id="139" name="Google Shape;139;p11"/>
            <p:cNvSpPr txBox="1"/>
            <p:nvPr/>
          </p:nvSpPr>
          <p:spPr>
            <a:xfrm>
              <a:off x="1300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1"/>
            <p:cNvSpPr txBox="1"/>
            <p:nvPr/>
          </p:nvSpPr>
          <p:spPr>
            <a:xfrm>
              <a:off x="1478" y="1598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sp>
        <p:nvSpPr>
          <p:cNvPr id="141" name="Google Shape;141;p11"/>
          <p:cNvSpPr txBox="1"/>
          <p:nvPr/>
        </p:nvSpPr>
        <p:spPr>
          <a:xfrm>
            <a:off x="1050925" y="2536825"/>
            <a:ext cx="9731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0</a:t>
            </a:r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050925" y="3756025"/>
            <a:ext cx="9731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1</a:t>
            </a:r>
            <a:endParaRPr/>
          </a:p>
        </p:txBody>
      </p:sp>
      <p:grpSp>
        <p:nvGrpSpPr>
          <p:cNvPr id="143" name="Google Shape;143;p11"/>
          <p:cNvGrpSpPr/>
          <p:nvPr/>
        </p:nvGrpSpPr>
        <p:grpSpPr>
          <a:xfrm>
            <a:off x="3389312" y="2536825"/>
            <a:ext cx="1335087" cy="1273175"/>
            <a:chOff x="2135" y="1598"/>
            <a:chExt cx="841" cy="802"/>
          </a:xfrm>
        </p:grpSpPr>
        <p:sp>
          <p:nvSpPr>
            <p:cNvPr id="144" name="Google Shape;144;p11"/>
            <p:cNvSpPr txBox="1"/>
            <p:nvPr/>
          </p:nvSpPr>
          <p:spPr>
            <a:xfrm>
              <a:off x="2135" y="1598"/>
              <a:ext cx="74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May I Send?</a:t>
              </a:r>
              <a:endParaRPr/>
            </a:p>
          </p:txBody>
        </p:sp>
        <p:cxnSp>
          <p:nvCxnSpPr>
            <p:cNvPr id="145" name="Google Shape;145;p11"/>
            <p:cNvCxnSpPr/>
            <p:nvPr/>
          </p:nvCxnSpPr>
          <p:spPr>
            <a:xfrm>
              <a:off x="2448" y="1776"/>
              <a:ext cx="528" cy="624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grpSp>
        <p:nvGrpSpPr>
          <p:cNvPr id="146" name="Google Shape;146;p11"/>
          <p:cNvGrpSpPr/>
          <p:nvPr/>
        </p:nvGrpSpPr>
        <p:grpSpPr>
          <a:xfrm>
            <a:off x="5699125" y="2743200"/>
            <a:ext cx="625474" cy="1298575"/>
            <a:chOff x="3590" y="1728"/>
            <a:chExt cx="394" cy="818"/>
          </a:xfrm>
        </p:grpSpPr>
        <p:sp>
          <p:nvSpPr>
            <p:cNvPr id="147" name="Google Shape;147;p11"/>
            <p:cNvSpPr txBox="1"/>
            <p:nvPr/>
          </p:nvSpPr>
          <p:spPr>
            <a:xfrm>
              <a:off x="3590" y="2352"/>
              <a:ext cx="390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148" name="Google Shape;148;p11"/>
            <p:cNvCxnSpPr/>
            <p:nvPr/>
          </p:nvCxnSpPr>
          <p:spPr>
            <a:xfrm rot="10800000" flipH="1">
              <a:off x="3792" y="1728"/>
              <a:ext cx="192" cy="624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grpSp>
        <p:nvGrpSpPr>
          <p:cNvPr id="149" name="Google Shape;149;p11"/>
          <p:cNvGrpSpPr/>
          <p:nvPr/>
        </p:nvGrpSpPr>
        <p:grpSpPr>
          <a:xfrm>
            <a:off x="6407150" y="2444750"/>
            <a:ext cx="1206500" cy="444500"/>
            <a:chOff x="4036" y="1540"/>
            <a:chExt cx="760" cy="280"/>
          </a:xfrm>
        </p:grpSpPr>
        <p:sp>
          <p:nvSpPr>
            <p:cNvPr id="150" name="Google Shape;150;p11"/>
            <p:cNvSpPr txBox="1"/>
            <p:nvPr/>
          </p:nvSpPr>
          <p:spPr>
            <a:xfrm>
              <a:off x="4036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1"/>
            <p:cNvSpPr txBox="1"/>
            <p:nvPr/>
          </p:nvSpPr>
          <p:spPr>
            <a:xfrm>
              <a:off x="4214" y="1590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152" name="Google Shape;152;p11"/>
          <p:cNvGrpSpPr/>
          <p:nvPr/>
        </p:nvGrpSpPr>
        <p:grpSpPr>
          <a:xfrm>
            <a:off x="6559550" y="2597150"/>
            <a:ext cx="1206500" cy="444500"/>
            <a:chOff x="4132" y="1636"/>
            <a:chExt cx="760" cy="280"/>
          </a:xfrm>
        </p:grpSpPr>
        <p:sp>
          <p:nvSpPr>
            <p:cNvPr id="153" name="Google Shape;153;p11"/>
            <p:cNvSpPr txBox="1"/>
            <p:nvPr/>
          </p:nvSpPr>
          <p:spPr>
            <a:xfrm>
              <a:off x="4132" y="1636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1"/>
            <p:cNvSpPr txBox="1"/>
            <p:nvPr/>
          </p:nvSpPr>
          <p:spPr>
            <a:xfrm>
              <a:off x="4310" y="1686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155" name="Google Shape;155;p11"/>
          <p:cNvGrpSpPr/>
          <p:nvPr/>
        </p:nvGrpSpPr>
        <p:grpSpPr>
          <a:xfrm>
            <a:off x="6711950" y="2749550"/>
            <a:ext cx="1206500" cy="444500"/>
            <a:chOff x="4228" y="1732"/>
            <a:chExt cx="760" cy="280"/>
          </a:xfrm>
        </p:grpSpPr>
        <p:sp>
          <p:nvSpPr>
            <p:cNvPr id="156" name="Google Shape;156;p11"/>
            <p:cNvSpPr txBox="1"/>
            <p:nvPr/>
          </p:nvSpPr>
          <p:spPr>
            <a:xfrm>
              <a:off x="4228" y="1732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1"/>
            <p:cNvSpPr txBox="1"/>
            <p:nvPr/>
          </p:nvSpPr>
          <p:spPr>
            <a:xfrm>
              <a:off x="4406" y="1782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158" name="Google Shape;158;p11"/>
          <p:cNvGrpSpPr/>
          <p:nvPr/>
        </p:nvGrpSpPr>
        <p:grpSpPr>
          <a:xfrm>
            <a:off x="6864350" y="2901950"/>
            <a:ext cx="1206500" cy="444500"/>
            <a:chOff x="4324" y="1828"/>
            <a:chExt cx="760" cy="280"/>
          </a:xfrm>
        </p:grpSpPr>
        <p:sp>
          <p:nvSpPr>
            <p:cNvPr id="159" name="Google Shape;159;p11"/>
            <p:cNvSpPr txBox="1"/>
            <p:nvPr/>
          </p:nvSpPr>
          <p:spPr>
            <a:xfrm>
              <a:off x="4324" y="1828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1"/>
            <p:cNvSpPr txBox="1"/>
            <p:nvPr/>
          </p:nvSpPr>
          <p:spPr>
            <a:xfrm>
              <a:off x="4502" y="1878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7016750" y="3054350"/>
            <a:ext cx="1206500" cy="444500"/>
            <a:chOff x="4420" y="1924"/>
            <a:chExt cx="760" cy="280"/>
          </a:xfrm>
        </p:grpSpPr>
        <p:sp>
          <p:nvSpPr>
            <p:cNvPr id="162" name="Google Shape;162;p11"/>
            <p:cNvSpPr txBox="1"/>
            <p:nvPr/>
          </p:nvSpPr>
          <p:spPr>
            <a:xfrm>
              <a:off x="4420" y="1924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1"/>
            <p:cNvSpPr txBox="1"/>
            <p:nvPr/>
          </p:nvSpPr>
          <p:spPr>
            <a:xfrm>
              <a:off x="4598" y="1974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164" name="Google Shape;164;p11"/>
          <p:cNvGrpSpPr/>
          <p:nvPr/>
        </p:nvGrpSpPr>
        <p:grpSpPr>
          <a:xfrm>
            <a:off x="7169150" y="3206750"/>
            <a:ext cx="1206500" cy="444500"/>
            <a:chOff x="4516" y="2020"/>
            <a:chExt cx="760" cy="280"/>
          </a:xfrm>
        </p:grpSpPr>
        <p:sp>
          <p:nvSpPr>
            <p:cNvPr id="165" name="Google Shape;165;p11"/>
            <p:cNvSpPr txBox="1"/>
            <p:nvPr/>
          </p:nvSpPr>
          <p:spPr>
            <a:xfrm>
              <a:off x="4516" y="2020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1"/>
            <p:cNvSpPr txBox="1"/>
            <p:nvPr/>
          </p:nvSpPr>
          <p:spPr>
            <a:xfrm>
              <a:off x="4694" y="2070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167" name="Google Shape;167;p11"/>
          <p:cNvGrpSpPr/>
          <p:nvPr/>
        </p:nvGrpSpPr>
        <p:grpSpPr>
          <a:xfrm>
            <a:off x="7321550" y="3359150"/>
            <a:ext cx="1206500" cy="444500"/>
            <a:chOff x="4612" y="2116"/>
            <a:chExt cx="760" cy="280"/>
          </a:xfrm>
        </p:grpSpPr>
        <p:sp>
          <p:nvSpPr>
            <p:cNvPr id="168" name="Google Shape;168;p11"/>
            <p:cNvSpPr txBox="1"/>
            <p:nvPr/>
          </p:nvSpPr>
          <p:spPr>
            <a:xfrm>
              <a:off x="4612" y="2116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1"/>
            <p:cNvSpPr txBox="1"/>
            <p:nvPr/>
          </p:nvSpPr>
          <p:spPr>
            <a:xfrm>
              <a:off x="4790" y="2166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grpSp>
        <p:nvGrpSpPr>
          <p:cNvPr id="170" name="Google Shape;170;p11"/>
          <p:cNvGrpSpPr/>
          <p:nvPr/>
        </p:nvGrpSpPr>
        <p:grpSpPr>
          <a:xfrm>
            <a:off x="7473950" y="3511550"/>
            <a:ext cx="1206500" cy="444500"/>
            <a:chOff x="4708" y="2212"/>
            <a:chExt cx="760" cy="280"/>
          </a:xfrm>
        </p:grpSpPr>
        <p:sp>
          <p:nvSpPr>
            <p:cNvPr id="171" name="Google Shape;171;p11"/>
            <p:cNvSpPr txBox="1"/>
            <p:nvPr/>
          </p:nvSpPr>
          <p:spPr>
            <a:xfrm>
              <a:off x="4708" y="2212"/>
              <a:ext cx="760" cy="28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1"/>
            <p:cNvSpPr txBox="1"/>
            <p:nvPr/>
          </p:nvSpPr>
          <p:spPr>
            <a:xfrm>
              <a:off x="4886" y="2262"/>
              <a:ext cx="35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sp>
        <p:nvSpPr>
          <p:cNvPr id="173" name="Google Shape;173;p11"/>
          <p:cNvSpPr txBox="1"/>
          <p:nvPr/>
        </p:nvSpPr>
        <p:spPr>
          <a:xfrm>
            <a:off x="1812925" y="4418012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174" name="Google Shape;174;p11"/>
          <p:cNvCxnSpPr/>
          <p:nvPr/>
        </p:nvCxnSpPr>
        <p:spPr>
          <a:xfrm>
            <a:off x="2438400" y="4572000"/>
            <a:ext cx="5257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 Concepts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can be collected into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message is sent in a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must be received in the same context.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group and context together form a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communicator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is identified by its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group associated with a communicator.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default communicator whose group contains all initial processes, called </a:t>
            </a: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MPI_COMM_WORLD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 Tags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are sent with an accompanying user-defined integer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assist the receiving process in identifying the message.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can be screened at the receiving end by specifying a specific tag, or not screened by specifying </a:t>
            </a: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MPI_ANY_TAG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the tag in a receive.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non-MPI message-passing systems have called tags “message types”.  MPI calls them tags to avoid confusion with datatypes.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 is Simple</a:t>
            </a: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parallel programs can be written using just these six functions, only two of which are non-trivial: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MPI_INIT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MPI_FINALIZE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MPI_COMM_SIZE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MPI_COMM_RANK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MPI_RECV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Collective Operations in MPI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Collective operations are called by all processes in a communicator.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MPI_BCAST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distributes data from one process (the root) to all others in a communicator.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MPI_REDUCE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combines data from all processes in communicator and returns it to one process.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numerical algorithms, </a:t>
            </a: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SEND/RECEIVE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replaced by </a:t>
            </a: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BCAST/REDUCE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improving both simplicity and efficiency.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Blocking: return only when the buffer is ready to be reused.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Non-blocking: return immediately. Buffering: data is kept until it is received.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Synchronization: when a send is completed.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send</a:t>
            </a:r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38" y="1965505"/>
            <a:ext cx="8342326" cy="339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receive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1905000"/>
            <a:ext cx="889634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e144b581_0_21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f5e144b581_0_21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5e144b581_0_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34" name="Google Shape;234;gf5e144b58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626" y="1650200"/>
            <a:ext cx="5270750" cy="43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Message-Passing Model</a:t>
            </a: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1" u="none" dirty="0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 is (traditionally) a program counter and address space.</a:t>
            </a:r>
            <a:endParaRPr dirty="0"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Processes may have multiple </a:t>
            </a:r>
            <a:r>
              <a:rPr lang="en-US" sz="2800" b="0" i="1" u="none" dirty="0">
                <a:latin typeface="Arial"/>
                <a:ea typeface="Arial"/>
                <a:cs typeface="Arial"/>
                <a:sym typeface="Arial"/>
              </a:rPr>
              <a:t>threads</a:t>
            </a: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 (program counters and associated stacks) sharing a single address space.</a:t>
            </a:r>
            <a:r>
              <a:rPr lang="en-US" dirty="0"/>
              <a:t> </a:t>
            </a: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 MPI is for communication among processes, which have separate address spaces.</a:t>
            </a:r>
            <a:endParaRPr dirty="0"/>
          </a:p>
          <a:p>
            <a:pPr marL="342900">
              <a:spcBef>
                <a:spcPts val="560"/>
              </a:spcBef>
              <a:buSzPts val="2800"/>
            </a:pPr>
            <a:r>
              <a:rPr lang="en-US" dirty="0"/>
              <a:t>Inter process </a:t>
            </a: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communication consists of</a:t>
            </a:r>
            <a:r>
              <a:rPr lang="en-US" dirty="0"/>
              <a:t> 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Synchronization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Movement of data from one process’s address space to another’s.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5e144b581_0_30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f5e144b581_0_3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f5e144b581_0_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43" name="Google Shape;243;gf5e144b58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600" y="1286450"/>
            <a:ext cx="5789499" cy="45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Blocking Send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pic>
        <p:nvPicPr>
          <p:cNvPr id="251" name="Google Shape;2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5" y="1524001"/>
            <a:ext cx="8684575" cy="16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485" y="3262838"/>
            <a:ext cx="6507030" cy="12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889" y="4726526"/>
            <a:ext cx="6444225" cy="14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5e144b581_0_0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Blocking Receive</a:t>
            </a:r>
            <a:endParaRPr/>
          </a:p>
        </p:txBody>
      </p:sp>
      <p:sp>
        <p:nvSpPr>
          <p:cNvPr id="260" name="Google Shape;260;gf5e144b581_0_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f5e144b581_0_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62" name="Google Shape;262;gf5e144b58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4" y="2650279"/>
            <a:ext cx="7685875" cy="1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5e144b581_0_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</a:t>
            </a:r>
            <a:endParaRPr/>
          </a:p>
        </p:txBody>
      </p:sp>
      <p:sp>
        <p:nvSpPr>
          <p:cNvPr id="269" name="Google Shape;269;gf5e144b581_0_7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f5e144b581_0_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71" name="Google Shape;271;gf5e144b58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25" y="1828800"/>
            <a:ext cx="3722875" cy="6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f5e144b58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150" y="2625525"/>
            <a:ext cx="6970300" cy="13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f5e144b581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550" y="4225950"/>
            <a:ext cx="7306901" cy="1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5e144b581_0_14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Broadcast</a:t>
            </a:r>
            <a:endParaRPr/>
          </a:p>
        </p:txBody>
      </p:sp>
      <p:sp>
        <p:nvSpPr>
          <p:cNvPr id="280" name="Google Shape;280;gf5e144b581_0_1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f5e144b581_0_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82" name="Google Shape;282;gf5e144b58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54" y="1828807"/>
            <a:ext cx="7377099" cy="119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5e144b58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05" y="3429005"/>
            <a:ext cx="7737786" cy="13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 a Portable MPI Environment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MPICH is a high-performance portable implementation of MPI 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runs on MPP's, clusters, and heterogeneous networks of workstations.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wide variety of environments, one can do: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configure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mpicc -mpitrace myprog.c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mpirun -np 10 myprog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upshot myprog.log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build, compile, run, and analyze performance.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to use MPI</a:t>
            </a:r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Portability and Performance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Irregular Data Structures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Tools for Others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Manage memory on a per processor basis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parallel computing community has cooperated on the development of a standard for message-passing libraries.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implementations, on nearly all platforms.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 subsets are easy to learn and use.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MPI material is available.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70fab1e5e_0_0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311" name="Google Shape;311;gf70fab1e5e_0_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Study different versions of Reduce and broadcast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Study gather and scatter MPI functions</a:t>
            </a:r>
            <a:endParaRPr/>
          </a:p>
        </p:txBody>
      </p:sp>
      <p:sp>
        <p:nvSpPr>
          <p:cNvPr id="312" name="Google Shape;312;gf70fab1e5e_0_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Parallel Computing Models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Parallel - the same instructions are carried out simultaneously on multiple data items (SIMD)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Parallel - different instructions on different data (MIMD)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SPMD (single program, multiple data) not synchronized at individual operation level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SPMD is equivalent to MIMD since each MIMD program can be made SPMD (similarly for SIMD, but not in practical sense.)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609600" y="5562600"/>
            <a:ext cx="8077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passing (and MPI) is for MIMD/SPMD parallelism.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 Sources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Standard itself: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-US" sz="1800" b="0" i="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b="0" i="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http://www.mpi-forum.org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MPI official releases, in both postscript and HTML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MPI:  Portable Parallel Programming with the Message-Passing Interface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Gropp, Lusk, and Skjellum, MIT Press, 1994.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MPI:  The Complete Reference,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Snir, Otto, Huss-Lederman, Walker, and Dongarra, MIT Press, 1996.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and Building Parallel Programs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Ian Foster, Addison-Wesley, 1995.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Programming with MPI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Peter Pacheco, Morgan-Kaufmann, 1997.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MPI: The Complete Reference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 1 and 2,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Press, 1998(Fall).</a:t>
            </a:r>
            <a:endParaRPr sz="1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information on Web: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 b="0" i="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http://www.mcs.anl.gov/mpi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to lots of stuff, including other talks and tutorials, a FAQ, other MPI pages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MPI?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 provides a powerful, efficient, and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way to express parallel programs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 was explicitly designed to enable libraries…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which may eliminate the need for many users to learn (much of) MPI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Minimal MPI Program (C)</a:t>
            </a:r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"mpi.h"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int argc, char *argv[] 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MPI_Init( &amp;argc, &amp;argv 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 "Hello, world!\n" 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MPI_Finalize();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 on C </a:t>
            </a:r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C: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mpi.h must be #included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 functions return error codes or </a:t>
            </a: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MPI_SUCCESS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an error causes all processes to abort.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user can cause routines to return (with an error code) instead.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user can also write and install custom error handlers.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Out About the Environment</a:t>
            </a:r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important questions that arise early in a parallel program are: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processes are participating in this computation?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one am I?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 provides functions to answer these questions: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MPI_Comm_size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reports the number of processes.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MPI_Comm_rank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reports the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number between 0 and size-1, identifying the calling process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BD2E4C0C948C4FAC1FD4666EBF21EE" ma:contentTypeVersion="5" ma:contentTypeDescription="Create a new document." ma:contentTypeScope="" ma:versionID="af2ac883e1f86555d8f6777949df6cae">
  <xsd:schema xmlns:xsd="http://www.w3.org/2001/XMLSchema" xmlns:xs="http://www.w3.org/2001/XMLSchema" xmlns:p="http://schemas.microsoft.com/office/2006/metadata/properties" xmlns:ns2="6388e618-c447-4a35-bb5a-cc8973718b9d" targetNamespace="http://schemas.microsoft.com/office/2006/metadata/properties" ma:root="true" ma:fieldsID="0d7b8e9740c58a85a1766c807d9f57a0" ns2:_="">
    <xsd:import namespace="6388e618-c447-4a35-bb5a-cc8973718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8e618-c447-4a35-bb5a-cc8973718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28C436-9987-4C05-B20C-85F7FDBECD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0F9C7B-5967-4328-B142-532CE7554A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CED57-17C4-4393-8FF0-1B67FE2171A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MPI Parallel Programming with the  Message Passing Interface</vt:lpstr>
      <vt:lpstr>The Message-Passing Model</vt:lpstr>
      <vt:lpstr>Types of Parallel Computing Models</vt:lpstr>
      <vt:lpstr>MPI Sources</vt:lpstr>
      <vt:lpstr>Why Use MPI?</vt:lpstr>
      <vt:lpstr>A Minimal MPI Program (C)</vt:lpstr>
      <vt:lpstr>Notes on C </vt:lpstr>
      <vt:lpstr>Error Handling</vt:lpstr>
      <vt:lpstr>Finding Out About the Environment</vt:lpstr>
      <vt:lpstr>Better Hello (C)</vt:lpstr>
      <vt:lpstr>What is message passing?</vt:lpstr>
      <vt:lpstr>Some Basic Concepts</vt:lpstr>
      <vt:lpstr>MPI Tags</vt:lpstr>
      <vt:lpstr>MPI is Simple</vt:lpstr>
      <vt:lpstr>Introduction to Collective Operations in MPI</vt:lpstr>
      <vt:lpstr>PowerPoint Presentation</vt:lpstr>
      <vt:lpstr>Blocking send</vt:lpstr>
      <vt:lpstr>Blocking receive</vt:lpstr>
      <vt:lpstr>PowerPoint Presentation</vt:lpstr>
      <vt:lpstr>PowerPoint Presentation</vt:lpstr>
      <vt:lpstr>Non Blocking Send</vt:lpstr>
      <vt:lpstr>Non Blocking Receive</vt:lpstr>
      <vt:lpstr>Reduce</vt:lpstr>
      <vt:lpstr>Broadcast</vt:lpstr>
      <vt:lpstr>Toward a Portable MPI Environment</vt:lpstr>
      <vt:lpstr>When to use MPI</vt:lpstr>
      <vt:lpstr>Summary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Parallel Programming with the  Message Passing Interface</dc:title>
  <dc:creator>William D Gropp</dc:creator>
  <cp:revision>4</cp:revision>
  <dcterms:created xsi:type="dcterms:W3CDTF">1998-02-11T22:15:45Z</dcterms:created>
  <dcterms:modified xsi:type="dcterms:W3CDTF">2022-10-06T06:20:01Z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gropp@mcs.anl.gov</vt:lpwstr>
  </property>
  <property fmtid="{D5CDD505-2E9C-101B-9397-08002B2CF9AE}" pid="8" name="HomePage">
    <vt:lpwstr>http://www.mcs.anl.gov/~gropp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E:\MPI-home\class\powerpoint\gropp</vt:lpwstr>
  </property>
  <property fmtid="{D5CDD505-2E9C-101B-9397-08002B2CF9AE}" pid="22" name="ContentTypeId">
    <vt:lpwstr>0x01010081BD2E4C0C948C4FAC1FD4666EBF21EE</vt:lpwstr>
  </property>
</Properties>
</file>