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Ultra"/>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ltr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eefdd08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0eefdd083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eefdd08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0eefdd083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6.png"/><Relationship Id="rId7"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6.png"/><Relationship Id="rId7"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83" name="Shape 83"/>
        <p:cNvGrpSpPr/>
        <p:nvPr/>
      </p:nvGrpSpPr>
      <p:grpSpPr>
        <a:xfrm>
          <a:off x="0" y="0"/>
          <a:ext cx="0" cy="0"/>
          <a:chOff x="0" y="0"/>
          <a:chExt cx="0" cy="0"/>
        </a:xfrm>
      </p:grpSpPr>
      <p:grpSp>
        <p:nvGrpSpPr>
          <p:cNvPr id="84" name="Google Shape;84;p13"/>
          <p:cNvGrpSpPr/>
          <p:nvPr/>
        </p:nvGrpSpPr>
        <p:grpSpPr>
          <a:xfrm>
            <a:off x="-435925" y="1382737"/>
            <a:ext cx="15594400" cy="7216861"/>
            <a:chOff x="0" y="-57150"/>
            <a:chExt cx="4107167" cy="1900737"/>
          </a:xfrm>
        </p:grpSpPr>
        <p:sp>
          <p:nvSpPr>
            <p:cNvPr id="85" name="Google Shape;85;p13"/>
            <p:cNvSpPr/>
            <p:nvPr/>
          </p:nvSpPr>
          <p:spPr>
            <a:xfrm>
              <a:off x="0" y="0"/>
              <a:ext cx="4107167" cy="1843587"/>
            </a:xfrm>
            <a:custGeom>
              <a:rect b="b" l="l" r="r" t="t"/>
              <a:pathLst>
                <a:path extrusionOk="0" h="1843587" w="4107167">
                  <a:moveTo>
                    <a:pt x="0" y="0"/>
                  </a:moveTo>
                  <a:lnTo>
                    <a:pt x="4107167" y="0"/>
                  </a:lnTo>
                  <a:lnTo>
                    <a:pt x="4107167" y="1843587"/>
                  </a:lnTo>
                  <a:lnTo>
                    <a:pt x="0" y="1843587"/>
                  </a:lnTo>
                  <a:close/>
                </a:path>
              </a:pathLst>
            </a:custGeom>
            <a:solidFill>
              <a:srgbClr val="EAEAFA"/>
            </a:solidFill>
            <a:ln>
              <a:noFill/>
            </a:ln>
          </p:spPr>
        </p:sp>
        <p:sp>
          <p:nvSpPr>
            <p:cNvPr id="86" name="Google Shape;86;p13"/>
            <p:cNvSpPr txBox="1"/>
            <p:nvPr/>
          </p:nvSpPr>
          <p:spPr>
            <a:xfrm>
              <a:off x="0" y="-57150"/>
              <a:ext cx="4107167" cy="19007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9414090" y="1599728"/>
            <a:ext cx="6999870" cy="6999870"/>
          </a:xfrm>
          <a:custGeom>
            <a:rect b="b" l="l" r="r" t="t"/>
            <a:pathLst>
              <a:path extrusionOk="0"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rotWithShape="1">
            <a:blip r:embed="rId3">
              <a:alphaModFix/>
            </a:blip>
            <a:stretch>
              <a:fillRect b="-26451" l="-64744" r="-25044"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53922" y="8599597"/>
            <a:ext cx="5601172" cy="5601172"/>
          </a:xfrm>
          <a:custGeom>
            <a:rect b="b" l="l" r="r" t="t"/>
            <a:pathLst>
              <a:path extrusionOk="0" h="5601172" w="5601172">
                <a:moveTo>
                  <a:pt x="0" y="0"/>
                </a:moveTo>
                <a:lnTo>
                  <a:pt x="5601172" y="0"/>
                </a:lnTo>
                <a:lnTo>
                  <a:pt x="5601172" y="5601173"/>
                </a:lnTo>
                <a:lnTo>
                  <a:pt x="0" y="5601173"/>
                </a:lnTo>
                <a:lnTo>
                  <a:pt x="0" y="0"/>
                </a:lnTo>
                <a:close/>
              </a:path>
            </a:pathLst>
          </a:custGeom>
          <a:blipFill rotWithShape="1">
            <a:blip r:embed="rId4">
              <a:alphaModFix/>
            </a:blip>
            <a:stretch>
              <a:fillRect b="0" l="0" r="0" t="0"/>
            </a:stretch>
          </a:blipFill>
          <a:ln>
            <a:noFill/>
          </a:ln>
        </p:spPr>
      </p:sp>
      <p:sp>
        <p:nvSpPr>
          <p:cNvPr id="89" name="Google Shape;89;p13"/>
          <p:cNvSpPr/>
          <p:nvPr/>
        </p:nvSpPr>
        <p:spPr>
          <a:xfrm flipH="1">
            <a:off x="-653922" y="-4001445"/>
            <a:ext cx="5601172" cy="5601172"/>
          </a:xfrm>
          <a:custGeom>
            <a:rect b="b" l="l" r="r" t="t"/>
            <a:pathLst>
              <a:path extrusionOk="0" h="5601172" w="5601172">
                <a:moveTo>
                  <a:pt x="5601172" y="0"/>
                </a:moveTo>
                <a:lnTo>
                  <a:pt x="0" y="0"/>
                </a:lnTo>
                <a:lnTo>
                  <a:pt x="0" y="5601173"/>
                </a:lnTo>
                <a:lnTo>
                  <a:pt x="5601172" y="5601173"/>
                </a:lnTo>
                <a:lnTo>
                  <a:pt x="5601172" y="0"/>
                </a:lnTo>
                <a:close/>
              </a:path>
            </a:pathLst>
          </a:custGeom>
          <a:blipFill rotWithShape="1">
            <a:blip r:embed="rId5">
              <a:alphaModFix/>
            </a:blip>
            <a:stretch>
              <a:fillRect b="0" l="0" r="0" t="0"/>
            </a:stretch>
          </a:blipFill>
          <a:ln>
            <a:noFill/>
          </a:ln>
        </p:spPr>
      </p:sp>
      <p:sp>
        <p:nvSpPr>
          <p:cNvPr id="90" name="Google Shape;90;p13"/>
          <p:cNvSpPr/>
          <p:nvPr/>
        </p:nvSpPr>
        <p:spPr>
          <a:xfrm>
            <a:off x="15139881" y="1028700"/>
            <a:ext cx="2119419" cy="2119419"/>
          </a:xfrm>
          <a:custGeom>
            <a:rect b="b" l="l" r="r" t="t"/>
            <a:pathLst>
              <a:path extrusionOk="0" h="2119419" w="2119419">
                <a:moveTo>
                  <a:pt x="0" y="0"/>
                </a:moveTo>
                <a:lnTo>
                  <a:pt x="2119419" y="0"/>
                </a:lnTo>
                <a:lnTo>
                  <a:pt x="2119419" y="2119419"/>
                </a:lnTo>
                <a:lnTo>
                  <a:pt x="0" y="2119419"/>
                </a:lnTo>
                <a:lnTo>
                  <a:pt x="0" y="0"/>
                </a:lnTo>
                <a:close/>
              </a:path>
            </a:pathLst>
          </a:custGeom>
          <a:blipFill rotWithShape="1">
            <a:blip r:embed="rId4">
              <a:alphaModFix/>
            </a:blip>
            <a:stretch>
              <a:fillRect b="0" l="0" r="0" t="0"/>
            </a:stretch>
          </a:blipFill>
          <a:ln>
            <a:noFill/>
          </a:ln>
        </p:spPr>
      </p:sp>
      <p:sp>
        <p:nvSpPr>
          <p:cNvPr id="91" name="Google Shape;91;p13"/>
          <p:cNvSpPr/>
          <p:nvPr/>
        </p:nvSpPr>
        <p:spPr>
          <a:xfrm>
            <a:off x="15691438" y="1453219"/>
            <a:ext cx="1016305" cy="1270381"/>
          </a:xfrm>
          <a:custGeom>
            <a:rect b="b" l="l" r="r" t="t"/>
            <a:pathLst>
              <a:path extrusionOk="0" h="1270381" w="1016305">
                <a:moveTo>
                  <a:pt x="0" y="0"/>
                </a:moveTo>
                <a:lnTo>
                  <a:pt x="1016305" y="0"/>
                </a:lnTo>
                <a:lnTo>
                  <a:pt x="1016305" y="1270381"/>
                </a:lnTo>
                <a:lnTo>
                  <a:pt x="0" y="1270381"/>
                </a:lnTo>
                <a:lnTo>
                  <a:pt x="0" y="0"/>
                </a:lnTo>
                <a:close/>
              </a:path>
            </a:pathLst>
          </a:custGeom>
          <a:blipFill rotWithShape="1">
            <a:blip r:embed="rId6">
              <a:alphaModFix/>
            </a:blip>
            <a:stretch>
              <a:fillRect b="0" l="0" r="0" t="0"/>
            </a:stretch>
          </a:blipFill>
          <a:ln>
            <a:noFill/>
          </a:ln>
        </p:spPr>
      </p:sp>
      <p:sp>
        <p:nvSpPr>
          <p:cNvPr id="92" name="Google Shape;92;p13"/>
          <p:cNvSpPr txBox="1"/>
          <p:nvPr/>
        </p:nvSpPr>
        <p:spPr>
          <a:xfrm>
            <a:off x="839713" y="2554540"/>
            <a:ext cx="7623000" cy="15852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i="0" lang="en-US" sz="10299" u="none" cap="none" strike="noStrike">
                <a:solidFill>
                  <a:srgbClr val="01AFB6"/>
                </a:solidFill>
                <a:latin typeface="Ultra"/>
                <a:ea typeface="Ultra"/>
                <a:cs typeface="Ultra"/>
                <a:sym typeface="Ultra"/>
              </a:rPr>
              <a:t>PFIZER’S</a:t>
            </a:r>
            <a:endParaRPr/>
          </a:p>
        </p:txBody>
      </p:sp>
      <p:sp>
        <p:nvSpPr>
          <p:cNvPr id="93" name="Google Shape;93;p13"/>
          <p:cNvSpPr txBox="1"/>
          <p:nvPr/>
        </p:nvSpPr>
        <p:spPr>
          <a:xfrm>
            <a:off x="839713" y="4207446"/>
            <a:ext cx="7623000" cy="23640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i="0" lang="en-US" sz="6399" u="none" cap="none" strike="noStrike">
                <a:solidFill>
                  <a:srgbClr val="31526F"/>
                </a:solidFill>
                <a:latin typeface="Impact"/>
                <a:ea typeface="Impact"/>
                <a:cs typeface="Impact"/>
                <a:sym typeface="Impact"/>
              </a:rPr>
              <a:t>PERSONALIZED MEDICINE INITIATIVE</a:t>
            </a:r>
            <a:endParaRPr>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223" name="Shape 223"/>
        <p:cNvGrpSpPr/>
        <p:nvPr/>
      </p:nvGrpSpPr>
      <p:grpSpPr>
        <a:xfrm>
          <a:off x="0" y="0"/>
          <a:ext cx="0" cy="0"/>
          <a:chOff x="0" y="0"/>
          <a:chExt cx="0" cy="0"/>
        </a:xfrm>
      </p:grpSpPr>
      <p:pic>
        <p:nvPicPr>
          <p:cNvPr id="224" name="Google Shape;224;p22"/>
          <p:cNvPicPr preferRelativeResize="0"/>
          <p:nvPr/>
        </p:nvPicPr>
        <p:blipFill>
          <a:blip r:embed="rId3">
            <a:alphaModFix/>
          </a:blip>
          <a:stretch>
            <a:fillRect/>
          </a:stretch>
        </p:blipFill>
        <p:spPr>
          <a:xfrm>
            <a:off x="117575" y="176350"/>
            <a:ext cx="17958149" cy="9875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228" name="Shape 228"/>
        <p:cNvGrpSpPr/>
        <p:nvPr/>
      </p:nvGrpSpPr>
      <p:grpSpPr>
        <a:xfrm>
          <a:off x="0" y="0"/>
          <a:ext cx="0" cy="0"/>
          <a:chOff x="0" y="0"/>
          <a:chExt cx="0" cy="0"/>
        </a:xfrm>
      </p:grpSpPr>
      <p:pic>
        <p:nvPicPr>
          <p:cNvPr id="229" name="Google Shape;229;p23"/>
          <p:cNvPicPr preferRelativeResize="0"/>
          <p:nvPr/>
        </p:nvPicPr>
        <p:blipFill>
          <a:blip r:embed="rId3">
            <a:alphaModFix/>
          </a:blip>
          <a:stretch>
            <a:fillRect/>
          </a:stretch>
        </p:blipFill>
        <p:spPr>
          <a:xfrm>
            <a:off x="176350" y="285475"/>
            <a:ext cx="17899377" cy="979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233" name="Shape 233"/>
        <p:cNvGrpSpPr/>
        <p:nvPr/>
      </p:nvGrpSpPr>
      <p:grpSpPr>
        <a:xfrm>
          <a:off x="0" y="0"/>
          <a:ext cx="0" cy="0"/>
          <a:chOff x="0" y="0"/>
          <a:chExt cx="0" cy="0"/>
        </a:xfrm>
      </p:grpSpPr>
      <p:pic>
        <p:nvPicPr>
          <p:cNvPr id="234" name="Google Shape;234;p24"/>
          <p:cNvPicPr preferRelativeResize="0"/>
          <p:nvPr/>
        </p:nvPicPr>
        <p:blipFill>
          <a:blip r:embed="rId3">
            <a:alphaModFix/>
          </a:blip>
          <a:stretch>
            <a:fillRect/>
          </a:stretch>
        </p:blipFill>
        <p:spPr>
          <a:xfrm>
            <a:off x="176350" y="235125"/>
            <a:ext cx="17869972" cy="984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238" name="Shape 238"/>
        <p:cNvGrpSpPr/>
        <p:nvPr/>
      </p:nvGrpSpPr>
      <p:grpSpPr>
        <a:xfrm>
          <a:off x="0" y="0"/>
          <a:ext cx="0" cy="0"/>
          <a:chOff x="0" y="0"/>
          <a:chExt cx="0" cy="0"/>
        </a:xfrm>
      </p:grpSpPr>
      <p:pic>
        <p:nvPicPr>
          <p:cNvPr id="239" name="Google Shape;239;p25"/>
          <p:cNvPicPr preferRelativeResize="0"/>
          <p:nvPr/>
        </p:nvPicPr>
        <p:blipFill>
          <a:blip r:embed="rId3">
            <a:alphaModFix/>
          </a:blip>
          <a:stretch>
            <a:fillRect/>
          </a:stretch>
        </p:blipFill>
        <p:spPr>
          <a:xfrm>
            <a:off x="146950" y="235125"/>
            <a:ext cx="17928776" cy="9816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243" name="Shape 243"/>
        <p:cNvGrpSpPr/>
        <p:nvPr/>
      </p:nvGrpSpPr>
      <p:grpSpPr>
        <a:xfrm>
          <a:off x="0" y="0"/>
          <a:ext cx="0" cy="0"/>
          <a:chOff x="0" y="0"/>
          <a:chExt cx="0" cy="0"/>
        </a:xfrm>
      </p:grpSpPr>
      <p:grpSp>
        <p:nvGrpSpPr>
          <p:cNvPr id="244" name="Google Shape;244;p26"/>
          <p:cNvGrpSpPr/>
          <p:nvPr/>
        </p:nvGrpSpPr>
        <p:grpSpPr>
          <a:xfrm>
            <a:off x="-435925" y="1382737"/>
            <a:ext cx="19539775" cy="7216861"/>
            <a:chOff x="0" y="-57150"/>
            <a:chExt cx="5146278" cy="1900737"/>
          </a:xfrm>
        </p:grpSpPr>
        <p:sp>
          <p:nvSpPr>
            <p:cNvPr id="245" name="Google Shape;245;p26"/>
            <p:cNvSpPr/>
            <p:nvPr/>
          </p:nvSpPr>
          <p:spPr>
            <a:xfrm>
              <a:off x="0" y="0"/>
              <a:ext cx="5146278" cy="1843587"/>
            </a:xfrm>
            <a:custGeom>
              <a:rect b="b" l="l" r="r" t="t"/>
              <a:pathLst>
                <a:path extrusionOk="0" h="1843587" w="5146278">
                  <a:moveTo>
                    <a:pt x="0" y="0"/>
                  </a:moveTo>
                  <a:lnTo>
                    <a:pt x="5146278" y="0"/>
                  </a:lnTo>
                  <a:lnTo>
                    <a:pt x="5146278" y="1843587"/>
                  </a:lnTo>
                  <a:lnTo>
                    <a:pt x="0" y="1843587"/>
                  </a:lnTo>
                  <a:close/>
                </a:path>
              </a:pathLst>
            </a:custGeom>
            <a:solidFill>
              <a:srgbClr val="EAEAFA"/>
            </a:solidFill>
            <a:ln>
              <a:noFill/>
            </a:ln>
          </p:spPr>
        </p:sp>
        <p:sp>
          <p:nvSpPr>
            <p:cNvPr id="246" name="Google Shape;246;p26"/>
            <p:cNvSpPr txBox="1"/>
            <p:nvPr/>
          </p:nvSpPr>
          <p:spPr>
            <a:xfrm>
              <a:off x="0" y="-57150"/>
              <a:ext cx="5146278" cy="19007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7" name="Google Shape;247;p26"/>
          <p:cNvSpPr/>
          <p:nvPr/>
        </p:nvSpPr>
        <p:spPr>
          <a:xfrm>
            <a:off x="-653922" y="8599597"/>
            <a:ext cx="5601172" cy="5601172"/>
          </a:xfrm>
          <a:custGeom>
            <a:rect b="b" l="l" r="r" t="t"/>
            <a:pathLst>
              <a:path extrusionOk="0" h="5601172" w="5601172">
                <a:moveTo>
                  <a:pt x="0" y="0"/>
                </a:moveTo>
                <a:lnTo>
                  <a:pt x="5601172" y="0"/>
                </a:lnTo>
                <a:lnTo>
                  <a:pt x="5601172" y="5601173"/>
                </a:lnTo>
                <a:lnTo>
                  <a:pt x="0" y="5601173"/>
                </a:lnTo>
                <a:lnTo>
                  <a:pt x="0" y="0"/>
                </a:lnTo>
                <a:close/>
              </a:path>
            </a:pathLst>
          </a:custGeom>
          <a:blipFill rotWithShape="1">
            <a:blip r:embed="rId3">
              <a:alphaModFix/>
            </a:blip>
            <a:stretch>
              <a:fillRect b="0" l="0" r="0" t="0"/>
            </a:stretch>
          </a:blipFill>
          <a:ln>
            <a:noFill/>
          </a:ln>
        </p:spPr>
      </p:sp>
      <p:sp>
        <p:nvSpPr>
          <p:cNvPr id="248" name="Google Shape;248;p26"/>
          <p:cNvSpPr/>
          <p:nvPr/>
        </p:nvSpPr>
        <p:spPr>
          <a:xfrm rot="10800000">
            <a:off x="12686828" y="-4001445"/>
            <a:ext cx="5601172" cy="5601172"/>
          </a:xfrm>
          <a:custGeom>
            <a:rect b="b" l="l" r="r" t="t"/>
            <a:pathLst>
              <a:path extrusionOk="0" h="5601172" w="5601172">
                <a:moveTo>
                  <a:pt x="5601172" y="5601173"/>
                </a:moveTo>
                <a:lnTo>
                  <a:pt x="0" y="5601173"/>
                </a:lnTo>
                <a:lnTo>
                  <a:pt x="0" y="0"/>
                </a:lnTo>
                <a:lnTo>
                  <a:pt x="5601172" y="0"/>
                </a:lnTo>
                <a:lnTo>
                  <a:pt x="5601172" y="5601173"/>
                </a:lnTo>
                <a:close/>
              </a:path>
            </a:pathLst>
          </a:custGeom>
          <a:blipFill rotWithShape="1">
            <a:blip r:embed="rId4">
              <a:alphaModFix/>
            </a:blip>
            <a:stretch>
              <a:fillRect b="0" l="0" r="0" t="0"/>
            </a:stretch>
          </a:blipFill>
          <a:ln>
            <a:noFill/>
          </a:ln>
        </p:spPr>
      </p:sp>
      <p:sp>
        <p:nvSpPr>
          <p:cNvPr id="249" name="Google Shape;249;p26"/>
          <p:cNvSpPr/>
          <p:nvPr/>
        </p:nvSpPr>
        <p:spPr>
          <a:xfrm>
            <a:off x="-12419" y="-1657344"/>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5">
              <a:alphaModFix/>
            </a:blip>
            <a:stretch>
              <a:fillRect b="0" l="0" r="0" t="0"/>
            </a:stretch>
          </a:blipFill>
          <a:ln>
            <a:noFill/>
          </a:ln>
        </p:spPr>
      </p:sp>
      <p:sp>
        <p:nvSpPr>
          <p:cNvPr id="250" name="Google Shape;250;p26"/>
          <p:cNvSpPr/>
          <p:nvPr/>
        </p:nvSpPr>
        <p:spPr>
          <a:xfrm>
            <a:off x="14060402" y="8568712"/>
            <a:ext cx="2565599" cy="4231915"/>
          </a:xfrm>
          <a:custGeom>
            <a:rect b="b" l="l" r="r" t="t"/>
            <a:pathLst>
              <a:path extrusionOk="0" h="4231915" w="2565599">
                <a:moveTo>
                  <a:pt x="0" y="0"/>
                </a:moveTo>
                <a:lnTo>
                  <a:pt x="2565599" y="0"/>
                </a:lnTo>
                <a:lnTo>
                  <a:pt x="2565599" y="4231915"/>
                </a:lnTo>
                <a:lnTo>
                  <a:pt x="0" y="4231915"/>
                </a:lnTo>
                <a:lnTo>
                  <a:pt x="0" y="0"/>
                </a:lnTo>
                <a:close/>
              </a:path>
            </a:pathLst>
          </a:custGeom>
          <a:blipFill rotWithShape="1">
            <a:blip r:embed="rId5">
              <a:alphaModFix/>
            </a:blip>
            <a:stretch>
              <a:fillRect b="0" l="0" r="0" t="0"/>
            </a:stretch>
          </a:blipFill>
          <a:ln>
            <a:noFill/>
          </a:ln>
        </p:spPr>
      </p:sp>
      <p:sp>
        <p:nvSpPr>
          <p:cNvPr id="251" name="Google Shape;251;p26"/>
          <p:cNvSpPr/>
          <p:nvPr/>
        </p:nvSpPr>
        <p:spPr>
          <a:xfrm>
            <a:off x="2409514" y="-2338956"/>
            <a:ext cx="2339097" cy="3858305"/>
          </a:xfrm>
          <a:custGeom>
            <a:rect b="b" l="l" r="r" t="t"/>
            <a:pathLst>
              <a:path extrusionOk="0" h="3858305" w="2339097">
                <a:moveTo>
                  <a:pt x="0" y="0"/>
                </a:moveTo>
                <a:lnTo>
                  <a:pt x="2339097" y="0"/>
                </a:lnTo>
                <a:lnTo>
                  <a:pt x="2339097" y="3858305"/>
                </a:lnTo>
                <a:lnTo>
                  <a:pt x="0" y="3858305"/>
                </a:lnTo>
                <a:lnTo>
                  <a:pt x="0" y="0"/>
                </a:lnTo>
                <a:close/>
              </a:path>
            </a:pathLst>
          </a:custGeom>
          <a:blipFill rotWithShape="1">
            <a:blip r:embed="rId6">
              <a:alphaModFix/>
            </a:blip>
            <a:stretch>
              <a:fillRect b="0" l="0" r="0" t="0"/>
            </a:stretch>
          </a:blipFill>
          <a:ln>
            <a:noFill/>
          </a:ln>
        </p:spPr>
      </p:sp>
      <p:sp>
        <p:nvSpPr>
          <p:cNvPr id="252" name="Google Shape;252;p26"/>
          <p:cNvSpPr/>
          <p:nvPr/>
        </p:nvSpPr>
        <p:spPr>
          <a:xfrm>
            <a:off x="16626001" y="7846667"/>
            <a:ext cx="2477849" cy="4087173"/>
          </a:xfrm>
          <a:custGeom>
            <a:rect b="b" l="l" r="r" t="t"/>
            <a:pathLst>
              <a:path extrusionOk="0" h="4087173" w="2477849">
                <a:moveTo>
                  <a:pt x="0" y="0"/>
                </a:moveTo>
                <a:lnTo>
                  <a:pt x="2477849" y="0"/>
                </a:lnTo>
                <a:lnTo>
                  <a:pt x="2477849" y="4087174"/>
                </a:lnTo>
                <a:lnTo>
                  <a:pt x="0" y="4087174"/>
                </a:lnTo>
                <a:lnTo>
                  <a:pt x="0" y="0"/>
                </a:lnTo>
                <a:close/>
              </a:path>
            </a:pathLst>
          </a:custGeom>
          <a:blipFill rotWithShape="1">
            <a:blip r:embed="rId6">
              <a:alphaModFix/>
            </a:blip>
            <a:stretch>
              <a:fillRect b="0" l="0" r="0" t="0"/>
            </a:stretch>
          </a:blipFill>
          <a:ln>
            <a:noFill/>
          </a:ln>
        </p:spPr>
      </p:sp>
      <p:sp>
        <p:nvSpPr>
          <p:cNvPr id="253" name="Google Shape;253;p26"/>
          <p:cNvSpPr txBox="1"/>
          <p:nvPr/>
        </p:nvSpPr>
        <p:spPr>
          <a:xfrm>
            <a:off x="3622778" y="3815476"/>
            <a:ext cx="11042400" cy="15393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i="0" lang="en-US" sz="10000" u="none" cap="none" strike="noStrike">
                <a:solidFill>
                  <a:srgbClr val="01AFB6"/>
                </a:solidFill>
                <a:latin typeface="Ultra"/>
                <a:ea typeface="Ultra"/>
                <a:cs typeface="Ultra"/>
                <a:sym typeface="Ultra"/>
              </a:rPr>
              <a:t>THANK YOU</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97" name="Shape 97"/>
        <p:cNvGrpSpPr/>
        <p:nvPr/>
      </p:nvGrpSpPr>
      <p:grpSpPr>
        <a:xfrm>
          <a:off x="0" y="0"/>
          <a:ext cx="0" cy="0"/>
          <a:chOff x="0" y="0"/>
          <a:chExt cx="0" cy="0"/>
        </a:xfrm>
      </p:grpSpPr>
      <p:sp>
        <p:nvSpPr>
          <p:cNvPr id="98" name="Google Shape;98;p14"/>
          <p:cNvSpPr/>
          <p:nvPr/>
        </p:nvSpPr>
        <p:spPr>
          <a:xfrm>
            <a:off x="15866067" y="0"/>
            <a:ext cx="2421933" cy="3994941"/>
          </a:xfrm>
          <a:custGeom>
            <a:rect b="b" l="l" r="r" t="t"/>
            <a:pathLst>
              <a:path extrusionOk="0" h="3994941" w="2421933">
                <a:moveTo>
                  <a:pt x="0" y="0"/>
                </a:moveTo>
                <a:lnTo>
                  <a:pt x="2421933" y="0"/>
                </a:lnTo>
                <a:lnTo>
                  <a:pt x="2421933" y="3994941"/>
                </a:lnTo>
                <a:lnTo>
                  <a:pt x="0" y="3994941"/>
                </a:lnTo>
                <a:lnTo>
                  <a:pt x="0" y="0"/>
                </a:lnTo>
                <a:close/>
              </a:path>
            </a:pathLst>
          </a:custGeom>
          <a:blipFill rotWithShape="1">
            <a:blip r:embed="rId3">
              <a:alphaModFix/>
            </a:blip>
            <a:stretch>
              <a:fillRect b="0" l="0" r="0" t="0"/>
            </a:stretch>
          </a:blipFill>
          <a:ln>
            <a:noFill/>
          </a:ln>
        </p:spPr>
      </p:sp>
      <p:sp>
        <p:nvSpPr>
          <p:cNvPr id="99" name="Google Shape;99;p14"/>
          <p:cNvSpPr/>
          <p:nvPr/>
        </p:nvSpPr>
        <p:spPr>
          <a:xfrm>
            <a:off x="15866067" y="7853246"/>
            <a:ext cx="2421933" cy="3994941"/>
          </a:xfrm>
          <a:custGeom>
            <a:rect b="b" l="l" r="r" t="t"/>
            <a:pathLst>
              <a:path extrusionOk="0" h="3994941" w="2421933">
                <a:moveTo>
                  <a:pt x="0" y="0"/>
                </a:moveTo>
                <a:lnTo>
                  <a:pt x="2421933" y="0"/>
                </a:lnTo>
                <a:lnTo>
                  <a:pt x="2421933" y="3994941"/>
                </a:lnTo>
                <a:lnTo>
                  <a:pt x="0" y="3994941"/>
                </a:lnTo>
                <a:lnTo>
                  <a:pt x="0" y="0"/>
                </a:lnTo>
                <a:close/>
              </a:path>
            </a:pathLst>
          </a:custGeom>
          <a:blipFill rotWithShape="1">
            <a:blip r:embed="rId4">
              <a:alphaModFix/>
            </a:blip>
            <a:stretch>
              <a:fillRect b="0" l="0" r="0" t="0"/>
            </a:stretch>
          </a:blipFill>
          <a:ln>
            <a:noFill/>
          </a:ln>
        </p:spPr>
      </p:sp>
      <p:sp>
        <p:nvSpPr>
          <p:cNvPr id="100" name="Google Shape;100;p14"/>
          <p:cNvSpPr/>
          <p:nvPr/>
        </p:nvSpPr>
        <p:spPr>
          <a:xfrm>
            <a:off x="15907485" y="3994941"/>
            <a:ext cx="2339097" cy="3858305"/>
          </a:xfrm>
          <a:custGeom>
            <a:rect b="b" l="l" r="r" t="t"/>
            <a:pathLst>
              <a:path extrusionOk="0" h="3858305" w="2339097">
                <a:moveTo>
                  <a:pt x="0" y="0"/>
                </a:moveTo>
                <a:lnTo>
                  <a:pt x="2339097" y="0"/>
                </a:lnTo>
                <a:lnTo>
                  <a:pt x="2339097" y="3858305"/>
                </a:lnTo>
                <a:lnTo>
                  <a:pt x="0" y="3858305"/>
                </a:lnTo>
                <a:lnTo>
                  <a:pt x="0" y="0"/>
                </a:lnTo>
                <a:close/>
              </a:path>
            </a:pathLst>
          </a:custGeom>
          <a:blipFill rotWithShape="1">
            <a:blip r:embed="rId5">
              <a:alphaModFix/>
            </a:blip>
            <a:stretch>
              <a:fillRect b="0" l="0" r="0" t="0"/>
            </a:stretch>
          </a:blipFill>
          <a:ln>
            <a:noFill/>
          </a:ln>
        </p:spPr>
      </p:sp>
      <p:sp>
        <p:nvSpPr>
          <p:cNvPr id="101" name="Google Shape;101;p14"/>
          <p:cNvSpPr txBox="1"/>
          <p:nvPr/>
        </p:nvSpPr>
        <p:spPr>
          <a:xfrm>
            <a:off x="2952505" y="2637613"/>
            <a:ext cx="4628629" cy="6000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227C9D"/>
                </a:solidFill>
                <a:latin typeface="Arial"/>
                <a:ea typeface="Arial"/>
                <a:cs typeface="Arial"/>
                <a:sym typeface="Arial"/>
              </a:rPr>
              <a:t>Problem Statement</a:t>
            </a:r>
            <a:endParaRPr/>
          </a:p>
        </p:txBody>
      </p:sp>
      <p:sp>
        <p:nvSpPr>
          <p:cNvPr id="102" name="Google Shape;102;p14"/>
          <p:cNvSpPr txBox="1"/>
          <p:nvPr/>
        </p:nvSpPr>
        <p:spPr>
          <a:xfrm>
            <a:off x="2952505" y="4163703"/>
            <a:ext cx="4628629" cy="6000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227C9D"/>
                </a:solidFill>
                <a:latin typeface="Arial"/>
                <a:ea typeface="Arial"/>
                <a:cs typeface="Arial"/>
                <a:sym typeface="Arial"/>
              </a:rPr>
              <a:t>Stakeholders</a:t>
            </a:r>
            <a:endParaRPr/>
          </a:p>
        </p:txBody>
      </p:sp>
      <p:sp>
        <p:nvSpPr>
          <p:cNvPr id="103" name="Google Shape;103;p14"/>
          <p:cNvSpPr txBox="1"/>
          <p:nvPr/>
        </p:nvSpPr>
        <p:spPr>
          <a:xfrm>
            <a:off x="2952505" y="5655759"/>
            <a:ext cx="4628629" cy="6000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227C9D"/>
                </a:solidFill>
                <a:latin typeface="Arial"/>
                <a:ea typeface="Arial"/>
                <a:cs typeface="Arial"/>
                <a:sym typeface="Arial"/>
              </a:rPr>
              <a:t>Methodology</a:t>
            </a:r>
            <a:endParaRPr/>
          </a:p>
        </p:txBody>
      </p:sp>
      <p:sp>
        <p:nvSpPr>
          <p:cNvPr id="104" name="Google Shape;104;p14"/>
          <p:cNvSpPr txBox="1"/>
          <p:nvPr/>
        </p:nvSpPr>
        <p:spPr>
          <a:xfrm>
            <a:off x="2952505" y="7027359"/>
            <a:ext cx="5937906" cy="6000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227C9D"/>
                </a:solidFill>
                <a:latin typeface="Arial"/>
                <a:ea typeface="Arial"/>
                <a:cs typeface="Arial"/>
                <a:sym typeface="Arial"/>
              </a:rPr>
              <a:t>Recommended Analysis</a:t>
            </a:r>
            <a:endParaRPr/>
          </a:p>
        </p:txBody>
      </p:sp>
      <p:sp>
        <p:nvSpPr>
          <p:cNvPr id="105" name="Google Shape;105;p14"/>
          <p:cNvSpPr txBox="1"/>
          <p:nvPr/>
        </p:nvSpPr>
        <p:spPr>
          <a:xfrm>
            <a:off x="2952505" y="8399656"/>
            <a:ext cx="4628629" cy="6000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227C9D"/>
                </a:solidFill>
                <a:latin typeface="Arial"/>
                <a:ea typeface="Arial"/>
                <a:cs typeface="Arial"/>
                <a:sym typeface="Arial"/>
              </a:rPr>
              <a:t>Conclusion</a:t>
            </a:r>
            <a:endParaRPr/>
          </a:p>
        </p:txBody>
      </p:sp>
      <p:sp>
        <p:nvSpPr>
          <p:cNvPr id="106" name="Google Shape;106;p14"/>
          <p:cNvSpPr/>
          <p:nvPr/>
        </p:nvSpPr>
        <p:spPr>
          <a:xfrm>
            <a:off x="1345681" y="2384503"/>
            <a:ext cx="1106294" cy="1106294"/>
          </a:xfrm>
          <a:custGeom>
            <a:rect b="b" l="l" r="r" t="t"/>
            <a:pathLst>
              <a:path extrusionOk="0" h="1106294" w="1106294">
                <a:moveTo>
                  <a:pt x="0" y="0"/>
                </a:moveTo>
                <a:lnTo>
                  <a:pt x="1106294" y="0"/>
                </a:lnTo>
                <a:lnTo>
                  <a:pt x="1106294" y="1106294"/>
                </a:lnTo>
                <a:lnTo>
                  <a:pt x="0" y="1106294"/>
                </a:lnTo>
                <a:lnTo>
                  <a:pt x="0" y="0"/>
                </a:lnTo>
                <a:close/>
              </a:path>
            </a:pathLst>
          </a:custGeom>
          <a:blipFill rotWithShape="1">
            <a:blip r:embed="rId6">
              <a:alphaModFix/>
            </a:blip>
            <a:stretch>
              <a:fillRect b="0" l="0" r="0" t="0"/>
            </a:stretch>
          </a:blipFill>
          <a:ln>
            <a:noFill/>
          </a:ln>
        </p:spPr>
      </p:sp>
      <p:sp>
        <p:nvSpPr>
          <p:cNvPr id="107" name="Google Shape;107;p14"/>
          <p:cNvSpPr txBox="1"/>
          <p:nvPr/>
        </p:nvSpPr>
        <p:spPr>
          <a:xfrm>
            <a:off x="1454913" y="2637613"/>
            <a:ext cx="887829" cy="6000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EFEFFF"/>
                </a:solidFill>
                <a:latin typeface="Arial"/>
                <a:ea typeface="Arial"/>
                <a:cs typeface="Arial"/>
                <a:sym typeface="Arial"/>
              </a:rPr>
              <a:t>01</a:t>
            </a:r>
            <a:endParaRPr/>
          </a:p>
        </p:txBody>
      </p:sp>
      <p:sp>
        <p:nvSpPr>
          <p:cNvPr id="108" name="Google Shape;108;p14"/>
          <p:cNvSpPr/>
          <p:nvPr/>
        </p:nvSpPr>
        <p:spPr>
          <a:xfrm>
            <a:off x="1345681" y="3861575"/>
            <a:ext cx="1106294" cy="1106294"/>
          </a:xfrm>
          <a:custGeom>
            <a:rect b="b" l="l" r="r" t="t"/>
            <a:pathLst>
              <a:path extrusionOk="0" h="1106294" w="1106294">
                <a:moveTo>
                  <a:pt x="0" y="0"/>
                </a:moveTo>
                <a:lnTo>
                  <a:pt x="1106294" y="0"/>
                </a:lnTo>
                <a:lnTo>
                  <a:pt x="1106294" y="1106294"/>
                </a:lnTo>
                <a:lnTo>
                  <a:pt x="0" y="1106294"/>
                </a:lnTo>
                <a:lnTo>
                  <a:pt x="0" y="0"/>
                </a:lnTo>
                <a:close/>
              </a:path>
            </a:pathLst>
          </a:custGeom>
          <a:blipFill rotWithShape="1">
            <a:blip r:embed="rId6">
              <a:alphaModFix/>
            </a:blip>
            <a:stretch>
              <a:fillRect b="0" l="0" r="0" t="0"/>
            </a:stretch>
          </a:blipFill>
          <a:ln>
            <a:noFill/>
          </a:ln>
        </p:spPr>
      </p:sp>
      <p:sp>
        <p:nvSpPr>
          <p:cNvPr id="109" name="Google Shape;109;p14"/>
          <p:cNvSpPr txBox="1"/>
          <p:nvPr/>
        </p:nvSpPr>
        <p:spPr>
          <a:xfrm>
            <a:off x="1454913" y="4163703"/>
            <a:ext cx="887829" cy="6000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EFEFFF"/>
                </a:solidFill>
                <a:latin typeface="Arial"/>
                <a:ea typeface="Arial"/>
                <a:cs typeface="Arial"/>
                <a:sym typeface="Arial"/>
              </a:rPr>
              <a:t>02</a:t>
            </a:r>
            <a:endParaRPr/>
          </a:p>
        </p:txBody>
      </p:sp>
      <p:sp>
        <p:nvSpPr>
          <p:cNvPr id="110" name="Google Shape;110;p14"/>
          <p:cNvSpPr/>
          <p:nvPr/>
        </p:nvSpPr>
        <p:spPr>
          <a:xfrm>
            <a:off x="1345681" y="5291719"/>
            <a:ext cx="1106294" cy="1106294"/>
          </a:xfrm>
          <a:custGeom>
            <a:rect b="b" l="l" r="r" t="t"/>
            <a:pathLst>
              <a:path extrusionOk="0" h="1106294" w="1106294">
                <a:moveTo>
                  <a:pt x="0" y="0"/>
                </a:moveTo>
                <a:lnTo>
                  <a:pt x="1106294" y="0"/>
                </a:lnTo>
                <a:lnTo>
                  <a:pt x="1106294" y="1106294"/>
                </a:lnTo>
                <a:lnTo>
                  <a:pt x="0" y="1106294"/>
                </a:lnTo>
                <a:lnTo>
                  <a:pt x="0" y="0"/>
                </a:lnTo>
                <a:close/>
              </a:path>
            </a:pathLst>
          </a:custGeom>
          <a:blipFill rotWithShape="1">
            <a:blip r:embed="rId6">
              <a:alphaModFix/>
            </a:blip>
            <a:stretch>
              <a:fillRect b="0" l="0" r="0" t="0"/>
            </a:stretch>
          </a:blipFill>
          <a:ln>
            <a:noFill/>
          </a:ln>
        </p:spPr>
      </p:sp>
      <p:sp>
        <p:nvSpPr>
          <p:cNvPr id="111" name="Google Shape;111;p14"/>
          <p:cNvSpPr txBox="1"/>
          <p:nvPr/>
        </p:nvSpPr>
        <p:spPr>
          <a:xfrm>
            <a:off x="1454913" y="5522409"/>
            <a:ext cx="887829" cy="6000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EFEFFF"/>
                </a:solidFill>
                <a:latin typeface="Arial"/>
                <a:ea typeface="Arial"/>
                <a:cs typeface="Arial"/>
                <a:sym typeface="Arial"/>
              </a:rPr>
              <a:t>03</a:t>
            </a:r>
            <a:endParaRPr/>
          </a:p>
        </p:txBody>
      </p:sp>
      <p:sp>
        <p:nvSpPr>
          <p:cNvPr id="112" name="Google Shape;112;p14"/>
          <p:cNvSpPr/>
          <p:nvPr/>
        </p:nvSpPr>
        <p:spPr>
          <a:xfrm>
            <a:off x="1345681" y="6721863"/>
            <a:ext cx="1106294" cy="1106294"/>
          </a:xfrm>
          <a:custGeom>
            <a:rect b="b" l="l" r="r" t="t"/>
            <a:pathLst>
              <a:path extrusionOk="0" h="1106294" w="1106294">
                <a:moveTo>
                  <a:pt x="0" y="0"/>
                </a:moveTo>
                <a:lnTo>
                  <a:pt x="1106294" y="0"/>
                </a:lnTo>
                <a:lnTo>
                  <a:pt x="1106294" y="1106293"/>
                </a:lnTo>
                <a:lnTo>
                  <a:pt x="0" y="1106293"/>
                </a:lnTo>
                <a:lnTo>
                  <a:pt x="0" y="0"/>
                </a:lnTo>
                <a:close/>
              </a:path>
            </a:pathLst>
          </a:custGeom>
          <a:blipFill rotWithShape="1">
            <a:blip r:embed="rId6">
              <a:alphaModFix/>
            </a:blip>
            <a:stretch>
              <a:fillRect b="0" l="0" r="0" t="0"/>
            </a:stretch>
          </a:blipFill>
          <a:ln>
            <a:noFill/>
          </a:ln>
        </p:spPr>
      </p:sp>
      <p:sp>
        <p:nvSpPr>
          <p:cNvPr id="113" name="Google Shape;113;p14"/>
          <p:cNvSpPr txBox="1"/>
          <p:nvPr/>
        </p:nvSpPr>
        <p:spPr>
          <a:xfrm>
            <a:off x="1454913" y="6952553"/>
            <a:ext cx="887829" cy="6000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EFEFFF"/>
                </a:solidFill>
                <a:latin typeface="Arial"/>
                <a:ea typeface="Arial"/>
                <a:cs typeface="Arial"/>
                <a:sym typeface="Arial"/>
              </a:rPr>
              <a:t>04</a:t>
            </a:r>
            <a:endParaRPr/>
          </a:p>
        </p:txBody>
      </p:sp>
      <p:sp>
        <p:nvSpPr>
          <p:cNvPr id="114" name="Google Shape;114;p14"/>
          <p:cNvSpPr/>
          <p:nvPr/>
        </p:nvSpPr>
        <p:spPr>
          <a:xfrm>
            <a:off x="1345681" y="8152006"/>
            <a:ext cx="1106294" cy="1106294"/>
          </a:xfrm>
          <a:custGeom>
            <a:rect b="b" l="l" r="r" t="t"/>
            <a:pathLst>
              <a:path extrusionOk="0" h="1106294" w="1106294">
                <a:moveTo>
                  <a:pt x="0" y="0"/>
                </a:moveTo>
                <a:lnTo>
                  <a:pt x="1106294" y="0"/>
                </a:lnTo>
                <a:lnTo>
                  <a:pt x="1106294" y="1106294"/>
                </a:lnTo>
                <a:lnTo>
                  <a:pt x="0" y="1106294"/>
                </a:lnTo>
                <a:lnTo>
                  <a:pt x="0" y="0"/>
                </a:lnTo>
                <a:close/>
              </a:path>
            </a:pathLst>
          </a:custGeom>
          <a:blipFill rotWithShape="1">
            <a:blip r:embed="rId6">
              <a:alphaModFix/>
            </a:blip>
            <a:stretch>
              <a:fillRect b="0" l="0" r="0" t="0"/>
            </a:stretch>
          </a:blipFill>
          <a:ln>
            <a:noFill/>
          </a:ln>
        </p:spPr>
      </p:sp>
      <p:sp>
        <p:nvSpPr>
          <p:cNvPr id="115" name="Google Shape;115;p14"/>
          <p:cNvSpPr txBox="1"/>
          <p:nvPr/>
        </p:nvSpPr>
        <p:spPr>
          <a:xfrm>
            <a:off x="1454913" y="8399656"/>
            <a:ext cx="887829" cy="6000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EFEFFF"/>
                </a:solidFill>
                <a:latin typeface="Arial"/>
                <a:ea typeface="Arial"/>
                <a:cs typeface="Arial"/>
                <a:sym typeface="Arial"/>
              </a:rPr>
              <a:t>05</a:t>
            </a:r>
            <a:endParaRPr/>
          </a:p>
        </p:txBody>
      </p:sp>
      <p:sp>
        <p:nvSpPr>
          <p:cNvPr id="116" name="Google Shape;116;p14"/>
          <p:cNvSpPr txBox="1"/>
          <p:nvPr/>
        </p:nvSpPr>
        <p:spPr>
          <a:xfrm>
            <a:off x="1345672" y="889075"/>
            <a:ext cx="103815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i="0" lang="en-US" sz="6399" u="none" cap="none" strike="noStrike">
                <a:solidFill>
                  <a:srgbClr val="01AFB6"/>
                </a:solidFill>
                <a:latin typeface="Ultra"/>
                <a:ea typeface="Ultra"/>
                <a:cs typeface="Ultra"/>
                <a:sym typeface="Ultra"/>
              </a:rPr>
              <a:t>Table Of 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120" name="Shape 120"/>
        <p:cNvGrpSpPr/>
        <p:nvPr/>
      </p:nvGrpSpPr>
      <p:grpSpPr>
        <a:xfrm>
          <a:off x="0" y="0"/>
          <a:ext cx="0" cy="0"/>
          <a:chOff x="0" y="0"/>
          <a:chExt cx="0" cy="0"/>
        </a:xfrm>
      </p:grpSpPr>
      <p:grpSp>
        <p:nvGrpSpPr>
          <p:cNvPr id="121" name="Google Shape;121;p15"/>
          <p:cNvGrpSpPr/>
          <p:nvPr/>
        </p:nvGrpSpPr>
        <p:grpSpPr>
          <a:xfrm>
            <a:off x="1624438" y="1426574"/>
            <a:ext cx="15039125" cy="7216861"/>
            <a:chOff x="0" y="-57150"/>
            <a:chExt cx="3960922" cy="1900737"/>
          </a:xfrm>
        </p:grpSpPr>
        <p:sp>
          <p:nvSpPr>
            <p:cNvPr id="122" name="Google Shape;122;p15"/>
            <p:cNvSpPr/>
            <p:nvPr/>
          </p:nvSpPr>
          <p:spPr>
            <a:xfrm>
              <a:off x="0" y="0"/>
              <a:ext cx="3960922" cy="1843587"/>
            </a:xfrm>
            <a:custGeom>
              <a:rect b="b" l="l" r="r" t="t"/>
              <a:pathLst>
                <a:path extrusionOk="0" h="1843587" w="3960922">
                  <a:moveTo>
                    <a:pt x="0" y="0"/>
                  </a:moveTo>
                  <a:lnTo>
                    <a:pt x="3960922" y="0"/>
                  </a:lnTo>
                  <a:lnTo>
                    <a:pt x="3960922" y="1843587"/>
                  </a:lnTo>
                  <a:lnTo>
                    <a:pt x="0" y="1843587"/>
                  </a:lnTo>
                  <a:close/>
                </a:path>
              </a:pathLst>
            </a:custGeom>
            <a:solidFill>
              <a:srgbClr val="EAEAFA"/>
            </a:solidFill>
            <a:ln>
              <a:noFill/>
            </a:ln>
          </p:spPr>
        </p:sp>
        <p:sp>
          <p:nvSpPr>
            <p:cNvPr id="123" name="Google Shape;123;p15"/>
            <p:cNvSpPr txBox="1"/>
            <p:nvPr/>
          </p:nvSpPr>
          <p:spPr>
            <a:xfrm>
              <a:off x="0" y="-57150"/>
              <a:ext cx="3960922" cy="19007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15"/>
          <p:cNvSpPr/>
          <p:nvPr/>
        </p:nvSpPr>
        <p:spPr>
          <a:xfrm>
            <a:off x="-867781" y="-818300"/>
            <a:ext cx="2492219" cy="4110876"/>
          </a:xfrm>
          <a:custGeom>
            <a:rect b="b" l="l" r="r" t="t"/>
            <a:pathLst>
              <a:path extrusionOk="0" h="4110876" w="2492219">
                <a:moveTo>
                  <a:pt x="0" y="0"/>
                </a:moveTo>
                <a:lnTo>
                  <a:pt x="2492219" y="0"/>
                </a:lnTo>
                <a:lnTo>
                  <a:pt x="2492219" y="4110876"/>
                </a:lnTo>
                <a:lnTo>
                  <a:pt x="0" y="4110876"/>
                </a:lnTo>
                <a:lnTo>
                  <a:pt x="0" y="0"/>
                </a:lnTo>
                <a:close/>
              </a:path>
            </a:pathLst>
          </a:custGeom>
          <a:blipFill rotWithShape="1">
            <a:blip r:embed="rId3">
              <a:alphaModFix/>
            </a:blip>
            <a:stretch>
              <a:fillRect b="0" l="0" r="0" t="0"/>
            </a:stretch>
          </a:blipFill>
          <a:ln>
            <a:noFill/>
          </a:ln>
        </p:spPr>
      </p:sp>
      <p:sp>
        <p:nvSpPr>
          <p:cNvPr id="125" name="Google Shape;125;p15"/>
          <p:cNvSpPr/>
          <p:nvPr/>
        </p:nvSpPr>
        <p:spPr>
          <a:xfrm>
            <a:off x="15815553" y="6915832"/>
            <a:ext cx="2543500" cy="4195464"/>
          </a:xfrm>
          <a:custGeom>
            <a:rect b="b" l="l" r="r" t="t"/>
            <a:pathLst>
              <a:path extrusionOk="0" h="4195464" w="2543500">
                <a:moveTo>
                  <a:pt x="0" y="0"/>
                </a:moveTo>
                <a:lnTo>
                  <a:pt x="2543500" y="0"/>
                </a:lnTo>
                <a:lnTo>
                  <a:pt x="2543500" y="4195464"/>
                </a:lnTo>
                <a:lnTo>
                  <a:pt x="0" y="4195464"/>
                </a:lnTo>
                <a:lnTo>
                  <a:pt x="0" y="0"/>
                </a:lnTo>
                <a:close/>
              </a:path>
            </a:pathLst>
          </a:custGeom>
          <a:blipFill rotWithShape="1">
            <a:blip r:embed="rId4">
              <a:alphaModFix/>
            </a:blip>
            <a:stretch>
              <a:fillRect b="0" l="0" r="0" t="0"/>
            </a:stretch>
          </a:blipFill>
          <a:ln>
            <a:noFill/>
          </a:ln>
        </p:spPr>
      </p:sp>
      <p:sp>
        <p:nvSpPr>
          <p:cNvPr id="126" name="Google Shape;126;p15"/>
          <p:cNvSpPr/>
          <p:nvPr/>
        </p:nvSpPr>
        <p:spPr>
          <a:xfrm>
            <a:off x="11715515" y="1028700"/>
            <a:ext cx="4948047" cy="7614735"/>
          </a:xfrm>
          <a:custGeom>
            <a:rect b="b" l="l" r="r" t="t"/>
            <a:pathLst>
              <a:path extrusionOk="0" h="7614735" w="4948047">
                <a:moveTo>
                  <a:pt x="0" y="0"/>
                </a:moveTo>
                <a:lnTo>
                  <a:pt x="4948047" y="0"/>
                </a:lnTo>
                <a:lnTo>
                  <a:pt x="4948047" y="7614735"/>
                </a:lnTo>
                <a:lnTo>
                  <a:pt x="0" y="7614735"/>
                </a:lnTo>
                <a:lnTo>
                  <a:pt x="0" y="0"/>
                </a:lnTo>
                <a:close/>
              </a:path>
            </a:pathLst>
          </a:custGeom>
          <a:blipFill rotWithShape="1">
            <a:blip r:embed="rId5">
              <a:alphaModFix/>
            </a:blip>
            <a:stretch>
              <a:fillRect b="-8071" l="0" r="0" t="0"/>
            </a:stretch>
          </a:blipFill>
          <a:ln>
            <a:noFill/>
          </a:ln>
        </p:spPr>
      </p:sp>
      <p:sp>
        <p:nvSpPr>
          <p:cNvPr id="127" name="Google Shape;127;p15"/>
          <p:cNvSpPr txBox="1"/>
          <p:nvPr/>
        </p:nvSpPr>
        <p:spPr>
          <a:xfrm>
            <a:off x="2252678" y="1643575"/>
            <a:ext cx="101211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i="0" lang="en-US" sz="6399" u="none" cap="none" strike="noStrike">
                <a:solidFill>
                  <a:srgbClr val="01AFB6"/>
                </a:solidFill>
                <a:latin typeface="Ultra"/>
                <a:ea typeface="Ultra"/>
                <a:cs typeface="Ultra"/>
                <a:sym typeface="Ultra"/>
              </a:rPr>
              <a:t>Problem Statement</a:t>
            </a:r>
            <a:endParaRPr/>
          </a:p>
        </p:txBody>
      </p:sp>
      <p:sp>
        <p:nvSpPr>
          <p:cNvPr id="128" name="Google Shape;128;p15"/>
          <p:cNvSpPr txBox="1"/>
          <p:nvPr/>
        </p:nvSpPr>
        <p:spPr>
          <a:xfrm>
            <a:off x="2252675" y="3155700"/>
            <a:ext cx="9361500" cy="5861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Pfizer aims to improve treatment effectiveness by tailoring drugs to individual patients through personalized medicine. This project seeks to analyze clinical trial and genomics data to identify key patient demographics and genetic factors that influence drug efficacy and side effect patterns. By uncovering these insights, Pfizer can develop more effective, targeted treatments, enhance clinical trial designs, and reduce adverse side effects for diverse patient groups. This data-driven approach will help Pfizer advance the future of precision medicine.</a:t>
            </a:r>
            <a:endParaRPr sz="2800"/>
          </a:p>
        </p:txBody>
      </p:sp>
      <p:sp>
        <p:nvSpPr>
          <p:cNvPr id="129" name="Google Shape;129;p15"/>
          <p:cNvSpPr/>
          <p:nvPr/>
        </p:nvSpPr>
        <p:spPr>
          <a:xfrm>
            <a:off x="16663562" y="-233800"/>
            <a:ext cx="1858238" cy="1858238"/>
          </a:xfrm>
          <a:custGeom>
            <a:rect b="b" l="l" r="r" t="t"/>
            <a:pathLst>
              <a:path extrusionOk="0" h="1858238" w="1858238">
                <a:moveTo>
                  <a:pt x="0" y="0"/>
                </a:moveTo>
                <a:lnTo>
                  <a:pt x="1858238" y="0"/>
                </a:lnTo>
                <a:lnTo>
                  <a:pt x="1858238" y="1858238"/>
                </a:lnTo>
                <a:lnTo>
                  <a:pt x="0" y="1858238"/>
                </a:lnTo>
                <a:lnTo>
                  <a:pt x="0" y="0"/>
                </a:lnTo>
                <a:close/>
              </a:path>
            </a:pathLst>
          </a:custGeom>
          <a:blipFill rotWithShape="1">
            <a:blip r:embed="rId6">
              <a:alphaModFix/>
            </a:blip>
            <a:stretch>
              <a:fillRect b="0" l="0" r="0" t="0"/>
            </a:stretch>
          </a:blipFill>
          <a:ln>
            <a:noFill/>
          </a:ln>
        </p:spPr>
      </p:sp>
      <p:sp>
        <p:nvSpPr>
          <p:cNvPr id="130" name="Google Shape;130;p15"/>
          <p:cNvSpPr/>
          <p:nvPr/>
        </p:nvSpPr>
        <p:spPr>
          <a:xfrm>
            <a:off x="-233800" y="8643435"/>
            <a:ext cx="1858238" cy="1858238"/>
          </a:xfrm>
          <a:custGeom>
            <a:rect b="b" l="l" r="r" t="t"/>
            <a:pathLst>
              <a:path extrusionOk="0" h="1858238" w="1858238">
                <a:moveTo>
                  <a:pt x="0" y="0"/>
                </a:moveTo>
                <a:lnTo>
                  <a:pt x="1858238" y="0"/>
                </a:lnTo>
                <a:lnTo>
                  <a:pt x="1858238" y="1858238"/>
                </a:lnTo>
                <a:lnTo>
                  <a:pt x="0" y="1858238"/>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134" name="Shape 134"/>
        <p:cNvGrpSpPr/>
        <p:nvPr/>
      </p:nvGrpSpPr>
      <p:grpSpPr>
        <a:xfrm>
          <a:off x="0" y="0"/>
          <a:ext cx="0" cy="0"/>
          <a:chOff x="0" y="0"/>
          <a:chExt cx="0" cy="0"/>
        </a:xfrm>
      </p:grpSpPr>
      <p:grpSp>
        <p:nvGrpSpPr>
          <p:cNvPr id="135" name="Google Shape;135;p16"/>
          <p:cNvGrpSpPr/>
          <p:nvPr/>
        </p:nvGrpSpPr>
        <p:grpSpPr>
          <a:xfrm>
            <a:off x="1624438" y="1426574"/>
            <a:ext cx="15039125" cy="7216861"/>
            <a:chOff x="0" y="-57150"/>
            <a:chExt cx="3960922" cy="1900737"/>
          </a:xfrm>
        </p:grpSpPr>
        <p:sp>
          <p:nvSpPr>
            <p:cNvPr id="136" name="Google Shape;136;p16"/>
            <p:cNvSpPr/>
            <p:nvPr/>
          </p:nvSpPr>
          <p:spPr>
            <a:xfrm>
              <a:off x="0" y="0"/>
              <a:ext cx="3960922" cy="1843587"/>
            </a:xfrm>
            <a:custGeom>
              <a:rect b="b" l="l" r="r" t="t"/>
              <a:pathLst>
                <a:path extrusionOk="0" h="1843587" w="3960922">
                  <a:moveTo>
                    <a:pt x="0" y="0"/>
                  </a:moveTo>
                  <a:lnTo>
                    <a:pt x="3960922" y="0"/>
                  </a:lnTo>
                  <a:lnTo>
                    <a:pt x="3960922" y="1843587"/>
                  </a:lnTo>
                  <a:lnTo>
                    <a:pt x="0" y="1843587"/>
                  </a:lnTo>
                  <a:close/>
                </a:path>
              </a:pathLst>
            </a:custGeom>
            <a:solidFill>
              <a:srgbClr val="EAEAFA"/>
            </a:solidFill>
            <a:ln>
              <a:noFill/>
            </a:ln>
          </p:spPr>
        </p:sp>
        <p:sp>
          <p:nvSpPr>
            <p:cNvPr id="137" name="Google Shape;137;p16"/>
            <p:cNvSpPr txBox="1"/>
            <p:nvPr/>
          </p:nvSpPr>
          <p:spPr>
            <a:xfrm>
              <a:off x="0" y="-57150"/>
              <a:ext cx="3960922" cy="19007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16"/>
          <p:cNvSpPr/>
          <p:nvPr/>
        </p:nvSpPr>
        <p:spPr>
          <a:xfrm>
            <a:off x="-867781" y="-818300"/>
            <a:ext cx="2492219" cy="4110876"/>
          </a:xfrm>
          <a:custGeom>
            <a:rect b="b" l="l" r="r" t="t"/>
            <a:pathLst>
              <a:path extrusionOk="0" h="4110876" w="2492219">
                <a:moveTo>
                  <a:pt x="0" y="0"/>
                </a:moveTo>
                <a:lnTo>
                  <a:pt x="2492219" y="0"/>
                </a:lnTo>
                <a:lnTo>
                  <a:pt x="2492219" y="4110876"/>
                </a:lnTo>
                <a:lnTo>
                  <a:pt x="0" y="4110876"/>
                </a:lnTo>
                <a:lnTo>
                  <a:pt x="0" y="0"/>
                </a:lnTo>
                <a:close/>
              </a:path>
            </a:pathLst>
          </a:custGeom>
          <a:blipFill rotWithShape="1">
            <a:blip r:embed="rId3">
              <a:alphaModFix/>
            </a:blip>
            <a:stretch>
              <a:fillRect b="0" l="0" r="0" t="0"/>
            </a:stretch>
          </a:blipFill>
          <a:ln>
            <a:noFill/>
          </a:ln>
        </p:spPr>
      </p:sp>
      <p:sp>
        <p:nvSpPr>
          <p:cNvPr id="139" name="Google Shape;139;p16"/>
          <p:cNvSpPr/>
          <p:nvPr/>
        </p:nvSpPr>
        <p:spPr>
          <a:xfrm>
            <a:off x="15815553" y="6915832"/>
            <a:ext cx="2543500" cy="4195464"/>
          </a:xfrm>
          <a:custGeom>
            <a:rect b="b" l="l" r="r" t="t"/>
            <a:pathLst>
              <a:path extrusionOk="0" h="4195464" w="2543500">
                <a:moveTo>
                  <a:pt x="0" y="0"/>
                </a:moveTo>
                <a:lnTo>
                  <a:pt x="2543500" y="0"/>
                </a:lnTo>
                <a:lnTo>
                  <a:pt x="2543500" y="4195464"/>
                </a:lnTo>
                <a:lnTo>
                  <a:pt x="0" y="4195464"/>
                </a:lnTo>
                <a:lnTo>
                  <a:pt x="0" y="0"/>
                </a:lnTo>
                <a:close/>
              </a:path>
            </a:pathLst>
          </a:custGeom>
          <a:blipFill rotWithShape="1">
            <a:blip r:embed="rId4">
              <a:alphaModFix/>
            </a:blip>
            <a:stretch>
              <a:fillRect b="0" l="0" r="0" t="0"/>
            </a:stretch>
          </a:blipFill>
          <a:ln>
            <a:noFill/>
          </a:ln>
        </p:spPr>
      </p:sp>
      <p:sp>
        <p:nvSpPr>
          <p:cNvPr id="140" name="Google Shape;140;p16"/>
          <p:cNvSpPr/>
          <p:nvPr/>
        </p:nvSpPr>
        <p:spPr>
          <a:xfrm>
            <a:off x="16663562" y="-233800"/>
            <a:ext cx="1858238" cy="1858238"/>
          </a:xfrm>
          <a:custGeom>
            <a:rect b="b" l="l" r="r" t="t"/>
            <a:pathLst>
              <a:path extrusionOk="0" h="1858238" w="1858238">
                <a:moveTo>
                  <a:pt x="0" y="0"/>
                </a:moveTo>
                <a:lnTo>
                  <a:pt x="1858238" y="0"/>
                </a:lnTo>
                <a:lnTo>
                  <a:pt x="1858238" y="1858238"/>
                </a:lnTo>
                <a:lnTo>
                  <a:pt x="0" y="1858238"/>
                </a:lnTo>
                <a:lnTo>
                  <a:pt x="0" y="0"/>
                </a:lnTo>
                <a:close/>
              </a:path>
            </a:pathLst>
          </a:custGeom>
          <a:blipFill rotWithShape="1">
            <a:blip r:embed="rId5">
              <a:alphaModFix/>
            </a:blip>
            <a:stretch>
              <a:fillRect b="0" l="0" r="0" t="0"/>
            </a:stretch>
          </a:blipFill>
          <a:ln>
            <a:noFill/>
          </a:ln>
        </p:spPr>
      </p:sp>
      <p:sp>
        <p:nvSpPr>
          <p:cNvPr id="141" name="Google Shape;141;p16"/>
          <p:cNvSpPr/>
          <p:nvPr/>
        </p:nvSpPr>
        <p:spPr>
          <a:xfrm>
            <a:off x="-233800" y="8643435"/>
            <a:ext cx="1858238" cy="1858238"/>
          </a:xfrm>
          <a:custGeom>
            <a:rect b="b" l="l" r="r" t="t"/>
            <a:pathLst>
              <a:path extrusionOk="0" h="1858238" w="1858238">
                <a:moveTo>
                  <a:pt x="0" y="0"/>
                </a:moveTo>
                <a:lnTo>
                  <a:pt x="1858238" y="0"/>
                </a:lnTo>
                <a:lnTo>
                  <a:pt x="1858238" y="1858238"/>
                </a:lnTo>
                <a:lnTo>
                  <a:pt x="0" y="1858238"/>
                </a:lnTo>
                <a:lnTo>
                  <a:pt x="0" y="0"/>
                </a:lnTo>
                <a:close/>
              </a:path>
            </a:pathLst>
          </a:custGeom>
          <a:blipFill rotWithShape="1">
            <a:blip r:embed="rId6">
              <a:alphaModFix/>
            </a:blip>
            <a:stretch>
              <a:fillRect b="0" l="0" r="0" t="0"/>
            </a:stretch>
          </a:blipFill>
          <a:ln>
            <a:noFill/>
          </a:ln>
        </p:spPr>
      </p:sp>
      <p:sp>
        <p:nvSpPr>
          <p:cNvPr id="142" name="Google Shape;142;p16"/>
          <p:cNvSpPr/>
          <p:nvPr/>
        </p:nvSpPr>
        <p:spPr>
          <a:xfrm>
            <a:off x="10105766" y="2009814"/>
            <a:ext cx="6192945" cy="6810111"/>
          </a:xfrm>
          <a:custGeom>
            <a:rect b="b" l="l" r="r" t="t"/>
            <a:pathLst>
              <a:path extrusionOk="0" h="6810111" w="6192945">
                <a:moveTo>
                  <a:pt x="0" y="0"/>
                </a:moveTo>
                <a:lnTo>
                  <a:pt x="6192945" y="0"/>
                </a:lnTo>
                <a:lnTo>
                  <a:pt x="6192945" y="6810111"/>
                </a:lnTo>
                <a:lnTo>
                  <a:pt x="0" y="6810111"/>
                </a:lnTo>
                <a:lnTo>
                  <a:pt x="0" y="0"/>
                </a:lnTo>
                <a:close/>
              </a:path>
            </a:pathLst>
          </a:custGeom>
          <a:blipFill rotWithShape="1">
            <a:blip r:embed="rId7">
              <a:alphaModFix/>
            </a:blip>
            <a:stretch>
              <a:fillRect b="0" l="0" r="0" t="0"/>
            </a:stretch>
          </a:blipFill>
          <a:ln>
            <a:noFill/>
          </a:ln>
        </p:spPr>
      </p:sp>
      <p:sp>
        <p:nvSpPr>
          <p:cNvPr id="143" name="Google Shape;143;p16"/>
          <p:cNvSpPr txBox="1"/>
          <p:nvPr/>
        </p:nvSpPr>
        <p:spPr>
          <a:xfrm>
            <a:off x="2252663" y="2557636"/>
            <a:ext cx="83235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i="0" lang="en-US" sz="6399" u="none" cap="none" strike="noStrike">
                <a:solidFill>
                  <a:srgbClr val="01AFB6"/>
                </a:solidFill>
                <a:latin typeface="Ultra"/>
                <a:ea typeface="Ultra"/>
                <a:cs typeface="Ultra"/>
                <a:sym typeface="Ultra"/>
              </a:rPr>
              <a:t>Stakeholders</a:t>
            </a:r>
            <a:endParaRPr/>
          </a:p>
        </p:txBody>
      </p:sp>
      <p:sp>
        <p:nvSpPr>
          <p:cNvPr id="144" name="Google Shape;144;p16"/>
          <p:cNvSpPr txBox="1"/>
          <p:nvPr/>
        </p:nvSpPr>
        <p:spPr>
          <a:xfrm>
            <a:off x="1972104" y="3862301"/>
            <a:ext cx="7751805" cy="3724275"/>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000000"/>
              </a:buClr>
              <a:buSzPts val="3000"/>
              <a:buFont typeface="Arial"/>
              <a:buChar char="•"/>
            </a:pPr>
            <a:r>
              <a:rPr b="1" i="0" lang="en-US" sz="3000" u="none" cap="none" strike="noStrike">
                <a:solidFill>
                  <a:srgbClr val="000000"/>
                </a:solidFill>
                <a:latin typeface="Arial"/>
                <a:ea typeface="Arial"/>
                <a:cs typeface="Arial"/>
                <a:sym typeface="Arial"/>
              </a:rPr>
              <a:t>Internal Stakeholders</a:t>
            </a:r>
            <a:r>
              <a:rPr b="0" i="0" lang="en-US" sz="3000" u="none" cap="none" strike="noStrike">
                <a:solidFill>
                  <a:srgbClr val="000000"/>
                </a:solidFill>
                <a:latin typeface="Arial"/>
                <a:ea typeface="Arial"/>
                <a:cs typeface="Arial"/>
                <a:sym typeface="Arial"/>
              </a:rPr>
              <a:t>: Pfizer's Research and Development (R&amp;D) team, Data Science Team, and Clinical Researchers.</a:t>
            </a:r>
            <a:endParaRPr/>
          </a:p>
          <a:p>
            <a:pPr indent="-323850" lvl="1" marL="647700" marR="0" rtl="0" algn="l">
              <a:lnSpc>
                <a:spcPct val="140000"/>
              </a:lnSpc>
              <a:spcBef>
                <a:spcPts val="0"/>
              </a:spcBef>
              <a:spcAft>
                <a:spcPts val="0"/>
              </a:spcAft>
              <a:buClr>
                <a:srgbClr val="000000"/>
              </a:buClr>
              <a:buSzPts val="3000"/>
              <a:buFont typeface="Arial"/>
              <a:buChar char="•"/>
            </a:pPr>
            <a:r>
              <a:rPr b="1" i="0" lang="en-US" sz="3000" u="none" cap="none" strike="noStrike">
                <a:solidFill>
                  <a:srgbClr val="000000"/>
                </a:solidFill>
                <a:latin typeface="Arial"/>
                <a:ea typeface="Arial"/>
                <a:cs typeface="Arial"/>
                <a:sym typeface="Arial"/>
              </a:rPr>
              <a:t>External Stakeholders</a:t>
            </a:r>
            <a:r>
              <a:rPr b="0" i="0" lang="en-US" sz="3000" u="none" cap="none" strike="noStrike">
                <a:solidFill>
                  <a:srgbClr val="000000"/>
                </a:solidFill>
                <a:latin typeface="Arial"/>
                <a:ea typeface="Arial"/>
                <a:cs typeface="Arial"/>
                <a:sym typeface="Arial"/>
              </a:rPr>
              <a:t>: Medical professionals, regulatory bodies, and patients.</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148" name="Shape 148"/>
        <p:cNvGrpSpPr/>
        <p:nvPr/>
      </p:nvGrpSpPr>
      <p:grpSpPr>
        <a:xfrm>
          <a:off x="0" y="0"/>
          <a:ext cx="0" cy="0"/>
          <a:chOff x="0" y="0"/>
          <a:chExt cx="0" cy="0"/>
        </a:xfrm>
      </p:grpSpPr>
      <p:sp>
        <p:nvSpPr>
          <p:cNvPr id="149" name="Google Shape;149;p17"/>
          <p:cNvSpPr txBox="1"/>
          <p:nvPr/>
        </p:nvSpPr>
        <p:spPr>
          <a:xfrm>
            <a:off x="2409514" y="1794045"/>
            <a:ext cx="13232700" cy="2031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i="0" lang="en-US" sz="6000" u="none" cap="none" strike="noStrike">
                <a:solidFill>
                  <a:srgbClr val="01AFB6"/>
                </a:solidFill>
                <a:latin typeface="Ultra"/>
                <a:ea typeface="Ultra"/>
                <a:cs typeface="Ultra"/>
                <a:sym typeface="Ultra"/>
              </a:rPr>
              <a:t>KPI’S(KEY PERFORMANCE INDICATOR)</a:t>
            </a:r>
            <a:endParaRPr/>
          </a:p>
        </p:txBody>
      </p:sp>
      <p:sp>
        <p:nvSpPr>
          <p:cNvPr id="150" name="Google Shape;150;p17"/>
          <p:cNvSpPr/>
          <p:nvPr/>
        </p:nvSpPr>
        <p:spPr>
          <a:xfrm>
            <a:off x="15866067" y="-1657344"/>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3">
              <a:alphaModFix/>
            </a:blip>
            <a:stretch>
              <a:fillRect b="0" l="0" r="0" t="0"/>
            </a:stretch>
          </a:blipFill>
          <a:ln>
            <a:noFill/>
          </a:ln>
        </p:spPr>
      </p:sp>
      <p:sp>
        <p:nvSpPr>
          <p:cNvPr id="151" name="Google Shape;151;p17"/>
          <p:cNvSpPr/>
          <p:nvPr/>
        </p:nvSpPr>
        <p:spPr>
          <a:xfrm>
            <a:off x="-12419" y="-1657344"/>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3">
              <a:alphaModFix/>
            </a:blip>
            <a:stretch>
              <a:fillRect b="0" l="0" r="0" t="0"/>
            </a:stretch>
          </a:blipFill>
          <a:ln>
            <a:noFill/>
          </a:ln>
        </p:spPr>
      </p:sp>
      <p:sp>
        <p:nvSpPr>
          <p:cNvPr id="152" name="Google Shape;152;p17"/>
          <p:cNvSpPr/>
          <p:nvPr/>
        </p:nvSpPr>
        <p:spPr>
          <a:xfrm flipH="1">
            <a:off x="1316643" y="4870620"/>
            <a:ext cx="4665318" cy="4665318"/>
          </a:xfrm>
          <a:custGeom>
            <a:rect b="b" l="l" r="r" t="t"/>
            <a:pathLst>
              <a:path extrusionOk="0" h="4665318" w="4665318">
                <a:moveTo>
                  <a:pt x="4665318" y="0"/>
                </a:moveTo>
                <a:lnTo>
                  <a:pt x="0" y="0"/>
                </a:lnTo>
                <a:lnTo>
                  <a:pt x="0" y="4665317"/>
                </a:lnTo>
                <a:lnTo>
                  <a:pt x="4665318" y="4665317"/>
                </a:lnTo>
                <a:lnTo>
                  <a:pt x="4665318" y="0"/>
                </a:lnTo>
                <a:close/>
              </a:path>
            </a:pathLst>
          </a:custGeom>
          <a:blipFill rotWithShape="1">
            <a:blip r:embed="rId4">
              <a:alphaModFix/>
            </a:blip>
            <a:stretch>
              <a:fillRect b="0" l="0" r="0" t="0"/>
            </a:stretch>
          </a:blipFill>
          <a:ln>
            <a:noFill/>
          </a:ln>
        </p:spPr>
      </p:sp>
      <p:sp>
        <p:nvSpPr>
          <p:cNvPr id="153" name="Google Shape;153;p17"/>
          <p:cNvSpPr/>
          <p:nvPr/>
        </p:nvSpPr>
        <p:spPr>
          <a:xfrm flipH="1">
            <a:off x="6811188" y="4870620"/>
            <a:ext cx="4665318" cy="4665318"/>
          </a:xfrm>
          <a:custGeom>
            <a:rect b="b" l="l" r="r" t="t"/>
            <a:pathLst>
              <a:path extrusionOk="0" h="4665318" w="4665318">
                <a:moveTo>
                  <a:pt x="4665317" y="0"/>
                </a:moveTo>
                <a:lnTo>
                  <a:pt x="0" y="0"/>
                </a:lnTo>
                <a:lnTo>
                  <a:pt x="0" y="4665317"/>
                </a:lnTo>
                <a:lnTo>
                  <a:pt x="4665317" y="4665317"/>
                </a:lnTo>
                <a:lnTo>
                  <a:pt x="4665317" y="0"/>
                </a:lnTo>
                <a:close/>
              </a:path>
            </a:pathLst>
          </a:custGeom>
          <a:blipFill rotWithShape="1">
            <a:blip r:embed="rId4">
              <a:alphaModFix/>
            </a:blip>
            <a:stretch>
              <a:fillRect b="0" l="0" r="0" t="0"/>
            </a:stretch>
          </a:blipFill>
          <a:ln>
            <a:noFill/>
          </a:ln>
        </p:spPr>
      </p:sp>
      <p:sp>
        <p:nvSpPr>
          <p:cNvPr id="154" name="Google Shape;154;p17"/>
          <p:cNvSpPr/>
          <p:nvPr/>
        </p:nvSpPr>
        <p:spPr>
          <a:xfrm flipH="1">
            <a:off x="12305732" y="4870620"/>
            <a:ext cx="4665318" cy="4665318"/>
          </a:xfrm>
          <a:custGeom>
            <a:rect b="b" l="l" r="r" t="t"/>
            <a:pathLst>
              <a:path extrusionOk="0" h="4665318" w="4665318">
                <a:moveTo>
                  <a:pt x="4665318" y="0"/>
                </a:moveTo>
                <a:lnTo>
                  <a:pt x="0" y="0"/>
                </a:lnTo>
                <a:lnTo>
                  <a:pt x="0" y="4665317"/>
                </a:lnTo>
                <a:lnTo>
                  <a:pt x="4665318" y="4665317"/>
                </a:lnTo>
                <a:lnTo>
                  <a:pt x="4665318" y="0"/>
                </a:lnTo>
                <a:close/>
              </a:path>
            </a:pathLst>
          </a:custGeom>
          <a:blipFill rotWithShape="1">
            <a:blip r:embed="rId4">
              <a:alphaModFix/>
            </a:blip>
            <a:stretch>
              <a:fillRect b="0" l="0" r="0" t="0"/>
            </a:stretch>
          </a:blipFill>
          <a:ln>
            <a:noFill/>
          </a:ln>
        </p:spPr>
      </p:sp>
      <p:sp>
        <p:nvSpPr>
          <p:cNvPr id="155" name="Google Shape;155;p17"/>
          <p:cNvSpPr txBox="1"/>
          <p:nvPr/>
        </p:nvSpPr>
        <p:spPr>
          <a:xfrm>
            <a:off x="1353884" y="6544608"/>
            <a:ext cx="4628629" cy="6000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00C4CC"/>
                </a:solidFill>
                <a:latin typeface="Arial"/>
                <a:ea typeface="Arial"/>
                <a:cs typeface="Arial"/>
                <a:sym typeface="Arial"/>
              </a:rPr>
              <a:t>Positive Mutations</a:t>
            </a:r>
            <a:endParaRPr/>
          </a:p>
        </p:txBody>
      </p:sp>
      <p:sp>
        <p:nvSpPr>
          <p:cNvPr id="156" name="Google Shape;156;p17"/>
          <p:cNvSpPr txBox="1"/>
          <p:nvPr/>
        </p:nvSpPr>
        <p:spPr>
          <a:xfrm>
            <a:off x="6811188" y="6491586"/>
            <a:ext cx="4628629" cy="6000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00C4CC"/>
                </a:solidFill>
                <a:latin typeface="Arial"/>
                <a:ea typeface="Arial"/>
                <a:cs typeface="Arial"/>
                <a:sym typeface="Arial"/>
              </a:rPr>
              <a:t>Success Rate</a:t>
            </a:r>
            <a:endParaRPr/>
          </a:p>
        </p:txBody>
      </p:sp>
      <p:sp>
        <p:nvSpPr>
          <p:cNvPr id="157" name="Google Shape;157;p17"/>
          <p:cNvSpPr txBox="1"/>
          <p:nvPr/>
        </p:nvSpPr>
        <p:spPr>
          <a:xfrm>
            <a:off x="12305732" y="6348711"/>
            <a:ext cx="4628629" cy="120015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999" u="none" cap="none" strike="noStrike">
                <a:solidFill>
                  <a:srgbClr val="00C4CC"/>
                </a:solidFill>
                <a:latin typeface="Arial"/>
                <a:ea typeface="Arial"/>
                <a:cs typeface="Arial"/>
                <a:sym typeface="Arial"/>
              </a:rPr>
              <a:t>Avg Survival Rate (In Months)</a:t>
            </a:r>
            <a:endParaRPr/>
          </a:p>
        </p:txBody>
      </p:sp>
      <p:sp>
        <p:nvSpPr>
          <p:cNvPr id="158" name="Google Shape;158;p17"/>
          <p:cNvSpPr txBox="1"/>
          <p:nvPr/>
        </p:nvSpPr>
        <p:spPr>
          <a:xfrm>
            <a:off x="1331249" y="7464405"/>
            <a:ext cx="4375038" cy="65595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799" u="none" cap="none" strike="noStrike">
                <a:solidFill>
                  <a:srgbClr val="EFEFFF"/>
                </a:solidFill>
                <a:latin typeface="Arial"/>
                <a:ea typeface="Arial"/>
                <a:cs typeface="Arial"/>
                <a:sym typeface="Arial"/>
              </a:rPr>
              <a:t>471</a:t>
            </a:r>
            <a:endParaRPr/>
          </a:p>
        </p:txBody>
      </p:sp>
      <p:sp>
        <p:nvSpPr>
          <p:cNvPr id="159" name="Google Shape;159;p17"/>
          <p:cNvSpPr txBox="1"/>
          <p:nvPr/>
        </p:nvSpPr>
        <p:spPr>
          <a:xfrm>
            <a:off x="6956481" y="7464406"/>
            <a:ext cx="4375038" cy="6559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EFEFFF"/>
                </a:solidFill>
                <a:latin typeface="Arial"/>
                <a:ea typeface="Arial"/>
                <a:cs typeface="Arial"/>
                <a:sym typeface="Arial"/>
              </a:rPr>
              <a:t>34.70%</a:t>
            </a:r>
            <a:endParaRPr/>
          </a:p>
        </p:txBody>
      </p:sp>
      <p:sp>
        <p:nvSpPr>
          <p:cNvPr id="160" name="Google Shape;160;p17"/>
          <p:cNvSpPr txBox="1"/>
          <p:nvPr/>
        </p:nvSpPr>
        <p:spPr>
          <a:xfrm>
            <a:off x="12450872" y="7625061"/>
            <a:ext cx="4375038" cy="6559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EFEFFF"/>
                </a:solidFill>
                <a:latin typeface="Arial"/>
                <a:ea typeface="Arial"/>
                <a:cs typeface="Arial"/>
                <a:sym typeface="Arial"/>
              </a:rPr>
              <a:t>14.96</a:t>
            </a:r>
            <a:endParaRPr/>
          </a:p>
        </p:txBody>
      </p:sp>
      <p:sp>
        <p:nvSpPr>
          <p:cNvPr id="161" name="Google Shape;161;p17"/>
          <p:cNvSpPr/>
          <p:nvPr/>
        </p:nvSpPr>
        <p:spPr>
          <a:xfrm>
            <a:off x="3031094" y="5175627"/>
            <a:ext cx="963534" cy="963534"/>
          </a:xfrm>
          <a:custGeom>
            <a:rect b="b" l="l" r="r" t="t"/>
            <a:pathLst>
              <a:path extrusionOk="0" h="963534" w="963534">
                <a:moveTo>
                  <a:pt x="0" y="0"/>
                </a:moveTo>
                <a:lnTo>
                  <a:pt x="963535" y="0"/>
                </a:lnTo>
                <a:lnTo>
                  <a:pt x="963535" y="963534"/>
                </a:lnTo>
                <a:lnTo>
                  <a:pt x="0" y="963534"/>
                </a:lnTo>
                <a:lnTo>
                  <a:pt x="0" y="0"/>
                </a:lnTo>
                <a:close/>
              </a:path>
            </a:pathLst>
          </a:custGeom>
          <a:blipFill rotWithShape="1">
            <a:blip r:embed="rId5">
              <a:alphaModFix/>
            </a:blip>
            <a:stretch>
              <a:fillRect b="0" l="0" r="0" t="0"/>
            </a:stretch>
          </a:blipFill>
          <a:ln>
            <a:noFill/>
          </a:ln>
        </p:spPr>
      </p:sp>
      <p:sp>
        <p:nvSpPr>
          <p:cNvPr id="162" name="Google Shape;162;p17"/>
          <p:cNvSpPr/>
          <p:nvPr/>
        </p:nvSpPr>
        <p:spPr>
          <a:xfrm>
            <a:off x="8631482" y="5089902"/>
            <a:ext cx="1025036" cy="963534"/>
          </a:xfrm>
          <a:custGeom>
            <a:rect b="b" l="l" r="r" t="t"/>
            <a:pathLst>
              <a:path extrusionOk="0" h="963534" w="1025036">
                <a:moveTo>
                  <a:pt x="0" y="0"/>
                </a:moveTo>
                <a:lnTo>
                  <a:pt x="1025036" y="0"/>
                </a:lnTo>
                <a:lnTo>
                  <a:pt x="1025036" y="963534"/>
                </a:lnTo>
                <a:lnTo>
                  <a:pt x="0" y="963534"/>
                </a:lnTo>
                <a:lnTo>
                  <a:pt x="0" y="0"/>
                </a:lnTo>
                <a:close/>
              </a:path>
            </a:pathLst>
          </a:custGeom>
          <a:blipFill rotWithShape="1">
            <a:blip r:embed="rId6">
              <a:alphaModFix/>
            </a:blip>
            <a:stretch>
              <a:fillRect b="0" l="0" r="0" t="0"/>
            </a:stretch>
          </a:blipFill>
          <a:ln>
            <a:noFill/>
          </a:ln>
        </p:spPr>
      </p:sp>
      <p:sp>
        <p:nvSpPr>
          <p:cNvPr id="163" name="Google Shape;163;p17"/>
          <p:cNvSpPr/>
          <p:nvPr/>
        </p:nvSpPr>
        <p:spPr>
          <a:xfrm>
            <a:off x="14165079" y="5143500"/>
            <a:ext cx="909936" cy="909936"/>
          </a:xfrm>
          <a:custGeom>
            <a:rect b="b" l="l" r="r" t="t"/>
            <a:pathLst>
              <a:path extrusionOk="0" h="909936" w="909936">
                <a:moveTo>
                  <a:pt x="0" y="0"/>
                </a:moveTo>
                <a:lnTo>
                  <a:pt x="909936" y="0"/>
                </a:lnTo>
                <a:lnTo>
                  <a:pt x="909936" y="909936"/>
                </a:lnTo>
                <a:lnTo>
                  <a:pt x="0" y="909936"/>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167" name="Shape 167"/>
        <p:cNvGrpSpPr/>
        <p:nvPr/>
      </p:nvGrpSpPr>
      <p:grpSpPr>
        <a:xfrm>
          <a:off x="0" y="0"/>
          <a:ext cx="0" cy="0"/>
          <a:chOff x="0" y="0"/>
          <a:chExt cx="0" cy="0"/>
        </a:xfrm>
      </p:grpSpPr>
      <p:sp>
        <p:nvSpPr>
          <p:cNvPr id="168" name="Google Shape;168;p18"/>
          <p:cNvSpPr txBox="1"/>
          <p:nvPr/>
        </p:nvSpPr>
        <p:spPr>
          <a:xfrm>
            <a:off x="2409514" y="1794045"/>
            <a:ext cx="13232700" cy="2031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i="0" lang="en-US" sz="6000" u="none" cap="none" strike="noStrike">
                <a:solidFill>
                  <a:srgbClr val="01AFB6"/>
                </a:solidFill>
                <a:latin typeface="Ultra"/>
                <a:ea typeface="Ultra"/>
                <a:cs typeface="Ultra"/>
                <a:sym typeface="Ultra"/>
              </a:rPr>
              <a:t>KPI’S(KEY PERFORMANCE INDICATOR)</a:t>
            </a:r>
            <a:endParaRPr/>
          </a:p>
        </p:txBody>
      </p:sp>
      <p:sp>
        <p:nvSpPr>
          <p:cNvPr id="169" name="Google Shape;169;p18"/>
          <p:cNvSpPr/>
          <p:nvPr/>
        </p:nvSpPr>
        <p:spPr>
          <a:xfrm>
            <a:off x="15866067" y="-1657344"/>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3">
              <a:alphaModFix/>
            </a:blip>
            <a:stretch>
              <a:fillRect b="0" l="0" r="0" t="0"/>
            </a:stretch>
          </a:blipFill>
          <a:ln>
            <a:noFill/>
          </a:ln>
        </p:spPr>
      </p:sp>
      <p:sp>
        <p:nvSpPr>
          <p:cNvPr id="170" name="Google Shape;170;p18"/>
          <p:cNvSpPr/>
          <p:nvPr/>
        </p:nvSpPr>
        <p:spPr>
          <a:xfrm>
            <a:off x="-12419" y="-1657344"/>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3">
              <a:alphaModFix/>
            </a:blip>
            <a:stretch>
              <a:fillRect b="0" l="0" r="0" t="0"/>
            </a:stretch>
          </a:blipFill>
          <a:ln>
            <a:noFill/>
          </a:ln>
        </p:spPr>
      </p:sp>
      <p:sp>
        <p:nvSpPr>
          <p:cNvPr id="171" name="Google Shape;171;p18"/>
          <p:cNvSpPr/>
          <p:nvPr/>
        </p:nvSpPr>
        <p:spPr>
          <a:xfrm flipH="1">
            <a:off x="1316643" y="4870620"/>
            <a:ext cx="4665318" cy="4665318"/>
          </a:xfrm>
          <a:custGeom>
            <a:rect b="b" l="l" r="r" t="t"/>
            <a:pathLst>
              <a:path extrusionOk="0" h="4665318" w="4665318">
                <a:moveTo>
                  <a:pt x="4665318" y="0"/>
                </a:moveTo>
                <a:lnTo>
                  <a:pt x="0" y="0"/>
                </a:lnTo>
                <a:lnTo>
                  <a:pt x="0" y="4665317"/>
                </a:lnTo>
                <a:lnTo>
                  <a:pt x="4665318" y="4665317"/>
                </a:lnTo>
                <a:lnTo>
                  <a:pt x="4665318" y="0"/>
                </a:lnTo>
                <a:close/>
              </a:path>
            </a:pathLst>
          </a:custGeom>
          <a:blipFill rotWithShape="1">
            <a:blip r:embed="rId4">
              <a:alphaModFix/>
            </a:blip>
            <a:stretch>
              <a:fillRect b="0" l="0" r="0" t="0"/>
            </a:stretch>
          </a:blipFill>
          <a:ln>
            <a:noFill/>
          </a:ln>
        </p:spPr>
      </p:sp>
      <p:sp>
        <p:nvSpPr>
          <p:cNvPr id="172" name="Google Shape;172;p18"/>
          <p:cNvSpPr/>
          <p:nvPr/>
        </p:nvSpPr>
        <p:spPr>
          <a:xfrm flipH="1">
            <a:off x="6811188" y="4870620"/>
            <a:ext cx="4665318" cy="4665318"/>
          </a:xfrm>
          <a:custGeom>
            <a:rect b="b" l="l" r="r" t="t"/>
            <a:pathLst>
              <a:path extrusionOk="0" h="4665318" w="4665318">
                <a:moveTo>
                  <a:pt x="4665317" y="0"/>
                </a:moveTo>
                <a:lnTo>
                  <a:pt x="0" y="0"/>
                </a:lnTo>
                <a:lnTo>
                  <a:pt x="0" y="4665317"/>
                </a:lnTo>
                <a:lnTo>
                  <a:pt x="4665317" y="4665317"/>
                </a:lnTo>
                <a:lnTo>
                  <a:pt x="4665317" y="0"/>
                </a:lnTo>
                <a:close/>
              </a:path>
            </a:pathLst>
          </a:custGeom>
          <a:blipFill rotWithShape="1">
            <a:blip r:embed="rId4">
              <a:alphaModFix/>
            </a:blip>
            <a:stretch>
              <a:fillRect b="0" l="0" r="0" t="0"/>
            </a:stretch>
          </a:blipFill>
          <a:ln>
            <a:noFill/>
          </a:ln>
        </p:spPr>
      </p:sp>
      <p:sp>
        <p:nvSpPr>
          <p:cNvPr id="173" name="Google Shape;173;p18"/>
          <p:cNvSpPr/>
          <p:nvPr/>
        </p:nvSpPr>
        <p:spPr>
          <a:xfrm flipH="1">
            <a:off x="12305732" y="4870620"/>
            <a:ext cx="4665318" cy="4665318"/>
          </a:xfrm>
          <a:custGeom>
            <a:rect b="b" l="l" r="r" t="t"/>
            <a:pathLst>
              <a:path extrusionOk="0" h="4665318" w="4665318">
                <a:moveTo>
                  <a:pt x="4665318" y="0"/>
                </a:moveTo>
                <a:lnTo>
                  <a:pt x="0" y="0"/>
                </a:lnTo>
                <a:lnTo>
                  <a:pt x="0" y="4665317"/>
                </a:lnTo>
                <a:lnTo>
                  <a:pt x="4665318" y="4665317"/>
                </a:lnTo>
                <a:lnTo>
                  <a:pt x="4665318" y="0"/>
                </a:lnTo>
                <a:close/>
              </a:path>
            </a:pathLst>
          </a:custGeom>
          <a:blipFill rotWithShape="1">
            <a:blip r:embed="rId4">
              <a:alphaModFix/>
            </a:blip>
            <a:stretch>
              <a:fillRect b="0" l="0" r="0" t="0"/>
            </a:stretch>
          </a:blipFill>
          <a:ln>
            <a:noFill/>
          </a:ln>
        </p:spPr>
      </p:sp>
      <p:sp>
        <p:nvSpPr>
          <p:cNvPr id="174" name="Google Shape;174;p18"/>
          <p:cNvSpPr txBox="1"/>
          <p:nvPr/>
        </p:nvSpPr>
        <p:spPr>
          <a:xfrm>
            <a:off x="1353884" y="6341885"/>
            <a:ext cx="4628629" cy="120015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999" u="none" cap="none" strike="noStrike">
                <a:solidFill>
                  <a:srgbClr val="00C4CC"/>
                </a:solidFill>
                <a:latin typeface="Arial"/>
                <a:ea typeface="Arial"/>
                <a:cs typeface="Arial"/>
                <a:sym typeface="Arial"/>
              </a:rPr>
              <a:t>Average Efficacy Score</a:t>
            </a:r>
            <a:endParaRPr/>
          </a:p>
        </p:txBody>
      </p:sp>
      <p:sp>
        <p:nvSpPr>
          <p:cNvPr id="175" name="Google Shape;175;p18"/>
          <p:cNvSpPr txBox="1"/>
          <p:nvPr/>
        </p:nvSpPr>
        <p:spPr>
          <a:xfrm>
            <a:off x="6811188" y="6491586"/>
            <a:ext cx="4628629" cy="990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300" u="none" cap="none" strike="noStrike">
                <a:solidFill>
                  <a:srgbClr val="00C4CC"/>
                </a:solidFill>
                <a:latin typeface="Arial"/>
                <a:ea typeface="Arial"/>
                <a:cs typeface="Arial"/>
                <a:sym typeface="Arial"/>
              </a:rPr>
              <a:t>Average Progression Free Survival</a:t>
            </a:r>
            <a:endParaRPr/>
          </a:p>
        </p:txBody>
      </p:sp>
      <p:sp>
        <p:nvSpPr>
          <p:cNvPr id="176" name="Google Shape;176;p18"/>
          <p:cNvSpPr txBox="1"/>
          <p:nvPr/>
        </p:nvSpPr>
        <p:spPr>
          <a:xfrm>
            <a:off x="12305732" y="6348711"/>
            <a:ext cx="4628629" cy="120015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999" u="none" cap="none" strike="noStrike">
                <a:solidFill>
                  <a:srgbClr val="00C4CC"/>
                </a:solidFill>
                <a:latin typeface="Arial"/>
                <a:ea typeface="Arial"/>
                <a:cs typeface="Arial"/>
                <a:sym typeface="Arial"/>
              </a:rPr>
              <a:t>Avg Survival Rate (In Months)</a:t>
            </a:r>
            <a:endParaRPr/>
          </a:p>
        </p:txBody>
      </p:sp>
      <p:sp>
        <p:nvSpPr>
          <p:cNvPr id="177" name="Google Shape;177;p18"/>
          <p:cNvSpPr txBox="1"/>
          <p:nvPr/>
        </p:nvSpPr>
        <p:spPr>
          <a:xfrm>
            <a:off x="1312199" y="7910176"/>
            <a:ext cx="4375038" cy="65595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799" u="none" cap="none" strike="noStrike">
                <a:solidFill>
                  <a:srgbClr val="EFEFFF"/>
                </a:solidFill>
                <a:latin typeface="Arial"/>
                <a:ea typeface="Arial"/>
                <a:cs typeface="Arial"/>
                <a:sym typeface="Arial"/>
              </a:rPr>
              <a:t>5.4</a:t>
            </a:r>
            <a:endParaRPr/>
          </a:p>
        </p:txBody>
      </p:sp>
      <p:sp>
        <p:nvSpPr>
          <p:cNvPr id="178" name="Google Shape;178;p18"/>
          <p:cNvSpPr txBox="1"/>
          <p:nvPr/>
        </p:nvSpPr>
        <p:spPr>
          <a:xfrm>
            <a:off x="6838385" y="7758411"/>
            <a:ext cx="4375038" cy="6559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EFEFFF"/>
                </a:solidFill>
                <a:latin typeface="Arial"/>
                <a:ea typeface="Arial"/>
                <a:cs typeface="Arial"/>
                <a:sym typeface="Arial"/>
              </a:rPr>
              <a:t>11.59</a:t>
            </a:r>
            <a:endParaRPr/>
          </a:p>
        </p:txBody>
      </p:sp>
      <p:sp>
        <p:nvSpPr>
          <p:cNvPr id="179" name="Google Shape;179;p18"/>
          <p:cNvSpPr txBox="1"/>
          <p:nvPr/>
        </p:nvSpPr>
        <p:spPr>
          <a:xfrm>
            <a:off x="12450872" y="7625061"/>
            <a:ext cx="4375038" cy="6559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EFEFFF"/>
                </a:solidFill>
                <a:latin typeface="Arial"/>
                <a:ea typeface="Arial"/>
                <a:cs typeface="Arial"/>
                <a:sym typeface="Arial"/>
              </a:rPr>
              <a:t>14.96</a:t>
            </a:r>
            <a:endParaRPr/>
          </a:p>
        </p:txBody>
      </p:sp>
      <p:sp>
        <p:nvSpPr>
          <p:cNvPr id="180" name="Google Shape;180;p18"/>
          <p:cNvSpPr/>
          <p:nvPr/>
        </p:nvSpPr>
        <p:spPr>
          <a:xfrm>
            <a:off x="3031094" y="5175627"/>
            <a:ext cx="963534" cy="963534"/>
          </a:xfrm>
          <a:custGeom>
            <a:rect b="b" l="l" r="r" t="t"/>
            <a:pathLst>
              <a:path extrusionOk="0" h="963534" w="963534">
                <a:moveTo>
                  <a:pt x="0" y="0"/>
                </a:moveTo>
                <a:lnTo>
                  <a:pt x="963535" y="0"/>
                </a:lnTo>
                <a:lnTo>
                  <a:pt x="963535" y="963534"/>
                </a:lnTo>
                <a:lnTo>
                  <a:pt x="0" y="963534"/>
                </a:lnTo>
                <a:lnTo>
                  <a:pt x="0" y="0"/>
                </a:lnTo>
                <a:close/>
              </a:path>
            </a:pathLst>
          </a:custGeom>
          <a:blipFill rotWithShape="1">
            <a:blip r:embed="rId5">
              <a:alphaModFix/>
            </a:blip>
            <a:stretch>
              <a:fillRect b="0" l="0" r="0" t="0"/>
            </a:stretch>
          </a:blipFill>
          <a:ln>
            <a:noFill/>
          </a:ln>
        </p:spPr>
      </p:sp>
      <p:sp>
        <p:nvSpPr>
          <p:cNvPr id="181" name="Google Shape;181;p18"/>
          <p:cNvSpPr/>
          <p:nvPr/>
        </p:nvSpPr>
        <p:spPr>
          <a:xfrm>
            <a:off x="8631482" y="5089902"/>
            <a:ext cx="1025036" cy="963534"/>
          </a:xfrm>
          <a:custGeom>
            <a:rect b="b" l="l" r="r" t="t"/>
            <a:pathLst>
              <a:path extrusionOk="0" h="963534" w="1025036">
                <a:moveTo>
                  <a:pt x="0" y="0"/>
                </a:moveTo>
                <a:lnTo>
                  <a:pt x="1025036" y="0"/>
                </a:lnTo>
                <a:lnTo>
                  <a:pt x="1025036" y="963534"/>
                </a:lnTo>
                <a:lnTo>
                  <a:pt x="0" y="963534"/>
                </a:lnTo>
                <a:lnTo>
                  <a:pt x="0" y="0"/>
                </a:lnTo>
                <a:close/>
              </a:path>
            </a:pathLst>
          </a:custGeom>
          <a:blipFill rotWithShape="1">
            <a:blip r:embed="rId6">
              <a:alphaModFix/>
            </a:blip>
            <a:stretch>
              <a:fillRect b="0" l="0" r="0" t="0"/>
            </a:stretch>
          </a:blipFill>
          <a:ln>
            <a:noFill/>
          </a:ln>
        </p:spPr>
      </p:sp>
      <p:sp>
        <p:nvSpPr>
          <p:cNvPr id="182" name="Google Shape;182;p18"/>
          <p:cNvSpPr/>
          <p:nvPr/>
        </p:nvSpPr>
        <p:spPr>
          <a:xfrm>
            <a:off x="14165079" y="5143500"/>
            <a:ext cx="909936" cy="909936"/>
          </a:xfrm>
          <a:custGeom>
            <a:rect b="b" l="l" r="r" t="t"/>
            <a:pathLst>
              <a:path extrusionOk="0" h="909936" w="909936">
                <a:moveTo>
                  <a:pt x="0" y="0"/>
                </a:moveTo>
                <a:lnTo>
                  <a:pt x="909936" y="0"/>
                </a:lnTo>
                <a:lnTo>
                  <a:pt x="909936" y="909936"/>
                </a:lnTo>
                <a:lnTo>
                  <a:pt x="0" y="909936"/>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186" name="Shape 186"/>
        <p:cNvGrpSpPr/>
        <p:nvPr/>
      </p:nvGrpSpPr>
      <p:grpSpPr>
        <a:xfrm>
          <a:off x="0" y="0"/>
          <a:ext cx="0" cy="0"/>
          <a:chOff x="0" y="0"/>
          <a:chExt cx="0" cy="0"/>
        </a:xfrm>
      </p:grpSpPr>
      <p:sp>
        <p:nvSpPr>
          <p:cNvPr id="187" name="Google Shape;187;p19"/>
          <p:cNvSpPr/>
          <p:nvPr/>
        </p:nvSpPr>
        <p:spPr>
          <a:xfrm>
            <a:off x="16663562" y="-233800"/>
            <a:ext cx="1858238" cy="1858238"/>
          </a:xfrm>
          <a:custGeom>
            <a:rect b="b" l="l" r="r" t="t"/>
            <a:pathLst>
              <a:path extrusionOk="0" h="1858238" w="1858238">
                <a:moveTo>
                  <a:pt x="0" y="0"/>
                </a:moveTo>
                <a:lnTo>
                  <a:pt x="1858238" y="0"/>
                </a:lnTo>
                <a:lnTo>
                  <a:pt x="1858238" y="1858238"/>
                </a:lnTo>
                <a:lnTo>
                  <a:pt x="0" y="1858238"/>
                </a:lnTo>
                <a:lnTo>
                  <a:pt x="0" y="0"/>
                </a:lnTo>
                <a:close/>
              </a:path>
            </a:pathLst>
          </a:custGeom>
          <a:blipFill rotWithShape="1">
            <a:blip r:embed="rId3">
              <a:alphaModFix/>
            </a:blip>
            <a:stretch>
              <a:fillRect b="0" l="0" r="0" t="0"/>
            </a:stretch>
          </a:blipFill>
          <a:ln>
            <a:noFill/>
          </a:ln>
        </p:spPr>
      </p:sp>
      <p:sp>
        <p:nvSpPr>
          <p:cNvPr id="188" name="Google Shape;188;p19"/>
          <p:cNvSpPr/>
          <p:nvPr/>
        </p:nvSpPr>
        <p:spPr>
          <a:xfrm>
            <a:off x="-797689" y="-873269"/>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4">
              <a:alphaModFix/>
            </a:blip>
            <a:stretch>
              <a:fillRect b="0" l="0" r="0" t="0"/>
            </a:stretch>
          </a:blipFill>
          <a:ln>
            <a:noFill/>
          </a:ln>
        </p:spPr>
      </p:sp>
      <p:sp>
        <p:nvSpPr>
          <p:cNvPr id="189" name="Google Shape;189;p19"/>
          <p:cNvSpPr/>
          <p:nvPr/>
        </p:nvSpPr>
        <p:spPr>
          <a:xfrm>
            <a:off x="1624244" y="-1712015"/>
            <a:ext cx="2339097" cy="3858305"/>
          </a:xfrm>
          <a:custGeom>
            <a:rect b="b" l="l" r="r" t="t"/>
            <a:pathLst>
              <a:path extrusionOk="0" h="3858305" w="2339097">
                <a:moveTo>
                  <a:pt x="0" y="0"/>
                </a:moveTo>
                <a:lnTo>
                  <a:pt x="2339098" y="0"/>
                </a:lnTo>
                <a:lnTo>
                  <a:pt x="2339098" y="3858305"/>
                </a:lnTo>
                <a:lnTo>
                  <a:pt x="0" y="3858305"/>
                </a:lnTo>
                <a:lnTo>
                  <a:pt x="0" y="0"/>
                </a:lnTo>
                <a:close/>
              </a:path>
            </a:pathLst>
          </a:custGeom>
          <a:blipFill rotWithShape="1">
            <a:blip r:embed="rId5">
              <a:alphaModFix/>
            </a:blip>
            <a:stretch>
              <a:fillRect b="0" l="0" r="0" t="0"/>
            </a:stretch>
          </a:blipFill>
          <a:ln>
            <a:noFill/>
          </a:ln>
        </p:spPr>
      </p:sp>
      <p:sp>
        <p:nvSpPr>
          <p:cNvPr id="190" name="Google Shape;190;p19"/>
          <p:cNvSpPr/>
          <p:nvPr/>
        </p:nvSpPr>
        <p:spPr>
          <a:xfrm>
            <a:off x="3403375" y="3879650"/>
            <a:ext cx="12086106" cy="5497645"/>
          </a:xfrm>
          <a:custGeom>
            <a:rect b="b" l="l" r="r" t="t"/>
            <a:pathLst>
              <a:path extrusionOk="0" h="4875960" w="7899416">
                <a:moveTo>
                  <a:pt x="0" y="0"/>
                </a:moveTo>
                <a:lnTo>
                  <a:pt x="7899416" y="0"/>
                </a:lnTo>
                <a:lnTo>
                  <a:pt x="7899416" y="4875960"/>
                </a:lnTo>
                <a:lnTo>
                  <a:pt x="0" y="4875960"/>
                </a:lnTo>
                <a:lnTo>
                  <a:pt x="0" y="0"/>
                </a:lnTo>
                <a:close/>
              </a:path>
            </a:pathLst>
          </a:custGeom>
          <a:blipFill rotWithShape="1">
            <a:blip r:embed="rId6">
              <a:alphaModFix/>
            </a:blip>
            <a:stretch>
              <a:fillRect b="-395" l="0" r="0" t="-396"/>
            </a:stretch>
          </a:blipFill>
          <a:ln>
            <a:noFill/>
          </a:ln>
        </p:spPr>
      </p:sp>
      <p:sp>
        <p:nvSpPr>
          <p:cNvPr id="191" name="Google Shape;191;p19"/>
          <p:cNvSpPr txBox="1"/>
          <p:nvPr/>
        </p:nvSpPr>
        <p:spPr>
          <a:xfrm>
            <a:off x="4572000" y="1036625"/>
            <a:ext cx="11761500" cy="923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i="0" lang="en-US" sz="6000" u="none" cap="none" strike="noStrike">
                <a:solidFill>
                  <a:srgbClr val="01AFB6"/>
                </a:solidFill>
                <a:latin typeface="Ultra"/>
                <a:ea typeface="Ultra"/>
                <a:cs typeface="Ultra"/>
                <a:sym typeface="Ultra"/>
              </a:rPr>
              <a:t>Recommended Analysis</a:t>
            </a:r>
            <a:endParaRPr sz="6000"/>
          </a:p>
        </p:txBody>
      </p:sp>
      <p:sp>
        <p:nvSpPr>
          <p:cNvPr id="192" name="Google Shape;192;p19"/>
          <p:cNvSpPr txBox="1"/>
          <p:nvPr/>
        </p:nvSpPr>
        <p:spPr>
          <a:xfrm>
            <a:off x="3963350" y="2582875"/>
            <a:ext cx="12086100" cy="538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Arial"/>
                <a:ea typeface="Arial"/>
                <a:cs typeface="Arial"/>
                <a:sym typeface="Arial"/>
              </a:rPr>
              <a:t>Q1.  Analyze the number of patients in each age group?</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196" name="Shape 196"/>
        <p:cNvGrpSpPr/>
        <p:nvPr/>
      </p:nvGrpSpPr>
      <p:grpSpPr>
        <a:xfrm>
          <a:off x="0" y="0"/>
          <a:ext cx="0" cy="0"/>
          <a:chOff x="0" y="0"/>
          <a:chExt cx="0" cy="0"/>
        </a:xfrm>
      </p:grpSpPr>
      <p:grpSp>
        <p:nvGrpSpPr>
          <p:cNvPr id="197" name="Google Shape;197;p20"/>
          <p:cNvGrpSpPr/>
          <p:nvPr/>
        </p:nvGrpSpPr>
        <p:grpSpPr>
          <a:xfrm>
            <a:off x="6818795" y="811708"/>
            <a:ext cx="12080480" cy="1546659"/>
            <a:chOff x="0" y="-57150"/>
            <a:chExt cx="3181690" cy="407350"/>
          </a:xfrm>
        </p:grpSpPr>
        <p:sp>
          <p:nvSpPr>
            <p:cNvPr id="198" name="Google Shape;198;p20"/>
            <p:cNvSpPr/>
            <p:nvPr/>
          </p:nvSpPr>
          <p:spPr>
            <a:xfrm>
              <a:off x="0" y="0"/>
              <a:ext cx="3181690" cy="350200"/>
            </a:xfrm>
            <a:custGeom>
              <a:rect b="b" l="l" r="r" t="t"/>
              <a:pathLst>
                <a:path extrusionOk="0" h="350200" w="3181690">
                  <a:moveTo>
                    <a:pt x="0" y="0"/>
                  </a:moveTo>
                  <a:lnTo>
                    <a:pt x="3181690" y="0"/>
                  </a:lnTo>
                  <a:lnTo>
                    <a:pt x="3181690" y="350200"/>
                  </a:lnTo>
                  <a:lnTo>
                    <a:pt x="0" y="350200"/>
                  </a:lnTo>
                  <a:close/>
                </a:path>
              </a:pathLst>
            </a:custGeom>
            <a:solidFill>
              <a:srgbClr val="EAEAFA"/>
            </a:solidFill>
            <a:ln>
              <a:noFill/>
            </a:ln>
          </p:spPr>
        </p:sp>
        <p:sp>
          <p:nvSpPr>
            <p:cNvPr id="199" name="Google Shape;199;p20"/>
            <p:cNvSpPr txBox="1"/>
            <p:nvPr/>
          </p:nvSpPr>
          <p:spPr>
            <a:xfrm>
              <a:off x="0" y="-57150"/>
              <a:ext cx="3181690" cy="40735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0" name="Google Shape;200;p20"/>
          <p:cNvSpPr/>
          <p:nvPr/>
        </p:nvSpPr>
        <p:spPr>
          <a:xfrm>
            <a:off x="16663562" y="-233800"/>
            <a:ext cx="1858238" cy="1858238"/>
          </a:xfrm>
          <a:custGeom>
            <a:rect b="b" l="l" r="r" t="t"/>
            <a:pathLst>
              <a:path extrusionOk="0" h="1858238" w="1858238">
                <a:moveTo>
                  <a:pt x="0" y="0"/>
                </a:moveTo>
                <a:lnTo>
                  <a:pt x="1858238" y="0"/>
                </a:lnTo>
                <a:lnTo>
                  <a:pt x="1858238" y="1858238"/>
                </a:lnTo>
                <a:lnTo>
                  <a:pt x="0" y="1858238"/>
                </a:lnTo>
                <a:lnTo>
                  <a:pt x="0" y="0"/>
                </a:lnTo>
                <a:close/>
              </a:path>
            </a:pathLst>
          </a:custGeom>
          <a:blipFill rotWithShape="1">
            <a:blip r:embed="rId3">
              <a:alphaModFix/>
            </a:blip>
            <a:stretch>
              <a:fillRect b="0" l="0" r="0" t="0"/>
            </a:stretch>
          </a:blipFill>
          <a:ln>
            <a:noFill/>
          </a:ln>
        </p:spPr>
      </p:sp>
      <p:sp>
        <p:nvSpPr>
          <p:cNvPr id="201" name="Google Shape;201;p20"/>
          <p:cNvSpPr/>
          <p:nvPr/>
        </p:nvSpPr>
        <p:spPr>
          <a:xfrm>
            <a:off x="1028700" y="3732038"/>
            <a:ext cx="920519" cy="1197423"/>
          </a:xfrm>
          <a:custGeom>
            <a:rect b="b" l="l" r="r" t="t"/>
            <a:pathLst>
              <a:path extrusionOk="0" h="1197423" w="920519">
                <a:moveTo>
                  <a:pt x="0" y="0"/>
                </a:moveTo>
                <a:lnTo>
                  <a:pt x="920519" y="0"/>
                </a:lnTo>
                <a:lnTo>
                  <a:pt x="920519" y="1197423"/>
                </a:lnTo>
                <a:lnTo>
                  <a:pt x="0" y="1197423"/>
                </a:lnTo>
                <a:lnTo>
                  <a:pt x="0" y="0"/>
                </a:lnTo>
                <a:close/>
              </a:path>
            </a:pathLst>
          </a:custGeom>
          <a:blipFill rotWithShape="1">
            <a:blip r:embed="rId4">
              <a:alphaModFix/>
            </a:blip>
            <a:stretch>
              <a:fillRect b="0" l="0" r="0" t="0"/>
            </a:stretch>
          </a:blipFill>
          <a:ln>
            <a:noFill/>
          </a:ln>
        </p:spPr>
      </p:sp>
      <p:sp>
        <p:nvSpPr>
          <p:cNvPr id="202" name="Google Shape;202;p20"/>
          <p:cNvSpPr/>
          <p:nvPr/>
        </p:nvSpPr>
        <p:spPr>
          <a:xfrm>
            <a:off x="-797689" y="-873269"/>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5">
              <a:alphaModFix/>
            </a:blip>
            <a:stretch>
              <a:fillRect b="0" l="0" r="0" t="0"/>
            </a:stretch>
          </a:blipFill>
          <a:ln>
            <a:noFill/>
          </a:ln>
        </p:spPr>
      </p:sp>
      <p:sp>
        <p:nvSpPr>
          <p:cNvPr id="203" name="Google Shape;203;p20"/>
          <p:cNvSpPr/>
          <p:nvPr/>
        </p:nvSpPr>
        <p:spPr>
          <a:xfrm>
            <a:off x="1624244" y="-1712015"/>
            <a:ext cx="2339097" cy="3858305"/>
          </a:xfrm>
          <a:custGeom>
            <a:rect b="b" l="l" r="r" t="t"/>
            <a:pathLst>
              <a:path extrusionOk="0" h="3858305" w="2339097">
                <a:moveTo>
                  <a:pt x="0" y="0"/>
                </a:moveTo>
                <a:lnTo>
                  <a:pt x="2339098" y="0"/>
                </a:lnTo>
                <a:lnTo>
                  <a:pt x="2339098" y="3858305"/>
                </a:lnTo>
                <a:lnTo>
                  <a:pt x="0" y="3858305"/>
                </a:lnTo>
                <a:lnTo>
                  <a:pt x="0" y="0"/>
                </a:lnTo>
                <a:close/>
              </a:path>
            </a:pathLst>
          </a:custGeom>
          <a:blipFill rotWithShape="1">
            <a:blip r:embed="rId6">
              <a:alphaModFix/>
            </a:blip>
            <a:stretch>
              <a:fillRect b="0" l="0" r="0" t="0"/>
            </a:stretch>
          </a:blipFill>
          <a:ln>
            <a:noFill/>
          </a:ln>
        </p:spPr>
      </p:sp>
      <p:sp>
        <p:nvSpPr>
          <p:cNvPr id="204" name="Google Shape;204;p20"/>
          <p:cNvSpPr/>
          <p:nvPr/>
        </p:nvSpPr>
        <p:spPr>
          <a:xfrm>
            <a:off x="3345800" y="4030375"/>
            <a:ext cx="11704820" cy="4968468"/>
          </a:xfrm>
          <a:custGeom>
            <a:rect b="b" l="l" r="r" t="t"/>
            <a:pathLst>
              <a:path extrusionOk="0" h="5313870" w="9401462">
                <a:moveTo>
                  <a:pt x="0" y="0"/>
                </a:moveTo>
                <a:lnTo>
                  <a:pt x="9401462" y="0"/>
                </a:lnTo>
                <a:lnTo>
                  <a:pt x="9401462" y="5313869"/>
                </a:lnTo>
                <a:lnTo>
                  <a:pt x="0" y="5313869"/>
                </a:lnTo>
                <a:lnTo>
                  <a:pt x="0" y="0"/>
                </a:lnTo>
                <a:close/>
              </a:path>
            </a:pathLst>
          </a:custGeom>
          <a:blipFill rotWithShape="1">
            <a:blip r:embed="rId7">
              <a:alphaModFix/>
            </a:blip>
            <a:stretch>
              <a:fillRect b="0" l="0" r="0" t="0"/>
            </a:stretch>
          </a:blipFill>
          <a:ln>
            <a:noFill/>
          </a:ln>
        </p:spPr>
      </p:sp>
      <p:sp>
        <p:nvSpPr>
          <p:cNvPr id="205" name="Google Shape;205;p20"/>
          <p:cNvSpPr txBox="1"/>
          <p:nvPr/>
        </p:nvSpPr>
        <p:spPr>
          <a:xfrm>
            <a:off x="4572000" y="1386825"/>
            <a:ext cx="11493900" cy="923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i="0" lang="en-US" sz="6000" u="none" cap="none" strike="noStrike">
                <a:solidFill>
                  <a:srgbClr val="01AFB6"/>
                </a:solidFill>
                <a:latin typeface="Ultra"/>
                <a:ea typeface="Ultra"/>
                <a:cs typeface="Ultra"/>
                <a:sym typeface="Ultra"/>
              </a:rPr>
              <a:t>Recommended Analysis</a:t>
            </a:r>
            <a:endParaRPr sz="6000"/>
          </a:p>
        </p:txBody>
      </p:sp>
      <p:sp>
        <p:nvSpPr>
          <p:cNvPr id="206" name="Google Shape;206;p20"/>
          <p:cNvSpPr txBox="1"/>
          <p:nvPr/>
        </p:nvSpPr>
        <p:spPr>
          <a:xfrm>
            <a:off x="3963342" y="2826398"/>
            <a:ext cx="10469730" cy="5238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Arial"/>
                <a:ea typeface="Arial"/>
                <a:cs typeface="Arial"/>
                <a:sym typeface="Arial"/>
              </a:rPr>
              <a:t>Q2. Analyze the number of side effects reported by drug?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FF"/>
        </a:solidFill>
      </p:bgPr>
    </p:bg>
    <p:spTree>
      <p:nvGrpSpPr>
        <p:cNvPr id="210" name="Shape 210"/>
        <p:cNvGrpSpPr/>
        <p:nvPr/>
      </p:nvGrpSpPr>
      <p:grpSpPr>
        <a:xfrm>
          <a:off x="0" y="0"/>
          <a:ext cx="0" cy="0"/>
          <a:chOff x="0" y="0"/>
          <a:chExt cx="0" cy="0"/>
        </a:xfrm>
      </p:grpSpPr>
      <p:grpSp>
        <p:nvGrpSpPr>
          <p:cNvPr id="211" name="Google Shape;211;p21"/>
          <p:cNvGrpSpPr/>
          <p:nvPr/>
        </p:nvGrpSpPr>
        <p:grpSpPr>
          <a:xfrm>
            <a:off x="6818795" y="811708"/>
            <a:ext cx="12080480" cy="1546659"/>
            <a:chOff x="0" y="-57150"/>
            <a:chExt cx="3181690" cy="407350"/>
          </a:xfrm>
        </p:grpSpPr>
        <p:sp>
          <p:nvSpPr>
            <p:cNvPr id="212" name="Google Shape;212;p21"/>
            <p:cNvSpPr/>
            <p:nvPr/>
          </p:nvSpPr>
          <p:spPr>
            <a:xfrm>
              <a:off x="0" y="0"/>
              <a:ext cx="3181690" cy="350200"/>
            </a:xfrm>
            <a:custGeom>
              <a:rect b="b" l="l" r="r" t="t"/>
              <a:pathLst>
                <a:path extrusionOk="0" h="350200" w="3181690">
                  <a:moveTo>
                    <a:pt x="0" y="0"/>
                  </a:moveTo>
                  <a:lnTo>
                    <a:pt x="3181690" y="0"/>
                  </a:lnTo>
                  <a:lnTo>
                    <a:pt x="3181690" y="350200"/>
                  </a:lnTo>
                  <a:lnTo>
                    <a:pt x="0" y="350200"/>
                  </a:lnTo>
                  <a:close/>
                </a:path>
              </a:pathLst>
            </a:custGeom>
            <a:solidFill>
              <a:srgbClr val="EAEAFA"/>
            </a:solidFill>
            <a:ln>
              <a:noFill/>
            </a:ln>
          </p:spPr>
        </p:sp>
        <p:sp>
          <p:nvSpPr>
            <p:cNvPr id="213" name="Google Shape;213;p21"/>
            <p:cNvSpPr txBox="1"/>
            <p:nvPr/>
          </p:nvSpPr>
          <p:spPr>
            <a:xfrm>
              <a:off x="0" y="-57150"/>
              <a:ext cx="3181690" cy="40735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4" name="Google Shape;214;p21"/>
          <p:cNvSpPr/>
          <p:nvPr/>
        </p:nvSpPr>
        <p:spPr>
          <a:xfrm>
            <a:off x="16663562" y="-233800"/>
            <a:ext cx="1858238" cy="1858238"/>
          </a:xfrm>
          <a:custGeom>
            <a:rect b="b" l="l" r="r" t="t"/>
            <a:pathLst>
              <a:path extrusionOk="0" h="1858238" w="1858238">
                <a:moveTo>
                  <a:pt x="0" y="0"/>
                </a:moveTo>
                <a:lnTo>
                  <a:pt x="1858238" y="0"/>
                </a:lnTo>
                <a:lnTo>
                  <a:pt x="1858238" y="1858238"/>
                </a:lnTo>
                <a:lnTo>
                  <a:pt x="0" y="1858238"/>
                </a:lnTo>
                <a:lnTo>
                  <a:pt x="0" y="0"/>
                </a:lnTo>
                <a:close/>
              </a:path>
            </a:pathLst>
          </a:custGeom>
          <a:blipFill rotWithShape="1">
            <a:blip r:embed="rId3">
              <a:alphaModFix/>
            </a:blip>
            <a:stretch>
              <a:fillRect b="0" l="0" r="0" t="0"/>
            </a:stretch>
          </a:blipFill>
          <a:ln>
            <a:noFill/>
          </a:ln>
        </p:spPr>
      </p:sp>
      <p:sp>
        <p:nvSpPr>
          <p:cNvPr id="215" name="Google Shape;215;p21"/>
          <p:cNvSpPr/>
          <p:nvPr/>
        </p:nvSpPr>
        <p:spPr>
          <a:xfrm>
            <a:off x="-797689" y="-873269"/>
            <a:ext cx="2421933" cy="3994941"/>
          </a:xfrm>
          <a:custGeom>
            <a:rect b="b" l="l" r="r" t="t"/>
            <a:pathLst>
              <a:path extrusionOk="0" h="3994941" w="2421933">
                <a:moveTo>
                  <a:pt x="0" y="0"/>
                </a:moveTo>
                <a:lnTo>
                  <a:pt x="2421933" y="0"/>
                </a:lnTo>
                <a:lnTo>
                  <a:pt x="2421933" y="3994942"/>
                </a:lnTo>
                <a:lnTo>
                  <a:pt x="0" y="3994942"/>
                </a:lnTo>
                <a:lnTo>
                  <a:pt x="0" y="0"/>
                </a:lnTo>
                <a:close/>
              </a:path>
            </a:pathLst>
          </a:custGeom>
          <a:blipFill rotWithShape="1">
            <a:blip r:embed="rId4">
              <a:alphaModFix/>
            </a:blip>
            <a:stretch>
              <a:fillRect b="0" l="0" r="0" t="0"/>
            </a:stretch>
          </a:blipFill>
          <a:ln>
            <a:noFill/>
          </a:ln>
        </p:spPr>
      </p:sp>
      <p:sp>
        <p:nvSpPr>
          <p:cNvPr id="216" name="Google Shape;216;p21"/>
          <p:cNvSpPr/>
          <p:nvPr/>
        </p:nvSpPr>
        <p:spPr>
          <a:xfrm>
            <a:off x="1624244" y="-1712015"/>
            <a:ext cx="2339097" cy="3858305"/>
          </a:xfrm>
          <a:custGeom>
            <a:rect b="b" l="l" r="r" t="t"/>
            <a:pathLst>
              <a:path extrusionOk="0" h="3858305" w="2339097">
                <a:moveTo>
                  <a:pt x="0" y="0"/>
                </a:moveTo>
                <a:lnTo>
                  <a:pt x="2339098" y="0"/>
                </a:lnTo>
                <a:lnTo>
                  <a:pt x="2339098" y="3858305"/>
                </a:lnTo>
                <a:lnTo>
                  <a:pt x="0" y="3858305"/>
                </a:lnTo>
                <a:lnTo>
                  <a:pt x="0" y="0"/>
                </a:lnTo>
                <a:close/>
              </a:path>
            </a:pathLst>
          </a:custGeom>
          <a:blipFill rotWithShape="1">
            <a:blip r:embed="rId5">
              <a:alphaModFix/>
            </a:blip>
            <a:stretch>
              <a:fillRect b="0" l="0" r="0" t="0"/>
            </a:stretch>
          </a:blipFill>
          <a:ln>
            <a:noFill/>
          </a:ln>
        </p:spPr>
      </p:sp>
      <p:sp>
        <p:nvSpPr>
          <p:cNvPr id="217" name="Google Shape;217;p21"/>
          <p:cNvSpPr/>
          <p:nvPr/>
        </p:nvSpPr>
        <p:spPr>
          <a:xfrm>
            <a:off x="2057400" y="4291150"/>
            <a:ext cx="15361831" cy="4961933"/>
          </a:xfrm>
          <a:custGeom>
            <a:rect b="b" l="l" r="r" t="t"/>
            <a:pathLst>
              <a:path extrusionOk="0" h="4583772" w="16518098">
                <a:moveTo>
                  <a:pt x="0" y="0"/>
                </a:moveTo>
                <a:lnTo>
                  <a:pt x="16518098" y="0"/>
                </a:lnTo>
                <a:lnTo>
                  <a:pt x="16518098" y="4583772"/>
                </a:lnTo>
                <a:lnTo>
                  <a:pt x="0" y="4583772"/>
                </a:lnTo>
                <a:lnTo>
                  <a:pt x="0" y="0"/>
                </a:lnTo>
                <a:close/>
              </a:path>
            </a:pathLst>
          </a:custGeom>
          <a:blipFill rotWithShape="1">
            <a:blip r:embed="rId6">
              <a:alphaModFix/>
            </a:blip>
            <a:stretch>
              <a:fillRect b="0" l="0" r="0" t="0"/>
            </a:stretch>
          </a:blipFill>
          <a:ln>
            <a:noFill/>
          </a:ln>
        </p:spPr>
      </p:sp>
      <p:sp>
        <p:nvSpPr>
          <p:cNvPr id="218" name="Google Shape;218;p21"/>
          <p:cNvSpPr txBox="1"/>
          <p:nvPr/>
        </p:nvSpPr>
        <p:spPr>
          <a:xfrm>
            <a:off x="4572000" y="1386825"/>
            <a:ext cx="11740200" cy="923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i="0" lang="en-US" sz="6000" u="none" cap="none" strike="noStrike">
                <a:solidFill>
                  <a:srgbClr val="01AFB6"/>
                </a:solidFill>
                <a:latin typeface="Ultra"/>
                <a:ea typeface="Ultra"/>
                <a:cs typeface="Ultra"/>
                <a:sym typeface="Ultra"/>
              </a:rPr>
              <a:t>Recommended Analysis</a:t>
            </a:r>
            <a:endParaRPr sz="6000"/>
          </a:p>
        </p:txBody>
      </p:sp>
      <p:sp>
        <p:nvSpPr>
          <p:cNvPr id="219" name="Google Shape;219;p21"/>
          <p:cNvSpPr txBox="1"/>
          <p:nvPr/>
        </p:nvSpPr>
        <p:spPr>
          <a:xfrm>
            <a:off x="3963342" y="2826398"/>
            <a:ext cx="104697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Arial"/>
                <a:ea typeface="Arial"/>
                <a:cs typeface="Arial"/>
                <a:sym typeface="Arial"/>
              </a:rPr>
              <a:t>Q3. Analyze Trend Over Time Survival Time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