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Fira Sans Medium"/>
      <p:regular r:id="rId24"/>
      <p:bold r:id="rId25"/>
      <p:italic r:id="rId26"/>
      <p:boldItalic r:id="rId27"/>
    </p:embeddedFont>
    <p:embeddedFont>
      <p:font typeface="Fira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FiraSans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Medium-italic.fntdata"/><Relationship Id="rId25" Type="http://schemas.openxmlformats.org/officeDocument/2006/relationships/font" Target="fonts/FiraSansMedium-bold.fntdata"/><Relationship Id="rId28" Type="http://schemas.openxmlformats.org/officeDocument/2006/relationships/font" Target="fonts/FiraSans-regular.fntdata"/><Relationship Id="rId27" Type="http://schemas.openxmlformats.org/officeDocument/2006/relationships/font" Target="fonts/FiraSa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boldItalic.fntdata"/><Relationship Id="rId30" Type="http://schemas.openxmlformats.org/officeDocument/2006/relationships/font" Target="fonts/Fira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dddd61c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0dddd61c1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8aff6b0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08aff6b04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f1bc08d3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04f1bc08d3_2_2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04f1bc08d3_2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f1bc08d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04f1bc08d3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f1bc08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04f1bc08d3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f1bc08d3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04f1bc08d3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f1bc08d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04f1bc08d3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8aff6b0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08aff6b04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dddd61c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0dddd61c1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dddd61c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0dddd61c1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dddd61c1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0dddd61c1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0" name="Google Shape;130;p26"/>
          <p:cNvPicPr preferRelativeResize="0"/>
          <p:nvPr/>
        </p:nvPicPr>
        <p:blipFill rotWithShape="1">
          <a:blip r:embed="rId3">
            <a:alphaModFix/>
          </a:blip>
          <a:srcRect b="0" l="0" r="0" t="0"/>
          <a:stretch/>
        </p:blipFill>
        <p:spPr>
          <a:xfrm>
            <a:off x="558425" y="359200"/>
            <a:ext cx="4541001" cy="4219376"/>
          </a:xfrm>
          <a:prstGeom prst="rect">
            <a:avLst/>
          </a:prstGeom>
          <a:noFill/>
          <a:ln>
            <a:noFill/>
          </a:ln>
        </p:spPr>
      </p:pic>
      <p:sp>
        <p:nvSpPr>
          <p:cNvPr id="131" name="Google Shape;131;p26"/>
          <p:cNvSpPr txBox="1"/>
          <p:nvPr/>
        </p:nvSpPr>
        <p:spPr>
          <a:xfrm>
            <a:off x="4802075" y="1043400"/>
            <a:ext cx="4235700" cy="2378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solidFill>
                  <a:schemeClr val="dk1"/>
                </a:solidFill>
                <a:latin typeface="Fira Sans"/>
                <a:ea typeface="Fira Sans"/>
                <a:cs typeface="Fira Sans"/>
                <a:sym typeface="Fira Sans"/>
              </a:rPr>
              <a:t>Road Accident Analysis</a:t>
            </a:r>
            <a:endParaRPr b="1" sz="5000">
              <a:solidFill>
                <a:schemeClr val="dk1"/>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5"/>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5"/>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5"/>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5"/>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49" name="Google Shape;249;p35"/>
          <p:cNvPicPr preferRelativeResize="0"/>
          <p:nvPr/>
        </p:nvPicPr>
        <p:blipFill rotWithShape="1">
          <a:blip r:embed="rId3">
            <a:alphaModFix/>
          </a:blip>
          <a:srcRect b="0" l="0" r="0" t="0"/>
          <a:stretch/>
        </p:blipFill>
        <p:spPr>
          <a:xfrm>
            <a:off x="6354267" y="-303059"/>
            <a:ext cx="1727160" cy="5749619"/>
          </a:xfrm>
          <a:prstGeom prst="rect">
            <a:avLst/>
          </a:prstGeom>
          <a:noFill/>
          <a:ln>
            <a:noFill/>
          </a:ln>
        </p:spPr>
      </p:pic>
      <p:sp>
        <p:nvSpPr>
          <p:cNvPr id="250" name="Google Shape;250;p35"/>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Q4. What is the total number of casualties reported on dry road surfaces?</a:t>
            </a:r>
            <a:endParaRPr sz="1500">
              <a:solidFill>
                <a:srgbClr val="3A3838"/>
              </a:solidFill>
              <a:latin typeface="Calibri"/>
              <a:ea typeface="Calibri"/>
              <a:cs typeface="Calibri"/>
              <a:sym typeface="Calibri"/>
            </a:endParaRPr>
          </a:p>
        </p:txBody>
      </p:sp>
      <p:pic>
        <p:nvPicPr>
          <p:cNvPr id="251" name="Google Shape;251;p35"/>
          <p:cNvPicPr preferRelativeResize="0"/>
          <p:nvPr/>
        </p:nvPicPr>
        <p:blipFill>
          <a:blip r:embed="rId4">
            <a:alphaModFix/>
          </a:blip>
          <a:stretch>
            <a:fillRect/>
          </a:stretch>
        </p:blipFill>
        <p:spPr>
          <a:xfrm>
            <a:off x="901875" y="2101475"/>
            <a:ext cx="3367800" cy="2624650"/>
          </a:xfrm>
          <a:prstGeom prst="rect">
            <a:avLst/>
          </a:prstGeom>
          <a:noFill/>
          <a:ln>
            <a:noFill/>
          </a:ln>
        </p:spPr>
      </p:pic>
      <p:sp>
        <p:nvSpPr>
          <p:cNvPr id="252" name="Google Shape;252;p35"/>
          <p:cNvSpPr txBox="1"/>
          <p:nvPr/>
        </p:nvSpPr>
        <p:spPr>
          <a:xfrm>
            <a:off x="4269675" y="2182675"/>
            <a:ext cx="2297400" cy="19656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a:solidFill>
                  <a:srgbClr val="0000FF"/>
                </a:solidFill>
                <a:latin typeface="Calibri"/>
                <a:ea typeface="Calibri"/>
                <a:cs typeface="Calibri"/>
                <a:sym typeface="Calibri"/>
              </a:rPr>
              <a:t>Casualties on </a:t>
            </a:r>
            <a:r>
              <a:rPr b="1" lang="en">
                <a:solidFill>
                  <a:srgbClr val="0000FF"/>
                </a:solidFill>
                <a:latin typeface="Calibri"/>
                <a:ea typeface="Calibri"/>
                <a:cs typeface="Calibri"/>
                <a:sym typeface="Calibri"/>
              </a:rPr>
              <a:t>dry road surfaces</a:t>
            </a:r>
            <a:r>
              <a:rPr lang="en">
                <a:solidFill>
                  <a:srgbClr val="0000FF"/>
                </a:solidFill>
                <a:latin typeface="Calibri"/>
                <a:ea typeface="Calibri"/>
                <a:cs typeface="Calibri"/>
                <a:sym typeface="Calibri"/>
              </a:rPr>
              <a:t> total </a:t>
            </a:r>
            <a:r>
              <a:rPr b="1" lang="en">
                <a:solidFill>
                  <a:srgbClr val="0000FF"/>
                </a:solidFill>
                <a:latin typeface="Calibri"/>
                <a:ea typeface="Calibri"/>
                <a:cs typeface="Calibri"/>
                <a:sym typeface="Calibri"/>
              </a:rPr>
              <a:t>279,400</a:t>
            </a:r>
            <a:r>
              <a:rPr lang="en">
                <a:solidFill>
                  <a:srgbClr val="0000FF"/>
                </a:solidFill>
                <a:latin typeface="Calibri"/>
                <a:ea typeface="Calibri"/>
                <a:cs typeface="Calibri"/>
                <a:sym typeface="Calibri"/>
              </a:rPr>
              <a:t>, on </a:t>
            </a:r>
            <a:r>
              <a:rPr b="1" lang="en">
                <a:solidFill>
                  <a:srgbClr val="0000FF"/>
                </a:solidFill>
                <a:latin typeface="Calibri"/>
                <a:ea typeface="Calibri"/>
                <a:cs typeface="Calibri"/>
                <a:sym typeface="Calibri"/>
              </a:rPr>
              <a:t>wet surfaces</a:t>
            </a:r>
            <a:r>
              <a:rPr lang="en">
                <a:solidFill>
                  <a:srgbClr val="0000FF"/>
                </a:solidFill>
                <a:latin typeface="Calibri"/>
                <a:ea typeface="Calibri"/>
                <a:cs typeface="Calibri"/>
                <a:sym typeface="Calibri"/>
              </a:rPr>
              <a:t> total </a:t>
            </a:r>
            <a:r>
              <a:rPr b="1" lang="en">
                <a:solidFill>
                  <a:srgbClr val="0000FF"/>
                </a:solidFill>
                <a:latin typeface="Calibri"/>
                <a:ea typeface="Calibri"/>
                <a:cs typeface="Calibri"/>
                <a:sym typeface="Calibri"/>
              </a:rPr>
              <a:t>115,300</a:t>
            </a:r>
            <a:r>
              <a:rPr lang="en">
                <a:solidFill>
                  <a:srgbClr val="0000FF"/>
                </a:solidFill>
                <a:latin typeface="Calibri"/>
                <a:ea typeface="Calibri"/>
                <a:cs typeface="Calibri"/>
                <a:sym typeface="Calibri"/>
              </a:rPr>
              <a:t>, and on </a:t>
            </a:r>
            <a:r>
              <a:rPr b="1" lang="en">
                <a:solidFill>
                  <a:srgbClr val="0000FF"/>
                </a:solidFill>
                <a:latin typeface="Calibri"/>
                <a:ea typeface="Calibri"/>
                <a:cs typeface="Calibri"/>
                <a:sym typeface="Calibri"/>
              </a:rPr>
              <a:t>snow/ice</a:t>
            </a:r>
            <a:r>
              <a:rPr lang="en">
                <a:solidFill>
                  <a:srgbClr val="0000FF"/>
                </a:solidFill>
                <a:latin typeface="Calibri"/>
                <a:ea typeface="Calibri"/>
                <a:cs typeface="Calibri"/>
                <a:sym typeface="Calibri"/>
              </a:rPr>
              <a:t> conditions total </a:t>
            </a:r>
            <a:r>
              <a:rPr b="1" lang="en">
                <a:solidFill>
                  <a:srgbClr val="0000FF"/>
                </a:solidFill>
                <a:latin typeface="Calibri"/>
                <a:ea typeface="Calibri"/>
                <a:cs typeface="Calibri"/>
                <a:sym typeface="Calibri"/>
              </a:rPr>
              <a:t>22,800</a:t>
            </a:r>
            <a:r>
              <a:rPr lang="en">
                <a:solidFill>
                  <a:srgbClr val="0000FF"/>
                </a:solidFill>
                <a:latin typeface="Calibri"/>
                <a:ea typeface="Calibri"/>
                <a:cs typeface="Calibri"/>
                <a:sym typeface="Calibri"/>
              </a:rPr>
              <a:t>, highlighting varying risks associated with different road conditions.</a:t>
            </a:r>
            <a:endParaRPr>
              <a:solidFill>
                <a:srgbClr val="0000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152400" y="152400"/>
            <a:ext cx="8839199" cy="487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nvSpPr>
        <p:spPr>
          <a:xfrm>
            <a:off x="3032619" y="443620"/>
            <a:ext cx="27030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Conclusion</a:t>
            </a:r>
            <a:endParaRPr sz="2700">
              <a:solidFill>
                <a:schemeClr val="dk1"/>
              </a:solidFill>
              <a:latin typeface="Fira Sans Medium"/>
              <a:ea typeface="Fira Sans Medium"/>
              <a:cs typeface="Fira Sans Medium"/>
              <a:sym typeface="Fira Sans Medium"/>
            </a:endParaRPr>
          </a:p>
        </p:txBody>
      </p:sp>
      <p:sp>
        <p:nvSpPr>
          <p:cNvPr id="263" name="Google Shape;263;p37"/>
          <p:cNvSpPr txBox="1"/>
          <p:nvPr/>
        </p:nvSpPr>
        <p:spPr>
          <a:xfrm>
            <a:off x="2321925" y="1234450"/>
            <a:ext cx="6583800" cy="3794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Calibri"/>
                <a:ea typeface="Calibri"/>
                <a:cs typeface="Calibri"/>
                <a:sym typeface="Calibri"/>
              </a:rPr>
              <a:t>The analysis of road accident data shows that there were </a:t>
            </a:r>
            <a:r>
              <a:rPr b="1" lang="en" sz="1500">
                <a:solidFill>
                  <a:schemeClr val="dk1"/>
                </a:solidFill>
                <a:latin typeface="Calibri"/>
                <a:ea typeface="Calibri"/>
                <a:cs typeface="Calibri"/>
                <a:sym typeface="Calibri"/>
              </a:rPr>
              <a:t>417,883</a:t>
            </a:r>
            <a:r>
              <a:rPr lang="en" sz="1500">
                <a:solidFill>
                  <a:schemeClr val="dk1"/>
                </a:solidFill>
                <a:latin typeface="Calibri"/>
                <a:ea typeface="Calibri"/>
                <a:cs typeface="Calibri"/>
                <a:sym typeface="Calibri"/>
              </a:rPr>
              <a:t> total casualties, with notable differences across various factors:</a:t>
            </a:r>
            <a:endParaRPr sz="1500">
              <a:solidFill>
                <a:schemeClr val="dk1"/>
              </a:solidFill>
              <a:latin typeface="Calibri"/>
              <a:ea typeface="Calibri"/>
              <a:cs typeface="Calibri"/>
              <a:sym typeface="Calibri"/>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Calibri"/>
                <a:ea typeface="Calibri"/>
                <a:cs typeface="Calibri"/>
                <a:sym typeface="Calibri"/>
              </a:rPr>
              <a:t>Vehicle Type</a:t>
            </a:r>
            <a:r>
              <a:rPr lang="en" sz="1500">
                <a:solidFill>
                  <a:schemeClr val="dk1"/>
                </a:solidFill>
                <a:latin typeface="Calibri"/>
                <a:ea typeface="Calibri"/>
                <a:cs typeface="Calibri"/>
                <a:sym typeface="Calibri"/>
              </a:rPr>
              <a:t>: The "Others" category leads with </a:t>
            </a:r>
            <a:r>
              <a:rPr b="1" lang="en" sz="1500">
                <a:solidFill>
                  <a:schemeClr val="dk1"/>
                </a:solidFill>
                <a:latin typeface="Calibri"/>
                <a:ea typeface="Calibri"/>
                <a:cs typeface="Calibri"/>
                <a:sym typeface="Calibri"/>
              </a:rPr>
              <a:t>333,485</a:t>
            </a:r>
            <a:r>
              <a:rPr lang="en" sz="1500">
                <a:solidFill>
                  <a:schemeClr val="dk1"/>
                </a:solidFill>
                <a:latin typeface="Calibri"/>
                <a:ea typeface="Calibri"/>
                <a:cs typeface="Calibri"/>
                <a:sym typeface="Calibri"/>
              </a:rPr>
              <a:t> casualties, indicating a need for targeted safety measures.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Road Surface Conditions</a:t>
            </a:r>
            <a:r>
              <a:rPr lang="en" sz="1500">
                <a:solidFill>
                  <a:schemeClr val="dk1"/>
                </a:solidFill>
                <a:latin typeface="Calibri"/>
                <a:ea typeface="Calibri"/>
                <a:cs typeface="Calibri"/>
                <a:sym typeface="Calibri"/>
              </a:rPr>
              <a:t>: Most casualties occur on </a:t>
            </a:r>
            <a:r>
              <a:rPr b="1" lang="en" sz="1500">
                <a:solidFill>
                  <a:schemeClr val="dk1"/>
                </a:solidFill>
                <a:latin typeface="Calibri"/>
                <a:ea typeface="Calibri"/>
                <a:cs typeface="Calibri"/>
                <a:sym typeface="Calibri"/>
              </a:rPr>
              <a:t>dry surfaces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279,400</a:t>
            </a:r>
            <a:r>
              <a:rPr lang="en" sz="1500">
                <a:solidFill>
                  <a:schemeClr val="dk1"/>
                </a:solidFill>
                <a:latin typeface="Calibri"/>
                <a:ea typeface="Calibri"/>
                <a:cs typeface="Calibri"/>
                <a:sym typeface="Calibri"/>
              </a:rPr>
              <a:t>), followed by </a:t>
            </a:r>
            <a:r>
              <a:rPr b="1" lang="en" sz="1500">
                <a:solidFill>
                  <a:schemeClr val="dk1"/>
                </a:solidFill>
                <a:latin typeface="Calibri"/>
                <a:ea typeface="Calibri"/>
                <a:cs typeface="Calibri"/>
                <a:sym typeface="Calibri"/>
              </a:rPr>
              <a:t>wet</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115,300</a:t>
            </a:r>
            <a:r>
              <a:rPr lang="en" sz="1500">
                <a:solidFill>
                  <a:schemeClr val="dk1"/>
                </a:solidFill>
                <a:latin typeface="Calibri"/>
                <a:ea typeface="Calibri"/>
                <a:cs typeface="Calibri"/>
                <a:sym typeface="Calibri"/>
              </a:rPr>
              <a:t>) and </a:t>
            </a:r>
            <a:r>
              <a:rPr b="1" lang="en" sz="1500">
                <a:solidFill>
                  <a:schemeClr val="dk1"/>
                </a:solidFill>
                <a:latin typeface="Calibri"/>
                <a:ea typeface="Calibri"/>
                <a:cs typeface="Calibri"/>
                <a:sym typeface="Calibri"/>
              </a:rPr>
              <a:t>snow/ice</a:t>
            </a:r>
            <a:r>
              <a:rPr lang="en" sz="1500">
                <a:solidFill>
                  <a:schemeClr val="dk1"/>
                </a:solidFill>
                <a:latin typeface="Calibri"/>
                <a:ea typeface="Calibri"/>
                <a:cs typeface="Calibri"/>
                <a:sym typeface="Calibri"/>
              </a:rPr>
              <a:t> conditions (</a:t>
            </a:r>
            <a:r>
              <a:rPr b="1" lang="en" sz="1500">
                <a:solidFill>
                  <a:schemeClr val="dk1"/>
                </a:solidFill>
                <a:latin typeface="Calibri"/>
                <a:ea typeface="Calibri"/>
                <a:cs typeface="Calibri"/>
                <a:sym typeface="Calibri"/>
              </a:rPr>
              <a:t>22,800</a:t>
            </a:r>
            <a:r>
              <a:rPr lang="en" sz="1500">
                <a:solidFill>
                  <a:schemeClr val="dk1"/>
                </a:solidFill>
                <a:latin typeface="Calibri"/>
                <a:ea typeface="Calibri"/>
                <a:cs typeface="Calibri"/>
                <a:sym typeface="Calibri"/>
              </a:rPr>
              <a:t>), highlighting risks even in optimal conditions.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Light Conditions</a:t>
            </a:r>
            <a:r>
              <a:rPr lang="en" sz="1500">
                <a:solidFill>
                  <a:schemeClr val="dk1"/>
                </a:solidFill>
                <a:latin typeface="Calibri"/>
                <a:ea typeface="Calibri"/>
                <a:cs typeface="Calibri"/>
                <a:sym typeface="Calibri"/>
              </a:rPr>
              <a:t>: Casualties during </a:t>
            </a:r>
            <a:r>
              <a:rPr b="1" lang="en" sz="1500">
                <a:solidFill>
                  <a:schemeClr val="dk1"/>
                </a:solidFill>
                <a:latin typeface="Calibri"/>
                <a:ea typeface="Calibri"/>
                <a:cs typeface="Calibri"/>
                <a:sym typeface="Calibri"/>
              </a:rPr>
              <a:t>daylight</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305,000</a:t>
            </a:r>
            <a:r>
              <a:rPr lang="en" sz="1500">
                <a:solidFill>
                  <a:schemeClr val="dk1"/>
                </a:solidFill>
                <a:latin typeface="Calibri"/>
                <a:ea typeface="Calibri"/>
                <a:cs typeface="Calibri"/>
                <a:sym typeface="Calibri"/>
              </a:rPr>
              <a:t>) far exceed those in </a:t>
            </a:r>
            <a:r>
              <a:rPr b="1" lang="en" sz="1500">
                <a:solidFill>
                  <a:schemeClr val="dk1"/>
                </a:solidFill>
                <a:latin typeface="Calibri"/>
                <a:ea typeface="Calibri"/>
                <a:cs typeface="Calibri"/>
                <a:sym typeface="Calibri"/>
              </a:rPr>
              <a:t>darkness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112,900</a:t>
            </a:r>
            <a:r>
              <a:rPr lang="en" sz="1500">
                <a:solidFill>
                  <a:schemeClr val="dk1"/>
                </a:solidFill>
                <a:latin typeface="Calibri"/>
                <a:ea typeface="Calibri"/>
                <a:cs typeface="Calibri"/>
                <a:sym typeface="Calibri"/>
              </a:rPr>
              <a:t>), emphasizing the role of visibility.</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Geographical Location</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Urban areas</a:t>
            </a:r>
            <a:r>
              <a:rPr lang="en" sz="1500">
                <a:solidFill>
                  <a:schemeClr val="dk1"/>
                </a:solidFill>
                <a:latin typeface="Calibri"/>
                <a:ea typeface="Calibri"/>
                <a:cs typeface="Calibri"/>
                <a:sym typeface="Calibri"/>
              </a:rPr>
              <a:t> account for </a:t>
            </a:r>
            <a:r>
              <a:rPr b="1" lang="en" sz="1500">
                <a:solidFill>
                  <a:schemeClr val="dk1"/>
                </a:solidFill>
                <a:latin typeface="Calibri"/>
                <a:ea typeface="Calibri"/>
                <a:cs typeface="Calibri"/>
                <a:sym typeface="Calibri"/>
              </a:rPr>
              <a:t>255,860</a:t>
            </a:r>
            <a:r>
              <a:rPr lang="en" sz="1500">
                <a:solidFill>
                  <a:schemeClr val="dk1"/>
                </a:solidFill>
                <a:latin typeface="Calibri"/>
                <a:ea typeface="Calibri"/>
                <a:cs typeface="Calibri"/>
                <a:sym typeface="Calibri"/>
              </a:rPr>
              <a:t> casualties, significantly more than </a:t>
            </a:r>
            <a:r>
              <a:rPr b="1" lang="en" sz="1500">
                <a:solidFill>
                  <a:schemeClr val="dk1"/>
                </a:solidFill>
                <a:latin typeface="Calibri"/>
                <a:ea typeface="Calibri"/>
                <a:cs typeface="Calibri"/>
                <a:sym typeface="Calibri"/>
              </a:rPr>
              <a:t>rural areas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162,020</a:t>
            </a:r>
            <a:r>
              <a:rPr lang="en" sz="1500">
                <a:solidFill>
                  <a:schemeClr val="dk1"/>
                </a:solidFill>
                <a:latin typeface="Calibri"/>
                <a:ea typeface="Calibri"/>
                <a:cs typeface="Calibri"/>
                <a:sym typeface="Calibri"/>
              </a:rPr>
              <a:t>), suggesting the need for improved safety measures in cities.</a:t>
            </a:r>
            <a:endParaRPr sz="1500">
              <a:solidFill>
                <a:schemeClr val="dk1"/>
              </a:solidFill>
              <a:latin typeface="Calibri"/>
              <a:ea typeface="Calibri"/>
              <a:cs typeface="Calibri"/>
              <a:sym typeface="Calibri"/>
            </a:endParaRPr>
          </a:p>
          <a:p>
            <a:pPr indent="0" lvl="0" marL="0" marR="0" rtl="0" algn="l">
              <a:lnSpc>
                <a:spcPct val="130000"/>
              </a:lnSpc>
              <a:spcBef>
                <a:spcPts val="1200"/>
              </a:spcBef>
              <a:spcAft>
                <a:spcPts val="0"/>
              </a:spcAft>
              <a:buNone/>
            </a:pPr>
            <a:r>
              <a:t/>
            </a:r>
            <a:endParaRPr sz="1500">
              <a:solidFill>
                <a:srgbClr val="3A3838"/>
              </a:solidFill>
              <a:latin typeface="Calibri"/>
              <a:ea typeface="Calibri"/>
              <a:cs typeface="Calibri"/>
              <a:sym typeface="Calibri"/>
            </a:endParaRPr>
          </a:p>
        </p:txBody>
      </p:sp>
      <p:sp>
        <p:nvSpPr>
          <p:cNvPr id="264" name="Google Shape;264;p37"/>
          <p:cNvSpPr/>
          <p:nvPr/>
        </p:nvSpPr>
        <p:spPr>
          <a:xfrm rot="-3516629">
            <a:off x="-299386" y="4039058"/>
            <a:ext cx="938952" cy="219675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7"/>
          <p:cNvSpPr/>
          <p:nvPr/>
        </p:nvSpPr>
        <p:spPr>
          <a:xfrm rot="1726970">
            <a:off x="585804" y="4954789"/>
            <a:ext cx="581372" cy="54065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7"/>
          <p:cNvPicPr preferRelativeResize="0"/>
          <p:nvPr/>
        </p:nvPicPr>
        <p:blipFill rotWithShape="1">
          <a:blip r:embed="rId3">
            <a:alphaModFix/>
          </a:blip>
          <a:srcRect b="0" l="0" r="0" t="0"/>
          <a:stretch/>
        </p:blipFill>
        <p:spPr>
          <a:xfrm>
            <a:off x="283200" y="787100"/>
            <a:ext cx="1965250" cy="356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38"/>
          <p:cNvSpPr txBox="1"/>
          <p:nvPr/>
        </p:nvSpPr>
        <p:spPr>
          <a:xfrm>
            <a:off x="3226808" y="2075460"/>
            <a:ext cx="27042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thanks!</a:t>
            </a:r>
            <a:endParaRPr sz="5000">
              <a:solidFill>
                <a:schemeClr val="dk1"/>
              </a:solidFill>
              <a:latin typeface="Fira Sans Medium"/>
              <a:ea typeface="Fira Sans Medium"/>
              <a:cs typeface="Fira Sans Medium"/>
              <a:sym typeface="Fira Sans Medium"/>
            </a:endParaRPr>
          </a:p>
        </p:txBody>
      </p:sp>
      <p:sp>
        <p:nvSpPr>
          <p:cNvPr id="273" name="Google Shape;273;p38"/>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74" name="Google Shape;274;p38"/>
          <p:cNvGrpSpPr/>
          <p:nvPr/>
        </p:nvGrpSpPr>
        <p:grpSpPr>
          <a:xfrm>
            <a:off x="-3127696" y="-2296799"/>
            <a:ext cx="6438041" cy="6236370"/>
            <a:chOff x="-3350602" y="-3018856"/>
            <a:chExt cx="8584055" cy="8315160"/>
          </a:xfrm>
        </p:grpSpPr>
        <p:sp>
          <p:nvSpPr>
            <p:cNvPr id="275" name="Google Shape;275;p38"/>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8"/>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8"/>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p:nvPr/>
        </p:nvSpPr>
        <p:spPr>
          <a:xfrm>
            <a:off x="0" y="-243655"/>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7" name="Google Shape;137;p27"/>
          <p:cNvSpPr txBox="1"/>
          <p:nvPr/>
        </p:nvSpPr>
        <p:spPr>
          <a:xfrm>
            <a:off x="468498" y="2207077"/>
            <a:ext cx="2026036"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38" name="Google Shape;138;p27"/>
          <p:cNvSpPr txBox="1"/>
          <p:nvPr/>
        </p:nvSpPr>
        <p:spPr>
          <a:xfrm>
            <a:off x="4987829" y="980215"/>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Problem Overview</a:t>
            </a:r>
            <a:endParaRPr sz="1200">
              <a:solidFill>
                <a:schemeClr val="dk1"/>
              </a:solidFill>
              <a:latin typeface="Fira Sans Medium"/>
              <a:ea typeface="Fira Sans Medium"/>
              <a:cs typeface="Fira Sans Medium"/>
              <a:sym typeface="Fira Sans Medium"/>
            </a:endParaRPr>
          </a:p>
        </p:txBody>
      </p:sp>
      <p:sp>
        <p:nvSpPr>
          <p:cNvPr id="139" name="Google Shape;139;p27"/>
          <p:cNvSpPr txBox="1"/>
          <p:nvPr/>
        </p:nvSpPr>
        <p:spPr>
          <a:xfrm>
            <a:off x="4994885" y="1434732"/>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Methodology</a:t>
            </a:r>
            <a:endParaRPr sz="1400">
              <a:solidFill>
                <a:schemeClr val="dk1"/>
              </a:solidFill>
              <a:latin typeface="Fira Sans Medium"/>
              <a:ea typeface="Fira Sans Medium"/>
              <a:cs typeface="Fira Sans Medium"/>
              <a:sym typeface="Fira Sans Medium"/>
            </a:endParaRPr>
          </a:p>
        </p:txBody>
      </p:sp>
      <p:sp>
        <p:nvSpPr>
          <p:cNvPr id="140" name="Google Shape;140;p27"/>
          <p:cNvSpPr txBox="1"/>
          <p:nvPr/>
        </p:nvSpPr>
        <p:spPr>
          <a:xfrm>
            <a:off x="4994885" y="1902146"/>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Key Insights</a:t>
            </a:r>
            <a:endParaRPr sz="1400">
              <a:solidFill>
                <a:schemeClr val="dk1"/>
              </a:solidFill>
              <a:latin typeface="Fira Sans Medium"/>
              <a:ea typeface="Fira Sans Medium"/>
              <a:cs typeface="Fira Sans Medium"/>
              <a:sym typeface="Fira Sans Medium"/>
            </a:endParaRPr>
          </a:p>
        </p:txBody>
      </p:sp>
      <p:sp>
        <p:nvSpPr>
          <p:cNvPr id="141" name="Google Shape;141;p27"/>
          <p:cNvSpPr txBox="1"/>
          <p:nvPr/>
        </p:nvSpPr>
        <p:spPr>
          <a:xfrm>
            <a:off x="4994872" y="2392200"/>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Recommended Analysis</a:t>
            </a:r>
            <a:endParaRPr sz="1400">
              <a:solidFill>
                <a:schemeClr val="dk1"/>
              </a:solidFill>
              <a:latin typeface="Fira Sans Medium"/>
              <a:ea typeface="Fira Sans Medium"/>
              <a:cs typeface="Fira Sans Medium"/>
              <a:sym typeface="Fira Sans Medium"/>
            </a:endParaRPr>
          </a:p>
        </p:txBody>
      </p:sp>
      <p:sp>
        <p:nvSpPr>
          <p:cNvPr id="142" name="Google Shape;142;p27"/>
          <p:cNvSpPr txBox="1"/>
          <p:nvPr/>
        </p:nvSpPr>
        <p:spPr>
          <a:xfrm>
            <a:off x="4994872" y="2873925"/>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Final Report</a:t>
            </a:r>
            <a:endParaRPr sz="1400">
              <a:solidFill>
                <a:schemeClr val="dk1"/>
              </a:solidFill>
              <a:latin typeface="Fira Sans Medium"/>
              <a:ea typeface="Fira Sans Medium"/>
              <a:cs typeface="Fira Sans Medium"/>
              <a:sym typeface="Fira Sans Medium"/>
            </a:endParaRPr>
          </a:p>
        </p:txBody>
      </p:sp>
      <p:grpSp>
        <p:nvGrpSpPr>
          <p:cNvPr id="143" name="Google Shape;143;p27"/>
          <p:cNvGrpSpPr/>
          <p:nvPr/>
        </p:nvGrpSpPr>
        <p:grpSpPr>
          <a:xfrm>
            <a:off x="4486683" y="1068524"/>
            <a:ext cx="118774" cy="2481191"/>
            <a:chOff x="5198868" y="938018"/>
            <a:chExt cx="158344" cy="5242322"/>
          </a:xfrm>
        </p:grpSpPr>
        <p:cxnSp>
          <p:nvCxnSpPr>
            <p:cNvPr id="144" name="Google Shape;144;p27"/>
            <p:cNvCxnSpPr>
              <a:endCxn id="145" idx="4"/>
            </p:cNvCxnSpPr>
            <p:nvPr/>
          </p:nvCxnSpPr>
          <p:spPr>
            <a:xfrm>
              <a:off x="5276830" y="1015540"/>
              <a:ext cx="2400" cy="5164800"/>
            </a:xfrm>
            <a:prstGeom prst="straightConnector1">
              <a:avLst/>
            </a:prstGeom>
            <a:noFill/>
            <a:ln cap="rnd" cmpd="sng" w="28575">
              <a:solidFill>
                <a:srgbClr val="666666"/>
              </a:solidFill>
              <a:prstDash val="dot"/>
              <a:miter lim="800000"/>
              <a:headEnd len="sm" w="sm" type="none"/>
              <a:tailEnd len="sm" w="sm" type="none"/>
            </a:ln>
          </p:spPr>
        </p:cxnSp>
        <p:sp>
          <p:nvSpPr>
            <p:cNvPr id="146" name="Google Shape;146;p27"/>
            <p:cNvSpPr/>
            <p:nvPr/>
          </p:nvSpPr>
          <p:spPr>
            <a:xfrm>
              <a:off x="5198868" y="9380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Google Shape;147;p27"/>
            <p:cNvSpPr/>
            <p:nvPr/>
          </p:nvSpPr>
          <p:spPr>
            <a:xfrm>
              <a:off x="5198868" y="1564585"/>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27"/>
            <p:cNvSpPr/>
            <p:nvPr/>
          </p:nvSpPr>
          <p:spPr>
            <a:xfrm>
              <a:off x="5198868" y="2191152"/>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7"/>
            <p:cNvSpPr/>
            <p:nvPr/>
          </p:nvSpPr>
          <p:spPr>
            <a:xfrm>
              <a:off x="5198868" y="2846291"/>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0" name="Google Shape;150;p27"/>
            <p:cNvSpPr/>
            <p:nvPr/>
          </p:nvSpPr>
          <p:spPr>
            <a:xfrm>
              <a:off x="5198868" y="34800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7"/>
            <p:cNvSpPr/>
            <p:nvPr/>
          </p:nvSpPr>
          <p:spPr>
            <a:xfrm>
              <a:off x="5198868" y="41137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7"/>
            <p:cNvSpPr/>
            <p:nvPr/>
          </p:nvSpPr>
          <p:spPr>
            <a:xfrm>
              <a:off x="5198868" y="4749810"/>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3" name="Google Shape;153;p27"/>
            <p:cNvSpPr/>
            <p:nvPr/>
          </p:nvSpPr>
          <p:spPr>
            <a:xfrm>
              <a:off x="5198868" y="53859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5" name="Google Shape;145;p27"/>
            <p:cNvSpPr/>
            <p:nvPr/>
          </p:nvSpPr>
          <p:spPr>
            <a:xfrm>
              <a:off x="5201249" y="6024377"/>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4" name="Google Shape;154;p27"/>
          <p:cNvSpPr/>
          <p:nvPr/>
        </p:nvSpPr>
        <p:spPr>
          <a:xfrm rot="-9217753">
            <a:off x="8412877" y="3672143"/>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27"/>
          <p:cNvSpPr/>
          <p:nvPr/>
        </p:nvSpPr>
        <p:spPr>
          <a:xfrm flipH="1" rot="3308474">
            <a:off x="8326899" y="4228769"/>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27"/>
          <p:cNvSpPr txBox="1"/>
          <p:nvPr/>
        </p:nvSpPr>
        <p:spPr>
          <a:xfrm>
            <a:off x="3679843" y="966103"/>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679843" y="1434732"/>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679843" y="190214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679843" y="2392199"/>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679843" y="2873937"/>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4994872" y="3295925"/>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Conclusion</a:t>
            </a:r>
            <a:endParaRPr sz="14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3682155" y="3279462"/>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647577" y="686600"/>
            <a:ext cx="40986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b="1" lang="en" sz="3300">
                <a:solidFill>
                  <a:schemeClr val="dk1"/>
                </a:solidFill>
                <a:latin typeface="Cambria"/>
                <a:ea typeface="Cambria"/>
                <a:cs typeface="Cambria"/>
                <a:sym typeface="Cambria"/>
              </a:rPr>
              <a:t>Problem Statement</a:t>
            </a:r>
            <a:endParaRPr b="1" sz="3300">
              <a:solidFill>
                <a:schemeClr val="dk1"/>
              </a:solidFill>
              <a:latin typeface="Cambria"/>
              <a:ea typeface="Cambria"/>
              <a:cs typeface="Cambria"/>
              <a:sym typeface="Cambria"/>
            </a:endParaRPr>
          </a:p>
        </p:txBody>
      </p:sp>
      <p:sp>
        <p:nvSpPr>
          <p:cNvPr id="168" name="Google Shape;168;p28"/>
          <p:cNvSpPr txBox="1"/>
          <p:nvPr/>
        </p:nvSpPr>
        <p:spPr>
          <a:xfrm>
            <a:off x="647575" y="1381400"/>
            <a:ext cx="5039700" cy="37389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lang="en" sz="1600">
                <a:latin typeface="Calibri"/>
                <a:ea typeface="Calibri"/>
                <a:cs typeface="Calibri"/>
                <a:sym typeface="Calibri"/>
              </a:rPr>
              <a:t>Road traffic accidents are a serious public safety issue, resulting in injuries, deaths, and economic losses. Even with various efforts to enhance road safety, it remains difficult to understand the patterns and trends in these accidents, which is essential for policymakers and urban planners.</a:t>
            </a:r>
            <a:endParaRPr sz="16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600">
                <a:latin typeface="Calibri"/>
                <a:ea typeface="Calibri"/>
                <a:cs typeface="Calibri"/>
                <a:sym typeface="Calibri"/>
              </a:rPr>
              <a:t>This project aims to analyze a dataset of road accidents to identify trends, patterns, and contributing factors. The analysis will focus on important variables such as accident severity, time of occurrence, environmental conditions, and road characteristics.</a:t>
            </a:r>
            <a:endParaRPr sz="1600">
              <a:latin typeface="Calibri"/>
              <a:ea typeface="Calibri"/>
              <a:cs typeface="Calibri"/>
              <a:sym typeface="Calibri"/>
            </a:endParaRPr>
          </a:p>
          <a:p>
            <a:pPr indent="0" lvl="0" marL="0" marR="0" rtl="0" algn="l">
              <a:lnSpc>
                <a:spcPct val="130000"/>
              </a:lnSpc>
              <a:spcBef>
                <a:spcPts val="1200"/>
              </a:spcBef>
              <a:spcAft>
                <a:spcPts val="0"/>
              </a:spcAft>
              <a:buNone/>
            </a:pPr>
            <a:r>
              <a:t/>
            </a:r>
            <a:endParaRPr sz="1600">
              <a:latin typeface="Calibri"/>
              <a:ea typeface="Calibri"/>
              <a:cs typeface="Calibri"/>
              <a:sym typeface="Calibri"/>
            </a:endParaRPr>
          </a:p>
        </p:txBody>
      </p:sp>
      <p:pic>
        <p:nvPicPr>
          <p:cNvPr id="169" name="Google Shape;169;p28"/>
          <p:cNvPicPr preferRelativeResize="0"/>
          <p:nvPr/>
        </p:nvPicPr>
        <p:blipFill>
          <a:blip r:embed="rId3">
            <a:alphaModFix/>
          </a:blip>
          <a:stretch>
            <a:fillRect/>
          </a:stretch>
        </p:blipFill>
        <p:spPr>
          <a:xfrm>
            <a:off x="5613775" y="676950"/>
            <a:ext cx="3530226" cy="408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p:nvPr/>
        </p:nvSpPr>
        <p:spPr>
          <a:xfrm rot="3043006">
            <a:off x="5811752" y="-817129"/>
            <a:ext cx="4088776" cy="591490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5" name="Google Shape;175;p29"/>
          <p:cNvSpPr/>
          <p:nvPr/>
        </p:nvSpPr>
        <p:spPr>
          <a:xfrm>
            <a:off x="6766659" y="4959429"/>
            <a:ext cx="2748143"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29"/>
          <p:cNvSpPr/>
          <p:nvPr/>
        </p:nvSpPr>
        <p:spPr>
          <a:xfrm>
            <a:off x="6937924" y="4726137"/>
            <a:ext cx="2576877"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9"/>
          <p:cNvSpPr/>
          <p:nvPr/>
        </p:nvSpPr>
        <p:spPr>
          <a:xfrm>
            <a:off x="7632501" y="3434909"/>
            <a:ext cx="1815816" cy="1407876"/>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78" name="Google Shape;178;p29"/>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179" name="Google Shape;179;p29"/>
          <p:cNvSpPr txBox="1"/>
          <p:nvPr/>
        </p:nvSpPr>
        <p:spPr>
          <a:xfrm>
            <a:off x="1488582" y="252470"/>
            <a:ext cx="26886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Methodology</a:t>
            </a:r>
            <a:endParaRPr b="1" sz="2700">
              <a:solidFill>
                <a:schemeClr val="dk1"/>
              </a:solidFill>
              <a:latin typeface="Cambria"/>
              <a:ea typeface="Cambria"/>
              <a:cs typeface="Cambria"/>
              <a:sym typeface="Cambria"/>
            </a:endParaRPr>
          </a:p>
        </p:txBody>
      </p:sp>
      <p:sp>
        <p:nvSpPr>
          <p:cNvPr id="180" name="Google Shape;180;p29"/>
          <p:cNvSpPr txBox="1"/>
          <p:nvPr/>
        </p:nvSpPr>
        <p:spPr>
          <a:xfrm>
            <a:off x="1488575" y="972025"/>
            <a:ext cx="3552300" cy="3169200"/>
          </a:xfrm>
          <a:prstGeom prst="rect">
            <a:avLst/>
          </a:prstGeom>
          <a:noFill/>
          <a:ln>
            <a:noFill/>
          </a:ln>
        </p:spPr>
        <p:txBody>
          <a:bodyPr anchorCtr="0" anchor="t" bIns="34275" lIns="68575" spcFirstLastPara="1" rIns="68575" wrap="square" tIns="34275">
            <a:spAutoFit/>
          </a:bodyPr>
          <a:lstStyle/>
          <a:p>
            <a:pPr indent="-304800" lvl="0" marL="457200" rtl="0" algn="l">
              <a:lnSpc>
                <a:spcPct val="115000"/>
              </a:lnSpc>
              <a:spcBef>
                <a:spcPts val="120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sources </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SQL </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AWS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Scraping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Local data sources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wrangling</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understanding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cleaning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merging and joining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manipulation</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analysis</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Finding the trends and patterns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visualization</a:t>
            </a:r>
            <a:endParaRPr b="1" sz="1200">
              <a:solidFill>
                <a:schemeClr val="dk1"/>
              </a:solidFill>
              <a:latin typeface="Cambria"/>
              <a:ea typeface="Cambria"/>
              <a:cs typeface="Cambria"/>
              <a:sym typeface="Cambria"/>
            </a:endParaRPr>
          </a:p>
          <a:p>
            <a:pPr indent="0" lvl="0" marL="0" marR="0" rtl="0" algn="l">
              <a:lnSpc>
                <a:spcPct val="130000"/>
              </a:lnSpc>
              <a:spcBef>
                <a:spcPts val="1200"/>
              </a:spcBef>
              <a:spcAft>
                <a:spcPts val="0"/>
              </a:spcAft>
              <a:buNone/>
            </a:pPr>
            <a:r>
              <a:t/>
            </a:r>
            <a:endParaRPr sz="12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64278" y="520425"/>
            <a:ext cx="84345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KPI’s (Key Performance Indicator)</a:t>
            </a:r>
            <a:endParaRPr sz="2700">
              <a:solidFill>
                <a:schemeClr val="dk1"/>
              </a:solidFill>
              <a:latin typeface="Fira Sans Medium"/>
              <a:ea typeface="Fira Sans Medium"/>
              <a:cs typeface="Fira Sans Medium"/>
              <a:sym typeface="Fira Sans Medium"/>
            </a:endParaRPr>
          </a:p>
        </p:txBody>
      </p:sp>
      <p:sp>
        <p:nvSpPr>
          <p:cNvPr id="186" name="Google Shape;186;p30"/>
          <p:cNvSpPr txBox="1"/>
          <p:nvPr/>
        </p:nvSpPr>
        <p:spPr>
          <a:xfrm>
            <a:off x="7225931" y="2962777"/>
            <a:ext cx="1478391" cy="750831"/>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800">
                <a:solidFill>
                  <a:schemeClr val="lt1"/>
                </a:solidFill>
                <a:latin typeface="Roboto"/>
                <a:ea typeface="Roboto"/>
                <a:cs typeface="Roboto"/>
                <a:sym typeface="Roboto"/>
              </a:rPr>
              <a:t>Lorem ipsum dolor situ amet, consectetur adipiscing a elit, sed do eiusmod forin tempor magna aliqua. Ut enim adim minim veniam.</a:t>
            </a:r>
            <a:endParaRPr sz="800">
              <a:solidFill>
                <a:schemeClr val="lt1"/>
              </a:solidFill>
              <a:latin typeface="Roboto"/>
              <a:ea typeface="Roboto"/>
              <a:cs typeface="Roboto"/>
              <a:sym typeface="Roboto"/>
            </a:endParaRPr>
          </a:p>
        </p:txBody>
      </p:sp>
      <p:sp>
        <p:nvSpPr>
          <p:cNvPr id="187" name="Google Shape;187;p30"/>
          <p:cNvSpPr txBox="1"/>
          <p:nvPr/>
        </p:nvSpPr>
        <p:spPr>
          <a:xfrm>
            <a:off x="7225931" y="2726066"/>
            <a:ext cx="1478400" cy="3741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1" i="0" lang="en" sz="900">
                <a:solidFill>
                  <a:schemeClr val="lt1"/>
                </a:solidFill>
                <a:latin typeface="Roboto"/>
                <a:ea typeface="Roboto"/>
                <a:cs typeface="Roboto"/>
                <a:sym typeface="Roboto"/>
              </a:rPr>
              <a:t>YOUR TEXT H</a:t>
            </a:r>
            <a:endParaRPr b="1" i="0" sz="900">
              <a:solidFill>
                <a:schemeClr val="lt1"/>
              </a:solidFill>
              <a:latin typeface="Roboto"/>
              <a:ea typeface="Roboto"/>
              <a:cs typeface="Roboto"/>
              <a:sym typeface="Roboto"/>
            </a:endParaRPr>
          </a:p>
          <a:p>
            <a:pPr indent="0" lvl="0" marL="0" marR="0" rtl="0" algn="l">
              <a:lnSpc>
                <a:spcPct val="120000"/>
              </a:lnSpc>
              <a:spcBef>
                <a:spcPts val="0"/>
              </a:spcBef>
              <a:spcAft>
                <a:spcPts val="0"/>
              </a:spcAft>
              <a:buNone/>
            </a:pPr>
            <a:r>
              <a:rPr b="1" i="0" lang="en" sz="900">
                <a:solidFill>
                  <a:schemeClr val="lt1"/>
                </a:solidFill>
                <a:latin typeface="Roboto"/>
                <a:ea typeface="Roboto"/>
                <a:cs typeface="Roboto"/>
                <a:sym typeface="Roboto"/>
              </a:rPr>
              <a:t>ERE</a:t>
            </a:r>
            <a:endParaRPr b="1" sz="900">
              <a:solidFill>
                <a:schemeClr val="lt1"/>
              </a:solidFill>
              <a:latin typeface="Roboto"/>
              <a:ea typeface="Roboto"/>
              <a:cs typeface="Roboto"/>
              <a:sym typeface="Roboto"/>
            </a:endParaRPr>
          </a:p>
        </p:txBody>
      </p:sp>
      <p:pic>
        <p:nvPicPr>
          <p:cNvPr id="188" name="Google Shape;188;p30"/>
          <p:cNvPicPr preferRelativeResize="0"/>
          <p:nvPr/>
        </p:nvPicPr>
        <p:blipFill>
          <a:blip r:embed="rId3">
            <a:alphaModFix/>
          </a:blip>
          <a:stretch>
            <a:fillRect/>
          </a:stretch>
        </p:blipFill>
        <p:spPr>
          <a:xfrm>
            <a:off x="919825" y="1339888"/>
            <a:ext cx="3136175" cy="1380650"/>
          </a:xfrm>
          <a:prstGeom prst="rect">
            <a:avLst/>
          </a:prstGeom>
          <a:noFill/>
          <a:ln>
            <a:noFill/>
          </a:ln>
        </p:spPr>
      </p:pic>
      <p:pic>
        <p:nvPicPr>
          <p:cNvPr id="189" name="Google Shape;189;p30"/>
          <p:cNvPicPr preferRelativeResize="0"/>
          <p:nvPr/>
        </p:nvPicPr>
        <p:blipFill>
          <a:blip r:embed="rId4">
            <a:alphaModFix/>
          </a:blip>
          <a:stretch>
            <a:fillRect/>
          </a:stretch>
        </p:blipFill>
        <p:spPr>
          <a:xfrm>
            <a:off x="919825" y="3100175"/>
            <a:ext cx="3136176" cy="1380625"/>
          </a:xfrm>
          <a:prstGeom prst="rect">
            <a:avLst/>
          </a:prstGeom>
          <a:noFill/>
          <a:ln>
            <a:noFill/>
          </a:ln>
        </p:spPr>
      </p:pic>
      <p:pic>
        <p:nvPicPr>
          <p:cNvPr id="190" name="Google Shape;190;p30"/>
          <p:cNvPicPr preferRelativeResize="0"/>
          <p:nvPr/>
        </p:nvPicPr>
        <p:blipFill>
          <a:blip r:embed="rId5">
            <a:alphaModFix/>
          </a:blip>
          <a:stretch>
            <a:fillRect/>
          </a:stretch>
        </p:blipFill>
        <p:spPr>
          <a:xfrm>
            <a:off x="4572000" y="3100175"/>
            <a:ext cx="3063751" cy="1380625"/>
          </a:xfrm>
          <a:prstGeom prst="rect">
            <a:avLst/>
          </a:prstGeom>
          <a:noFill/>
          <a:ln>
            <a:noFill/>
          </a:ln>
        </p:spPr>
      </p:pic>
      <p:pic>
        <p:nvPicPr>
          <p:cNvPr id="191" name="Google Shape;191;p30"/>
          <p:cNvPicPr preferRelativeResize="0"/>
          <p:nvPr/>
        </p:nvPicPr>
        <p:blipFill>
          <a:blip r:embed="rId6">
            <a:alphaModFix/>
          </a:blip>
          <a:stretch>
            <a:fillRect/>
          </a:stretch>
        </p:blipFill>
        <p:spPr>
          <a:xfrm>
            <a:off x="4572000" y="1339900"/>
            <a:ext cx="3063750" cy="1416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31"/>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1"/>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1"/>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1"/>
          <p:cNvSpPr txBox="1"/>
          <p:nvPr/>
        </p:nvSpPr>
        <p:spPr>
          <a:xfrm>
            <a:off x="716878" y="617300"/>
            <a:ext cx="3137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Key Insights</a:t>
            </a:r>
            <a:endParaRPr b="1" sz="2700">
              <a:solidFill>
                <a:schemeClr val="dk1"/>
              </a:solidFill>
              <a:latin typeface="Cambria"/>
              <a:ea typeface="Cambria"/>
              <a:cs typeface="Cambria"/>
              <a:sym typeface="Cambria"/>
            </a:endParaRPr>
          </a:p>
        </p:txBody>
      </p:sp>
      <p:pic>
        <p:nvPicPr>
          <p:cNvPr id="201" name="Google Shape;201;p31"/>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pic>
        <p:nvPicPr>
          <p:cNvPr id="202" name="Google Shape;202;p31"/>
          <p:cNvPicPr preferRelativeResize="0"/>
          <p:nvPr/>
        </p:nvPicPr>
        <p:blipFill>
          <a:blip r:embed="rId4">
            <a:alphaModFix/>
          </a:blip>
          <a:stretch>
            <a:fillRect/>
          </a:stretch>
        </p:blipFill>
        <p:spPr>
          <a:xfrm>
            <a:off x="7039275" y="617300"/>
            <a:ext cx="1925125" cy="3727299"/>
          </a:xfrm>
          <a:prstGeom prst="rect">
            <a:avLst/>
          </a:prstGeom>
          <a:noFill/>
          <a:ln>
            <a:noFill/>
          </a:ln>
        </p:spPr>
      </p:pic>
      <p:sp>
        <p:nvSpPr>
          <p:cNvPr id="203" name="Google Shape;203;p31"/>
          <p:cNvSpPr txBox="1"/>
          <p:nvPr/>
        </p:nvSpPr>
        <p:spPr>
          <a:xfrm>
            <a:off x="1035800" y="1454875"/>
            <a:ext cx="5592000" cy="3301500"/>
          </a:xfrm>
          <a:prstGeom prst="rect">
            <a:avLst/>
          </a:prstGeom>
          <a:noFill/>
          <a:ln>
            <a:noFill/>
          </a:ln>
        </p:spPr>
        <p:txBody>
          <a:bodyPr anchorCtr="0" anchor="t" bIns="34275" lIns="68575" spcFirstLastPara="1" rIns="68575" wrap="square" tIns="34275">
            <a:spAutoFit/>
          </a:bodyPr>
          <a:lstStyle/>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Total Casualties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417,883</a:t>
            </a:r>
            <a:r>
              <a:rPr lang="en" sz="1500">
                <a:solidFill>
                  <a:schemeClr val="dk1"/>
                </a:solidFill>
                <a:latin typeface="Calibri"/>
                <a:ea typeface="Calibri"/>
                <a:cs typeface="Calibri"/>
                <a:sym typeface="Calibri"/>
              </a:rPr>
              <a:t> across all vehicle types.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Majority of Casualties</a:t>
            </a:r>
            <a:r>
              <a:rPr lang="en" sz="1500">
                <a:solidFill>
                  <a:schemeClr val="dk1"/>
                </a:solidFill>
                <a:latin typeface="Calibri"/>
                <a:ea typeface="Calibri"/>
                <a:cs typeface="Calibri"/>
                <a:sym typeface="Calibri"/>
              </a:rPr>
              <a:t>: The "Others" category has the highest count at </a:t>
            </a:r>
            <a:r>
              <a:rPr b="1" lang="en" sz="1500">
                <a:solidFill>
                  <a:schemeClr val="dk1"/>
                </a:solidFill>
                <a:latin typeface="Calibri"/>
                <a:ea typeface="Calibri"/>
                <a:cs typeface="Calibri"/>
                <a:sym typeface="Calibri"/>
              </a:rPr>
              <a:t>333,485</a:t>
            </a:r>
            <a:r>
              <a:rPr lang="en" sz="1500">
                <a:solidFill>
                  <a:schemeClr val="dk1"/>
                </a:solidFill>
                <a:latin typeface="Calibri"/>
                <a:ea typeface="Calibri"/>
                <a:cs typeface="Calibri"/>
                <a:sym typeface="Calibri"/>
              </a:rPr>
              <a:t> casualties.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Motorcycles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33,472</a:t>
            </a:r>
            <a:r>
              <a:rPr lang="en" sz="1500">
                <a:solidFill>
                  <a:schemeClr val="dk1"/>
                </a:solidFill>
                <a:latin typeface="Calibri"/>
                <a:ea typeface="Calibri"/>
                <a:cs typeface="Calibri"/>
                <a:sym typeface="Calibri"/>
              </a:rPr>
              <a:t> casualties indicate a significant risk associated with motorcycle use.</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Cars</a:t>
            </a:r>
            <a:r>
              <a:rPr lang="en" sz="1500">
                <a:solidFill>
                  <a:schemeClr val="dk1"/>
                </a:solidFill>
                <a:latin typeface="Calibri"/>
                <a:ea typeface="Calibri"/>
                <a:cs typeface="Calibri"/>
                <a:sym typeface="Calibri"/>
              </a:rPr>
              <a:t>: Contribute </a:t>
            </a:r>
            <a:r>
              <a:rPr b="1" lang="en" sz="1500">
                <a:solidFill>
                  <a:schemeClr val="dk1"/>
                </a:solidFill>
                <a:latin typeface="Calibri"/>
                <a:ea typeface="Calibri"/>
                <a:cs typeface="Calibri"/>
                <a:sym typeface="Calibri"/>
              </a:rPr>
              <a:t>33,672</a:t>
            </a:r>
            <a:r>
              <a:rPr lang="en" sz="1500">
                <a:solidFill>
                  <a:schemeClr val="dk1"/>
                </a:solidFill>
                <a:latin typeface="Calibri"/>
                <a:ea typeface="Calibri"/>
                <a:cs typeface="Calibri"/>
                <a:sym typeface="Calibri"/>
              </a:rPr>
              <a:t> casualties, making them the second most involved vehicle type.</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Vans and Buses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12,798</a:t>
            </a:r>
            <a:r>
              <a:rPr lang="en" sz="1500">
                <a:solidFill>
                  <a:schemeClr val="dk1"/>
                </a:solidFill>
                <a:latin typeface="Calibri"/>
                <a:ea typeface="Calibri"/>
                <a:cs typeface="Calibri"/>
                <a:sym typeface="Calibri"/>
              </a:rPr>
              <a:t> casualties for vans and </a:t>
            </a:r>
            <a:r>
              <a:rPr b="1" lang="en" sz="1500">
                <a:solidFill>
                  <a:schemeClr val="dk1"/>
                </a:solidFill>
                <a:latin typeface="Calibri"/>
                <a:ea typeface="Calibri"/>
                <a:cs typeface="Calibri"/>
                <a:sym typeface="Calibri"/>
              </a:rPr>
              <a:t>3,424</a:t>
            </a:r>
            <a:r>
              <a:rPr lang="en" sz="1500">
                <a:solidFill>
                  <a:schemeClr val="dk1"/>
                </a:solidFill>
                <a:latin typeface="Calibri"/>
                <a:ea typeface="Calibri"/>
                <a:cs typeface="Calibri"/>
                <a:sym typeface="Calibri"/>
              </a:rPr>
              <a:t> for buses show relatively lower involvement in accidents.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Agricultural Vehicles</a:t>
            </a:r>
            <a:r>
              <a:rPr lang="en" sz="1500">
                <a:solidFill>
                  <a:schemeClr val="dk1"/>
                </a:solidFill>
                <a:latin typeface="Calibri"/>
                <a:ea typeface="Calibri"/>
                <a:cs typeface="Calibri"/>
                <a:sym typeface="Calibri"/>
              </a:rPr>
              <a:t>: Report the fewest casualties at </a:t>
            </a:r>
            <a:r>
              <a:rPr b="1" lang="en" sz="1500">
                <a:solidFill>
                  <a:schemeClr val="dk1"/>
                </a:solidFill>
                <a:latin typeface="Calibri"/>
                <a:ea typeface="Calibri"/>
                <a:cs typeface="Calibri"/>
                <a:sym typeface="Calibri"/>
              </a:rPr>
              <a:t>1,032</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0" lvl="0" marL="457200" marR="0" rtl="0" algn="l">
              <a:lnSpc>
                <a:spcPct val="130000"/>
              </a:lnSpc>
              <a:spcBef>
                <a:spcPts val="0"/>
              </a:spcBef>
              <a:spcAft>
                <a:spcPts val="0"/>
              </a:spcAft>
              <a:buNone/>
            </a:pPr>
            <a:r>
              <a:t/>
            </a:r>
            <a:endParaRPr sz="1500">
              <a:solidFill>
                <a:srgbClr val="3A383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9" name="Google Shape;209;p32"/>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32"/>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32"/>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2" name="Google Shape;212;p32"/>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13" name="Google Shape;213;p32"/>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14" name="Google Shape;214;p32"/>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Q1.  Which road type has the highest number of casualties in road traffic accidents?</a:t>
            </a:r>
            <a:endParaRPr sz="1500">
              <a:solidFill>
                <a:srgbClr val="3A3838"/>
              </a:solidFill>
              <a:latin typeface="Calibri"/>
              <a:ea typeface="Calibri"/>
              <a:cs typeface="Calibri"/>
              <a:sym typeface="Calibri"/>
            </a:endParaRPr>
          </a:p>
        </p:txBody>
      </p:sp>
      <p:pic>
        <p:nvPicPr>
          <p:cNvPr id="215" name="Google Shape;215;p32"/>
          <p:cNvPicPr preferRelativeResize="0"/>
          <p:nvPr/>
        </p:nvPicPr>
        <p:blipFill>
          <a:blip r:embed="rId4">
            <a:alphaModFix/>
          </a:blip>
          <a:stretch>
            <a:fillRect/>
          </a:stretch>
        </p:blipFill>
        <p:spPr>
          <a:xfrm>
            <a:off x="1900275" y="1919950"/>
            <a:ext cx="3294300" cy="2732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3"/>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3"/>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3"/>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3"/>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25" name="Google Shape;225;p33"/>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26" name="Google Shape;226;p33"/>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Q2. What are the total casualties reported during daylight conditions?</a:t>
            </a:r>
            <a:endParaRPr sz="1500">
              <a:solidFill>
                <a:srgbClr val="3A3838"/>
              </a:solidFill>
              <a:latin typeface="Calibri"/>
              <a:ea typeface="Calibri"/>
              <a:cs typeface="Calibri"/>
              <a:sym typeface="Calibri"/>
            </a:endParaRPr>
          </a:p>
        </p:txBody>
      </p:sp>
      <p:pic>
        <p:nvPicPr>
          <p:cNvPr id="227" name="Google Shape;227;p33"/>
          <p:cNvPicPr preferRelativeResize="0"/>
          <p:nvPr/>
        </p:nvPicPr>
        <p:blipFill>
          <a:blip r:embed="rId4">
            <a:alphaModFix/>
          </a:blip>
          <a:stretch>
            <a:fillRect/>
          </a:stretch>
        </p:blipFill>
        <p:spPr>
          <a:xfrm>
            <a:off x="1737075" y="1934175"/>
            <a:ext cx="3964888" cy="27919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4"/>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4"/>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4"/>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4"/>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37" name="Google Shape;237;p34"/>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38" name="Google Shape;238;p34"/>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Q3. What is the total number of casualties reported in urban areas?</a:t>
            </a:r>
            <a:endParaRPr sz="1500">
              <a:solidFill>
                <a:srgbClr val="3A3838"/>
              </a:solidFill>
              <a:latin typeface="Calibri"/>
              <a:ea typeface="Calibri"/>
              <a:cs typeface="Calibri"/>
              <a:sym typeface="Calibri"/>
            </a:endParaRPr>
          </a:p>
        </p:txBody>
      </p:sp>
      <p:pic>
        <p:nvPicPr>
          <p:cNvPr id="239" name="Google Shape;239;p34"/>
          <p:cNvPicPr preferRelativeResize="0"/>
          <p:nvPr/>
        </p:nvPicPr>
        <p:blipFill>
          <a:blip r:embed="rId4">
            <a:alphaModFix/>
          </a:blip>
          <a:stretch>
            <a:fillRect/>
          </a:stretch>
        </p:blipFill>
        <p:spPr>
          <a:xfrm>
            <a:off x="1849362" y="1908300"/>
            <a:ext cx="3964887" cy="2817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