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7"/>
  </p:notesMasterIdLst>
  <p:sldIdLst>
    <p:sldId id="269" r:id="rId2"/>
    <p:sldId id="256" r:id="rId3"/>
    <p:sldId id="270" r:id="rId4"/>
    <p:sldId id="260" r:id="rId5"/>
    <p:sldId id="257" r:id="rId6"/>
    <p:sldId id="261" r:id="rId7"/>
    <p:sldId id="258" r:id="rId8"/>
    <p:sldId id="265" r:id="rId9"/>
    <p:sldId id="266" r:id="rId10"/>
    <p:sldId id="262" r:id="rId11"/>
    <p:sldId id="263" r:id="rId12"/>
    <p:sldId id="264" r:id="rId13"/>
    <p:sldId id="267" r:id="rId14"/>
    <p:sldId id="25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94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C75C7-EC77-4AA2-885C-B0D2602A6F9A}"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76E4A-D737-4436-A6A8-38C0FC456F86}" type="slidenum">
              <a:rPr lang="en-US" smtClean="0"/>
              <a:t>‹#›</a:t>
            </a:fld>
            <a:endParaRPr lang="en-US"/>
          </a:p>
        </p:txBody>
      </p:sp>
    </p:spTree>
    <p:extLst>
      <p:ext uri="{BB962C8B-B14F-4D97-AF65-F5344CB8AC3E}">
        <p14:creationId xmlns:p14="http://schemas.microsoft.com/office/powerpoint/2010/main" val="260950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304838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7698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3096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286938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956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535565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4265634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351087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144610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CC567-855D-4AEA-9F00-9566C8E794D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246845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CC567-855D-4AEA-9F00-9566C8E794D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365191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CC567-855D-4AEA-9F00-9566C8E794DB}"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34134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CC567-855D-4AEA-9F00-9566C8E794DB}"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107710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CC567-855D-4AEA-9F00-9566C8E794DB}"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1821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3CC567-855D-4AEA-9F00-9566C8E794D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238087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CC567-855D-4AEA-9F00-9566C8E794D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21373-2BD9-4CD1-8A1C-41200709141A}" type="slidenum">
              <a:rPr lang="en-US" smtClean="0"/>
              <a:t>‹#›</a:t>
            </a:fld>
            <a:endParaRPr lang="en-US"/>
          </a:p>
        </p:txBody>
      </p:sp>
    </p:spTree>
    <p:extLst>
      <p:ext uri="{BB962C8B-B14F-4D97-AF65-F5344CB8AC3E}">
        <p14:creationId xmlns:p14="http://schemas.microsoft.com/office/powerpoint/2010/main" val="220598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CC567-855D-4AEA-9F00-9566C8E794DB}" type="datetimeFigureOut">
              <a:rPr lang="en-US" smtClean="0"/>
              <a:t>11/23/2021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621373-2BD9-4CD1-8A1C-41200709141A}" type="slidenum">
              <a:rPr lang="en-US" smtClean="0"/>
              <a:t>‹#›</a:t>
            </a:fld>
            <a:endParaRPr lang="en-US"/>
          </a:p>
        </p:txBody>
      </p:sp>
    </p:spTree>
    <p:extLst>
      <p:ext uri="{BB962C8B-B14F-4D97-AF65-F5344CB8AC3E}">
        <p14:creationId xmlns:p14="http://schemas.microsoft.com/office/powerpoint/2010/main" val="2836922512"/>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mo.tinyray.com/huffman" TargetMode="External"/><Relationship Id="rId2" Type="http://schemas.openxmlformats.org/officeDocument/2006/relationships/hyperlink" Target="https://en.wikipedia.org/wiki/Huffman_coding" TargetMode="External"/><Relationship Id="rId1" Type="http://schemas.openxmlformats.org/officeDocument/2006/relationships/slideLayout" Target="../slideLayouts/slideLayout2.xml"/><Relationship Id="rId6" Type="http://schemas.openxmlformats.org/officeDocument/2006/relationships/hyperlink" Target="https://github.com/Kunalmehta99/industrial_training_nitjsr" TargetMode="External"/><Relationship Id="rId5" Type="http://schemas.openxmlformats.org/officeDocument/2006/relationships/hyperlink" Target="https://kunalmehta99.github.io/industrial_training_nitjsr/" TargetMode="External"/><Relationship Id="rId4" Type="http://schemas.openxmlformats.org/officeDocument/2006/relationships/hyperlink" Target="https://www.geeksforgeeks.org/huffman-coding-greedy-algo-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832999-1229-4743-8BFF-BE890D2F9B7F}"/>
              </a:ext>
            </a:extLst>
          </p:cNvPr>
          <p:cNvSpPr txBox="1"/>
          <p:nvPr/>
        </p:nvSpPr>
        <p:spPr>
          <a:xfrm>
            <a:off x="2230017" y="336790"/>
            <a:ext cx="6102220" cy="1938992"/>
          </a:xfrm>
          <a:prstGeom prst="rect">
            <a:avLst/>
          </a:prstGeom>
          <a:noFill/>
        </p:spPr>
        <p:txBody>
          <a:bodyPr wrap="square">
            <a:spAutoFit/>
          </a:bodyPr>
          <a:lstStyle/>
          <a:p>
            <a:pPr algn="l"/>
            <a:endParaRPr lang="en-US" sz="1200" b="0" i="0" u="none" strike="noStrike" baseline="0" dirty="0">
              <a:solidFill>
                <a:srgbClr val="FF0000"/>
              </a:solidFill>
              <a:latin typeface="Trebuchet MS" panose="020B0603020202020204" pitchFamily="34" charset="0"/>
            </a:endParaRPr>
          </a:p>
          <a:p>
            <a:pPr algn="ctr"/>
            <a:r>
              <a:rPr lang="en-US" sz="1200" b="0" i="0" u="none" strike="noStrike" baseline="0" dirty="0">
                <a:solidFill>
                  <a:srgbClr val="FF0000"/>
                </a:solidFill>
                <a:latin typeface="Trebuchet MS" panose="020B0603020202020204" pitchFamily="34" charset="0"/>
              </a:rPr>
              <a:t> </a:t>
            </a:r>
            <a:r>
              <a:rPr lang="en-US" b="1" dirty="0">
                <a:solidFill>
                  <a:srgbClr val="FF0000"/>
                </a:solidFill>
                <a:latin typeface="Trebuchet MS" panose="020B0603020202020204" pitchFamily="34" charset="0"/>
              </a:rPr>
              <a:t>Encoder – Decoder </a:t>
            </a:r>
            <a:r>
              <a:rPr lang="en-US" sz="1800" b="1" i="0" u="none" strike="noStrike" baseline="0" dirty="0">
                <a:solidFill>
                  <a:srgbClr val="FF0000"/>
                </a:solidFill>
                <a:latin typeface="Trebuchet MS" panose="020B0603020202020204" pitchFamily="34" charset="0"/>
              </a:rPr>
              <a:t>APPLICATION</a:t>
            </a:r>
            <a:endParaRPr lang="en-US" sz="1800" b="0" i="0" u="none" strike="noStrike" baseline="0" dirty="0">
              <a:solidFill>
                <a:srgbClr val="FF0000"/>
              </a:solidFill>
              <a:latin typeface="Trebuchet MS" panose="020B0603020202020204" pitchFamily="34" charset="0"/>
            </a:endParaRPr>
          </a:p>
          <a:p>
            <a:pPr algn="ctr"/>
            <a:r>
              <a:rPr lang="en-US" sz="1800" b="0" i="0" u="none" strike="noStrike" baseline="0" dirty="0">
                <a:solidFill>
                  <a:srgbClr val="FF0000"/>
                </a:solidFill>
                <a:latin typeface="Trebuchet MS" panose="020B0603020202020204" pitchFamily="34" charset="0"/>
              </a:rPr>
              <a:t>(WEB APPLICATION)</a:t>
            </a:r>
          </a:p>
          <a:p>
            <a:pPr algn="ctr"/>
            <a:r>
              <a:rPr lang="en-US" sz="1800" b="1" i="0" u="none" strike="noStrike" baseline="0" dirty="0">
                <a:solidFill>
                  <a:srgbClr val="FF0000"/>
                </a:solidFill>
                <a:latin typeface="Trebuchet MS" panose="020B0603020202020204" pitchFamily="34" charset="0"/>
              </a:rPr>
              <a:t>UNDER </a:t>
            </a:r>
            <a:r>
              <a:rPr lang="en-US" b="1" dirty="0">
                <a:solidFill>
                  <a:srgbClr val="FF0000"/>
                </a:solidFill>
                <a:latin typeface="Trebuchet MS" panose="020B0603020202020204" pitchFamily="34" charset="0"/>
              </a:rPr>
              <a:t>National Institute of Technology, Jamshedpur</a:t>
            </a:r>
            <a:endParaRPr lang="en-US" sz="1800" b="0" i="0" u="none" strike="noStrike" baseline="0" dirty="0">
              <a:solidFill>
                <a:srgbClr val="FF0000"/>
              </a:solidFill>
              <a:latin typeface="Trebuchet MS" panose="020B0603020202020204" pitchFamily="34" charset="0"/>
            </a:endParaRPr>
          </a:p>
          <a:p>
            <a:pPr algn="ctr"/>
            <a:r>
              <a:rPr lang="en-US" sz="1800" b="1" i="0" u="none" strike="noStrike" baseline="0" dirty="0">
                <a:solidFill>
                  <a:srgbClr val="FF0000"/>
                </a:solidFill>
                <a:latin typeface="Trebuchet MS" panose="020B0603020202020204" pitchFamily="34" charset="0"/>
              </a:rPr>
              <a:t>By</a:t>
            </a:r>
            <a:endParaRPr lang="en-US" sz="1800" b="0" i="0" u="none" strike="noStrike" baseline="0" dirty="0">
              <a:solidFill>
                <a:srgbClr val="FF0000"/>
              </a:solidFill>
              <a:latin typeface="Trebuchet MS" panose="020B0603020202020204" pitchFamily="34" charset="0"/>
            </a:endParaRPr>
          </a:p>
          <a:p>
            <a:pPr algn="ctr"/>
            <a:r>
              <a:rPr lang="en-US" b="1" dirty="0">
                <a:solidFill>
                  <a:srgbClr val="FF0000"/>
                </a:solidFill>
                <a:latin typeface="Trebuchet MS" panose="020B0603020202020204" pitchFamily="34" charset="0"/>
              </a:rPr>
              <a:t>Kunal Mehta</a:t>
            </a:r>
            <a:endParaRPr lang="en-US" sz="1800" b="0" i="0" u="none" strike="noStrike" baseline="0" dirty="0">
              <a:solidFill>
                <a:srgbClr val="FF0000"/>
              </a:solidFill>
              <a:latin typeface="Trebuchet MS" panose="020B0603020202020204" pitchFamily="34" charset="0"/>
            </a:endParaRPr>
          </a:p>
          <a:p>
            <a:pPr algn="ctr"/>
            <a:r>
              <a:rPr lang="en-US" sz="1800" b="0" i="0" u="none" strike="noStrike" baseline="0" dirty="0">
                <a:solidFill>
                  <a:srgbClr val="FF0000"/>
                </a:solidFill>
                <a:latin typeface="Trebuchet MS" panose="020B0603020202020204" pitchFamily="34" charset="0"/>
              </a:rPr>
              <a:t>(2018UGEC016)</a:t>
            </a:r>
            <a:endParaRPr lang="en-US" dirty="0">
              <a:solidFill>
                <a:srgbClr val="FF0000"/>
              </a:solidFill>
            </a:endParaRPr>
          </a:p>
        </p:txBody>
      </p:sp>
      <p:sp>
        <p:nvSpPr>
          <p:cNvPr id="11" name="TextBox 10">
            <a:extLst>
              <a:ext uri="{FF2B5EF4-FFF2-40B4-BE49-F238E27FC236}">
                <a16:creationId xmlns:a16="http://schemas.microsoft.com/office/drawing/2014/main" id="{E88B3076-6D94-4117-8C89-B86F673345E0}"/>
              </a:ext>
            </a:extLst>
          </p:cNvPr>
          <p:cNvSpPr txBox="1"/>
          <p:nvPr/>
        </p:nvSpPr>
        <p:spPr>
          <a:xfrm>
            <a:off x="3769568" y="2393102"/>
            <a:ext cx="6102220" cy="369332"/>
          </a:xfrm>
          <a:prstGeom prst="rect">
            <a:avLst/>
          </a:prstGeom>
          <a:noFill/>
        </p:spPr>
        <p:txBody>
          <a:bodyPr wrap="square">
            <a:spAutoFit/>
          </a:bodyPr>
          <a:lstStyle/>
          <a:p>
            <a:r>
              <a:rPr lang="en-US" dirty="0"/>
              <a:t>UNDER THE SUPERVISION OF</a:t>
            </a:r>
          </a:p>
        </p:txBody>
      </p:sp>
      <p:sp>
        <p:nvSpPr>
          <p:cNvPr id="13" name="TextBox 12">
            <a:extLst>
              <a:ext uri="{FF2B5EF4-FFF2-40B4-BE49-F238E27FC236}">
                <a16:creationId xmlns:a16="http://schemas.microsoft.com/office/drawing/2014/main" id="{7F4E649A-3912-4678-B1C8-74F457ACD310}"/>
              </a:ext>
            </a:extLst>
          </p:cNvPr>
          <p:cNvSpPr txBox="1"/>
          <p:nvPr/>
        </p:nvSpPr>
        <p:spPr>
          <a:xfrm>
            <a:off x="2230017" y="2771593"/>
            <a:ext cx="6102220" cy="646331"/>
          </a:xfrm>
          <a:prstGeom prst="rect">
            <a:avLst/>
          </a:prstGeom>
          <a:noFill/>
        </p:spPr>
        <p:txBody>
          <a:bodyPr wrap="square">
            <a:spAutoFit/>
          </a:bodyPr>
          <a:lstStyle/>
          <a:p>
            <a:pPr algn="ctr"/>
            <a:r>
              <a:rPr lang="en-US" dirty="0"/>
              <a:t>DR. PRASHANT KUMAR</a:t>
            </a:r>
          </a:p>
          <a:p>
            <a:pPr algn="ctr"/>
            <a:r>
              <a:rPr lang="en-US" dirty="0"/>
              <a:t>(Department of ECE, NIT Jamshedpur)</a:t>
            </a:r>
          </a:p>
        </p:txBody>
      </p:sp>
      <p:pic>
        <p:nvPicPr>
          <p:cNvPr id="15" name="Picture 14">
            <a:extLst>
              <a:ext uri="{FF2B5EF4-FFF2-40B4-BE49-F238E27FC236}">
                <a16:creationId xmlns:a16="http://schemas.microsoft.com/office/drawing/2014/main" id="{0F886F3D-70E5-4D92-8A6D-5E00FAEBF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297" y="3549171"/>
            <a:ext cx="1705947" cy="1705947"/>
          </a:xfrm>
          <a:prstGeom prst="rect">
            <a:avLst/>
          </a:prstGeom>
        </p:spPr>
      </p:pic>
      <p:sp>
        <p:nvSpPr>
          <p:cNvPr id="17" name="TextBox 16">
            <a:extLst>
              <a:ext uri="{FF2B5EF4-FFF2-40B4-BE49-F238E27FC236}">
                <a16:creationId xmlns:a16="http://schemas.microsoft.com/office/drawing/2014/main" id="{29DDE658-F39E-4E49-A73F-EA4D384E4438}"/>
              </a:ext>
            </a:extLst>
          </p:cNvPr>
          <p:cNvSpPr txBox="1"/>
          <p:nvPr/>
        </p:nvSpPr>
        <p:spPr>
          <a:xfrm>
            <a:off x="2349160" y="5386365"/>
            <a:ext cx="6102220" cy="923330"/>
          </a:xfrm>
          <a:prstGeom prst="rect">
            <a:avLst/>
          </a:prstGeom>
          <a:noFill/>
        </p:spPr>
        <p:txBody>
          <a:bodyPr wrap="square">
            <a:spAutoFit/>
          </a:bodyPr>
          <a:lstStyle/>
          <a:p>
            <a:pPr algn="ctr"/>
            <a:r>
              <a:rPr lang="en-US" dirty="0">
                <a:solidFill>
                  <a:srgbClr val="00B0F0"/>
                </a:solidFill>
              </a:rPr>
              <a:t>DEPARTMENT OF ELECTRONICS AND COMMUNICATION ENGINEERING</a:t>
            </a:r>
          </a:p>
          <a:p>
            <a:pPr algn="ctr"/>
            <a:r>
              <a:rPr lang="en-US" dirty="0">
                <a:solidFill>
                  <a:srgbClr val="00B0F0"/>
                </a:solidFill>
              </a:rPr>
              <a:t>NATIONAL INSTITUTE OF TECHNOLOGY JAMSHEDPUR</a:t>
            </a:r>
          </a:p>
        </p:txBody>
      </p:sp>
    </p:spTree>
    <p:extLst>
      <p:ext uri="{BB962C8B-B14F-4D97-AF65-F5344CB8AC3E}">
        <p14:creationId xmlns:p14="http://schemas.microsoft.com/office/powerpoint/2010/main" val="413727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36AF-1F21-4B34-B151-CCF1301E44B8}"/>
              </a:ext>
            </a:extLst>
          </p:cNvPr>
          <p:cNvSpPr>
            <a:spLocks noGrp="1"/>
          </p:cNvSpPr>
          <p:nvPr>
            <p:ph type="title"/>
          </p:nvPr>
        </p:nvSpPr>
        <p:spPr/>
        <p:txBody>
          <a:bodyPr>
            <a:normAutofit/>
          </a:bodyPr>
          <a:lstStyle/>
          <a:p>
            <a:r>
              <a:rPr lang="en-US" sz="3200" b="1" u="sng" dirty="0"/>
              <a:t>Comparing Input file size and Output file size:</a:t>
            </a:r>
          </a:p>
        </p:txBody>
      </p:sp>
      <p:sp>
        <p:nvSpPr>
          <p:cNvPr id="3" name="Content Placeholder 2">
            <a:extLst>
              <a:ext uri="{FF2B5EF4-FFF2-40B4-BE49-F238E27FC236}">
                <a16:creationId xmlns:a16="http://schemas.microsoft.com/office/drawing/2014/main" id="{F114A172-6F13-4243-BF84-F260D6124776}"/>
              </a:ext>
            </a:extLst>
          </p:cNvPr>
          <p:cNvSpPr>
            <a:spLocks noGrp="1"/>
          </p:cNvSpPr>
          <p:nvPr>
            <p:ph idx="1"/>
          </p:nvPr>
        </p:nvSpPr>
        <p:spPr/>
        <p:txBody>
          <a:bodyPr/>
          <a:lstStyle/>
          <a:p>
            <a:r>
              <a:rPr lang="en-US" dirty="0"/>
              <a:t>Comparing the input file size and the Experimental encoded output file. We can calculate the size of the output data in a simple way. Lets say our input is a string “electronics” and is stored in a file input.txt.</a:t>
            </a:r>
          </a:p>
          <a:p>
            <a:pPr marL="0" indent="0">
              <a:buNone/>
            </a:pPr>
            <a:endParaRPr lang="en-US" dirty="0"/>
          </a:p>
          <a:p>
            <a:pPr marL="0" indent="0">
              <a:buNone/>
            </a:pPr>
            <a:r>
              <a:rPr lang="en-US" dirty="0"/>
              <a:t>Input File Size:</a:t>
            </a:r>
          </a:p>
          <a:p>
            <a:r>
              <a:rPr lang="en-US" dirty="0"/>
              <a:t>Input: “electronics"</a:t>
            </a:r>
          </a:p>
          <a:p>
            <a:r>
              <a:rPr lang="en-US" dirty="0"/>
              <a:t>Total number of characters i.e. input length: 13</a:t>
            </a:r>
          </a:p>
          <a:p>
            <a:r>
              <a:rPr lang="en-US" dirty="0"/>
              <a:t>Size: 11 characters occurrences * 8 bits = 88 bits or 11 bytes.</a:t>
            </a:r>
          </a:p>
        </p:txBody>
      </p:sp>
    </p:spTree>
    <p:extLst>
      <p:ext uri="{BB962C8B-B14F-4D97-AF65-F5344CB8AC3E}">
        <p14:creationId xmlns:p14="http://schemas.microsoft.com/office/powerpoint/2010/main" val="30010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AD5305D-DF45-4D71-AD57-CA06211C0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037" y="210491"/>
            <a:ext cx="4975604" cy="3783012"/>
          </a:xfrm>
        </p:spPr>
      </p:pic>
      <p:sp>
        <p:nvSpPr>
          <p:cNvPr id="10" name="TextBox 9">
            <a:extLst>
              <a:ext uri="{FF2B5EF4-FFF2-40B4-BE49-F238E27FC236}">
                <a16:creationId xmlns:a16="http://schemas.microsoft.com/office/drawing/2014/main" id="{AC65BE25-F93A-4BE9-8963-3D4EC7F6B2A7}"/>
              </a:ext>
            </a:extLst>
          </p:cNvPr>
          <p:cNvSpPr txBox="1"/>
          <p:nvPr/>
        </p:nvSpPr>
        <p:spPr>
          <a:xfrm>
            <a:off x="5645020" y="2976465"/>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62717E4E-D802-46E9-8ACC-4E577A9A6157}"/>
              </a:ext>
            </a:extLst>
          </p:cNvPr>
          <p:cNvSpPr txBox="1"/>
          <p:nvPr/>
        </p:nvSpPr>
        <p:spPr>
          <a:xfrm>
            <a:off x="1838130" y="4450701"/>
            <a:ext cx="7613779"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Total Sum: 2x1 + 2x2 + ( 3 + 4 +5 + 6 + 7 + 8 + 8 ) x 1 = 47 bits or 6 bytes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Compression ratio : ( 88 – 47 ) / 88 = 0.47</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Compression Percentage : 47%</a:t>
            </a:r>
          </a:p>
        </p:txBody>
      </p:sp>
      <p:sp>
        <p:nvSpPr>
          <p:cNvPr id="12" name="Rectangle 1">
            <a:extLst>
              <a:ext uri="{FF2B5EF4-FFF2-40B4-BE49-F238E27FC236}">
                <a16:creationId xmlns:a16="http://schemas.microsoft.com/office/drawing/2014/main" id="{807D4092-6A7B-413A-AA02-11A2CA21872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Total Sum: 35 bits approx 5 bytes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73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C55A-928D-466C-A371-25C393C155EF}"/>
              </a:ext>
            </a:extLst>
          </p:cNvPr>
          <p:cNvSpPr>
            <a:spLocks noGrp="1"/>
          </p:cNvSpPr>
          <p:nvPr>
            <p:ph type="title"/>
          </p:nvPr>
        </p:nvSpPr>
        <p:spPr/>
        <p:txBody>
          <a:bodyPr>
            <a:normAutofit/>
          </a:bodyPr>
          <a:lstStyle/>
          <a:p>
            <a:r>
              <a:rPr lang="en-US" sz="3200" b="1" u="sng" dirty="0">
                <a:solidFill>
                  <a:srgbClr val="00B0F0"/>
                </a:solidFill>
              </a:rPr>
              <a:t>Comparing Experimental algorithm with Huffman coding algorithm :</a:t>
            </a:r>
          </a:p>
        </p:txBody>
      </p:sp>
      <p:pic>
        <p:nvPicPr>
          <p:cNvPr id="5" name="Content Placeholder 4">
            <a:extLst>
              <a:ext uri="{FF2B5EF4-FFF2-40B4-BE49-F238E27FC236}">
                <a16:creationId xmlns:a16="http://schemas.microsoft.com/office/drawing/2014/main" id="{975CD6DA-1637-41B5-850D-39C4F3DB3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2561" y="1856661"/>
            <a:ext cx="3738778" cy="4126915"/>
          </a:xfrm>
        </p:spPr>
      </p:pic>
      <p:sp>
        <p:nvSpPr>
          <p:cNvPr id="7" name="TextBox 6">
            <a:extLst>
              <a:ext uri="{FF2B5EF4-FFF2-40B4-BE49-F238E27FC236}">
                <a16:creationId xmlns:a16="http://schemas.microsoft.com/office/drawing/2014/main" id="{B47BF35E-99BC-433A-B014-9204D7A4C500}"/>
              </a:ext>
            </a:extLst>
          </p:cNvPr>
          <p:cNvSpPr txBox="1"/>
          <p:nvPr/>
        </p:nvSpPr>
        <p:spPr>
          <a:xfrm>
            <a:off x="989045" y="2127380"/>
            <a:ext cx="4731413"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Total Sum for Huffman Coding Algorithm = 35 bits or 5 bytes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Compression ratio : 0.602</a:t>
            </a:r>
          </a:p>
          <a:p>
            <a:endParaRPr lang="en-US" dirty="0"/>
          </a:p>
          <a:p>
            <a:pPr marL="285750" indent="-285750">
              <a:buFont typeface="Wingdings" panose="05000000000000000000" pitchFamily="2" charset="2"/>
              <a:buChar char="v"/>
            </a:pPr>
            <a:r>
              <a:rPr lang="en-US" dirty="0"/>
              <a:t>Compression Percentage : 60.2 %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Therefore, our experimental algorithm is not efficient in </a:t>
            </a:r>
            <a:r>
              <a:rPr lang="en-US" dirty="0" err="1"/>
              <a:t>comparision</a:t>
            </a:r>
            <a:r>
              <a:rPr lang="en-US" dirty="0"/>
              <a:t> to Huffman algorithm</a:t>
            </a:r>
          </a:p>
        </p:txBody>
      </p:sp>
    </p:spTree>
    <p:extLst>
      <p:ext uri="{BB962C8B-B14F-4D97-AF65-F5344CB8AC3E}">
        <p14:creationId xmlns:p14="http://schemas.microsoft.com/office/powerpoint/2010/main" val="376849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A79E2C-F3DF-482B-8257-0F9230797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326" y="1672451"/>
            <a:ext cx="8169348" cy="4968671"/>
          </a:xfrm>
          <a:prstGeom prst="rect">
            <a:avLst/>
          </a:prstGeom>
        </p:spPr>
      </p:pic>
      <p:sp>
        <p:nvSpPr>
          <p:cNvPr id="8" name="TextBox 7">
            <a:extLst>
              <a:ext uri="{FF2B5EF4-FFF2-40B4-BE49-F238E27FC236}">
                <a16:creationId xmlns:a16="http://schemas.microsoft.com/office/drawing/2014/main" id="{8341B61A-E9A8-472A-B403-937F7B8FF404}"/>
              </a:ext>
            </a:extLst>
          </p:cNvPr>
          <p:cNvSpPr txBox="1"/>
          <p:nvPr/>
        </p:nvSpPr>
        <p:spPr>
          <a:xfrm>
            <a:off x="3592285" y="839754"/>
            <a:ext cx="503853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Graphical Representation in Huffman coding :</a:t>
            </a:r>
          </a:p>
        </p:txBody>
      </p:sp>
    </p:spTree>
    <p:extLst>
      <p:ext uri="{BB962C8B-B14F-4D97-AF65-F5344CB8AC3E}">
        <p14:creationId xmlns:p14="http://schemas.microsoft.com/office/powerpoint/2010/main" val="265457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B686-775E-43A6-A2AF-E0D8F7764593}"/>
              </a:ext>
            </a:extLst>
          </p:cNvPr>
          <p:cNvSpPr>
            <a:spLocks noGrp="1"/>
          </p:cNvSpPr>
          <p:nvPr>
            <p:ph type="title"/>
          </p:nvPr>
        </p:nvSpPr>
        <p:spPr/>
        <p:txBody>
          <a:bodyPr>
            <a:normAutofit/>
          </a:bodyPr>
          <a:lstStyle/>
          <a:p>
            <a:r>
              <a:rPr lang="en-US" sz="3200" b="1" u="sng" dirty="0">
                <a:solidFill>
                  <a:schemeClr val="accent2">
                    <a:lumMod val="60000"/>
                    <a:lumOff val="40000"/>
                  </a:schemeClr>
                </a:solidFill>
              </a:rPr>
              <a:t>References:</a:t>
            </a:r>
          </a:p>
        </p:txBody>
      </p:sp>
      <p:sp>
        <p:nvSpPr>
          <p:cNvPr id="3" name="Content Placeholder 2">
            <a:extLst>
              <a:ext uri="{FF2B5EF4-FFF2-40B4-BE49-F238E27FC236}">
                <a16:creationId xmlns:a16="http://schemas.microsoft.com/office/drawing/2014/main" id="{8C000E68-90D0-4958-A4D3-2F9F70D11A37}"/>
              </a:ext>
            </a:extLst>
          </p:cNvPr>
          <p:cNvSpPr>
            <a:spLocks noGrp="1"/>
          </p:cNvSpPr>
          <p:nvPr>
            <p:ph idx="1"/>
          </p:nvPr>
        </p:nvSpPr>
        <p:spPr>
          <a:xfrm>
            <a:off x="677334" y="1548883"/>
            <a:ext cx="8596668" cy="2071395"/>
          </a:xfrm>
        </p:spPr>
        <p:txBody>
          <a:bodyPr>
            <a:normAutofit/>
          </a:bodyPr>
          <a:lstStyle/>
          <a:p>
            <a:pPr>
              <a:buFont typeface="Wingdings" panose="05000000000000000000" pitchFamily="2" charset="2"/>
              <a:buChar char="v"/>
            </a:pPr>
            <a:r>
              <a:rPr lang="en-US" dirty="0"/>
              <a:t>Huffman Coding Theory - </a:t>
            </a:r>
            <a:r>
              <a:rPr lang="en-US" dirty="0">
                <a:hlinkClick r:id="rId2"/>
              </a:rPr>
              <a:t>https://en.wikipedia.org/wiki/Huffman_coding</a:t>
            </a:r>
            <a:endParaRPr lang="en-US" dirty="0"/>
          </a:p>
          <a:p>
            <a:pPr>
              <a:buFont typeface="Wingdings" panose="05000000000000000000" pitchFamily="2" charset="2"/>
              <a:buChar char="v"/>
            </a:pPr>
            <a:r>
              <a:rPr lang="en-US" dirty="0"/>
              <a:t>Visualization of Huffman Coding – </a:t>
            </a:r>
            <a:r>
              <a:rPr lang="en-US" dirty="0">
                <a:hlinkClick r:id="rId3"/>
              </a:rPr>
              <a:t>https://demo.tinyray.com/huffman</a:t>
            </a:r>
            <a:endParaRPr lang="en-US" dirty="0"/>
          </a:p>
          <a:p>
            <a:pPr>
              <a:buFont typeface="Wingdings" panose="05000000000000000000" pitchFamily="2" charset="2"/>
              <a:buChar char="v"/>
            </a:pPr>
            <a:r>
              <a:rPr lang="en-US" dirty="0"/>
              <a:t>Algorithmic codes : </a:t>
            </a:r>
            <a:r>
              <a:rPr lang="en-US" dirty="0">
                <a:hlinkClick r:id="rId4"/>
              </a:rPr>
              <a:t>https://www.geeksforgeeks.org/huffman-coding-greedy-algo-3/</a:t>
            </a:r>
            <a:endParaRPr lang="en-US" dirty="0"/>
          </a:p>
          <a:p>
            <a:pPr marL="0" indent="0">
              <a:buNone/>
            </a:pPr>
            <a:r>
              <a:rPr lang="en-US" sz="2000" dirty="0"/>
              <a:t> </a:t>
            </a:r>
          </a:p>
          <a:p>
            <a:pPr marL="0" indent="0">
              <a:buNone/>
            </a:pPr>
            <a:endParaRPr lang="en-US" sz="2000" dirty="0"/>
          </a:p>
        </p:txBody>
      </p:sp>
      <p:sp>
        <p:nvSpPr>
          <p:cNvPr id="4" name="TextBox 3">
            <a:extLst>
              <a:ext uri="{FF2B5EF4-FFF2-40B4-BE49-F238E27FC236}">
                <a16:creationId xmlns:a16="http://schemas.microsoft.com/office/drawing/2014/main" id="{C7312538-F635-40E6-9029-3D2851190FBE}"/>
              </a:ext>
            </a:extLst>
          </p:cNvPr>
          <p:cNvSpPr txBox="1"/>
          <p:nvPr/>
        </p:nvSpPr>
        <p:spPr>
          <a:xfrm>
            <a:off x="799949" y="3620278"/>
            <a:ext cx="134524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Live Demo:</a:t>
            </a:r>
          </a:p>
        </p:txBody>
      </p:sp>
      <p:sp>
        <p:nvSpPr>
          <p:cNvPr id="5" name="TextBox 4">
            <a:extLst>
              <a:ext uri="{FF2B5EF4-FFF2-40B4-BE49-F238E27FC236}">
                <a16:creationId xmlns:a16="http://schemas.microsoft.com/office/drawing/2014/main" id="{909B0260-A25E-42B2-B045-D1760408DEA7}"/>
              </a:ext>
            </a:extLst>
          </p:cNvPr>
          <p:cNvSpPr txBox="1"/>
          <p:nvPr/>
        </p:nvSpPr>
        <p:spPr>
          <a:xfrm>
            <a:off x="799949" y="4190229"/>
            <a:ext cx="6336991" cy="646331"/>
          </a:xfrm>
          <a:prstGeom prst="rect">
            <a:avLst/>
          </a:prstGeom>
          <a:noFill/>
        </p:spPr>
        <p:txBody>
          <a:bodyPr wrap="none" rtlCol="0">
            <a:spAutoFit/>
          </a:bodyPr>
          <a:lstStyle/>
          <a:p>
            <a:r>
              <a:rPr lang="en-US" dirty="0">
                <a:hlinkClick r:id="rId5"/>
              </a:rPr>
              <a:t>https://kunalmehta99.github.io/industrial_training_nitjsr/</a:t>
            </a:r>
            <a:endParaRPr lang="en-US" dirty="0"/>
          </a:p>
          <a:p>
            <a:endParaRPr lang="en-US" dirty="0"/>
          </a:p>
        </p:txBody>
      </p:sp>
      <p:sp>
        <p:nvSpPr>
          <p:cNvPr id="6" name="TextBox 5">
            <a:extLst>
              <a:ext uri="{FF2B5EF4-FFF2-40B4-BE49-F238E27FC236}">
                <a16:creationId xmlns:a16="http://schemas.microsoft.com/office/drawing/2014/main" id="{D401F812-C64E-4369-86FF-D0B57C13158E}"/>
              </a:ext>
            </a:extLst>
          </p:cNvPr>
          <p:cNvSpPr txBox="1"/>
          <p:nvPr/>
        </p:nvSpPr>
        <p:spPr>
          <a:xfrm>
            <a:off x="799949" y="5037179"/>
            <a:ext cx="154561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Source Code:</a:t>
            </a:r>
          </a:p>
        </p:txBody>
      </p:sp>
      <p:sp>
        <p:nvSpPr>
          <p:cNvPr id="7" name="TextBox 6">
            <a:extLst>
              <a:ext uri="{FF2B5EF4-FFF2-40B4-BE49-F238E27FC236}">
                <a16:creationId xmlns:a16="http://schemas.microsoft.com/office/drawing/2014/main" id="{07F0B7D2-3D14-484B-A4BD-293C051879F7}"/>
              </a:ext>
            </a:extLst>
          </p:cNvPr>
          <p:cNvSpPr txBox="1"/>
          <p:nvPr/>
        </p:nvSpPr>
        <p:spPr>
          <a:xfrm>
            <a:off x="799949" y="5790020"/>
            <a:ext cx="6501267" cy="646331"/>
          </a:xfrm>
          <a:prstGeom prst="rect">
            <a:avLst/>
          </a:prstGeom>
          <a:noFill/>
        </p:spPr>
        <p:txBody>
          <a:bodyPr wrap="none" rtlCol="0">
            <a:spAutoFit/>
          </a:bodyPr>
          <a:lstStyle/>
          <a:p>
            <a:r>
              <a:rPr lang="en-US" dirty="0">
                <a:hlinkClick r:id="rId6"/>
              </a:rPr>
              <a:t>https://github.com/Kunalmehta99/industrial_training_nitjsr</a:t>
            </a:r>
            <a:endParaRPr lang="en-US" dirty="0"/>
          </a:p>
          <a:p>
            <a:endParaRPr lang="en-US" dirty="0"/>
          </a:p>
        </p:txBody>
      </p:sp>
    </p:spTree>
    <p:extLst>
      <p:ext uri="{BB962C8B-B14F-4D97-AF65-F5344CB8AC3E}">
        <p14:creationId xmlns:p14="http://schemas.microsoft.com/office/powerpoint/2010/main" val="39187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245E-33C2-4314-9DD2-A3F82F25BFF5}"/>
              </a:ext>
            </a:extLst>
          </p:cNvPr>
          <p:cNvSpPr>
            <a:spLocks noGrp="1"/>
          </p:cNvSpPr>
          <p:nvPr>
            <p:ph type="title"/>
          </p:nvPr>
        </p:nvSpPr>
        <p:spPr>
          <a:xfrm>
            <a:off x="677334" y="609600"/>
            <a:ext cx="8596668" cy="799322"/>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r>
              <a:rPr lang="en-US" b="1" u="sng" dirty="0">
                <a:solidFill>
                  <a:schemeClr val="accent5">
                    <a:lumMod val="60000"/>
                    <a:lumOff val="40000"/>
                  </a:schemeClr>
                </a:solidFill>
              </a:rPr>
              <a:t>Acknowledgement-</a:t>
            </a:r>
            <a:br>
              <a:rPr lang="en-US" dirty="0"/>
            </a:br>
            <a:br>
              <a:rPr lang="en-US" dirty="0"/>
            </a:br>
            <a:r>
              <a:rPr lang="en-US" sz="2000" dirty="0"/>
              <a:t>The project was made under the Supervision of Dr. Prashant Sir.</a:t>
            </a:r>
            <a:br>
              <a:rPr lang="en-US" sz="2000" dirty="0"/>
            </a:br>
            <a:r>
              <a:rPr lang="en-US" sz="2000" dirty="0"/>
              <a:t>I would sincerely thank him for his guidance. I chose this topic as I believed that this was fit for my skills set.</a:t>
            </a:r>
            <a:br>
              <a:rPr lang="en-US" sz="2000" dirty="0"/>
            </a:br>
            <a:r>
              <a:rPr lang="en-US" sz="2000" dirty="0"/>
              <a:t>I will look forward to improving the algorithm and come up with new findings .</a:t>
            </a:r>
            <a:br>
              <a:rPr lang="en-US" dirty="0"/>
            </a:br>
            <a:endParaRPr lang="en-US" dirty="0"/>
          </a:p>
        </p:txBody>
      </p:sp>
    </p:spTree>
    <p:extLst>
      <p:ext uri="{BB962C8B-B14F-4D97-AF65-F5344CB8AC3E}">
        <p14:creationId xmlns:p14="http://schemas.microsoft.com/office/powerpoint/2010/main" val="44865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0F325B-00F6-445B-A730-AED320C4385A}"/>
              </a:ext>
            </a:extLst>
          </p:cNvPr>
          <p:cNvSpPr txBox="1"/>
          <p:nvPr/>
        </p:nvSpPr>
        <p:spPr>
          <a:xfrm>
            <a:off x="1045981" y="1853921"/>
            <a:ext cx="8322907" cy="5693866"/>
          </a:xfrm>
          <a:prstGeom prst="rect">
            <a:avLst/>
          </a:prstGeom>
          <a:noFill/>
        </p:spPr>
        <p:txBody>
          <a:bodyPr wrap="square" rtlCol="0">
            <a:spAutoFit/>
          </a:bodyPr>
          <a:lstStyle/>
          <a:p>
            <a:pPr algn="l"/>
            <a:r>
              <a:rPr lang="en-US" sz="2000" b="0" i="0" dirty="0">
                <a:effectLst/>
                <a:latin typeface="euclid_circular_a"/>
              </a:rPr>
              <a:t> </a:t>
            </a:r>
            <a:r>
              <a:rPr lang="en-US" b="0" i="0" dirty="0">
                <a:effectLst/>
                <a:latin typeface="euclid_circular_a"/>
              </a:rPr>
              <a:t>In this Project, the idea was to develop an algorithm that compresses input data to give a smaller output as the encoder and decoder are used in many electronics projects to compress the multiple numbers of inputs into a smaller number of outputs.</a:t>
            </a:r>
          </a:p>
          <a:p>
            <a:pPr algn="l"/>
            <a:r>
              <a:rPr lang="en-US" b="0" i="0" dirty="0">
                <a:effectLst/>
                <a:latin typeface="euclid_circular_a"/>
              </a:rPr>
              <a:t>One of the most common technique that is used in common world is Huffman Coding technique.</a:t>
            </a:r>
          </a:p>
          <a:p>
            <a:pPr algn="l"/>
            <a:endParaRPr lang="en-US" b="0" i="0" dirty="0">
              <a:effectLst/>
              <a:latin typeface="euclid_circular_a"/>
            </a:endParaRPr>
          </a:p>
          <a:p>
            <a:pPr algn="l"/>
            <a:r>
              <a:rPr lang="en-US" b="0" i="0" dirty="0">
                <a:effectLst/>
                <a:latin typeface="euclid_circular_a"/>
              </a:rPr>
              <a:t>Huffman Coding :</a:t>
            </a:r>
          </a:p>
          <a:p>
            <a:pPr algn="l"/>
            <a:r>
              <a:rPr lang="en-US" b="0" i="0" dirty="0">
                <a:effectLst/>
                <a:latin typeface="euclid_circular_a"/>
              </a:rPr>
              <a:t> </a:t>
            </a:r>
          </a:p>
          <a:p>
            <a:pPr marL="285750" indent="-285750" algn="l">
              <a:buFont typeface="Arial" panose="020B0604020202020204" pitchFamily="34" charset="0"/>
              <a:buChar char="•"/>
            </a:pPr>
            <a:r>
              <a:rPr lang="en-US" b="0" i="0" dirty="0">
                <a:effectLst/>
                <a:latin typeface="euclid_circular_a"/>
              </a:rPr>
              <a:t>Huffman Coding is a technique of compressing data to reduce its size without losing any of the details. It was first developed by David Huffman.</a:t>
            </a:r>
          </a:p>
          <a:p>
            <a:pPr marL="285750" indent="-285750" algn="l">
              <a:buFont typeface="Arial" panose="020B0604020202020204" pitchFamily="34" charset="0"/>
              <a:buChar char="•"/>
            </a:pPr>
            <a:r>
              <a:rPr lang="en-US" b="0" i="0" dirty="0">
                <a:effectLst/>
                <a:latin typeface="euclid_circular_a"/>
              </a:rPr>
              <a:t>Huffman Coding is generally useful to compress the data in which there are frequently occurring characters.</a:t>
            </a:r>
          </a:p>
          <a:p>
            <a:pPr marL="285750" indent="-285750">
              <a:buFont typeface="Arial" panose="020B0604020202020204" pitchFamily="34" charset="0"/>
              <a:buChar char="•"/>
            </a:pPr>
            <a:r>
              <a:rPr lang="en-US" sz="1800" b="0" i="0" dirty="0">
                <a:effectLst/>
                <a:latin typeface="euclid_circular_a"/>
              </a:rPr>
              <a:t>The output from Huffman's algorithm can be viewed as a variable-length code table for encoding a source symbol (such as a character in a file). The algorithm derives this table from the estimated probability or frequency of occurrence (weight) for each possible value of the source symbol.</a:t>
            </a:r>
          </a:p>
          <a:p>
            <a:pPr marL="285750" indent="-285750" algn="l">
              <a:buFont typeface="Arial" panose="020B0604020202020204" pitchFamily="34" charset="0"/>
              <a:buChar char="•"/>
            </a:pPr>
            <a:endParaRPr lang="en-US" b="0" i="0" dirty="0">
              <a:effectLst/>
              <a:latin typeface="euclid_circular_a"/>
            </a:endParaRPr>
          </a:p>
          <a:p>
            <a:pPr marL="285750" indent="-285750" algn="l">
              <a:buFont typeface="Arial" panose="020B0604020202020204" pitchFamily="34" charset="0"/>
              <a:buChar char="•"/>
            </a:pPr>
            <a:endParaRPr lang="en-US" sz="2000" dirty="0">
              <a:latin typeface="euclid_circular_a"/>
            </a:endParaRPr>
          </a:p>
          <a:p>
            <a:br>
              <a:rPr lang="en-US" dirty="0"/>
            </a:br>
            <a:endParaRPr lang="en-US" dirty="0"/>
          </a:p>
        </p:txBody>
      </p:sp>
      <p:sp>
        <p:nvSpPr>
          <p:cNvPr id="5" name="TextBox 4">
            <a:extLst>
              <a:ext uri="{FF2B5EF4-FFF2-40B4-BE49-F238E27FC236}">
                <a16:creationId xmlns:a16="http://schemas.microsoft.com/office/drawing/2014/main" id="{B17724C7-AC05-41D5-AA06-C2583D48F27D}"/>
              </a:ext>
            </a:extLst>
          </p:cNvPr>
          <p:cNvSpPr txBox="1"/>
          <p:nvPr/>
        </p:nvSpPr>
        <p:spPr>
          <a:xfrm>
            <a:off x="7707086" y="12512351"/>
            <a:ext cx="1661802" cy="369332"/>
          </a:xfrm>
          <a:prstGeom prst="rect">
            <a:avLst/>
          </a:prstGeom>
          <a:noFill/>
        </p:spPr>
        <p:txBody>
          <a:bodyPr wrap="none" rtlCol="0">
            <a:spAutoFit/>
          </a:bodyPr>
          <a:lstStyle/>
          <a:p>
            <a:r>
              <a:rPr lang="en-US" sz="1800" kern="1200" dirty="0">
                <a:solidFill>
                  <a:schemeClr val="tx1"/>
                </a:solidFill>
                <a:latin typeface="+mn-lt"/>
                <a:ea typeface="+mn-ea"/>
                <a:cs typeface="+mn-cs"/>
              </a:rPr>
              <a:t>Your text here</a:t>
            </a:r>
          </a:p>
        </p:txBody>
      </p:sp>
      <p:sp>
        <p:nvSpPr>
          <p:cNvPr id="6" name="TextBox 5">
            <a:extLst>
              <a:ext uri="{FF2B5EF4-FFF2-40B4-BE49-F238E27FC236}">
                <a16:creationId xmlns:a16="http://schemas.microsoft.com/office/drawing/2014/main" id="{311118BE-076A-436E-813E-E8D21C2DF267}"/>
              </a:ext>
            </a:extLst>
          </p:cNvPr>
          <p:cNvSpPr txBox="1"/>
          <p:nvPr/>
        </p:nvSpPr>
        <p:spPr>
          <a:xfrm>
            <a:off x="3373015" y="839754"/>
            <a:ext cx="2346650" cy="584775"/>
          </a:xfrm>
          <a:prstGeom prst="rect">
            <a:avLst/>
          </a:prstGeom>
          <a:noFill/>
          <a:ln>
            <a:solidFill>
              <a:schemeClr val="accent1">
                <a:lumMod val="75000"/>
              </a:schemeClr>
            </a:solidFill>
          </a:ln>
        </p:spPr>
        <p:txBody>
          <a:bodyPr wrap="square" rtlCol="0">
            <a:spAutoFit/>
          </a:bodyPr>
          <a:lstStyle/>
          <a:p>
            <a:r>
              <a:rPr lang="en-US" sz="3200" b="1" u="sng" dirty="0">
                <a:solidFill>
                  <a:srgbClr val="FF0000"/>
                </a:solidFill>
              </a:rPr>
              <a:t>Inspiration:</a:t>
            </a:r>
            <a:endParaRPr lang="en-US" sz="3600" b="1" u="sng" dirty="0">
              <a:solidFill>
                <a:srgbClr val="FF0000"/>
              </a:solidFill>
            </a:endParaRPr>
          </a:p>
        </p:txBody>
      </p:sp>
    </p:spTree>
    <p:extLst>
      <p:ext uri="{BB962C8B-B14F-4D97-AF65-F5344CB8AC3E}">
        <p14:creationId xmlns:p14="http://schemas.microsoft.com/office/powerpoint/2010/main" val="38918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E15254-996C-4EB4-8B7D-D5D4B43F698D}"/>
              </a:ext>
            </a:extLst>
          </p:cNvPr>
          <p:cNvSpPr txBox="1"/>
          <p:nvPr/>
        </p:nvSpPr>
        <p:spPr>
          <a:xfrm>
            <a:off x="2100105" y="777763"/>
            <a:ext cx="4330840" cy="584775"/>
          </a:xfrm>
          <a:prstGeom prst="rect">
            <a:avLst/>
          </a:prstGeom>
          <a:noFill/>
        </p:spPr>
        <p:txBody>
          <a:bodyPr wrap="square" rtlCol="0" anchor="ctr">
            <a:spAutoFit/>
          </a:bodyPr>
          <a:lstStyle/>
          <a:p>
            <a:r>
              <a:rPr lang="en-US" sz="3200" b="1" u="sng" dirty="0">
                <a:solidFill>
                  <a:schemeClr val="accent5">
                    <a:lumMod val="60000"/>
                    <a:lumOff val="40000"/>
                  </a:schemeClr>
                </a:solidFill>
              </a:rPr>
              <a:t>Technologies Used :</a:t>
            </a:r>
            <a:endParaRPr lang="en-US" dirty="0"/>
          </a:p>
        </p:txBody>
      </p:sp>
      <p:sp>
        <p:nvSpPr>
          <p:cNvPr id="5" name="TextBox 4">
            <a:extLst>
              <a:ext uri="{FF2B5EF4-FFF2-40B4-BE49-F238E27FC236}">
                <a16:creationId xmlns:a16="http://schemas.microsoft.com/office/drawing/2014/main" id="{E7553EDD-B351-409B-B2B0-A64926C1EEDE}"/>
              </a:ext>
            </a:extLst>
          </p:cNvPr>
          <p:cNvSpPr txBox="1"/>
          <p:nvPr/>
        </p:nvSpPr>
        <p:spPr>
          <a:xfrm>
            <a:off x="1095270" y="1945419"/>
            <a:ext cx="8400422" cy="4247317"/>
          </a:xfrm>
          <a:prstGeom prst="rect">
            <a:avLst/>
          </a:prstGeom>
          <a:noFill/>
        </p:spPr>
        <p:txBody>
          <a:bodyPr wrap="square" rtlCol="0">
            <a:spAutoFit/>
          </a:bodyPr>
          <a:lstStyle/>
          <a:p>
            <a:pPr marL="742950" lvl="1" indent="-285750">
              <a:buFont typeface="Arial" panose="020B0604020202020204" pitchFamily="34" charset="0"/>
              <a:buChar char="•"/>
            </a:pPr>
            <a:r>
              <a:rPr lang="en-US" b="1" i="0" u="sng" dirty="0">
                <a:solidFill>
                  <a:schemeClr val="accent5">
                    <a:lumMod val="60000"/>
                    <a:lumOff val="40000"/>
                  </a:schemeClr>
                </a:solidFill>
                <a:effectLst/>
                <a:latin typeface="arial" panose="020B0604020202020204" pitchFamily="34" charset="0"/>
              </a:rPr>
              <a:t>HTML</a:t>
            </a:r>
            <a:r>
              <a:rPr lang="en-US" b="0" i="0" dirty="0">
                <a:solidFill>
                  <a:schemeClr val="accent5">
                    <a:lumMod val="60000"/>
                    <a:lumOff val="40000"/>
                  </a:schemeClr>
                </a:solidFill>
                <a:effectLst/>
                <a:latin typeface="arial" panose="020B0604020202020204" pitchFamily="34" charset="0"/>
              </a:rPr>
              <a:t> :  </a:t>
            </a:r>
            <a:r>
              <a:rPr lang="en-US" b="0" i="0" dirty="0">
                <a:effectLst/>
                <a:latin typeface="arial" panose="020B0604020202020204" pitchFamily="34" charset="0"/>
              </a:rPr>
              <a:t>The Hyper Text Markup Language, or HTML is the standard markup language for documents designed to be displayed in a web browser</a:t>
            </a:r>
          </a:p>
          <a:p>
            <a:pPr marL="742950" lvl="1" indent="-285750">
              <a:buFont typeface="Arial" panose="020B0604020202020204" pitchFamily="34" charset="0"/>
              <a:buChar char="•"/>
            </a:pPr>
            <a:endParaRPr lang="en-US" dirty="0">
              <a:latin typeface="arial" panose="020B0604020202020204" pitchFamily="34" charset="0"/>
            </a:endParaRPr>
          </a:p>
          <a:p>
            <a:pPr marL="742950" lvl="1" indent="-285750">
              <a:buFont typeface="Arial" panose="020B0604020202020204" pitchFamily="34" charset="0"/>
              <a:buChar char="•"/>
            </a:pPr>
            <a:r>
              <a:rPr lang="en-US" b="1" u="sng" dirty="0">
                <a:solidFill>
                  <a:schemeClr val="accent5">
                    <a:lumMod val="60000"/>
                    <a:lumOff val="40000"/>
                  </a:schemeClr>
                </a:solidFill>
                <a:latin typeface="arial" panose="020B0604020202020204" pitchFamily="34" charset="0"/>
              </a:rPr>
              <a:t>CSS</a:t>
            </a:r>
            <a:r>
              <a:rPr lang="en-US" dirty="0">
                <a:solidFill>
                  <a:schemeClr val="accent5">
                    <a:lumMod val="60000"/>
                    <a:lumOff val="40000"/>
                  </a:schemeClr>
                </a:solidFill>
                <a:latin typeface="arial" panose="020B0604020202020204" pitchFamily="34" charset="0"/>
              </a:rPr>
              <a:t> :  </a:t>
            </a:r>
            <a:r>
              <a:rPr lang="en-US" dirty="0">
                <a:latin typeface="arial" panose="020B0604020202020204" pitchFamily="34" charset="0"/>
              </a:rPr>
              <a:t>Cascading Style Sheets is a style sheet language used for describing the  presentation of a document written in a markup language such as HTML.</a:t>
            </a:r>
          </a:p>
          <a:p>
            <a:pPr marL="742950" lvl="1" indent="-285750">
              <a:buFont typeface="Arial" panose="020B0604020202020204" pitchFamily="34" charset="0"/>
              <a:buChar char="•"/>
            </a:pPr>
            <a:endParaRPr lang="en-US" dirty="0">
              <a:latin typeface="arial" panose="020B0604020202020204" pitchFamily="34" charset="0"/>
            </a:endParaRPr>
          </a:p>
          <a:p>
            <a:pPr marL="742950" lvl="1" indent="-285750">
              <a:buFont typeface="Arial" panose="020B0604020202020204" pitchFamily="34" charset="0"/>
              <a:buChar char="•"/>
            </a:pPr>
            <a:r>
              <a:rPr lang="en-US" b="1" u="sng" dirty="0">
                <a:solidFill>
                  <a:schemeClr val="accent5">
                    <a:lumMod val="60000"/>
                    <a:lumOff val="40000"/>
                  </a:schemeClr>
                </a:solidFill>
                <a:latin typeface="arial" panose="020B0604020202020204" pitchFamily="34" charset="0"/>
              </a:rPr>
              <a:t>JavaScript </a:t>
            </a:r>
            <a:r>
              <a:rPr lang="en-US" dirty="0">
                <a:solidFill>
                  <a:schemeClr val="accent5">
                    <a:lumMod val="60000"/>
                    <a:lumOff val="40000"/>
                  </a:schemeClr>
                </a:solidFill>
                <a:latin typeface="arial" panose="020B0604020202020204" pitchFamily="34" charset="0"/>
              </a:rPr>
              <a:t>:  </a:t>
            </a:r>
            <a:r>
              <a:rPr lang="en-US" dirty="0">
                <a:latin typeface="arial" panose="020B0604020202020204" pitchFamily="34" charset="0"/>
              </a:rPr>
              <a:t>JavaScript is a scripting language that enables you to create  dynamically updating content, control multimedia, animate images, and pretty much</a:t>
            </a:r>
          </a:p>
          <a:p>
            <a:pPr marL="742950" lvl="1" indent="-285750">
              <a:buFont typeface="Arial" panose="020B0604020202020204" pitchFamily="34" charset="0"/>
              <a:buChar char="•"/>
            </a:pPr>
            <a:endParaRPr lang="en-US" dirty="0">
              <a:latin typeface="arial" panose="020B0604020202020204" pitchFamily="34" charset="0"/>
            </a:endParaRPr>
          </a:p>
          <a:p>
            <a:pPr marL="742950" lvl="1" indent="-285750">
              <a:buFont typeface="Arial" panose="020B0604020202020204" pitchFamily="34" charset="0"/>
              <a:buChar char="•"/>
            </a:pPr>
            <a:r>
              <a:rPr lang="en-US" b="1" u="sng" dirty="0">
                <a:solidFill>
                  <a:schemeClr val="accent5">
                    <a:lumMod val="60000"/>
                    <a:lumOff val="40000"/>
                  </a:schemeClr>
                </a:solidFill>
                <a:latin typeface="arial" panose="020B0604020202020204" pitchFamily="34" charset="0"/>
              </a:rPr>
              <a:t>D3 Library </a:t>
            </a:r>
            <a:r>
              <a:rPr lang="en-US" dirty="0">
                <a:latin typeface="arial" panose="020B0604020202020204" pitchFamily="34" charset="0"/>
              </a:rPr>
              <a:t>: D3 (or D3.js) is a JavaScript library for visualizing data using web standards. D3 helps you bring data to life using SVG, Canvas and HTML</a:t>
            </a:r>
            <a:endParaRPr lang="en-US" dirty="0"/>
          </a:p>
        </p:txBody>
      </p:sp>
    </p:spTree>
    <p:extLst>
      <p:ext uri="{BB962C8B-B14F-4D97-AF65-F5344CB8AC3E}">
        <p14:creationId xmlns:p14="http://schemas.microsoft.com/office/powerpoint/2010/main" val="91575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57FE-C94A-436D-9453-18E1E2257B08}"/>
              </a:ext>
            </a:extLst>
          </p:cNvPr>
          <p:cNvSpPr>
            <a:spLocks noGrp="1"/>
          </p:cNvSpPr>
          <p:nvPr>
            <p:ph type="title"/>
          </p:nvPr>
        </p:nvSpPr>
        <p:spPr>
          <a:xfrm>
            <a:off x="677334" y="404326"/>
            <a:ext cx="8596668" cy="1320800"/>
          </a:xfrm>
        </p:spPr>
        <p:txBody>
          <a:bodyPr>
            <a:normAutofit/>
          </a:bodyPr>
          <a:lstStyle/>
          <a:p>
            <a:r>
              <a:rPr lang="en-US" sz="3400" b="1" u="sng" dirty="0">
                <a:solidFill>
                  <a:schemeClr val="accent4">
                    <a:lumMod val="60000"/>
                    <a:lumOff val="40000"/>
                  </a:schemeClr>
                </a:solidFill>
              </a:rPr>
              <a:t>Design of Experimental algorithm :</a:t>
            </a:r>
          </a:p>
        </p:txBody>
      </p:sp>
      <p:sp>
        <p:nvSpPr>
          <p:cNvPr id="3" name="Content Placeholder 2">
            <a:extLst>
              <a:ext uri="{FF2B5EF4-FFF2-40B4-BE49-F238E27FC236}">
                <a16:creationId xmlns:a16="http://schemas.microsoft.com/office/drawing/2014/main" id="{02DD6C02-8684-4632-BDDA-25CE4E41F331}"/>
              </a:ext>
            </a:extLst>
          </p:cNvPr>
          <p:cNvSpPr>
            <a:spLocks noGrp="1"/>
          </p:cNvSpPr>
          <p:nvPr>
            <p:ph idx="1"/>
          </p:nvPr>
        </p:nvSpPr>
        <p:spPr>
          <a:xfrm>
            <a:off x="677334" y="1474237"/>
            <a:ext cx="8596668" cy="4567125"/>
          </a:xfrm>
        </p:spPr>
        <p:txBody>
          <a:bodyPr>
            <a:normAutofit fontScale="92500" lnSpcReduction="10000"/>
          </a:bodyPr>
          <a:lstStyle/>
          <a:p>
            <a:pPr marL="285750">
              <a:buFont typeface="Wingdings" panose="05000000000000000000" pitchFamily="2" charset="2"/>
              <a:buChar char="v"/>
            </a:pPr>
            <a:r>
              <a:rPr lang="en-US" sz="1900" dirty="0"/>
              <a:t>In Huffman Encoding algorithm we use a min heap i.e. a priority queue in which the value of frequency field is used to compare two nodes in min heap. Initially, the least frequent character is at root.</a:t>
            </a:r>
          </a:p>
          <a:p>
            <a:pPr marL="285750">
              <a:buFont typeface="Wingdings" panose="05000000000000000000" pitchFamily="2" charset="2"/>
              <a:buChar char="v"/>
            </a:pPr>
            <a:r>
              <a:rPr lang="en-US" sz="1900" dirty="0"/>
              <a:t>Then we extract two nodes with the minimum frequency from the min heap and after that a new internal node with a frequency equal to the sum of the two nodes frequencies is created and we assign the first extracted node as its left child and the other extracted node as its right child and this node is added to the min heap.</a:t>
            </a:r>
          </a:p>
          <a:p>
            <a:pPr marL="0" indent="0">
              <a:buNone/>
            </a:pPr>
            <a:endParaRPr lang="en-US" sz="1900" dirty="0"/>
          </a:p>
          <a:p>
            <a:pPr>
              <a:buFont typeface="Wingdings" panose="05000000000000000000" pitchFamily="2" charset="2"/>
              <a:buChar char="v"/>
            </a:pPr>
            <a:r>
              <a:rPr lang="en-US" sz="1900" dirty="0"/>
              <a:t>But in Experimental algorithm we are using a max heap that gives the value with the greater frequency and extract one node with the maximum frequency from the max heap each time to assign codes.</a:t>
            </a:r>
          </a:p>
          <a:p>
            <a:pPr>
              <a:buFont typeface="Wingdings" panose="05000000000000000000" pitchFamily="2" charset="2"/>
              <a:buChar char="v"/>
            </a:pPr>
            <a:r>
              <a:rPr lang="en-US" sz="1900" dirty="0"/>
              <a:t>And new internal node with a frequency equal to the sum of the all leftover nodes frequencies is created . The first extracted node (having maximum frequency) as its left child and the other extracted node as its right child. Add this node to the max heap.</a:t>
            </a:r>
          </a:p>
          <a:p>
            <a:endParaRPr lang="en-US" dirty="0"/>
          </a:p>
        </p:txBody>
      </p:sp>
    </p:spTree>
    <p:extLst>
      <p:ext uri="{BB962C8B-B14F-4D97-AF65-F5344CB8AC3E}">
        <p14:creationId xmlns:p14="http://schemas.microsoft.com/office/powerpoint/2010/main" val="17246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AFFA-2482-4A90-9E07-90EE3D2D239A}"/>
              </a:ext>
            </a:extLst>
          </p:cNvPr>
          <p:cNvSpPr>
            <a:spLocks noGrp="1"/>
          </p:cNvSpPr>
          <p:nvPr>
            <p:ph type="title"/>
          </p:nvPr>
        </p:nvSpPr>
        <p:spPr>
          <a:xfrm>
            <a:off x="677333" y="609600"/>
            <a:ext cx="7841515" cy="687355"/>
          </a:xfrm>
        </p:spPr>
        <p:txBody>
          <a:bodyPr>
            <a:noAutofit/>
          </a:bodyPr>
          <a:lstStyle/>
          <a:p>
            <a:r>
              <a:rPr lang="en-US" sz="3200" b="1" u="sng" dirty="0"/>
              <a:t>Algorithm for Experimental  Encoding :</a:t>
            </a:r>
          </a:p>
        </p:txBody>
      </p:sp>
      <p:sp>
        <p:nvSpPr>
          <p:cNvPr id="3" name="Content Placeholder 2">
            <a:extLst>
              <a:ext uri="{FF2B5EF4-FFF2-40B4-BE49-F238E27FC236}">
                <a16:creationId xmlns:a16="http://schemas.microsoft.com/office/drawing/2014/main" id="{E30DE486-7B64-4329-92C8-8CEBB97001EE}"/>
              </a:ext>
            </a:extLst>
          </p:cNvPr>
          <p:cNvSpPr>
            <a:spLocks noGrp="1"/>
          </p:cNvSpPr>
          <p:nvPr>
            <p:ph idx="1"/>
          </p:nvPr>
        </p:nvSpPr>
        <p:spPr>
          <a:xfrm>
            <a:off x="677334" y="1763487"/>
            <a:ext cx="8596668" cy="4277876"/>
          </a:xfrm>
        </p:spPr>
        <p:txBody>
          <a:bodyPr>
            <a:normAutofit/>
          </a:bodyPr>
          <a:lstStyle/>
          <a:p>
            <a:pPr>
              <a:buFont typeface="Wingdings" panose="05000000000000000000" pitchFamily="2" charset="2"/>
              <a:buChar char="v"/>
            </a:pPr>
            <a:r>
              <a:rPr lang="en-US" dirty="0"/>
              <a:t>Create a leaf node for each unique character and build a min heap of all leaf nodes (Max Heap is used as a priority queue. The value of frequency field is used to compare two nodes in max heap. Initially, the most frequent character is at root)</a:t>
            </a:r>
          </a:p>
          <a:p>
            <a:pPr>
              <a:buFont typeface="Wingdings" panose="05000000000000000000" pitchFamily="2" charset="2"/>
              <a:buChar char="v"/>
            </a:pPr>
            <a:r>
              <a:rPr lang="en-US" dirty="0"/>
              <a:t>Extract one node with the maximum frequency from the max heap.</a:t>
            </a:r>
          </a:p>
          <a:p>
            <a:pPr>
              <a:buFont typeface="Wingdings" panose="05000000000000000000" pitchFamily="2" charset="2"/>
              <a:buChar char="v"/>
            </a:pPr>
            <a:r>
              <a:rPr lang="en-US" dirty="0"/>
              <a:t>Create a new internal node with a frequency equal to the sum of the all leftover nodes frequencies. Make the first extracted node as its left child and the other extracted node as its right child. Add this node to the max heap.</a:t>
            </a:r>
          </a:p>
          <a:p>
            <a:pPr>
              <a:buFont typeface="Wingdings" panose="05000000000000000000" pitchFamily="2" charset="2"/>
              <a:buChar char="v"/>
            </a:pPr>
            <a:r>
              <a:rPr lang="en-US" dirty="0"/>
              <a:t>Repeat steps#2 and #3 until the heap contains only one node. The remaining node is the last node and the tree is complete.</a:t>
            </a:r>
          </a:p>
        </p:txBody>
      </p:sp>
    </p:spTree>
    <p:extLst>
      <p:ext uri="{BB962C8B-B14F-4D97-AF65-F5344CB8AC3E}">
        <p14:creationId xmlns:p14="http://schemas.microsoft.com/office/powerpoint/2010/main" val="342460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EE5E-E3DE-4EEF-AACE-A2A47BE8E949}"/>
              </a:ext>
            </a:extLst>
          </p:cNvPr>
          <p:cNvSpPr>
            <a:spLocks noGrp="1"/>
          </p:cNvSpPr>
          <p:nvPr>
            <p:ph type="title"/>
          </p:nvPr>
        </p:nvSpPr>
        <p:spPr/>
        <p:txBody>
          <a:bodyPr>
            <a:normAutofit/>
          </a:bodyPr>
          <a:lstStyle/>
          <a:p>
            <a:r>
              <a:rPr lang="en-US" sz="3200" b="1" u="sng" dirty="0"/>
              <a:t>Algorithm for Decoding : </a:t>
            </a:r>
          </a:p>
        </p:txBody>
      </p:sp>
      <p:sp>
        <p:nvSpPr>
          <p:cNvPr id="3" name="Content Placeholder 2">
            <a:extLst>
              <a:ext uri="{FF2B5EF4-FFF2-40B4-BE49-F238E27FC236}">
                <a16:creationId xmlns:a16="http://schemas.microsoft.com/office/drawing/2014/main" id="{4E30A93D-EDD4-4E5A-9DBC-FA00E8F3B93B}"/>
              </a:ext>
            </a:extLst>
          </p:cNvPr>
          <p:cNvSpPr>
            <a:spLocks noGrp="1"/>
          </p:cNvSpPr>
          <p:nvPr>
            <p:ph idx="1"/>
          </p:nvPr>
        </p:nvSpPr>
        <p:spPr>
          <a:xfrm>
            <a:off x="677334" y="1930401"/>
            <a:ext cx="8596668" cy="4110962"/>
          </a:xfrm>
        </p:spPr>
        <p:txBody>
          <a:bodyPr>
            <a:normAutofit/>
          </a:bodyPr>
          <a:lstStyle/>
          <a:p>
            <a:pPr>
              <a:buFont typeface="Wingdings" panose="05000000000000000000" pitchFamily="2" charset="2"/>
              <a:buChar char="v"/>
            </a:pPr>
            <a:r>
              <a:rPr lang="en-US" dirty="0"/>
              <a:t>To decode the encoded data we require the Encoding tree. We iterate through the binary encoded data. To find character corresponding to current bits, we use following simple steps.</a:t>
            </a:r>
          </a:p>
          <a:p>
            <a:pPr>
              <a:buFont typeface="Wingdings" panose="05000000000000000000" pitchFamily="2" charset="2"/>
              <a:buChar char="v"/>
            </a:pPr>
            <a:r>
              <a:rPr lang="en-US" dirty="0"/>
              <a:t>We start from root and do following until a leaf is found.</a:t>
            </a:r>
          </a:p>
          <a:p>
            <a:pPr>
              <a:buFont typeface="Wingdings" panose="05000000000000000000" pitchFamily="2" charset="2"/>
              <a:buChar char="v"/>
            </a:pPr>
            <a:r>
              <a:rPr lang="en-US" dirty="0"/>
              <a:t>If current bit is 0, we move to left node of the tree.</a:t>
            </a:r>
          </a:p>
          <a:p>
            <a:pPr>
              <a:buFont typeface="Wingdings" panose="05000000000000000000" pitchFamily="2" charset="2"/>
              <a:buChar char="v"/>
            </a:pPr>
            <a:r>
              <a:rPr lang="en-US" dirty="0"/>
              <a:t>If the bit is 1, we move to right node of the tree.</a:t>
            </a:r>
          </a:p>
          <a:p>
            <a:pPr>
              <a:buFont typeface="Wingdings" panose="05000000000000000000" pitchFamily="2" charset="2"/>
              <a:buChar char="v"/>
            </a:pPr>
            <a:r>
              <a:rPr lang="en-US" dirty="0"/>
              <a:t>If during traversal, we encounter a leaf node, we print character of that particular leaf node and then again continue the iteration of the encoded data starting from step 1.</a:t>
            </a:r>
          </a:p>
        </p:txBody>
      </p:sp>
    </p:spTree>
    <p:extLst>
      <p:ext uri="{BB962C8B-B14F-4D97-AF65-F5344CB8AC3E}">
        <p14:creationId xmlns:p14="http://schemas.microsoft.com/office/powerpoint/2010/main" val="25582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490D-73EA-4264-A0F7-DC73C044FB2F}"/>
              </a:ext>
            </a:extLst>
          </p:cNvPr>
          <p:cNvSpPr>
            <a:spLocks noGrp="1"/>
          </p:cNvSpPr>
          <p:nvPr>
            <p:ph type="title"/>
          </p:nvPr>
        </p:nvSpPr>
        <p:spPr/>
        <p:txBody>
          <a:bodyPr>
            <a:normAutofit/>
          </a:bodyPr>
          <a:lstStyle/>
          <a:p>
            <a:r>
              <a:rPr lang="en-US" sz="3200" b="1" u="sng" dirty="0">
                <a:solidFill>
                  <a:srgbClr val="FF0000"/>
                </a:solidFill>
                <a:latin typeface="euclid_circular_a"/>
              </a:rPr>
              <a:t>Time</a:t>
            </a:r>
            <a:r>
              <a:rPr lang="en-US" sz="3200" b="1" i="0" u="sng" dirty="0">
                <a:solidFill>
                  <a:srgbClr val="FF0000"/>
                </a:solidFill>
                <a:effectLst/>
                <a:latin typeface="euclid_circular_a"/>
              </a:rPr>
              <a:t> Complexity of Experimental Algorithm :</a:t>
            </a:r>
            <a:br>
              <a:rPr lang="en-US" sz="3200" b="1" i="0" u="sng" dirty="0">
                <a:solidFill>
                  <a:srgbClr val="FF0000"/>
                </a:solidFill>
                <a:effectLst/>
                <a:latin typeface="euclid_circular_a"/>
              </a:rPr>
            </a:br>
            <a:endParaRPr lang="en-US" sz="3200" u="sng" dirty="0">
              <a:solidFill>
                <a:srgbClr val="FF0000"/>
              </a:solidFill>
            </a:endParaRPr>
          </a:p>
        </p:txBody>
      </p:sp>
      <p:sp>
        <p:nvSpPr>
          <p:cNvPr id="3" name="Content Placeholder 2">
            <a:extLst>
              <a:ext uri="{FF2B5EF4-FFF2-40B4-BE49-F238E27FC236}">
                <a16:creationId xmlns:a16="http://schemas.microsoft.com/office/drawing/2014/main" id="{1F2B6408-50C8-4A59-9F12-BDD7F3672C95}"/>
              </a:ext>
            </a:extLst>
          </p:cNvPr>
          <p:cNvSpPr>
            <a:spLocks noGrp="1"/>
          </p:cNvSpPr>
          <p:nvPr>
            <p:ph idx="1"/>
          </p:nvPr>
        </p:nvSpPr>
        <p:spPr>
          <a:xfrm>
            <a:off x="677334" y="1930400"/>
            <a:ext cx="8596668" cy="3880773"/>
          </a:xfrm>
        </p:spPr>
        <p:txBody>
          <a:bodyPr/>
          <a:lstStyle/>
          <a:p>
            <a:pPr>
              <a:buFont typeface="Arial" panose="020B0604020202020204" pitchFamily="34" charset="0"/>
              <a:buChar char="•"/>
            </a:pPr>
            <a:r>
              <a:rPr lang="en-US" sz="2000" dirty="0"/>
              <a:t>The time complexity for encoding each unique character based on its frequency is O(</a:t>
            </a:r>
            <a:r>
              <a:rPr lang="en-US" sz="2000" dirty="0" err="1"/>
              <a:t>nlog</a:t>
            </a:r>
            <a:r>
              <a:rPr lang="en-US" sz="2000" dirty="0"/>
              <a:t> n).</a:t>
            </a:r>
          </a:p>
          <a:p>
            <a:pPr>
              <a:buFont typeface="Arial" panose="020B0604020202020204" pitchFamily="34" charset="0"/>
              <a:buChar char="•"/>
            </a:pPr>
            <a:endParaRPr lang="en-US" sz="2000" dirty="0"/>
          </a:p>
          <a:p>
            <a:pPr>
              <a:buFont typeface="Arial" panose="020B0604020202020204" pitchFamily="34" charset="0"/>
              <a:buChar char="•"/>
            </a:pPr>
            <a:r>
              <a:rPr lang="en-US" sz="2000" dirty="0"/>
              <a:t>Extracting minimum frequency from the priority queue takes place 2*(n-1) times and its complexity is O(log n). Thus the overall complexity is O(</a:t>
            </a:r>
            <a:r>
              <a:rPr lang="en-US" sz="2000" dirty="0" err="1"/>
              <a:t>nlog</a:t>
            </a:r>
            <a:r>
              <a:rPr lang="en-US" sz="2000" dirty="0"/>
              <a:t> </a:t>
            </a:r>
            <a:r>
              <a:rPr lang="en-US" dirty="0"/>
              <a:t>n).</a:t>
            </a:r>
          </a:p>
        </p:txBody>
      </p:sp>
    </p:spTree>
    <p:extLst>
      <p:ext uri="{BB962C8B-B14F-4D97-AF65-F5344CB8AC3E}">
        <p14:creationId xmlns:p14="http://schemas.microsoft.com/office/powerpoint/2010/main" val="25414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E261B3-8A75-422F-BFC0-2BF839C1D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6" y="961053"/>
            <a:ext cx="11504645" cy="5607698"/>
          </a:xfrm>
          <a:prstGeom prst="rect">
            <a:avLst/>
          </a:prstGeom>
        </p:spPr>
      </p:pic>
      <p:sp>
        <p:nvSpPr>
          <p:cNvPr id="6" name="TextBox 5">
            <a:extLst>
              <a:ext uri="{FF2B5EF4-FFF2-40B4-BE49-F238E27FC236}">
                <a16:creationId xmlns:a16="http://schemas.microsoft.com/office/drawing/2014/main" id="{D371062F-AEC4-495C-A390-AF3D49B5F4F2}"/>
              </a:ext>
            </a:extLst>
          </p:cNvPr>
          <p:cNvSpPr txBox="1"/>
          <p:nvPr/>
        </p:nvSpPr>
        <p:spPr>
          <a:xfrm>
            <a:off x="5234474" y="289249"/>
            <a:ext cx="102636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Results:</a:t>
            </a:r>
          </a:p>
        </p:txBody>
      </p:sp>
    </p:spTree>
    <p:extLst>
      <p:ext uri="{BB962C8B-B14F-4D97-AF65-F5344CB8AC3E}">
        <p14:creationId xmlns:p14="http://schemas.microsoft.com/office/powerpoint/2010/main" val="18730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F63658-CBB8-483A-A124-66D20058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24" y="933061"/>
            <a:ext cx="8406882" cy="5776633"/>
          </a:xfrm>
          <a:prstGeom prst="rect">
            <a:avLst/>
          </a:prstGeom>
        </p:spPr>
      </p:pic>
      <p:sp>
        <p:nvSpPr>
          <p:cNvPr id="6" name="TextBox 5">
            <a:extLst>
              <a:ext uri="{FF2B5EF4-FFF2-40B4-BE49-F238E27FC236}">
                <a16:creationId xmlns:a16="http://schemas.microsoft.com/office/drawing/2014/main" id="{631B4832-8561-4B59-AF99-FFC1FC2E4F5D}"/>
              </a:ext>
            </a:extLst>
          </p:cNvPr>
          <p:cNvSpPr txBox="1"/>
          <p:nvPr/>
        </p:nvSpPr>
        <p:spPr>
          <a:xfrm>
            <a:off x="4133461" y="382555"/>
            <a:ext cx="3147785" cy="369332"/>
          </a:xfrm>
          <a:prstGeom prst="rect">
            <a:avLst/>
          </a:prstGeom>
          <a:noFill/>
        </p:spPr>
        <p:txBody>
          <a:bodyPr wrap="none" rtlCol="0">
            <a:spAutoFit/>
          </a:bodyPr>
          <a:lstStyle/>
          <a:p>
            <a:r>
              <a:rPr lang="en-US" b="1" u="sng" dirty="0">
                <a:solidFill>
                  <a:schemeClr val="accent3">
                    <a:lumMod val="60000"/>
                    <a:lumOff val="40000"/>
                  </a:schemeClr>
                </a:solidFill>
              </a:rPr>
              <a:t>Graphical Representation : </a:t>
            </a:r>
          </a:p>
        </p:txBody>
      </p:sp>
    </p:spTree>
    <p:extLst>
      <p:ext uri="{BB962C8B-B14F-4D97-AF65-F5344CB8AC3E}">
        <p14:creationId xmlns:p14="http://schemas.microsoft.com/office/powerpoint/2010/main" val="28640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417</TotalTime>
  <Words>1183</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Consolas</vt:lpstr>
      <vt:lpstr>euclid_circular_a</vt:lpstr>
      <vt:lpstr>Trebuchet MS</vt:lpstr>
      <vt:lpstr>Wingdings</vt:lpstr>
      <vt:lpstr>Wingdings 3</vt:lpstr>
      <vt:lpstr>Facet</vt:lpstr>
      <vt:lpstr>PowerPoint Presentation</vt:lpstr>
      <vt:lpstr>PowerPoint Presentation</vt:lpstr>
      <vt:lpstr>PowerPoint Presentation</vt:lpstr>
      <vt:lpstr>Design of Experimental algorithm :</vt:lpstr>
      <vt:lpstr>Algorithm for Experimental  Encoding :</vt:lpstr>
      <vt:lpstr>Algorithm for Decoding : </vt:lpstr>
      <vt:lpstr>Time Complexity of Experimental Algorithm : </vt:lpstr>
      <vt:lpstr>PowerPoint Presentation</vt:lpstr>
      <vt:lpstr>PowerPoint Presentation</vt:lpstr>
      <vt:lpstr>Comparing Input file size and Output file size:</vt:lpstr>
      <vt:lpstr>PowerPoint Presentation</vt:lpstr>
      <vt:lpstr>Comparing Experimental algorithm with Huffman coding algorithm :</vt:lpstr>
      <vt:lpstr>PowerPoint Presentation</vt:lpstr>
      <vt:lpstr>References:</vt:lpstr>
      <vt:lpstr>Acknowledgement-  The project was made under the Supervision of Dr. Prashant Sir. I would sincerely thank him for his guidance. I chose this topic as I believed that this was fit for my skills set. I will look forward to improving the algorithm and come up with new findings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mehta</dc:creator>
  <cp:lastModifiedBy>kunal mehta</cp:lastModifiedBy>
  <cp:revision>6</cp:revision>
  <dcterms:created xsi:type="dcterms:W3CDTF">2021-11-21T19:55:56Z</dcterms:created>
  <dcterms:modified xsi:type="dcterms:W3CDTF">2021-11-22T21:59:23Z</dcterms:modified>
</cp:coreProperties>
</file>